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sldIdLst>
    <p:sldId id="256" r:id="rId2"/>
    <p:sldId id="261" r:id="rId3"/>
    <p:sldId id="258" r:id="rId4"/>
    <p:sldId id="283" r:id="rId5"/>
    <p:sldId id="277" r:id="rId6"/>
    <p:sldId id="259" r:id="rId7"/>
    <p:sldId id="286" r:id="rId8"/>
    <p:sldId id="285" r:id="rId9"/>
    <p:sldId id="279" r:id="rId10"/>
    <p:sldId id="284" r:id="rId11"/>
    <p:sldId id="280" r:id="rId12"/>
    <p:sldId id="281" r:id="rId13"/>
    <p:sldId id="270" r:id="rId14"/>
    <p:sldId id="262" r:id="rId15"/>
    <p:sldId id="271" r:id="rId16"/>
    <p:sldId id="263" r:id="rId17"/>
    <p:sldId id="291" r:id="rId18"/>
    <p:sldId id="272" r:id="rId19"/>
    <p:sldId id="266" r:id="rId20"/>
    <p:sldId id="292" r:id="rId21"/>
    <p:sldId id="273" r:id="rId22"/>
    <p:sldId id="267" r:id="rId23"/>
    <p:sldId id="293" r:id="rId24"/>
    <p:sldId id="275" r:id="rId25"/>
    <p:sldId id="264" r:id="rId26"/>
    <p:sldId id="297" r:id="rId27"/>
    <p:sldId id="274" r:id="rId28"/>
    <p:sldId id="268" r:id="rId29"/>
    <p:sldId id="295" r:id="rId30"/>
    <p:sldId id="276" r:id="rId31"/>
    <p:sldId id="269" r:id="rId32"/>
    <p:sldId id="296" r:id="rId33"/>
    <p:sldId id="288" r:id="rId34"/>
    <p:sldId id="287"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0FBBB-F3EC-49EF-A13B-C87EE55B3A00}" v="6" dt="2023-02-14T01:20:46.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60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4296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850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364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9627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8462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6068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8559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7572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2636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088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5487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4/21/2023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55105431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530A5E9E-21DE-945F-09A9-8EB7CA243419}"/>
              </a:ext>
            </a:extLst>
          </p:cNvPr>
          <p:cNvPicPr>
            <a:picLocks noChangeAspect="1"/>
          </p:cNvPicPr>
          <p:nvPr/>
        </p:nvPicPr>
        <p:blipFill rotWithShape="1">
          <a:blip r:embed="rId2">
            <a:alphaModFix amt="50000"/>
          </a:blip>
          <a:srcRect t="24981"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6D889835-285E-2125-B545-677F28184626}"/>
              </a:ext>
            </a:extLst>
          </p:cNvPr>
          <p:cNvSpPr>
            <a:spLocks noGrp="1"/>
          </p:cNvSpPr>
          <p:nvPr>
            <p:ph type="ctrTitle"/>
          </p:nvPr>
        </p:nvSpPr>
        <p:spPr>
          <a:xfrm>
            <a:off x="1524000" y="1122363"/>
            <a:ext cx="9144000" cy="3063240"/>
          </a:xfrm>
        </p:spPr>
        <p:txBody>
          <a:bodyPr>
            <a:normAutofit/>
          </a:bodyPr>
          <a:lstStyle/>
          <a:p>
            <a:r>
              <a:rPr lang="en-US" sz="5100" dirty="0">
                <a:solidFill>
                  <a:srgbClr val="FFFFFF"/>
                </a:solidFill>
              </a:rPr>
              <a:t>Benchmarking Statistical Methods for mass-spectrometry-based proteomics</a:t>
            </a:r>
          </a:p>
        </p:txBody>
      </p:sp>
      <p:sp>
        <p:nvSpPr>
          <p:cNvPr id="2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6679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D5350FF-4CAF-45A8-9922-ABEF2A6D8BD3}"/>
              </a:ext>
            </a:extLst>
          </p:cNvPr>
          <p:cNvGraphicFramePr>
            <a:graphicFrameLocks noGrp="1"/>
          </p:cNvGraphicFramePr>
          <p:nvPr>
            <p:extLst>
              <p:ext uri="{D42A27DB-BD31-4B8C-83A1-F6EECF244321}">
                <p14:modId xmlns:p14="http://schemas.microsoft.com/office/powerpoint/2010/main" val="875851936"/>
              </p:ext>
            </p:extLst>
          </p:nvPr>
        </p:nvGraphicFramePr>
        <p:xfrm>
          <a:off x="315686" y="538001"/>
          <a:ext cx="11132604" cy="5461101"/>
        </p:xfrm>
        <a:graphic>
          <a:graphicData uri="http://schemas.openxmlformats.org/drawingml/2006/table">
            <a:tbl>
              <a:tblPr firstRow="1" bandRow="1">
                <a:tableStyleId>{5C22544A-7EE6-4342-B048-85BDC9FD1C3A}</a:tableStyleId>
              </a:tblPr>
              <a:tblGrid>
                <a:gridCol w="1590372">
                  <a:extLst>
                    <a:ext uri="{9D8B030D-6E8A-4147-A177-3AD203B41FA5}">
                      <a16:colId xmlns:a16="http://schemas.microsoft.com/office/drawing/2014/main" val="2648048641"/>
                    </a:ext>
                  </a:extLst>
                </a:gridCol>
                <a:gridCol w="1590372">
                  <a:extLst>
                    <a:ext uri="{9D8B030D-6E8A-4147-A177-3AD203B41FA5}">
                      <a16:colId xmlns:a16="http://schemas.microsoft.com/office/drawing/2014/main" val="3473240742"/>
                    </a:ext>
                  </a:extLst>
                </a:gridCol>
                <a:gridCol w="1590372">
                  <a:extLst>
                    <a:ext uri="{9D8B030D-6E8A-4147-A177-3AD203B41FA5}">
                      <a16:colId xmlns:a16="http://schemas.microsoft.com/office/drawing/2014/main" val="289428234"/>
                    </a:ext>
                  </a:extLst>
                </a:gridCol>
                <a:gridCol w="1590372">
                  <a:extLst>
                    <a:ext uri="{9D8B030D-6E8A-4147-A177-3AD203B41FA5}">
                      <a16:colId xmlns:a16="http://schemas.microsoft.com/office/drawing/2014/main" val="1225836729"/>
                    </a:ext>
                  </a:extLst>
                </a:gridCol>
                <a:gridCol w="1590372">
                  <a:extLst>
                    <a:ext uri="{9D8B030D-6E8A-4147-A177-3AD203B41FA5}">
                      <a16:colId xmlns:a16="http://schemas.microsoft.com/office/drawing/2014/main" val="1294469187"/>
                    </a:ext>
                  </a:extLst>
                </a:gridCol>
                <a:gridCol w="1590372">
                  <a:extLst>
                    <a:ext uri="{9D8B030D-6E8A-4147-A177-3AD203B41FA5}">
                      <a16:colId xmlns:a16="http://schemas.microsoft.com/office/drawing/2014/main" val="213517895"/>
                    </a:ext>
                  </a:extLst>
                </a:gridCol>
                <a:gridCol w="1590372">
                  <a:extLst>
                    <a:ext uri="{9D8B030D-6E8A-4147-A177-3AD203B41FA5}">
                      <a16:colId xmlns:a16="http://schemas.microsoft.com/office/drawing/2014/main" val="3456642215"/>
                    </a:ext>
                  </a:extLst>
                </a:gridCol>
              </a:tblGrid>
              <a:tr h="675741">
                <a:tc>
                  <a:txBody>
                    <a:bodyPr/>
                    <a:lstStyle/>
                    <a:p>
                      <a:endParaRPr lang="en-US"/>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DEP</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MSqRob2</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508800"/>
                  </a:ext>
                </a:extLst>
              </a:tr>
              <a:tr h="675741">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Filtering</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Filtered Decoy or </a:t>
                      </a:r>
                      <a:r>
                        <a:rPr lang="en-US" sz="1400" kern="1200" dirty="0" err="1">
                          <a:solidFill>
                            <a:schemeClr val="dk1"/>
                          </a:solidFill>
                          <a:latin typeface="Times New Roman" panose="02020603050405020304" pitchFamily="18" charset="0"/>
                          <a:ea typeface="+mn-ea"/>
                          <a:cs typeface="Times New Roman" panose="02020603050405020304" pitchFamily="18" charset="0"/>
                        </a:rPr>
                        <a:t>iRT</a:t>
                      </a:r>
                      <a:r>
                        <a:rPr lang="en-US" sz="1400" kern="1200" dirty="0">
                          <a:solidFill>
                            <a:schemeClr val="dk1"/>
                          </a:solidFill>
                          <a:latin typeface="Times New Roman" panose="02020603050405020304" pitchFamily="18" charset="0"/>
                          <a:ea typeface="+mn-ea"/>
                          <a:cs typeface="Times New Roman" panose="02020603050405020304" pitchFamily="18" charset="0"/>
                        </a:rPr>
                        <a:t> proteins, Shared peptides, Peaks with id confidence score below cutoff, Contaminant peptides or peptides including M or oxidation M sequence</a:t>
                      </a:r>
                    </a:p>
                    <a:p>
                      <a:pPr marL="171450" indent="-1714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Aggregate multiple peaks per feature and sum: maximum peak or sum of peaks </a:t>
                      </a:r>
                    </a:p>
                    <a:p>
                      <a:pPr marL="171450" indent="-1714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Filter Features observed in one run ,proteins with one feature </a:t>
                      </a:r>
                    </a:p>
                  </a:txBody>
                  <a:tcPr/>
                </a:tc>
                <a:tc>
                  <a:txBody>
                    <a:bodyPr/>
                    <a:lstStyle/>
                    <a:p>
                      <a:pPr marL="285750" indent="-2857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Molecules Filter</a:t>
                      </a:r>
                    </a:p>
                    <a:p>
                      <a:pPr marL="285750" indent="-2857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Proteomics Filter</a:t>
                      </a:r>
                    </a:p>
                    <a:p>
                      <a:pPr marL="285750" indent="-2857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IMD-Anova Filter</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kern="1200" dirty="0">
                          <a:solidFill>
                            <a:schemeClr val="dk1"/>
                          </a:solidFill>
                          <a:latin typeface="Times New Roman" panose="02020603050405020304" pitchFamily="18" charset="0"/>
                          <a:ea typeface="+mn-ea"/>
                          <a:cs typeface="Times New Roman" panose="02020603050405020304" pitchFamily="18" charset="0"/>
                        </a:rPr>
                        <a:t>The dataset is filtered for proteins that have a maximum of '</a:t>
                      </a:r>
                      <a:r>
                        <a:rPr lang="en-US" sz="1400" kern="1200" dirty="0" err="1">
                          <a:solidFill>
                            <a:schemeClr val="dk1"/>
                          </a:solidFill>
                          <a:latin typeface="Times New Roman" panose="02020603050405020304" pitchFamily="18" charset="0"/>
                          <a:ea typeface="+mn-ea"/>
                          <a:cs typeface="Times New Roman" panose="02020603050405020304" pitchFamily="18" charset="0"/>
                        </a:rPr>
                        <a:t>thr</a:t>
                      </a:r>
                      <a:r>
                        <a:rPr lang="en-US" sz="1400" kern="1200" dirty="0">
                          <a:solidFill>
                            <a:schemeClr val="dk1"/>
                          </a:solidFill>
                          <a:latin typeface="Times New Roman" panose="02020603050405020304" pitchFamily="18" charset="0"/>
                          <a:ea typeface="+mn-ea"/>
                          <a:cs typeface="Times New Roman" panose="02020603050405020304" pitchFamily="18" charset="0"/>
                        </a:rPr>
                        <a:t>' missing values in at least one condition.</a:t>
                      </a:r>
                    </a:p>
                    <a:p>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n-US" sz="1400" kern="1200" dirty="0" err="1">
                          <a:solidFill>
                            <a:schemeClr val="dk1"/>
                          </a:solidFill>
                          <a:latin typeface="Times New Roman" panose="02020603050405020304" pitchFamily="18" charset="0"/>
                          <a:ea typeface="+mn-ea"/>
                          <a:cs typeface="Times New Roman" panose="02020603050405020304" pitchFamily="18" charset="0"/>
                        </a:rPr>
                        <a:t>thr</a:t>
                      </a:r>
                      <a:r>
                        <a:rPr lang="en-US" sz="1400" kern="1200" dirty="0">
                          <a:solidFill>
                            <a:schemeClr val="dk1"/>
                          </a:solidFill>
                          <a:latin typeface="Times New Roman" panose="02020603050405020304" pitchFamily="18" charset="0"/>
                          <a:ea typeface="+mn-ea"/>
                          <a:cs typeface="Times New Roman" panose="02020603050405020304" pitchFamily="18" charset="0"/>
                        </a:rPr>
                        <a:t>=0)</a:t>
                      </a:r>
                    </a:p>
                  </a:txBody>
                  <a:tcPr/>
                </a:tc>
                <a:tc>
                  <a:txBody>
                    <a:bodyPr/>
                    <a:lstStyle/>
                    <a:p>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r>
                        <a:rPr lang="en-US" sz="1400" kern="1200">
                          <a:solidFill>
                            <a:schemeClr val="dk1"/>
                          </a:solidFill>
                          <a:latin typeface="Times New Roman" panose="02020603050405020304" pitchFamily="18" charset="0"/>
                          <a:ea typeface="+mn-ea"/>
                          <a:cs typeface="Times New Roman" panose="02020603050405020304" pitchFamily="18" charset="0"/>
                        </a:rPr>
                        <a:t>None</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Filter protein groups for which none of its member proteins is present in a smaller protein group.</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(to all the data)</a:t>
                      </a:r>
                    </a:p>
                  </a:txBody>
                  <a:tcPr/>
                </a:tc>
                <a:extLst>
                  <a:ext uri="{0D108BD9-81ED-4DB2-BD59-A6C34878D82A}">
                    <a16:rowId xmlns:a16="http://schemas.microsoft.com/office/drawing/2014/main" val="3928253537"/>
                  </a:ext>
                </a:extLst>
              </a:tr>
            </a:tbl>
          </a:graphicData>
        </a:graphic>
      </p:graphicFrame>
    </p:spTree>
    <p:extLst>
      <p:ext uri="{BB962C8B-B14F-4D97-AF65-F5344CB8AC3E}">
        <p14:creationId xmlns:p14="http://schemas.microsoft.com/office/powerpoint/2010/main" val="31014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150690D-6AC6-50A5-BC26-290426A8FCC9}"/>
              </a:ext>
            </a:extLst>
          </p:cNvPr>
          <p:cNvGraphicFramePr>
            <a:graphicFrameLocks noGrp="1"/>
          </p:cNvGraphicFramePr>
          <p:nvPr>
            <p:extLst>
              <p:ext uri="{D42A27DB-BD31-4B8C-83A1-F6EECF244321}">
                <p14:modId xmlns:p14="http://schemas.microsoft.com/office/powerpoint/2010/main" val="2843858569"/>
              </p:ext>
            </p:extLst>
          </p:nvPr>
        </p:nvGraphicFramePr>
        <p:xfrm>
          <a:off x="285119" y="972105"/>
          <a:ext cx="11132604" cy="3937101"/>
        </p:xfrm>
        <a:graphic>
          <a:graphicData uri="http://schemas.openxmlformats.org/drawingml/2006/table">
            <a:tbl>
              <a:tblPr firstRow="1" bandRow="1">
                <a:tableStyleId>{5C22544A-7EE6-4342-B048-85BDC9FD1C3A}</a:tableStyleId>
              </a:tblPr>
              <a:tblGrid>
                <a:gridCol w="1590372">
                  <a:extLst>
                    <a:ext uri="{9D8B030D-6E8A-4147-A177-3AD203B41FA5}">
                      <a16:colId xmlns:a16="http://schemas.microsoft.com/office/drawing/2014/main" val="2511426949"/>
                    </a:ext>
                  </a:extLst>
                </a:gridCol>
                <a:gridCol w="1590372">
                  <a:extLst>
                    <a:ext uri="{9D8B030D-6E8A-4147-A177-3AD203B41FA5}">
                      <a16:colId xmlns:a16="http://schemas.microsoft.com/office/drawing/2014/main" val="2879724391"/>
                    </a:ext>
                  </a:extLst>
                </a:gridCol>
                <a:gridCol w="1590372">
                  <a:extLst>
                    <a:ext uri="{9D8B030D-6E8A-4147-A177-3AD203B41FA5}">
                      <a16:colId xmlns:a16="http://schemas.microsoft.com/office/drawing/2014/main" val="4061029441"/>
                    </a:ext>
                  </a:extLst>
                </a:gridCol>
                <a:gridCol w="1590372">
                  <a:extLst>
                    <a:ext uri="{9D8B030D-6E8A-4147-A177-3AD203B41FA5}">
                      <a16:colId xmlns:a16="http://schemas.microsoft.com/office/drawing/2014/main" val="2921116068"/>
                    </a:ext>
                  </a:extLst>
                </a:gridCol>
                <a:gridCol w="1590372">
                  <a:extLst>
                    <a:ext uri="{9D8B030D-6E8A-4147-A177-3AD203B41FA5}">
                      <a16:colId xmlns:a16="http://schemas.microsoft.com/office/drawing/2014/main" val="322407167"/>
                    </a:ext>
                  </a:extLst>
                </a:gridCol>
                <a:gridCol w="1590372">
                  <a:extLst>
                    <a:ext uri="{9D8B030D-6E8A-4147-A177-3AD203B41FA5}">
                      <a16:colId xmlns:a16="http://schemas.microsoft.com/office/drawing/2014/main" val="3368934921"/>
                    </a:ext>
                  </a:extLst>
                </a:gridCol>
                <a:gridCol w="1590372">
                  <a:extLst>
                    <a:ext uri="{9D8B030D-6E8A-4147-A177-3AD203B41FA5}">
                      <a16:colId xmlns:a16="http://schemas.microsoft.com/office/drawing/2014/main" val="668877624"/>
                    </a:ext>
                  </a:extLst>
                </a:gridCol>
              </a:tblGrid>
              <a:tr h="675741">
                <a:tc>
                  <a:txBody>
                    <a:bodyPr/>
                    <a:lstStyle/>
                    <a:p>
                      <a:endParaRPr lang="en-US"/>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dirty="0" err="1">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DEP</a:t>
                      </a:r>
                    </a:p>
                  </a:txBody>
                  <a:tcPr/>
                </a:tc>
                <a:tc>
                  <a:txBody>
                    <a:bodyPr/>
                    <a:lstStyle/>
                    <a:p>
                      <a:r>
                        <a:rPr lang="en-US" sz="1200" dirty="0" err="1">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MSqRob2</a:t>
                      </a:r>
                    </a:p>
                  </a:txBody>
                  <a:tcPr/>
                </a:tc>
                <a:extLst>
                  <a:ext uri="{0D108BD9-81ED-4DB2-BD59-A6C34878D82A}">
                    <a16:rowId xmlns:a16="http://schemas.microsoft.com/office/drawing/2014/main" val="839166062"/>
                  </a:ext>
                </a:extLst>
              </a:tr>
              <a:tr h="675741">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Normalization</a:t>
                      </a:r>
                    </a:p>
                  </a:txBody>
                  <a:tcPr/>
                </a:tc>
                <a:tc>
                  <a:txBody>
                    <a:bodyPr/>
                    <a:lstStyle/>
                    <a:p>
                      <a:pPr marL="0" algn="l" defTabSz="914400" rtl="0" eaLnBrk="1" latinLnBrk="0" hangingPunct="1"/>
                      <a:r>
                        <a:rPr lang="en-US" sz="1400" kern="1200" dirty="0" err="1">
                          <a:solidFill>
                            <a:schemeClr val="dk1"/>
                          </a:solidFill>
                          <a:latin typeface="Times New Roman" panose="02020603050405020304" pitchFamily="18" charset="0"/>
                          <a:ea typeface="+mn-ea"/>
                          <a:cs typeface="Times New Roman" panose="02020603050405020304" pitchFamily="18" charset="0"/>
                        </a:rPr>
                        <a:t>equalizeMedians</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Median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Variance stabilizing transformation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Median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Median</a:t>
                      </a:r>
                    </a:p>
                  </a:txBody>
                  <a:tcPr/>
                </a:tc>
                <a:extLst>
                  <a:ext uri="{0D108BD9-81ED-4DB2-BD59-A6C34878D82A}">
                    <a16:rowId xmlns:a16="http://schemas.microsoft.com/office/drawing/2014/main" val="3877503193"/>
                  </a:ext>
                </a:extLst>
              </a:tr>
              <a:tr h="675741">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Imputation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Decide the censored missing value and impute them by AFT model(default)</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Imputes missing values in a proteomics dataset using </a:t>
                      </a:r>
                      <a:r>
                        <a:rPr lang="en-US" sz="1400" kern="1200" dirty="0" err="1">
                          <a:solidFill>
                            <a:schemeClr val="dk1"/>
                          </a:solidFill>
                          <a:latin typeface="Times New Roman" panose="02020603050405020304" pitchFamily="18" charset="0"/>
                          <a:ea typeface="+mn-ea"/>
                          <a:cs typeface="Times New Roman" panose="02020603050405020304" pitchFamily="18" charset="0"/>
                        </a:rPr>
                        <a:t>MinProb</a:t>
                      </a:r>
                      <a:r>
                        <a:rPr lang="en-US" sz="1400" kern="1200" dirty="0">
                          <a:solidFill>
                            <a:schemeClr val="dk1"/>
                          </a:solidFill>
                          <a:latin typeface="Times New Roman" panose="02020603050405020304" pitchFamily="18" charset="0"/>
                          <a:ea typeface="+mn-ea"/>
                          <a:cs typeface="Times New Roman" panose="02020603050405020304" pitchFamily="18" charset="0"/>
                        </a:rPr>
                        <a:t> function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extLst>
                  <a:ext uri="{0D108BD9-81ED-4DB2-BD59-A6C34878D82A}">
                    <a16:rowId xmlns:a16="http://schemas.microsoft.com/office/drawing/2014/main" val="2582233483"/>
                  </a:ext>
                </a:extLst>
              </a:tr>
              <a:tr h="675741">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Summarization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TMP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Roll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(median is applied to all peptides that map to a single protein to obtain protein abundance)</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Already converted to </a:t>
                      </a:r>
                      <a:r>
                        <a:rPr lang="en-US" sz="1400" kern="1200" dirty="0" err="1">
                          <a:solidFill>
                            <a:schemeClr val="dk1"/>
                          </a:solidFill>
                          <a:latin typeface="Times New Roman" panose="02020603050405020304" pitchFamily="18" charset="0"/>
                          <a:ea typeface="+mn-ea"/>
                          <a:cs typeface="Times New Roman" panose="02020603050405020304" pitchFamily="18" charset="0"/>
                        </a:rPr>
                        <a:t>SummarizedExperiment</a:t>
                      </a:r>
                      <a:r>
                        <a:rPr lang="en-US" sz="1400" kern="1200" dirty="0">
                          <a:solidFill>
                            <a:schemeClr val="dk1"/>
                          </a:solidFill>
                          <a:latin typeface="Times New Roman" panose="02020603050405020304" pitchFamily="18" charset="0"/>
                          <a:ea typeface="+mn-ea"/>
                          <a:cs typeface="Times New Roman" panose="02020603050405020304" pitchFamily="18" charset="0"/>
                        </a:rPr>
                        <a:t> object</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 matrix object with one column per sample and one row per protein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None </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Aggregate peptides for each protein</a:t>
                      </a:r>
                    </a:p>
                  </a:txBody>
                  <a:tcPr/>
                </a:tc>
                <a:extLst>
                  <a:ext uri="{0D108BD9-81ED-4DB2-BD59-A6C34878D82A}">
                    <a16:rowId xmlns:a16="http://schemas.microsoft.com/office/drawing/2014/main" val="3410383263"/>
                  </a:ext>
                </a:extLst>
              </a:tr>
            </a:tbl>
          </a:graphicData>
        </a:graphic>
      </p:graphicFrame>
    </p:spTree>
    <p:extLst>
      <p:ext uri="{BB962C8B-B14F-4D97-AF65-F5344CB8AC3E}">
        <p14:creationId xmlns:p14="http://schemas.microsoft.com/office/powerpoint/2010/main" val="220274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5D1804-54D3-5FF1-5B36-8103450D1512}"/>
              </a:ext>
            </a:extLst>
          </p:cNvPr>
          <p:cNvGraphicFramePr>
            <a:graphicFrameLocks noGrp="1"/>
          </p:cNvGraphicFramePr>
          <p:nvPr>
            <p:extLst>
              <p:ext uri="{D42A27DB-BD31-4B8C-83A1-F6EECF244321}">
                <p14:modId xmlns:p14="http://schemas.microsoft.com/office/powerpoint/2010/main" val="462580584"/>
              </p:ext>
            </p:extLst>
          </p:nvPr>
        </p:nvGraphicFramePr>
        <p:xfrm>
          <a:off x="267364" y="705774"/>
          <a:ext cx="11132604" cy="4059021"/>
        </p:xfrm>
        <a:graphic>
          <a:graphicData uri="http://schemas.openxmlformats.org/drawingml/2006/table">
            <a:tbl>
              <a:tblPr firstRow="1" bandRow="1">
                <a:tableStyleId>{5C22544A-7EE6-4342-B048-85BDC9FD1C3A}</a:tableStyleId>
              </a:tblPr>
              <a:tblGrid>
                <a:gridCol w="1590372">
                  <a:extLst>
                    <a:ext uri="{9D8B030D-6E8A-4147-A177-3AD203B41FA5}">
                      <a16:colId xmlns:a16="http://schemas.microsoft.com/office/drawing/2014/main" val="345297437"/>
                    </a:ext>
                  </a:extLst>
                </a:gridCol>
                <a:gridCol w="1590372">
                  <a:extLst>
                    <a:ext uri="{9D8B030D-6E8A-4147-A177-3AD203B41FA5}">
                      <a16:colId xmlns:a16="http://schemas.microsoft.com/office/drawing/2014/main" val="85602960"/>
                    </a:ext>
                  </a:extLst>
                </a:gridCol>
                <a:gridCol w="1590372">
                  <a:extLst>
                    <a:ext uri="{9D8B030D-6E8A-4147-A177-3AD203B41FA5}">
                      <a16:colId xmlns:a16="http://schemas.microsoft.com/office/drawing/2014/main" val="577457854"/>
                    </a:ext>
                  </a:extLst>
                </a:gridCol>
                <a:gridCol w="1317932">
                  <a:extLst>
                    <a:ext uri="{9D8B030D-6E8A-4147-A177-3AD203B41FA5}">
                      <a16:colId xmlns:a16="http://schemas.microsoft.com/office/drawing/2014/main" val="644463658"/>
                    </a:ext>
                  </a:extLst>
                </a:gridCol>
                <a:gridCol w="1722268">
                  <a:extLst>
                    <a:ext uri="{9D8B030D-6E8A-4147-A177-3AD203B41FA5}">
                      <a16:colId xmlns:a16="http://schemas.microsoft.com/office/drawing/2014/main" val="2573312896"/>
                    </a:ext>
                  </a:extLst>
                </a:gridCol>
                <a:gridCol w="1730916">
                  <a:extLst>
                    <a:ext uri="{9D8B030D-6E8A-4147-A177-3AD203B41FA5}">
                      <a16:colId xmlns:a16="http://schemas.microsoft.com/office/drawing/2014/main" val="1923832862"/>
                    </a:ext>
                  </a:extLst>
                </a:gridCol>
                <a:gridCol w="1590372">
                  <a:extLst>
                    <a:ext uri="{9D8B030D-6E8A-4147-A177-3AD203B41FA5}">
                      <a16:colId xmlns:a16="http://schemas.microsoft.com/office/drawing/2014/main" val="3462716400"/>
                    </a:ext>
                  </a:extLst>
                </a:gridCol>
              </a:tblGrid>
              <a:tr h="675741">
                <a:tc>
                  <a:txBody>
                    <a:bodyPr/>
                    <a:lstStyle/>
                    <a:p>
                      <a:endParaRPr lang="en-US"/>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dirty="0" err="1">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DEP</a:t>
                      </a:r>
                    </a:p>
                  </a:txBody>
                  <a:tcPr/>
                </a:tc>
                <a:tc>
                  <a:txBody>
                    <a:bodyPr/>
                    <a:lstStyle/>
                    <a:p>
                      <a:r>
                        <a:rPr lang="en-US" sz="1200" dirty="0" err="1">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MSqRob2</a:t>
                      </a:r>
                    </a:p>
                  </a:txBody>
                  <a:tcPr/>
                </a:tc>
                <a:extLst>
                  <a:ext uri="{0D108BD9-81ED-4DB2-BD59-A6C34878D82A}">
                    <a16:rowId xmlns:a16="http://schemas.microsoft.com/office/drawing/2014/main" val="1542870064"/>
                  </a:ext>
                </a:extLst>
              </a:tr>
              <a:tr h="675741">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Statistical Model</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Linear Mixed effect Model</a:t>
                      </a:r>
                    </a:p>
                  </a:txBody>
                  <a:tcPr/>
                </a:tc>
                <a:tc>
                  <a:txBody>
                    <a:bodyPr/>
                    <a:lstStyle/>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Anova</a:t>
                      </a:r>
                      <a:r>
                        <a:rPr lang="en-US" sz="1400" kern="1200" dirty="0">
                          <a:solidFill>
                            <a:schemeClr val="dk1"/>
                          </a:solidFill>
                          <a:latin typeface="Times New Roman" panose="02020603050405020304" pitchFamily="18" charset="0"/>
                          <a:ea typeface="+mn-ea"/>
                          <a:cs typeface="Times New Roman" panose="02020603050405020304" pitchFamily="18" charset="0"/>
                        </a:rPr>
                        <a:t> Model</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Protein-wise linear models and empirical Bayes statistics using </a:t>
                      </a:r>
                      <a:r>
                        <a:rPr lang="en-US" sz="1400" kern="1200" dirty="0" err="1">
                          <a:solidFill>
                            <a:schemeClr val="dk1"/>
                          </a:solidFill>
                          <a:latin typeface="Times New Roman" panose="02020603050405020304" pitchFamily="18" charset="0"/>
                          <a:ea typeface="+mn-ea"/>
                          <a:cs typeface="Times New Roman" panose="02020603050405020304" pitchFamily="18" charset="0"/>
                        </a:rPr>
                        <a:t>limma</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Linear probabilistic dropout model</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Follows </a:t>
                      </a:r>
                      <a:r>
                        <a:rPr lang="en-US" sz="1400" kern="1200" dirty="0" err="1">
                          <a:solidFill>
                            <a:schemeClr val="dk1"/>
                          </a:solidFill>
                          <a:latin typeface="Times New Roman" panose="02020603050405020304" pitchFamily="18" charset="0"/>
                          <a:ea typeface="+mn-ea"/>
                          <a:cs typeface="Times New Roman" panose="02020603050405020304" pitchFamily="18" charset="0"/>
                        </a:rPr>
                        <a:t>Limma</a:t>
                      </a:r>
                      <a:r>
                        <a:rPr lang="en-US" sz="1400" kern="1200" dirty="0">
                          <a:solidFill>
                            <a:schemeClr val="dk1"/>
                          </a:solidFill>
                          <a:latin typeface="Times New Roman" panose="02020603050405020304" pitchFamily="18" charset="0"/>
                          <a:ea typeface="+mn-ea"/>
                          <a:cs typeface="Times New Roman" panose="02020603050405020304" pitchFamily="18" charset="0"/>
                        </a:rPr>
                        <a:t> workflow (</a:t>
                      </a:r>
                      <a:r>
                        <a:rPr lang="en-US" sz="1400" kern="1200" dirty="0" err="1">
                          <a:solidFill>
                            <a:schemeClr val="dk1"/>
                          </a:solidFill>
                          <a:latin typeface="Times New Roman" panose="02020603050405020304" pitchFamily="18" charset="0"/>
                          <a:ea typeface="+mn-ea"/>
                          <a:cs typeface="Times New Roman" panose="02020603050405020304" pitchFamily="18" charset="0"/>
                        </a:rPr>
                        <a:t>lmFit,contrsts.fit,eBayes</a:t>
                      </a:r>
                      <a:r>
                        <a:rPr lang="en-US" sz="1400" kern="1200" dirty="0">
                          <a:solidFill>
                            <a:schemeClr val="dk1"/>
                          </a:solidFill>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and includes the [</a:t>
                      </a:r>
                      <a:r>
                        <a:rPr lang="en-US" sz="1400" kern="1200" dirty="0" err="1">
                          <a:solidFill>
                            <a:schemeClr val="dk1"/>
                          </a:solidFill>
                          <a:latin typeface="Times New Roman" panose="02020603050405020304" pitchFamily="18" charset="0"/>
                          <a:ea typeface="+mn-ea"/>
                          <a:cs typeface="Times New Roman" panose="02020603050405020304" pitchFamily="18" charset="0"/>
                        </a:rPr>
                        <a:t>spectraCounteBayes</a:t>
                      </a:r>
                      <a:r>
                        <a:rPr lang="en-US" sz="1400" kern="1200" dirty="0">
                          <a:solidFill>
                            <a:schemeClr val="dk1"/>
                          </a:solidFill>
                          <a:latin typeface="Times New Roman" panose="02020603050405020304" pitchFamily="18" charset="0"/>
                          <a:ea typeface="+mn-ea"/>
                          <a:cs typeface="Times New Roman" panose="02020603050405020304" pitchFamily="18" charset="0"/>
                        </a:rPr>
                        <a:t>] function to moderate variance based on feature counts</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Linear mixed-effects model with Empirical Bayes moderation</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(formula=~Condition)</a:t>
                      </a:r>
                    </a:p>
                  </a:txBody>
                  <a:tcPr/>
                </a:tc>
                <a:extLst>
                  <a:ext uri="{0D108BD9-81ED-4DB2-BD59-A6C34878D82A}">
                    <a16:rowId xmlns:a16="http://schemas.microsoft.com/office/drawing/2014/main" val="1300888389"/>
                  </a:ext>
                </a:extLst>
              </a:tr>
              <a:tr h="675741">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Multiple Testing</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Bonferroni</a:t>
                      </a:r>
                    </a:p>
                  </a:txBody>
                  <a:tcPr/>
                </a:tc>
                <a:tc>
                  <a:txBody>
                    <a:bodyPr/>
                    <a:lstStyle/>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Setted</a:t>
                      </a:r>
                      <a:r>
                        <a:rPr lang="en-US" sz="1400" kern="1200" dirty="0">
                          <a:solidFill>
                            <a:schemeClr val="dk1"/>
                          </a:solidFill>
                          <a:latin typeface="Times New Roman" panose="02020603050405020304" pitchFamily="18" charset="0"/>
                          <a:ea typeface="+mn-ea"/>
                          <a:cs typeface="Times New Roman" panose="02020603050405020304" pitchFamily="18" charset="0"/>
                        </a:rPr>
                        <a:t> the threshold(0.05) for the adjusted P value</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extLst>
                  <a:ext uri="{0D108BD9-81ED-4DB2-BD59-A6C34878D82A}">
                    <a16:rowId xmlns:a16="http://schemas.microsoft.com/office/drawing/2014/main" val="2506645727"/>
                  </a:ext>
                </a:extLst>
              </a:tr>
            </a:tbl>
          </a:graphicData>
        </a:graphic>
      </p:graphicFrame>
    </p:spTree>
    <p:extLst>
      <p:ext uri="{BB962C8B-B14F-4D97-AF65-F5344CB8AC3E}">
        <p14:creationId xmlns:p14="http://schemas.microsoft.com/office/powerpoint/2010/main" val="401313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BF421-AF23-5972-09BD-F54C092830A0}"/>
              </a:ext>
            </a:extLst>
          </p:cNvPr>
          <p:cNvPicPr>
            <a:picLocks noChangeAspect="1"/>
          </p:cNvPicPr>
          <p:nvPr/>
        </p:nvPicPr>
        <p:blipFill>
          <a:blip r:embed="rId2"/>
          <a:stretch>
            <a:fillRect/>
          </a:stretch>
        </p:blipFill>
        <p:spPr>
          <a:xfrm>
            <a:off x="361300" y="2092939"/>
            <a:ext cx="5121084" cy="4359018"/>
          </a:xfrm>
          <a:prstGeom prst="rect">
            <a:avLst/>
          </a:prstGeom>
        </p:spPr>
      </p:pic>
      <p:pic>
        <p:nvPicPr>
          <p:cNvPr id="5" name="Picture 4">
            <a:extLst>
              <a:ext uri="{FF2B5EF4-FFF2-40B4-BE49-F238E27FC236}">
                <a16:creationId xmlns:a16="http://schemas.microsoft.com/office/drawing/2014/main" id="{B0130D94-BAC5-A6E5-7C6B-A646833CD9DA}"/>
              </a:ext>
            </a:extLst>
          </p:cNvPr>
          <p:cNvPicPr>
            <a:picLocks noChangeAspect="1"/>
          </p:cNvPicPr>
          <p:nvPr/>
        </p:nvPicPr>
        <p:blipFill>
          <a:blip r:embed="rId3"/>
          <a:stretch>
            <a:fillRect/>
          </a:stretch>
        </p:blipFill>
        <p:spPr>
          <a:xfrm>
            <a:off x="6096000" y="2092939"/>
            <a:ext cx="5044877" cy="4328535"/>
          </a:xfrm>
          <a:prstGeom prst="rect">
            <a:avLst/>
          </a:prstGeom>
        </p:spPr>
      </p:pic>
      <p:sp>
        <p:nvSpPr>
          <p:cNvPr id="7" name="TextBox 6">
            <a:extLst>
              <a:ext uri="{FF2B5EF4-FFF2-40B4-BE49-F238E27FC236}">
                <a16:creationId xmlns:a16="http://schemas.microsoft.com/office/drawing/2014/main" id="{C571A1B7-5302-BB63-2B29-E1A9E3AB3FA3}"/>
              </a:ext>
            </a:extLst>
          </p:cNvPr>
          <p:cNvSpPr txBox="1"/>
          <p:nvPr/>
        </p:nvSpPr>
        <p:spPr>
          <a:xfrm>
            <a:off x="277427" y="1172722"/>
            <a:ext cx="6094520" cy="646331"/>
          </a:xfrm>
          <a:prstGeom prst="rect">
            <a:avLst/>
          </a:prstGeom>
          <a:noFill/>
        </p:spPr>
        <p:txBody>
          <a:bodyPr wrap="square">
            <a:spAutoFit/>
          </a:bodyPr>
          <a:lstStyle/>
          <a:p>
            <a:r>
              <a:rPr lang="en-US" dirty="0"/>
              <a:t>Histogram of Missing values of Intensities</a:t>
            </a:r>
            <a:br>
              <a:rPr lang="en-US" dirty="0"/>
            </a:br>
            <a:r>
              <a:rPr lang="en-US" dirty="0"/>
              <a:t> for each protein</a:t>
            </a:r>
          </a:p>
        </p:txBody>
      </p:sp>
      <p:sp>
        <p:nvSpPr>
          <p:cNvPr id="9" name="TextBox 8">
            <a:extLst>
              <a:ext uri="{FF2B5EF4-FFF2-40B4-BE49-F238E27FC236}">
                <a16:creationId xmlns:a16="http://schemas.microsoft.com/office/drawing/2014/main" id="{61EFBF08-5C65-D629-1D3D-AE12E9F0859F}"/>
              </a:ext>
            </a:extLst>
          </p:cNvPr>
          <p:cNvSpPr txBox="1"/>
          <p:nvPr/>
        </p:nvSpPr>
        <p:spPr>
          <a:xfrm>
            <a:off x="5932503" y="1172722"/>
            <a:ext cx="6094520" cy="369332"/>
          </a:xfrm>
          <a:prstGeom prst="rect">
            <a:avLst/>
          </a:prstGeom>
          <a:noFill/>
        </p:spPr>
        <p:txBody>
          <a:bodyPr wrap="square">
            <a:spAutoFit/>
          </a:bodyPr>
          <a:lstStyle/>
          <a:p>
            <a:r>
              <a:rPr lang="en-US" dirty="0"/>
              <a:t>Histogram of Variance of Intensities for each protein</a:t>
            </a:r>
          </a:p>
        </p:txBody>
      </p:sp>
      <p:sp>
        <p:nvSpPr>
          <p:cNvPr id="11" name="TextBox 10">
            <a:extLst>
              <a:ext uri="{FF2B5EF4-FFF2-40B4-BE49-F238E27FC236}">
                <a16:creationId xmlns:a16="http://schemas.microsoft.com/office/drawing/2014/main" id="{C5146426-93DE-3B30-86BA-025A9560F4AA}"/>
              </a:ext>
            </a:extLst>
          </p:cNvPr>
          <p:cNvSpPr txBox="1"/>
          <p:nvPr/>
        </p:nvSpPr>
        <p:spPr>
          <a:xfrm>
            <a:off x="215283" y="389448"/>
            <a:ext cx="6094520" cy="646331"/>
          </a:xfrm>
          <a:prstGeom prst="rect">
            <a:avLst/>
          </a:prstGeom>
          <a:noFill/>
        </p:spPr>
        <p:txBody>
          <a:bodyPr wrap="square">
            <a:spAutoFit/>
          </a:bodyPr>
          <a:lstStyle/>
          <a:p>
            <a:r>
              <a:rPr lang="en-US" dirty="0"/>
              <a:t>DDA: Controlled Mixture</a:t>
            </a:r>
            <a:br>
              <a:rPr lang="en-US" dirty="0"/>
            </a:br>
            <a:r>
              <a:rPr lang="en-US" dirty="0" err="1"/>
              <a:t>MaxQuant</a:t>
            </a:r>
            <a:r>
              <a:rPr lang="en-US" dirty="0"/>
              <a:t> ( 30 Significant Proteins)</a:t>
            </a:r>
          </a:p>
        </p:txBody>
      </p:sp>
    </p:spTree>
    <p:extLst>
      <p:ext uri="{BB962C8B-B14F-4D97-AF65-F5344CB8AC3E}">
        <p14:creationId xmlns:p14="http://schemas.microsoft.com/office/powerpoint/2010/main" val="256480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DB1DFA-F458-AC5E-71F1-8AE169C73AB9}"/>
              </a:ext>
            </a:extLst>
          </p:cNvPr>
          <p:cNvSpPr txBox="1"/>
          <p:nvPr/>
        </p:nvSpPr>
        <p:spPr>
          <a:xfrm>
            <a:off x="117630" y="0"/>
            <a:ext cx="6094520" cy="923330"/>
          </a:xfrm>
          <a:prstGeom prst="rect">
            <a:avLst/>
          </a:prstGeom>
          <a:noFill/>
        </p:spPr>
        <p:txBody>
          <a:bodyPr wrap="square">
            <a:spAutoFit/>
          </a:bodyPr>
          <a:lstStyle/>
          <a:p>
            <a:r>
              <a:rPr lang="en-US" dirty="0"/>
              <a:t>DDA: Controlled Mixture</a:t>
            </a:r>
            <a:br>
              <a:rPr lang="en-US" dirty="0"/>
            </a:br>
            <a:r>
              <a:rPr lang="en-US" dirty="0" err="1"/>
              <a:t>MaxQuant</a:t>
            </a:r>
            <a:r>
              <a:rPr lang="en-US" dirty="0"/>
              <a:t> ( 30 Significant Proteins)</a:t>
            </a:r>
          </a:p>
          <a:p>
            <a:r>
              <a:rPr lang="en-US" dirty="0"/>
              <a:t>Pre-Processing done manually</a:t>
            </a:r>
          </a:p>
        </p:txBody>
      </p:sp>
      <p:graphicFrame>
        <p:nvGraphicFramePr>
          <p:cNvPr id="6" name="Table 6">
            <a:extLst>
              <a:ext uri="{FF2B5EF4-FFF2-40B4-BE49-F238E27FC236}">
                <a16:creationId xmlns:a16="http://schemas.microsoft.com/office/drawing/2014/main" id="{DBB8D6DC-C01B-7E20-10AC-F042909DB733}"/>
              </a:ext>
            </a:extLst>
          </p:cNvPr>
          <p:cNvGraphicFramePr>
            <a:graphicFrameLocks noGrp="1"/>
          </p:cNvGraphicFramePr>
          <p:nvPr>
            <p:ph idx="1"/>
            <p:extLst>
              <p:ext uri="{D42A27DB-BD31-4B8C-83A1-F6EECF244321}">
                <p14:modId xmlns:p14="http://schemas.microsoft.com/office/powerpoint/2010/main" val="1756170950"/>
              </p:ext>
            </p:extLst>
          </p:nvPr>
        </p:nvGraphicFramePr>
        <p:xfrm>
          <a:off x="311370" y="1517867"/>
          <a:ext cx="6197082" cy="4729042"/>
        </p:xfrm>
        <a:graphic>
          <a:graphicData uri="http://schemas.openxmlformats.org/drawingml/2006/table">
            <a:tbl>
              <a:tblPr firstRow="1" bandRow="1">
                <a:tableStyleId>{5C22544A-7EE6-4342-B048-85BDC9FD1C3A}</a:tableStyleId>
              </a:tblPr>
              <a:tblGrid>
                <a:gridCol w="1226732">
                  <a:extLst>
                    <a:ext uri="{9D8B030D-6E8A-4147-A177-3AD203B41FA5}">
                      <a16:colId xmlns:a16="http://schemas.microsoft.com/office/drawing/2014/main" val="2497431734"/>
                    </a:ext>
                  </a:extLst>
                </a:gridCol>
                <a:gridCol w="4970350">
                  <a:extLst>
                    <a:ext uri="{9D8B030D-6E8A-4147-A177-3AD203B41FA5}">
                      <a16:colId xmlns:a16="http://schemas.microsoft.com/office/drawing/2014/main" val="888183779"/>
                    </a:ext>
                  </a:extLst>
                </a:gridCol>
              </a:tblGrid>
              <a:tr h="468249">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3835843937"/>
                  </a:ext>
                </a:extLst>
              </a:tr>
              <a:tr h="375301">
                <a:tc>
                  <a:txBody>
                    <a:bodyPr/>
                    <a:lstStyle/>
                    <a:p>
                      <a:r>
                        <a:rPr lang="en-US" sz="1600" dirty="0"/>
                        <a:t>MSstats</a:t>
                      </a:r>
                    </a:p>
                  </a:txBody>
                  <a:tcPr/>
                </a:tc>
                <a:tc>
                  <a:txBody>
                    <a:bodyPr/>
                    <a:lstStyle/>
                    <a:p>
                      <a:r>
                        <a:rPr lang="en-US" sz="1600" dirty="0"/>
                        <a:t>MSstats Converter output object</a:t>
                      </a:r>
                    </a:p>
                  </a:txBody>
                  <a:tcPr/>
                </a:tc>
                <a:extLst>
                  <a:ext uri="{0D108BD9-81ED-4DB2-BD59-A6C34878D82A}">
                    <a16:rowId xmlns:a16="http://schemas.microsoft.com/office/drawing/2014/main" val="3934998505"/>
                  </a:ext>
                </a:extLst>
              </a:tr>
              <a:tr h="746524">
                <a:tc>
                  <a:txBody>
                    <a:bodyPr/>
                    <a:lstStyle/>
                    <a:p>
                      <a:r>
                        <a:rPr lang="en-US" sz="1600" dirty="0" err="1"/>
                        <a:t>DeqMS</a:t>
                      </a:r>
                      <a:endParaRPr lang="en-US" sz="1600" dirty="0"/>
                    </a:p>
                  </a:txBody>
                  <a:tcPr/>
                </a:tc>
                <a:tc>
                  <a:txBody>
                    <a:bodyPr/>
                    <a:lstStyle/>
                    <a:p>
                      <a:r>
                        <a:rPr lang="en-US" sz="1600" dirty="0"/>
                        <a:t>Extracted LFQ intensity columns from the raw data and set the </a:t>
                      </a:r>
                      <a:r>
                        <a:rPr lang="en-US" sz="1600" dirty="0" err="1"/>
                        <a:t>rownames</a:t>
                      </a:r>
                      <a:r>
                        <a:rPr lang="en-US" sz="1600" dirty="0"/>
                        <a:t> as protein ids.</a:t>
                      </a:r>
                    </a:p>
                  </a:txBody>
                  <a:tcPr/>
                </a:tc>
                <a:extLst>
                  <a:ext uri="{0D108BD9-81ED-4DB2-BD59-A6C34878D82A}">
                    <a16:rowId xmlns:a16="http://schemas.microsoft.com/office/drawing/2014/main" val="1655213266"/>
                  </a:ext>
                </a:extLst>
              </a:tr>
              <a:tr h="746524">
                <a:tc>
                  <a:txBody>
                    <a:bodyPr/>
                    <a:lstStyle/>
                    <a:p>
                      <a:r>
                        <a:rPr lang="en-US" sz="1600" dirty="0"/>
                        <a:t>MSqRob2</a:t>
                      </a:r>
                    </a:p>
                  </a:txBody>
                  <a:tcPr/>
                </a:tc>
                <a:tc>
                  <a:txBody>
                    <a:bodyPr/>
                    <a:lstStyle/>
                    <a:p>
                      <a:r>
                        <a:rPr lang="en-US" sz="1600" dirty="0"/>
                        <a:t>Combined the raw data by grouping by protein names, </a:t>
                      </a:r>
                      <a:r>
                        <a:rPr lang="en-US" sz="1600" dirty="0" err="1"/>
                        <a:t>run,PSM</a:t>
                      </a:r>
                      <a:r>
                        <a:rPr lang="en-US" sz="1600" dirty="0"/>
                        <a:t>(combination of sequence and charge) and summarized intensity using max.</a:t>
                      </a:r>
                    </a:p>
                  </a:txBody>
                  <a:tcPr/>
                </a:tc>
                <a:extLst>
                  <a:ext uri="{0D108BD9-81ED-4DB2-BD59-A6C34878D82A}">
                    <a16:rowId xmlns:a16="http://schemas.microsoft.com/office/drawing/2014/main" val="1844493218"/>
                  </a:ext>
                </a:extLst>
              </a:tr>
              <a:tr h="746524">
                <a:tc>
                  <a:txBody>
                    <a:bodyPr/>
                    <a:lstStyle/>
                    <a:p>
                      <a:r>
                        <a:rPr lang="en-US" sz="1600" dirty="0" err="1"/>
                        <a:t>PmartR</a:t>
                      </a:r>
                      <a:endParaRPr lang="en-US" sz="1600" dirty="0"/>
                    </a:p>
                  </a:txBody>
                  <a:tcPr/>
                </a:tc>
                <a:tc>
                  <a:txBody>
                    <a:bodyPr/>
                    <a:lstStyle/>
                    <a:p>
                      <a:r>
                        <a:rPr lang="en-US" sz="1600" dirty="0"/>
                        <a:t>Combined the raw data by grouping by peptide sequence, run and summarized intensity using sum.</a:t>
                      </a:r>
                    </a:p>
                  </a:txBody>
                  <a:tcPr/>
                </a:tc>
                <a:extLst>
                  <a:ext uri="{0D108BD9-81ED-4DB2-BD59-A6C34878D82A}">
                    <a16:rowId xmlns:a16="http://schemas.microsoft.com/office/drawing/2014/main" val="3507755573"/>
                  </a:ext>
                </a:extLst>
              </a:tr>
              <a:tr h="746524">
                <a:tc>
                  <a:txBody>
                    <a:bodyPr/>
                    <a:lstStyle/>
                    <a:p>
                      <a:r>
                        <a:rPr lang="en-US" sz="1600" dirty="0"/>
                        <a:t>DEP</a:t>
                      </a:r>
                    </a:p>
                  </a:txBody>
                  <a:tcPr/>
                </a:tc>
                <a:tc>
                  <a:txBody>
                    <a:bodyPr/>
                    <a:lstStyle/>
                    <a:p>
                      <a:r>
                        <a:rPr lang="en-US" sz="1600" dirty="0"/>
                        <a:t>Filter the columns as stated in manual including protein </a:t>
                      </a:r>
                      <a:r>
                        <a:rPr lang="en-US" sz="1600" dirty="0" err="1"/>
                        <a:t>names,charge</a:t>
                      </a:r>
                      <a:r>
                        <a:rPr lang="en-US" sz="1600" dirty="0"/>
                        <a:t>, LFQ intensities and summarized data using </a:t>
                      </a:r>
                      <a:r>
                        <a:rPr lang="en-US" sz="1600" dirty="0" err="1"/>
                        <a:t>import_Maxquant</a:t>
                      </a:r>
                      <a:r>
                        <a:rPr lang="en-US" sz="1600" dirty="0"/>
                        <a:t> function in DEP</a:t>
                      </a:r>
                    </a:p>
                  </a:txBody>
                  <a:tcPr/>
                </a:tc>
                <a:extLst>
                  <a:ext uri="{0D108BD9-81ED-4DB2-BD59-A6C34878D82A}">
                    <a16:rowId xmlns:a16="http://schemas.microsoft.com/office/drawing/2014/main" val="3659842541"/>
                  </a:ext>
                </a:extLst>
              </a:tr>
              <a:tr h="746524">
                <a:tc>
                  <a:txBody>
                    <a:bodyPr/>
                    <a:lstStyle/>
                    <a:p>
                      <a:r>
                        <a:rPr lang="en-US" sz="1600" dirty="0" err="1"/>
                        <a:t>ProDA</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Extracted LFQ intensity columns from the raw data and set the </a:t>
                      </a:r>
                      <a:r>
                        <a:rPr lang="en-US" sz="1600" dirty="0" err="1"/>
                        <a:t>rownames</a:t>
                      </a:r>
                      <a:r>
                        <a:rPr lang="en-US" sz="1600" dirty="0"/>
                        <a:t> as protein ids.</a:t>
                      </a:r>
                    </a:p>
                  </a:txBody>
                  <a:tcPr/>
                </a:tc>
                <a:extLst>
                  <a:ext uri="{0D108BD9-81ED-4DB2-BD59-A6C34878D82A}">
                    <a16:rowId xmlns:a16="http://schemas.microsoft.com/office/drawing/2014/main" val="3242238014"/>
                  </a:ext>
                </a:extLst>
              </a:tr>
            </a:tbl>
          </a:graphicData>
        </a:graphic>
      </p:graphicFrame>
      <p:pic>
        <p:nvPicPr>
          <p:cNvPr id="11" name="Picture 10">
            <a:extLst>
              <a:ext uri="{FF2B5EF4-FFF2-40B4-BE49-F238E27FC236}">
                <a16:creationId xmlns:a16="http://schemas.microsoft.com/office/drawing/2014/main" id="{88CD21EB-D5A3-3A90-A939-5F4C99FC2A74}"/>
              </a:ext>
            </a:extLst>
          </p:cNvPr>
          <p:cNvPicPr>
            <a:picLocks noChangeAspect="1"/>
          </p:cNvPicPr>
          <p:nvPr/>
        </p:nvPicPr>
        <p:blipFill>
          <a:blip r:embed="rId2"/>
          <a:stretch>
            <a:fillRect/>
          </a:stretch>
        </p:blipFill>
        <p:spPr>
          <a:xfrm>
            <a:off x="7048054" y="1421350"/>
            <a:ext cx="5143946" cy="4343776"/>
          </a:xfrm>
          <a:prstGeom prst="rect">
            <a:avLst/>
          </a:prstGeom>
        </p:spPr>
      </p:pic>
    </p:spTree>
    <p:extLst>
      <p:ext uri="{BB962C8B-B14F-4D97-AF65-F5344CB8AC3E}">
        <p14:creationId xmlns:p14="http://schemas.microsoft.com/office/powerpoint/2010/main" val="191164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8F126F-E067-FFB0-801E-AE4CDFCD0814}"/>
              </a:ext>
            </a:extLst>
          </p:cNvPr>
          <p:cNvPicPr>
            <a:picLocks noChangeAspect="1"/>
          </p:cNvPicPr>
          <p:nvPr/>
        </p:nvPicPr>
        <p:blipFill>
          <a:blip r:embed="rId2"/>
          <a:stretch>
            <a:fillRect/>
          </a:stretch>
        </p:blipFill>
        <p:spPr>
          <a:xfrm>
            <a:off x="792649" y="1943766"/>
            <a:ext cx="5082980" cy="4351397"/>
          </a:xfrm>
          <a:prstGeom prst="rect">
            <a:avLst/>
          </a:prstGeom>
        </p:spPr>
      </p:pic>
      <p:pic>
        <p:nvPicPr>
          <p:cNvPr id="5" name="Picture 4">
            <a:extLst>
              <a:ext uri="{FF2B5EF4-FFF2-40B4-BE49-F238E27FC236}">
                <a16:creationId xmlns:a16="http://schemas.microsoft.com/office/drawing/2014/main" id="{A91D7B71-1810-BBBC-D6AD-C811D36BE21C}"/>
              </a:ext>
            </a:extLst>
          </p:cNvPr>
          <p:cNvPicPr>
            <a:picLocks noChangeAspect="1"/>
          </p:cNvPicPr>
          <p:nvPr/>
        </p:nvPicPr>
        <p:blipFill>
          <a:blip r:embed="rId3"/>
          <a:stretch>
            <a:fillRect/>
          </a:stretch>
        </p:blipFill>
        <p:spPr>
          <a:xfrm>
            <a:off x="6176021" y="1951387"/>
            <a:ext cx="5121084" cy="4343776"/>
          </a:xfrm>
          <a:prstGeom prst="rect">
            <a:avLst/>
          </a:prstGeom>
        </p:spPr>
      </p:pic>
      <p:sp>
        <p:nvSpPr>
          <p:cNvPr id="7" name="TextBox 6">
            <a:extLst>
              <a:ext uri="{FF2B5EF4-FFF2-40B4-BE49-F238E27FC236}">
                <a16:creationId xmlns:a16="http://schemas.microsoft.com/office/drawing/2014/main" id="{11358A42-719B-7005-8469-B9307F1ED8F5}"/>
              </a:ext>
            </a:extLst>
          </p:cNvPr>
          <p:cNvSpPr txBox="1"/>
          <p:nvPr/>
        </p:nvSpPr>
        <p:spPr>
          <a:xfrm>
            <a:off x="623656" y="207769"/>
            <a:ext cx="6094520" cy="923330"/>
          </a:xfrm>
          <a:prstGeom prst="rect">
            <a:avLst/>
          </a:prstGeom>
          <a:noFill/>
        </p:spPr>
        <p:txBody>
          <a:bodyPr wrap="square">
            <a:spAutoFit/>
          </a:bodyPr>
          <a:lstStyle/>
          <a:p>
            <a:r>
              <a:rPr lang="en-US" dirty="0"/>
              <a:t>DDA: Controlled Mixture</a:t>
            </a:r>
            <a:br>
              <a:rPr lang="en-US" dirty="0"/>
            </a:br>
            <a:r>
              <a:rPr lang="en-US" dirty="0"/>
              <a:t>Skyline ( 30 Significant Proteins)</a:t>
            </a:r>
          </a:p>
          <a:p>
            <a:endParaRPr lang="en-US" dirty="0"/>
          </a:p>
        </p:txBody>
      </p:sp>
      <p:sp>
        <p:nvSpPr>
          <p:cNvPr id="9" name="TextBox 8">
            <a:extLst>
              <a:ext uri="{FF2B5EF4-FFF2-40B4-BE49-F238E27FC236}">
                <a16:creationId xmlns:a16="http://schemas.microsoft.com/office/drawing/2014/main" id="{8197C612-4A08-F457-12A1-EC5E7EAA7F5E}"/>
              </a:ext>
            </a:extLst>
          </p:cNvPr>
          <p:cNvSpPr txBox="1"/>
          <p:nvPr/>
        </p:nvSpPr>
        <p:spPr>
          <a:xfrm>
            <a:off x="623656" y="1201224"/>
            <a:ext cx="6094520" cy="646331"/>
          </a:xfrm>
          <a:prstGeom prst="rect">
            <a:avLst/>
          </a:prstGeom>
          <a:noFill/>
        </p:spPr>
        <p:txBody>
          <a:bodyPr wrap="square">
            <a:spAutoFit/>
          </a:bodyPr>
          <a:lstStyle/>
          <a:p>
            <a:r>
              <a:rPr lang="en-US" dirty="0"/>
              <a:t>Histogram of Missing values of Intensities</a:t>
            </a:r>
            <a:br>
              <a:rPr lang="en-US" dirty="0"/>
            </a:br>
            <a:r>
              <a:rPr lang="en-US" dirty="0"/>
              <a:t> for each protein</a:t>
            </a:r>
          </a:p>
        </p:txBody>
      </p:sp>
      <p:sp>
        <p:nvSpPr>
          <p:cNvPr id="11" name="TextBox 10">
            <a:extLst>
              <a:ext uri="{FF2B5EF4-FFF2-40B4-BE49-F238E27FC236}">
                <a16:creationId xmlns:a16="http://schemas.microsoft.com/office/drawing/2014/main" id="{3A341C53-4973-EF6D-2A2A-3368A9CEA476}"/>
              </a:ext>
            </a:extLst>
          </p:cNvPr>
          <p:cNvSpPr txBox="1"/>
          <p:nvPr/>
        </p:nvSpPr>
        <p:spPr>
          <a:xfrm>
            <a:off x="6096000" y="1207376"/>
            <a:ext cx="6094520" cy="369332"/>
          </a:xfrm>
          <a:prstGeom prst="rect">
            <a:avLst/>
          </a:prstGeom>
          <a:noFill/>
        </p:spPr>
        <p:txBody>
          <a:bodyPr wrap="square">
            <a:spAutoFit/>
          </a:bodyPr>
          <a:lstStyle/>
          <a:p>
            <a:r>
              <a:rPr lang="en-US" dirty="0"/>
              <a:t>Histogram of Variance of Intensities for each protein</a:t>
            </a:r>
          </a:p>
        </p:txBody>
      </p:sp>
    </p:spTree>
    <p:extLst>
      <p:ext uri="{BB962C8B-B14F-4D97-AF65-F5344CB8AC3E}">
        <p14:creationId xmlns:p14="http://schemas.microsoft.com/office/powerpoint/2010/main" val="158987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4FEDB-E66F-1D77-946B-63800903DB72}"/>
              </a:ext>
            </a:extLst>
          </p:cNvPr>
          <p:cNvSpPr txBox="1"/>
          <p:nvPr/>
        </p:nvSpPr>
        <p:spPr>
          <a:xfrm>
            <a:off x="94418" y="198081"/>
            <a:ext cx="7920577" cy="1477328"/>
          </a:xfrm>
          <a:prstGeom prst="rect">
            <a:avLst/>
          </a:prstGeom>
          <a:noFill/>
        </p:spPr>
        <p:txBody>
          <a:bodyPr wrap="square" rtlCol="0">
            <a:spAutoFit/>
          </a:bodyPr>
          <a:lstStyle/>
          <a:p>
            <a:r>
              <a:rPr lang="en-US" dirty="0"/>
              <a:t>DDA: Controlled Mixture</a:t>
            </a:r>
            <a:br>
              <a:rPr lang="en-US" dirty="0"/>
            </a:br>
            <a:r>
              <a:rPr lang="en-US" dirty="0"/>
              <a:t>Skyline ( 30 Significant Proteins) Pre-Processing done using MSstats Converter</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DB4213B5-F017-C412-FAA5-AB5A5AF96115}"/>
              </a:ext>
            </a:extLst>
          </p:cNvPr>
          <p:cNvPicPr>
            <a:picLocks noChangeAspect="1"/>
          </p:cNvPicPr>
          <p:nvPr/>
        </p:nvPicPr>
        <p:blipFill>
          <a:blip r:embed="rId2"/>
          <a:stretch>
            <a:fillRect/>
          </a:stretch>
        </p:blipFill>
        <p:spPr>
          <a:xfrm>
            <a:off x="6946015" y="1384420"/>
            <a:ext cx="5151566" cy="4419983"/>
          </a:xfrm>
          <a:prstGeom prst="rect">
            <a:avLst/>
          </a:prstGeom>
        </p:spPr>
      </p:pic>
      <p:graphicFrame>
        <p:nvGraphicFramePr>
          <p:cNvPr id="11" name="Table 10">
            <a:extLst>
              <a:ext uri="{FF2B5EF4-FFF2-40B4-BE49-F238E27FC236}">
                <a16:creationId xmlns:a16="http://schemas.microsoft.com/office/drawing/2014/main" id="{9DF5D529-6663-CE19-783F-EEF236BD2685}"/>
              </a:ext>
            </a:extLst>
          </p:cNvPr>
          <p:cNvGraphicFramePr>
            <a:graphicFrameLocks noGrp="1"/>
          </p:cNvGraphicFramePr>
          <p:nvPr>
            <p:extLst>
              <p:ext uri="{D42A27DB-BD31-4B8C-83A1-F6EECF244321}">
                <p14:modId xmlns:p14="http://schemas.microsoft.com/office/powerpoint/2010/main" val="3363755263"/>
              </p:ext>
            </p:extLst>
          </p:nvPr>
        </p:nvGraphicFramePr>
        <p:xfrm>
          <a:off x="137697" y="1174454"/>
          <a:ext cx="6765040" cy="4839913"/>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1453884806"/>
                    </a:ext>
                  </a:extLst>
                </a:gridCol>
                <a:gridCol w="5425879">
                  <a:extLst>
                    <a:ext uri="{9D8B030D-6E8A-4147-A177-3AD203B41FA5}">
                      <a16:colId xmlns:a16="http://schemas.microsoft.com/office/drawing/2014/main" val="1604325197"/>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961393179"/>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582048495"/>
                  </a:ext>
                </a:extLst>
              </a:tr>
              <a:tr h="746524">
                <a:tc>
                  <a:txBody>
                    <a:bodyPr/>
                    <a:lstStyle/>
                    <a:p>
                      <a:r>
                        <a:rPr lang="en-US" sz="1600"/>
                        <a:t>DeqMS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MSstats Converter output object -&gt; </a:t>
                      </a:r>
                      <a:r>
                        <a:rPr lang="en-US" sz="1600" dirty="0" err="1"/>
                        <a:t>Summarised</a:t>
                      </a:r>
                      <a:r>
                        <a:rPr lang="en-US" sz="1600" dirty="0"/>
                        <a:t> by grouping by protein name, run and aggregating intensity by taking log2 of sum(Intensity).</a:t>
                      </a:r>
                    </a:p>
                  </a:txBody>
                  <a:tcPr/>
                </a:tc>
                <a:extLst>
                  <a:ext uri="{0D108BD9-81ED-4DB2-BD59-A6C34878D82A}">
                    <a16:rowId xmlns:a16="http://schemas.microsoft.com/office/drawing/2014/main" val="1211837172"/>
                  </a:ext>
                </a:extLst>
              </a:tr>
              <a:tr h="746524">
                <a:tc>
                  <a:txBody>
                    <a:bodyPr/>
                    <a:lstStyle/>
                    <a:p>
                      <a:r>
                        <a:rPr lang="en-US" sz="1600"/>
                        <a:t>MSqRob2</a:t>
                      </a:r>
                      <a:endParaRPr lang="en-US" sz="1600" dirty="0"/>
                    </a:p>
                  </a:txBody>
                  <a:tcPr/>
                </a:tc>
                <a:tc>
                  <a:txBody>
                    <a:bodyPr/>
                    <a:lstStyle/>
                    <a:p>
                      <a:r>
                        <a:rPr lang="en-US" sz="1600" dirty="0"/>
                        <a:t>Combined the MSstats Converter output object by grouping by protein names, </a:t>
                      </a:r>
                      <a:r>
                        <a:rPr lang="en-US" sz="1600" dirty="0" err="1"/>
                        <a:t>run,PSM</a:t>
                      </a:r>
                      <a:r>
                        <a:rPr lang="en-US" sz="1600" dirty="0"/>
                        <a:t>(combination of sequence and charge) and summarized intensity using max.</a:t>
                      </a:r>
                    </a:p>
                  </a:txBody>
                  <a:tcPr/>
                </a:tc>
                <a:extLst>
                  <a:ext uri="{0D108BD9-81ED-4DB2-BD59-A6C34878D82A}">
                    <a16:rowId xmlns:a16="http://schemas.microsoft.com/office/drawing/2014/main" val="2031469224"/>
                  </a:ext>
                </a:extLst>
              </a:tr>
              <a:tr h="746524">
                <a:tc>
                  <a:txBody>
                    <a:bodyPr/>
                    <a:lstStyle/>
                    <a:p>
                      <a:r>
                        <a:rPr lang="en-US" sz="1600"/>
                        <a:t>PmartR</a:t>
                      </a:r>
                      <a:endParaRPr lang="en-US" sz="1600" dirty="0"/>
                    </a:p>
                  </a:txBody>
                  <a:tcPr/>
                </a:tc>
                <a:tc>
                  <a:txBody>
                    <a:bodyPr/>
                    <a:lstStyle/>
                    <a:p>
                      <a:r>
                        <a:rPr lang="en-US" sz="1600" dirty="0"/>
                        <a:t>Combined the MSstats Converter output object by grouping by peptide sequence, run and summarized intensity using sum.</a:t>
                      </a:r>
                    </a:p>
                  </a:txBody>
                  <a:tcPr/>
                </a:tc>
                <a:extLst>
                  <a:ext uri="{0D108BD9-81ED-4DB2-BD59-A6C34878D82A}">
                    <a16:rowId xmlns:a16="http://schemas.microsoft.com/office/drawing/2014/main" val="1058202109"/>
                  </a:ext>
                </a:extLst>
              </a:tr>
              <a:tr h="746524">
                <a:tc>
                  <a:txBody>
                    <a:bodyPr/>
                    <a:lstStyle/>
                    <a:p>
                      <a:r>
                        <a:rPr lang="en-US" sz="1600"/>
                        <a:t>DEP</a:t>
                      </a:r>
                      <a:endParaRPr lang="en-US" sz="1600" dirty="0"/>
                    </a:p>
                  </a:txBody>
                  <a:tcPr/>
                </a:tc>
                <a:tc>
                  <a:txBody>
                    <a:bodyPr/>
                    <a:lstStyle/>
                    <a:p>
                      <a:r>
                        <a:rPr lang="en-US" sz="1600" dirty="0"/>
                        <a:t>Combined the MSstats Converter output object by grouping by protein name, run and summarized intensity using max.</a:t>
                      </a:r>
                    </a:p>
                  </a:txBody>
                  <a:tcPr/>
                </a:tc>
                <a:extLst>
                  <a:ext uri="{0D108BD9-81ED-4DB2-BD59-A6C34878D82A}">
                    <a16:rowId xmlns:a16="http://schemas.microsoft.com/office/drawing/2014/main" val="1408022653"/>
                  </a:ext>
                </a:extLst>
              </a:tr>
              <a:tr h="0">
                <a:tc>
                  <a:txBody>
                    <a:bodyPr/>
                    <a:lstStyle/>
                    <a:p>
                      <a:r>
                        <a:rPr lang="en-US" sz="1600"/>
                        <a:t>ProDA</a:t>
                      </a:r>
                      <a:endParaRPr lang="en-US" sz="1600" dirty="0"/>
                    </a:p>
                  </a:txBody>
                  <a:tcPr/>
                </a:tc>
                <a:tc>
                  <a:txBody>
                    <a:bodyPr/>
                    <a:lstStyle/>
                    <a:p>
                      <a:r>
                        <a:rPr lang="en-US" sz="1600" dirty="0"/>
                        <a:t>Combined the MSstats Converter output object by grouping by protein name, run and summarized intensity using max.</a:t>
                      </a:r>
                    </a:p>
                  </a:txBody>
                  <a:tcPr/>
                </a:tc>
                <a:extLst>
                  <a:ext uri="{0D108BD9-81ED-4DB2-BD59-A6C34878D82A}">
                    <a16:rowId xmlns:a16="http://schemas.microsoft.com/office/drawing/2014/main" val="4130535587"/>
                  </a:ext>
                </a:extLst>
              </a:tr>
            </a:tbl>
          </a:graphicData>
        </a:graphic>
      </p:graphicFrame>
    </p:spTree>
    <p:extLst>
      <p:ext uri="{BB962C8B-B14F-4D97-AF65-F5344CB8AC3E}">
        <p14:creationId xmlns:p14="http://schemas.microsoft.com/office/powerpoint/2010/main" val="6202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4FEDB-E66F-1D77-946B-63800903DB72}"/>
              </a:ext>
            </a:extLst>
          </p:cNvPr>
          <p:cNvSpPr txBox="1"/>
          <p:nvPr/>
        </p:nvSpPr>
        <p:spPr>
          <a:xfrm>
            <a:off x="114051" y="0"/>
            <a:ext cx="8040903" cy="1200329"/>
          </a:xfrm>
          <a:prstGeom prst="rect">
            <a:avLst/>
          </a:prstGeom>
          <a:noFill/>
        </p:spPr>
        <p:txBody>
          <a:bodyPr wrap="square" rtlCol="0">
            <a:spAutoFit/>
          </a:bodyPr>
          <a:lstStyle/>
          <a:p>
            <a:r>
              <a:rPr lang="en-US" dirty="0"/>
              <a:t>DDA: Controlled Mixture</a:t>
            </a:r>
            <a:br>
              <a:rPr lang="en-US" dirty="0"/>
            </a:br>
            <a:r>
              <a:rPr lang="en-US" dirty="0"/>
              <a:t>Skyline ( 30 Significant Proteins)    Pre-Processing done manually</a:t>
            </a:r>
          </a:p>
          <a:p>
            <a:endParaRPr lang="en-US" dirty="0"/>
          </a:p>
          <a:p>
            <a:endParaRPr lang="en-US" dirty="0"/>
          </a:p>
        </p:txBody>
      </p:sp>
      <p:pic>
        <p:nvPicPr>
          <p:cNvPr id="5" name="Picture 4">
            <a:extLst>
              <a:ext uri="{FF2B5EF4-FFF2-40B4-BE49-F238E27FC236}">
                <a16:creationId xmlns:a16="http://schemas.microsoft.com/office/drawing/2014/main" id="{6F5A307C-E1B1-6F5C-6EF6-C14F5925B131}"/>
              </a:ext>
            </a:extLst>
          </p:cNvPr>
          <p:cNvPicPr>
            <a:picLocks noChangeAspect="1"/>
          </p:cNvPicPr>
          <p:nvPr/>
        </p:nvPicPr>
        <p:blipFill>
          <a:blip r:embed="rId2"/>
          <a:stretch>
            <a:fillRect/>
          </a:stretch>
        </p:blipFill>
        <p:spPr>
          <a:xfrm>
            <a:off x="7048054" y="1200329"/>
            <a:ext cx="5143946" cy="4282811"/>
          </a:xfrm>
          <a:prstGeom prst="rect">
            <a:avLst/>
          </a:prstGeom>
        </p:spPr>
      </p:pic>
      <p:graphicFrame>
        <p:nvGraphicFramePr>
          <p:cNvPr id="8" name="Table 7">
            <a:extLst>
              <a:ext uri="{FF2B5EF4-FFF2-40B4-BE49-F238E27FC236}">
                <a16:creationId xmlns:a16="http://schemas.microsoft.com/office/drawing/2014/main" id="{44388121-AFDE-48E8-40ED-7B30CD1627C3}"/>
              </a:ext>
            </a:extLst>
          </p:cNvPr>
          <p:cNvGraphicFramePr>
            <a:graphicFrameLocks noGrp="1"/>
          </p:cNvGraphicFramePr>
          <p:nvPr>
            <p:extLst>
              <p:ext uri="{D42A27DB-BD31-4B8C-83A1-F6EECF244321}">
                <p14:modId xmlns:p14="http://schemas.microsoft.com/office/powerpoint/2010/main" val="1175402696"/>
              </p:ext>
            </p:extLst>
          </p:nvPr>
        </p:nvGraphicFramePr>
        <p:xfrm>
          <a:off x="114051" y="838075"/>
          <a:ext cx="6765040" cy="5083753"/>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1453884806"/>
                    </a:ext>
                  </a:extLst>
                </a:gridCol>
                <a:gridCol w="5425879">
                  <a:extLst>
                    <a:ext uri="{9D8B030D-6E8A-4147-A177-3AD203B41FA5}">
                      <a16:colId xmlns:a16="http://schemas.microsoft.com/office/drawing/2014/main" val="1604325197"/>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961393179"/>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582048495"/>
                  </a:ext>
                </a:extLst>
              </a:tr>
              <a:tr h="746524">
                <a:tc>
                  <a:txBody>
                    <a:bodyPr/>
                    <a:lstStyle/>
                    <a:p>
                      <a:r>
                        <a:rPr lang="en-US" sz="1600"/>
                        <a:t>DeqMS</a:t>
                      </a:r>
                      <a:endParaRPr lang="en-US" sz="1600" dirty="0"/>
                    </a:p>
                  </a:txBody>
                  <a:tcPr/>
                </a:tc>
                <a:tc>
                  <a:txBody>
                    <a:bodyPr/>
                    <a:lstStyle/>
                    <a:p>
                      <a:r>
                        <a:rPr lang="en-US" sz="1600" dirty="0"/>
                        <a:t>Combined the raw data by grouping by protein names, run, PSM(combination of sequence and charge) and calculated intensity by aggregating area using max function.</a:t>
                      </a:r>
                    </a:p>
                  </a:txBody>
                  <a:tcPr/>
                </a:tc>
                <a:extLst>
                  <a:ext uri="{0D108BD9-81ED-4DB2-BD59-A6C34878D82A}">
                    <a16:rowId xmlns:a16="http://schemas.microsoft.com/office/drawing/2014/main" val="1211837172"/>
                  </a:ext>
                </a:extLst>
              </a:tr>
              <a:tr h="746524">
                <a:tc>
                  <a:txBody>
                    <a:bodyPr/>
                    <a:lstStyle/>
                    <a:p>
                      <a:r>
                        <a:rPr lang="en-US" sz="1600"/>
                        <a:t>MSqRob2</a:t>
                      </a:r>
                      <a:endParaRPr lang="en-US" sz="1600" dirty="0"/>
                    </a:p>
                  </a:txBody>
                  <a:tcPr/>
                </a:tc>
                <a:tc>
                  <a:txBody>
                    <a:bodyPr/>
                    <a:lstStyle/>
                    <a:p>
                      <a:r>
                        <a:rPr lang="en-US" sz="1600" dirty="0"/>
                        <a:t>Combined the raw data by grouping by protein names, run, PSM(combination of sequence and charge) and calculated intensity by aggregating area using max function.</a:t>
                      </a:r>
                    </a:p>
                  </a:txBody>
                  <a:tcPr/>
                </a:tc>
                <a:extLst>
                  <a:ext uri="{0D108BD9-81ED-4DB2-BD59-A6C34878D82A}">
                    <a16:rowId xmlns:a16="http://schemas.microsoft.com/office/drawing/2014/main" val="2031469224"/>
                  </a:ext>
                </a:extLst>
              </a:tr>
              <a:tr h="746524">
                <a:tc>
                  <a:txBody>
                    <a:bodyPr/>
                    <a:lstStyle/>
                    <a:p>
                      <a:r>
                        <a:rPr lang="en-US" sz="1600"/>
                        <a:t>PmartR</a:t>
                      </a:r>
                      <a:endParaRPr lang="en-US" sz="1600" dirty="0"/>
                    </a:p>
                  </a:txBody>
                  <a:tcPr/>
                </a:tc>
                <a:tc>
                  <a:txBody>
                    <a:bodyPr/>
                    <a:lstStyle/>
                    <a:p>
                      <a:r>
                        <a:rPr lang="en-US" sz="1600" dirty="0"/>
                        <a:t>Combined the raw data by grouping by peptide sequence, run and calculated intensity by aggregating area using sum function.</a:t>
                      </a:r>
                    </a:p>
                  </a:txBody>
                  <a:tcPr/>
                </a:tc>
                <a:extLst>
                  <a:ext uri="{0D108BD9-81ED-4DB2-BD59-A6C34878D82A}">
                    <a16:rowId xmlns:a16="http://schemas.microsoft.com/office/drawing/2014/main" val="1058202109"/>
                  </a:ext>
                </a:extLst>
              </a:tr>
              <a:tr h="746524">
                <a:tc>
                  <a:txBody>
                    <a:bodyPr/>
                    <a:lstStyle/>
                    <a:p>
                      <a:r>
                        <a:rPr lang="en-US" sz="1600"/>
                        <a:t>DEP</a:t>
                      </a:r>
                      <a:endParaRPr lang="en-US" sz="1600" dirty="0"/>
                    </a:p>
                  </a:txBody>
                  <a:tcPr/>
                </a:tc>
                <a:tc>
                  <a:txBody>
                    <a:bodyPr/>
                    <a:lstStyle/>
                    <a:p>
                      <a:r>
                        <a:rPr lang="en-US" sz="1600" dirty="0"/>
                        <a:t>Combined the raw data by grouping by protein name, run and calculated intensity by aggregating area using max function.</a:t>
                      </a:r>
                    </a:p>
                  </a:txBody>
                  <a:tcPr/>
                </a:tc>
                <a:extLst>
                  <a:ext uri="{0D108BD9-81ED-4DB2-BD59-A6C34878D82A}">
                    <a16:rowId xmlns:a16="http://schemas.microsoft.com/office/drawing/2014/main" val="1408022653"/>
                  </a:ext>
                </a:extLst>
              </a:tr>
              <a:tr h="746524">
                <a:tc>
                  <a:txBody>
                    <a:bodyPr/>
                    <a:lstStyle/>
                    <a:p>
                      <a:r>
                        <a:rPr lang="en-US" sz="1600"/>
                        <a:t>ProDA</a:t>
                      </a:r>
                      <a:endParaRPr lang="en-US" sz="1600" dirty="0"/>
                    </a:p>
                  </a:txBody>
                  <a:tcPr/>
                </a:tc>
                <a:tc>
                  <a:txBody>
                    <a:bodyPr/>
                    <a:lstStyle/>
                    <a:p>
                      <a:r>
                        <a:rPr lang="en-US" sz="1600" dirty="0"/>
                        <a:t>Combined the raw data by grouping by protein name, run and calculated intensity by aggregating area using max function.</a:t>
                      </a:r>
                    </a:p>
                  </a:txBody>
                  <a:tcPr/>
                </a:tc>
                <a:extLst>
                  <a:ext uri="{0D108BD9-81ED-4DB2-BD59-A6C34878D82A}">
                    <a16:rowId xmlns:a16="http://schemas.microsoft.com/office/drawing/2014/main" val="4130535587"/>
                  </a:ext>
                </a:extLst>
              </a:tr>
            </a:tbl>
          </a:graphicData>
        </a:graphic>
      </p:graphicFrame>
    </p:spTree>
    <p:extLst>
      <p:ext uri="{BB962C8B-B14F-4D97-AF65-F5344CB8AC3E}">
        <p14:creationId xmlns:p14="http://schemas.microsoft.com/office/powerpoint/2010/main" val="3293359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3D5FFB-F6B0-8C73-0A01-68E974EE505B}"/>
              </a:ext>
            </a:extLst>
          </p:cNvPr>
          <p:cNvPicPr>
            <a:picLocks noChangeAspect="1"/>
          </p:cNvPicPr>
          <p:nvPr/>
        </p:nvPicPr>
        <p:blipFill>
          <a:blip r:embed="rId2"/>
          <a:stretch>
            <a:fillRect/>
          </a:stretch>
        </p:blipFill>
        <p:spPr>
          <a:xfrm>
            <a:off x="6403376" y="1936536"/>
            <a:ext cx="5151566" cy="4328535"/>
          </a:xfrm>
          <a:prstGeom prst="rect">
            <a:avLst/>
          </a:prstGeom>
        </p:spPr>
      </p:pic>
      <p:sp>
        <p:nvSpPr>
          <p:cNvPr id="5" name="TextBox 4">
            <a:extLst>
              <a:ext uri="{FF2B5EF4-FFF2-40B4-BE49-F238E27FC236}">
                <a16:creationId xmlns:a16="http://schemas.microsoft.com/office/drawing/2014/main" id="{7489FAB2-EB21-5A79-50AE-8337C38BEE18}"/>
              </a:ext>
            </a:extLst>
          </p:cNvPr>
          <p:cNvSpPr txBox="1"/>
          <p:nvPr/>
        </p:nvSpPr>
        <p:spPr>
          <a:xfrm>
            <a:off x="6287609" y="1062646"/>
            <a:ext cx="6094520" cy="369332"/>
          </a:xfrm>
          <a:prstGeom prst="rect">
            <a:avLst/>
          </a:prstGeom>
          <a:noFill/>
        </p:spPr>
        <p:txBody>
          <a:bodyPr wrap="square">
            <a:spAutoFit/>
          </a:bodyPr>
          <a:lstStyle/>
          <a:p>
            <a:r>
              <a:rPr lang="en-US" dirty="0"/>
              <a:t>Histogram of Variance of Intensities for each protein</a:t>
            </a:r>
          </a:p>
        </p:txBody>
      </p:sp>
      <p:sp>
        <p:nvSpPr>
          <p:cNvPr id="7" name="TextBox 6">
            <a:extLst>
              <a:ext uri="{FF2B5EF4-FFF2-40B4-BE49-F238E27FC236}">
                <a16:creationId xmlns:a16="http://schemas.microsoft.com/office/drawing/2014/main" id="{61F261AD-DF0B-C3B8-A167-34D112C32298}"/>
              </a:ext>
            </a:extLst>
          </p:cNvPr>
          <p:cNvSpPr txBox="1"/>
          <p:nvPr/>
        </p:nvSpPr>
        <p:spPr>
          <a:xfrm>
            <a:off x="95435" y="139316"/>
            <a:ext cx="6192174" cy="923330"/>
          </a:xfrm>
          <a:prstGeom prst="rect">
            <a:avLst/>
          </a:prstGeom>
          <a:noFill/>
        </p:spPr>
        <p:txBody>
          <a:bodyPr wrap="square">
            <a:spAutoFit/>
          </a:bodyPr>
          <a:lstStyle/>
          <a:p>
            <a:r>
              <a:rPr lang="en-US" dirty="0"/>
              <a:t>DDA: Controlled Mixture</a:t>
            </a:r>
            <a:br>
              <a:rPr lang="en-US" dirty="0"/>
            </a:br>
            <a:r>
              <a:rPr lang="en-US" dirty="0"/>
              <a:t>Progenesis ( 30 Significant Proteins)</a:t>
            </a:r>
            <a:br>
              <a:rPr lang="en-US" dirty="0"/>
            </a:br>
            <a:r>
              <a:rPr lang="en-US" dirty="0"/>
              <a:t>There were no missing values in the dataset</a:t>
            </a:r>
          </a:p>
        </p:txBody>
      </p:sp>
    </p:spTree>
    <p:extLst>
      <p:ext uri="{BB962C8B-B14F-4D97-AF65-F5344CB8AC3E}">
        <p14:creationId xmlns:p14="http://schemas.microsoft.com/office/powerpoint/2010/main" val="176234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43A7E-9679-8858-3F1D-AE47F4A42B55}"/>
              </a:ext>
            </a:extLst>
          </p:cNvPr>
          <p:cNvSpPr txBox="1"/>
          <p:nvPr/>
        </p:nvSpPr>
        <p:spPr>
          <a:xfrm>
            <a:off x="92673" y="102637"/>
            <a:ext cx="9265931" cy="1200329"/>
          </a:xfrm>
          <a:prstGeom prst="rect">
            <a:avLst/>
          </a:prstGeom>
          <a:noFill/>
        </p:spPr>
        <p:txBody>
          <a:bodyPr wrap="square" rtlCol="0">
            <a:spAutoFit/>
          </a:bodyPr>
          <a:lstStyle/>
          <a:p>
            <a:r>
              <a:rPr lang="en-US" dirty="0"/>
              <a:t>DDA: Controlled Mixture</a:t>
            </a:r>
            <a:br>
              <a:rPr lang="en-US" dirty="0"/>
            </a:br>
            <a:r>
              <a:rPr lang="en-US" dirty="0"/>
              <a:t>Progenesis ( 30 Significant Proteins)</a:t>
            </a:r>
          </a:p>
          <a:p>
            <a:r>
              <a:rPr lang="en-US" dirty="0"/>
              <a:t>Pre-Processing done using MSstats Converter</a:t>
            </a:r>
          </a:p>
          <a:p>
            <a:endParaRPr lang="en-US" dirty="0"/>
          </a:p>
        </p:txBody>
      </p:sp>
      <p:pic>
        <p:nvPicPr>
          <p:cNvPr id="5" name="Picture 4">
            <a:extLst>
              <a:ext uri="{FF2B5EF4-FFF2-40B4-BE49-F238E27FC236}">
                <a16:creationId xmlns:a16="http://schemas.microsoft.com/office/drawing/2014/main" id="{618ED67C-D1F4-2133-9A71-2FF7DCA77CEA}"/>
              </a:ext>
            </a:extLst>
          </p:cNvPr>
          <p:cNvPicPr>
            <a:picLocks noChangeAspect="1"/>
          </p:cNvPicPr>
          <p:nvPr/>
        </p:nvPicPr>
        <p:blipFill>
          <a:blip r:embed="rId2"/>
          <a:stretch>
            <a:fillRect/>
          </a:stretch>
        </p:blipFill>
        <p:spPr>
          <a:xfrm>
            <a:off x="7171285" y="1542556"/>
            <a:ext cx="5121084" cy="4442845"/>
          </a:xfrm>
          <a:prstGeom prst="rect">
            <a:avLst/>
          </a:prstGeom>
        </p:spPr>
      </p:pic>
      <p:graphicFrame>
        <p:nvGraphicFramePr>
          <p:cNvPr id="6" name="Table 5">
            <a:extLst>
              <a:ext uri="{FF2B5EF4-FFF2-40B4-BE49-F238E27FC236}">
                <a16:creationId xmlns:a16="http://schemas.microsoft.com/office/drawing/2014/main" id="{C8E6FF97-9F68-1D21-E019-E7C77A0A04C5}"/>
              </a:ext>
            </a:extLst>
          </p:cNvPr>
          <p:cNvGraphicFramePr>
            <a:graphicFrameLocks noGrp="1"/>
          </p:cNvGraphicFramePr>
          <p:nvPr>
            <p:extLst>
              <p:ext uri="{D42A27DB-BD31-4B8C-83A1-F6EECF244321}">
                <p14:modId xmlns:p14="http://schemas.microsoft.com/office/powerpoint/2010/main" val="1441411186"/>
              </p:ext>
            </p:extLst>
          </p:nvPr>
        </p:nvGraphicFramePr>
        <p:xfrm>
          <a:off x="231710" y="1302966"/>
          <a:ext cx="6765040" cy="4839913"/>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2542373579"/>
                    </a:ext>
                  </a:extLst>
                </a:gridCol>
                <a:gridCol w="5425879">
                  <a:extLst>
                    <a:ext uri="{9D8B030D-6E8A-4147-A177-3AD203B41FA5}">
                      <a16:colId xmlns:a16="http://schemas.microsoft.com/office/drawing/2014/main" val="917679565"/>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2308022062"/>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1872308867"/>
                  </a:ext>
                </a:extLst>
              </a:tr>
              <a:tr h="746524">
                <a:tc>
                  <a:txBody>
                    <a:bodyPr/>
                    <a:lstStyle/>
                    <a:p>
                      <a:r>
                        <a:rPr lang="en-US" sz="1600"/>
                        <a:t>DeqMS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MSstats Converter output object -&gt; </a:t>
                      </a:r>
                      <a:r>
                        <a:rPr lang="en-US" sz="1600" dirty="0" err="1"/>
                        <a:t>Summarised</a:t>
                      </a:r>
                      <a:r>
                        <a:rPr lang="en-US" sz="1600" dirty="0"/>
                        <a:t> by grouping by protein name, run and aggregating intensity by taking log2 of sum(Intensity).</a:t>
                      </a:r>
                    </a:p>
                  </a:txBody>
                  <a:tcPr/>
                </a:tc>
                <a:extLst>
                  <a:ext uri="{0D108BD9-81ED-4DB2-BD59-A6C34878D82A}">
                    <a16:rowId xmlns:a16="http://schemas.microsoft.com/office/drawing/2014/main" val="3272674594"/>
                  </a:ext>
                </a:extLst>
              </a:tr>
              <a:tr h="746524">
                <a:tc>
                  <a:txBody>
                    <a:bodyPr/>
                    <a:lstStyle/>
                    <a:p>
                      <a:r>
                        <a:rPr lang="en-US" sz="1600"/>
                        <a:t>MSqRob2</a:t>
                      </a:r>
                      <a:endParaRPr lang="en-US" sz="1600" dirty="0"/>
                    </a:p>
                  </a:txBody>
                  <a:tcPr/>
                </a:tc>
                <a:tc>
                  <a:txBody>
                    <a:bodyPr/>
                    <a:lstStyle/>
                    <a:p>
                      <a:r>
                        <a:rPr lang="en-US" sz="1600" dirty="0"/>
                        <a:t>Combined the MSstats Converter output object by grouping by protein names, </a:t>
                      </a:r>
                      <a:r>
                        <a:rPr lang="en-US" sz="1600" dirty="0" err="1"/>
                        <a:t>run,PSM</a:t>
                      </a:r>
                      <a:r>
                        <a:rPr lang="en-US" sz="1600" dirty="0"/>
                        <a:t>(combination of sequence and charge) and summarized intensity using max.</a:t>
                      </a:r>
                    </a:p>
                  </a:txBody>
                  <a:tcPr/>
                </a:tc>
                <a:extLst>
                  <a:ext uri="{0D108BD9-81ED-4DB2-BD59-A6C34878D82A}">
                    <a16:rowId xmlns:a16="http://schemas.microsoft.com/office/drawing/2014/main" val="21240872"/>
                  </a:ext>
                </a:extLst>
              </a:tr>
              <a:tr h="746524">
                <a:tc>
                  <a:txBody>
                    <a:bodyPr/>
                    <a:lstStyle/>
                    <a:p>
                      <a:r>
                        <a:rPr lang="en-US" sz="1600"/>
                        <a:t>PmartR</a:t>
                      </a:r>
                      <a:endParaRPr lang="en-US" sz="1600" dirty="0"/>
                    </a:p>
                  </a:txBody>
                  <a:tcPr/>
                </a:tc>
                <a:tc>
                  <a:txBody>
                    <a:bodyPr/>
                    <a:lstStyle/>
                    <a:p>
                      <a:r>
                        <a:rPr lang="en-US" sz="1600" dirty="0"/>
                        <a:t>Combined the MSstats Converter output object by grouping by peptide sequence, run and summarized intensity using sum.</a:t>
                      </a:r>
                    </a:p>
                  </a:txBody>
                  <a:tcPr/>
                </a:tc>
                <a:extLst>
                  <a:ext uri="{0D108BD9-81ED-4DB2-BD59-A6C34878D82A}">
                    <a16:rowId xmlns:a16="http://schemas.microsoft.com/office/drawing/2014/main" val="3398470858"/>
                  </a:ext>
                </a:extLst>
              </a:tr>
              <a:tr h="746524">
                <a:tc>
                  <a:txBody>
                    <a:bodyPr/>
                    <a:lstStyle/>
                    <a:p>
                      <a:r>
                        <a:rPr lang="en-US" sz="1600"/>
                        <a:t>DEP</a:t>
                      </a:r>
                      <a:endParaRPr lang="en-US" sz="1600" dirty="0"/>
                    </a:p>
                  </a:txBody>
                  <a:tcPr/>
                </a:tc>
                <a:tc>
                  <a:txBody>
                    <a:bodyPr/>
                    <a:lstStyle/>
                    <a:p>
                      <a:r>
                        <a:rPr lang="en-US" sz="1600" dirty="0"/>
                        <a:t>Combined the MSstats Converter output object by grouping by protein name, run and summarized intensity using max.</a:t>
                      </a:r>
                    </a:p>
                  </a:txBody>
                  <a:tcPr/>
                </a:tc>
                <a:extLst>
                  <a:ext uri="{0D108BD9-81ED-4DB2-BD59-A6C34878D82A}">
                    <a16:rowId xmlns:a16="http://schemas.microsoft.com/office/drawing/2014/main" val="438032075"/>
                  </a:ext>
                </a:extLst>
              </a:tr>
              <a:tr h="0">
                <a:tc>
                  <a:txBody>
                    <a:bodyPr/>
                    <a:lstStyle/>
                    <a:p>
                      <a:r>
                        <a:rPr lang="en-US" sz="1600"/>
                        <a:t>ProDA</a:t>
                      </a:r>
                      <a:endParaRPr lang="en-US" sz="1600" dirty="0"/>
                    </a:p>
                  </a:txBody>
                  <a:tcPr/>
                </a:tc>
                <a:tc>
                  <a:txBody>
                    <a:bodyPr/>
                    <a:lstStyle/>
                    <a:p>
                      <a:r>
                        <a:rPr lang="en-US" sz="1600" dirty="0"/>
                        <a:t>Combined the MSstats Converter output object by grouping by protein name, run and summarized intensity using max.</a:t>
                      </a:r>
                    </a:p>
                  </a:txBody>
                  <a:tcPr/>
                </a:tc>
                <a:extLst>
                  <a:ext uri="{0D108BD9-81ED-4DB2-BD59-A6C34878D82A}">
                    <a16:rowId xmlns:a16="http://schemas.microsoft.com/office/drawing/2014/main" val="1275477536"/>
                  </a:ext>
                </a:extLst>
              </a:tr>
            </a:tbl>
          </a:graphicData>
        </a:graphic>
      </p:graphicFrame>
    </p:spTree>
    <p:extLst>
      <p:ext uri="{BB962C8B-B14F-4D97-AF65-F5344CB8AC3E}">
        <p14:creationId xmlns:p14="http://schemas.microsoft.com/office/powerpoint/2010/main" val="107132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26D9-6866-4238-3B1E-AF6B64327E1E}"/>
              </a:ext>
            </a:extLst>
          </p:cNvPr>
          <p:cNvSpPr>
            <a:spLocks noGrp="1"/>
          </p:cNvSpPr>
          <p:nvPr>
            <p:ph type="title"/>
          </p:nvPr>
        </p:nvSpPr>
        <p:spPr/>
        <p:txBody>
          <a:bodyPr/>
          <a:lstStyle/>
          <a:p>
            <a:r>
              <a:rPr lang="en-US"/>
              <a:t>Methods Used</a:t>
            </a:r>
            <a:endParaRPr lang="en-US" dirty="0"/>
          </a:p>
        </p:txBody>
      </p:sp>
      <p:sp>
        <p:nvSpPr>
          <p:cNvPr id="3" name="Content Placeholder 2">
            <a:extLst>
              <a:ext uri="{FF2B5EF4-FFF2-40B4-BE49-F238E27FC236}">
                <a16:creationId xmlns:a16="http://schemas.microsoft.com/office/drawing/2014/main" id="{E679AED9-621A-8597-66DB-FCDA1E75F1E9}"/>
              </a:ext>
            </a:extLst>
          </p:cNvPr>
          <p:cNvSpPr>
            <a:spLocks noGrp="1"/>
          </p:cNvSpPr>
          <p:nvPr>
            <p:ph idx="1"/>
          </p:nvPr>
        </p:nvSpPr>
        <p:spPr/>
        <p:txBody>
          <a:bodyPr>
            <a:normAutofit/>
          </a:bodyPr>
          <a:lstStyle/>
          <a:p>
            <a:r>
              <a:rPr lang="en-US" dirty="0"/>
              <a:t>MSstats</a:t>
            </a:r>
          </a:p>
          <a:p>
            <a:r>
              <a:rPr lang="en-US" dirty="0" err="1"/>
              <a:t>PmartR</a:t>
            </a:r>
            <a:endParaRPr lang="en-US" dirty="0"/>
          </a:p>
          <a:p>
            <a:r>
              <a:rPr lang="en-US" dirty="0"/>
              <a:t>DEP</a:t>
            </a:r>
          </a:p>
          <a:p>
            <a:r>
              <a:rPr lang="en-US" dirty="0" err="1"/>
              <a:t>ProDA</a:t>
            </a:r>
            <a:endParaRPr lang="en-US" dirty="0"/>
          </a:p>
          <a:p>
            <a:r>
              <a:rPr lang="en-US" dirty="0"/>
              <a:t>MSqRob2</a:t>
            </a:r>
          </a:p>
          <a:p>
            <a:r>
              <a:rPr lang="en-US" dirty="0" err="1"/>
              <a:t>DEqMS</a:t>
            </a:r>
            <a:r>
              <a:rPr lang="en-US" dirty="0"/>
              <a:t> </a:t>
            </a:r>
          </a:p>
          <a:p>
            <a:endParaRPr lang="en-US" dirty="0"/>
          </a:p>
        </p:txBody>
      </p:sp>
    </p:spTree>
    <p:extLst>
      <p:ext uri="{BB962C8B-B14F-4D97-AF65-F5344CB8AC3E}">
        <p14:creationId xmlns:p14="http://schemas.microsoft.com/office/powerpoint/2010/main" val="420790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43A7E-9679-8858-3F1D-AE47F4A42B55}"/>
              </a:ext>
            </a:extLst>
          </p:cNvPr>
          <p:cNvSpPr txBox="1"/>
          <p:nvPr/>
        </p:nvSpPr>
        <p:spPr>
          <a:xfrm>
            <a:off x="102003" y="169916"/>
            <a:ext cx="9265931" cy="923330"/>
          </a:xfrm>
          <a:prstGeom prst="rect">
            <a:avLst/>
          </a:prstGeom>
          <a:noFill/>
        </p:spPr>
        <p:txBody>
          <a:bodyPr wrap="square" rtlCol="0">
            <a:spAutoFit/>
          </a:bodyPr>
          <a:lstStyle/>
          <a:p>
            <a:r>
              <a:rPr lang="en-US" dirty="0"/>
              <a:t>DDA: Controlled Mixture</a:t>
            </a:r>
            <a:br>
              <a:rPr lang="en-US" dirty="0"/>
            </a:br>
            <a:r>
              <a:rPr lang="en-US" dirty="0"/>
              <a:t>Progenesis ( 30 Significant Proteins)  Pre-Processing done manually</a:t>
            </a:r>
          </a:p>
          <a:p>
            <a:endParaRPr lang="en-US" dirty="0"/>
          </a:p>
        </p:txBody>
      </p:sp>
      <p:pic>
        <p:nvPicPr>
          <p:cNvPr id="5" name="Picture 4">
            <a:extLst>
              <a:ext uri="{FF2B5EF4-FFF2-40B4-BE49-F238E27FC236}">
                <a16:creationId xmlns:a16="http://schemas.microsoft.com/office/drawing/2014/main" id="{33EC477A-23C7-F988-6FEC-50FAFCE4434C}"/>
              </a:ext>
            </a:extLst>
          </p:cNvPr>
          <p:cNvPicPr>
            <a:picLocks noChangeAspect="1"/>
          </p:cNvPicPr>
          <p:nvPr/>
        </p:nvPicPr>
        <p:blipFill>
          <a:blip r:embed="rId2"/>
          <a:stretch>
            <a:fillRect/>
          </a:stretch>
        </p:blipFill>
        <p:spPr>
          <a:xfrm>
            <a:off x="7025192" y="1691846"/>
            <a:ext cx="5166808" cy="4290432"/>
          </a:xfrm>
          <a:prstGeom prst="rect">
            <a:avLst/>
          </a:prstGeom>
        </p:spPr>
      </p:pic>
      <p:graphicFrame>
        <p:nvGraphicFramePr>
          <p:cNvPr id="6" name="Table 5">
            <a:extLst>
              <a:ext uri="{FF2B5EF4-FFF2-40B4-BE49-F238E27FC236}">
                <a16:creationId xmlns:a16="http://schemas.microsoft.com/office/drawing/2014/main" id="{769D3B8E-B4C0-E77D-B596-7F3D08F69BE8}"/>
              </a:ext>
            </a:extLst>
          </p:cNvPr>
          <p:cNvGraphicFramePr>
            <a:graphicFrameLocks noGrp="1"/>
          </p:cNvGraphicFramePr>
          <p:nvPr>
            <p:extLst>
              <p:ext uri="{D42A27DB-BD31-4B8C-83A1-F6EECF244321}">
                <p14:modId xmlns:p14="http://schemas.microsoft.com/office/powerpoint/2010/main" val="2271072120"/>
              </p:ext>
            </p:extLst>
          </p:nvPr>
        </p:nvGraphicFramePr>
        <p:xfrm>
          <a:off x="260152" y="974909"/>
          <a:ext cx="6765040" cy="5648341"/>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1461007723"/>
                    </a:ext>
                  </a:extLst>
                </a:gridCol>
                <a:gridCol w="5425879">
                  <a:extLst>
                    <a:ext uri="{9D8B030D-6E8A-4147-A177-3AD203B41FA5}">
                      <a16:colId xmlns:a16="http://schemas.microsoft.com/office/drawing/2014/main" val="2399627161"/>
                    </a:ext>
                  </a:extLst>
                </a:gridCol>
              </a:tblGrid>
              <a:tr h="29405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531261075"/>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3827117018"/>
                  </a:ext>
                </a:extLst>
              </a:tr>
              <a:tr h="375301">
                <a:tc gridSpan="2">
                  <a:txBody>
                    <a:bodyPr/>
                    <a:lstStyle/>
                    <a:p>
                      <a:r>
                        <a:rPr lang="en-US" sz="1600" dirty="0"/>
                        <a:t>For all below methods first selected the required columns from the data as there were multiple abundance columns and converted into to proper format so that below processing could be done</a:t>
                      </a:r>
                    </a:p>
                  </a:txBody>
                  <a:tcPr/>
                </a:tc>
                <a:tc hMerge="1">
                  <a:txBody>
                    <a:bodyPr/>
                    <a:lstStyle/>
                    <a:p>
                      <a:r>
                        <a:rPr lang="en-US" sz="1600" dirty="0"/>
                        <a:t>For all below methods first selected the required columns from the data as there were multiple abundance columns and converted into to proper format so that below processing could be done</a:t>
                      </a:r>
                    </a:p>
                  </a:txBody>
                  <a:tcPr/>
                </a:tc>
                <a:extLst>
                  <a:ext uri="{0D108BD9-81ED-4DB2-BD59-A6C34878D82A}">
                    <a16:rowId xmlns:a16="http://schemas.microsoft.com/office/drawing/2014/main" val="3496470825"/>
                  </a:ext>
                </a:extLst>
              </a:tr>
              <a:tr h="746524">
                <a:tc>
                  <a:txBody>
                    <a:bodyPr/>
                    <a:lstStyle/>
                    <a:p>
                      <a:r>
                        <a:rPr lang="en-US" sz="1600"/>
                        <a:t>DeqMS</a:t>
                      </a:r>
                      <a:endParaRPr lang="en-US" sz="1600" dirty="0"/>
                    </a:p>
                  </a:txBody>
                  <a:tcPr/>
                </a:tc>
                <a:tc>
                  <a:txBody>
                    <a:bodyPr/>
                    <a:lstStyle/>
                    <a:p>
                      <a:r>
                        <a:rPr lang="en-US" sz="1600" dirty="0"/>
                        <a:t>Combined the raw data by grouping by protein names, run, PSM(combination of sequence and charge) and calculated intensity by aggregating normalized abundance using sum.</a:t>
                      </a:r>
                    </a:p>
                  </a:txBody>
                  <a:tcPr/>
                </a:tc>
                <a:extLst>
                  <a:ext uri="{0D108BD9-81ED-4DB2-BD59-A6C34878D82A}">
                    <a16:rowId xmlns:a16="http://schemas.microsoft.com/office/drawing/2014/main" val="590545905"/>
                  </a:ext>
                </a:extLst>
              </a:tr>
              <a:tr h="746524">
                <a:tc>
                  <a:txBody>
                    <a:bodyPr/>
                    <a:lstStyle/>
                    <a:p>
                      <a:r>
                        <a:rPr lang="en-US" sz="1600"/>
                        <a:t>MSqRob2</a:t>
                      </a:r>
                      <a:endParaRPr lang="en-US" sz="1600" dirty="0"/>
                    </a:p>
                  </a:txBody>
                  <a:tcPr/>
                </a:tc>
                <a:tc>
                  <a:txBody>
                    <a:bodyPr/>
                    <a:lstStyle/>
                    <a:p>
                      <a:r>
                        <a:rPr lang="en-US" sz="1600" dirty="0"/>
                        <a:t>Combined the raw data by grouping by protein names, run, PSM(combination of sequence and charge) and calculated intensity by aggregating normalized abundance  using max.</a:t>
                      </a:r>
                    </a:p>
                  </a:txBody>
                  <a:tcPr/>
                </a:tc>
                <a:extLst>
                  <a:ext uri="{0D108BD9-81ED-4DB2-BD59-A6C34878D82A}">
                    <a16:rowId xmlns:a16="http://schemas.microsoft.com/office/drawing/2014/main" val="610566119"/>
                  </a:ext>
                </a:extLst>
              </a:tr>
              <a:tr h="746524">
                <a:tc>
                  <a:txBody>
                    <a:bodyPr/>
                    <a:lstStyle/>
                    <a:p>
                      <a:r>
                        <a:rPr lang="en-US" sz="1600"/>
                        <a:t>PmartR</a:t>
                      </a:r>
                      <a:endParaRPr lang="en-US" sz="1600" dirty="0"/>
                    </a:p>
                  </a:txBody>
                  <a:tcPr/>
                </a:tc>
                <a:tc>
                  <a:txBody>
                    <a:bodyPr/>
                    <a:lstStyle/>
                    <a:p>
                      <a:r>
                        <a:rPr lang="en-US" sz="1600" dirty="0"/>
                        <a:t>Combined the raw data by grouping by peptide sequence, run and calculated intensity by aggregating normalized abundance  using sum function.</a:t>
                      </a:r>
                    </a:p>
                  </a:txBody>
                  <a:tcPr/>
                </a:tc>
                <a:extLst>
                  <a:ext uri="{0D108BD9-81ED-4DB2-BD59-A6C34878D82A}">
                    <a16:rowId xmlns:a16="http://schemas.microsoft.com/office/drawing/2014/main" val="2893002217"/>
                  </a:ext>
                </a:extLst>
              </a:tr>
              <a:tr h="746524">
                <a:tc>
                  <a:txBody>
                    <a:bodyPr/>
                    <a:lstStyle/>
                    <a:p>
                      <a:r>
                        <a:rPr lang="en-US" sz="1600"/>
                        <a:t>DEP</a:t>
                      </a:r>
                      <a:endParaRPr lang="en-US" sz="1600" dirty="0"/>
                    </a:p>
                  </a:txBody>
                  <a:tcPr/>
                </a:tc>
                <a:tc>
                  <a:txBody>
                    <a:bodyPr/>
                    <a:lstStyle/>
                    <a:p>
                      <a:r>
                        <a:rPr lang="en-US" sz="1600" dirty="0"/>
                        <a:t>Combined the raw data by grouping by protein name, run and calculated intensity by aggregating normalized abundance  using max function.</a:t>
                      </a:r>
                    </a:p>
                  </a:txBody>
                  <a:tcPr/>
                </a:tc>
                <a:extLst>
                  <a:ext uri="{0D108BD9-81ED-4DB2-BD59-A6C34878D82A}">
                    <a16:rowId xmlns:a16="http://schemas.microsoft.com/office/drawing/2014/main" val="673258074"/>
                  </a:ext>
                </a:extLst>
              </a:tr>
              <a:tr h="746524">
                <a:tc>
                  <a:txBody>
                    <a:bodyPr/>
                    <a:lstStyle/>
                    <a:p>
                      <a:r>
                        <a:rPr lang="en-US" sz="1600"/>
                        <a:t>ProDA</a:t>
                      </a:r>
                      <a:endParaRPr lang="en-US" sz="1600" dirty="0"/>
                    </a:p>
                  </a:txBody>
                  <a:tcPr/>
                </a:tc>
                <a:tc>
                  <a:txBody>
                    <a:bodyPr/>
                    <a:lstStyle/>
                    <a:p>
                      <a:r>
                        <a:rPr lang="en-US" sz="1600" dirty="0"/>
                        <a:t>Combined the raw data by grouping by protein name, run and calculated intensity by aggregating normalized abundance  using max function.</a:t>
                      </a:r>
                    </a:p>
                  </a:txBody>
                  <a:tcPr/>
                </a:tc>
                <a:extLst>
                  <a:ext uri="{0D108BD9-81ED-4DB2-BD59-A6C34878D82A}">
                    <a16:rowId xmlns:a16="http://schemas.microsoft.com/office/drawing/2014/main" val="2851149524"/>
                  </a:ext>
                </a:extLst>
              </a:tr>
            </a:tbl>
          </a:graphicData>
        </a:graphic>
      </p:graphicFrame>
    </p:spTree>
    <p:extLst>
      <p:ext uri="{BB962C8B-B14F-4D97-AF65-F5344CB8AC3E}">
        <p14:creationId xmlns:p14="http://schemas.microsoft.com/office/powerpoint/2010/main" val="263309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5AC97-D797-A36C-DD44-FBEA6B0A7008}"/>
              </a:ext>
            </a:extLst>
          </p:cNvPr>
          <p:cNvPicPr>
            <a:picLocks noChangeAspect="1"/>
          </p:cNvPicPr>
          <p:nvPr/>
        </p:nvPicPr>
        <p:blipFill>
          <a:blip r:embed="rId2"/>
          <a:stretch>
            <a:fillRect/>
          </a:stretch>
        </p:blipFill>
        <p:spPr>
          <a:xfrm>
            <a:off x="741794" y="1827989"/>
            <a:ext cx="5128704" cy="4359018"/>
          </a:xfrm>
          <a:prstGeom prst="rect">
            <a:avLst/>
          </a:prstGeom>
        </p:spPr>
      </p:pic>
      <p:pic>
        <p:nvPicPr>
          <p:cNvPr id="5" name="Picture 4">
            <a:extLst>
              <a:ext uri="{FF2B5EF4-FFF2-40B4-BE49-F238E27FC236}">
                <a16:creationId xmlns:a16="http://schemas.microsoft.com/office/drawing/2014/main" id="{5B009D0E-0A0E-DE43-61D0-D9B26E220A67}"/>
              </a:ext>
            </a:extLst>
          </p:cNvPr>
          <p:cNvPicPr>
            <a:picLocks noChangeAspect="1"/>
          </p:cNvPicPr>
          <p:nvPr/>
        </p:nvPicPr>
        <p:blipFill>
          <a:blip r:embed="rId3"/>
          <a:stretch>
            <a:fillRect/>
          </a:stretch>
        </p:blipFill>
        <p:spPr>
          <a:xfrm>
            <a:off x="6096000" y="1827989"/>
            <a:ext cx="5151566" cy="4198984"/>
          </a:xfrm>
          <a:prstGeom prst="rect">
            <a:avLst/>
          </a:prstGeom>
        </p:spPr>
      </p:pic>
      <p:sp>
        <p:nvSpPr>
          <p:cNvPr id="7" name="TextBox 6">
            <a:extLst>
              <a:ext uri="{FF2B5EF4-FFF2-40B4-BE49-F238E27FC236}">
                <a16:creationId xmlns:a16="http://schemas.microsoft.com/office/drawing/2014/main" id="{14561BDD-6F2D-76D2-9422-9F864927DC49}"/>
              </a:ext>
            </a:extLst>
          </p:cNvPr>
          <p:cNvSpPr txBox="1"/>
          <p:nvPr/>
        </p:nvSpPr>
        <p:spPr>
          <a:xfrm>
            <a:off x="605901" y="1075067"/>
            <a:ext cx="6094520" cy="646331"/>
          </a:xfrm>
          <a:prstGeom prst="rect">
            <a:avLst/>
          </a:prstGeom>
          <a:noFill/>
        </p:spPr>
        <p:txBody>
          <a:bodyPr wrap="square">
            <a:spAutoFit/>
          </a:bodyPr>
          <a:lstStyle/>
          <a:p>
            <a:r>
              <a:rPr lang="en-US" dirty="0"/>
              <a:t>Histogram of Missing values of Intensities</a:t>
            </a:r>
            <a:br>
              <a:rPr lang="en-US" dirty="0"/>
            </a:br>
            <a:r>
              <a:rPr lang="en-US" dirty="0"/>
              <a:t>for each protein</a:t>
            </a:r>
          </a:p>
        </p:txBody>
      </p:sp>
      <p:sp>
        <p:nvSpPr>
          <p:cNvPr id="9" name="TextBox 8">
            <a:extLst>
              <a:ext uri="{FF2B5EF4-FFF2-40B4-BE49-F238E27FC236}">
                <a16:creationId xmlns:a16="http://schemas.microsoft.com/office/drawing/2014/main" id="{4D03C6C7-38D8-817D-E10B-01E8681D845F}"/>
              </a:ext>
            </a:extLst>
          </p:cNvPr>
          <p:cNvSpPr txBox="1"/>
          <p:nvPr/>
        </p:nvSpPr>
        <p:spPr>
          <a:xfrm>
            <a:off x="5985768" y="1075067"/>
            <a:ext cx="6094520" cy="369332"/>
          </a:xfrm>
          <a:prstGeom prst="rect">
            <a:avLst/>
          </a:prstGeom>
          <a:noFill/>
        </p:spPr>
        <p:txBody>
          <a:bodyPr wrap="square">
            <a:spAutoFit/>
          </a:bodyPr>
          <a:lstStyle/>
          <a:p>
            <a:r>
              <a:rPr lang="en-US" dirty="0"/>
              <a:t>Histogram of Variance of Intensities for each protein</a:t>
            </a:r>
          </a:p>
        </p:txBody>
      </p:sp>
      <p:sp>
        <p:nvSpPr>
          <p:cNvPr id="11" name="TextBox 10">
            <a:extLst>
              <a:ext uri="{FF2B5EF4-FFF2-40B4-BE49-F238E27FC236}">
                <a16:creationId xmlns:a16="http://schemas.microsoft.com/office/drawing/2014/main" id="{97A056D9-BC79-6E2B-8F55-C49833FDB6C2}"/>
              </a:ext>
            </a:extLst>
          </p:cNvPr>
          <p:cNvSpPr txBox="1"/>
          <p:nvPr/>
        </p:nvSpPr>
        <p:spPr>
          <a:xfrm>
            <a:off x="508246" y="151737"/>
            <a:ext cx="6094520" cy="646331"/>
          </a:xfrm>
          <a:prstGeom prst="rect">
            <a:avLst/>
          </a:prstGeom>
          <a:noFill/>
        </p:spPr>
        <p:txBody>
          <a:bodyPr wrap="square">
            <a:spAutoFit/>
          </a:bodyPr>
          <a:lstStyle/>
          <a:p>
            <a:r>
              <a:rPr lang="en-US" dirty="0"/>
              <a:t>DDA: Controlled Mixture</a:t>
            </a:r>
            <a:br>
              <a:rPr lang="en-US" dirty="0"/>
            </a:br>
            <a:r>
              <a:rPr lang="en-US" dirty="0"/>
              <a:t>PD ( 30 Significant Proteins)</a:t>
            </a:r>
          </a:p>
        </p:txBody>
      </p:sp>
    </p:spTree>
    <p:extLst>
      <p:ext uri="{BB962C8B-B14F-4D97-AF65-F5344CB8AC3E}">
        <p14:creationId xmlns:p14="http://schemas.microsoft.com/office/powerpoint/2010/main" val="361551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43A165-54A8-8BB7-8A11-93DCACDAD26A}"/>
              </a:ext>
            </a:extLst>
          </p:cNvPr>
          <p:cNvSpPr txBox="1"/>
          <p:nvPr/>
        </p:nvSpPr>
        <p:spPr>
          <a:xfrm>
            <a:off x="101096" y="137692"/>
            <a:ext cx="6927187" cy="1477328"/>
          </a:xfrm>
          <a:prstGeom prst="rect">
            <a:avLst/>
          </a:prstGeom>
          <a:noFill/>
        </p:spPr>
        <p:txBody>
          <a:bodyPr wrap="square">
            <a:spAutoFit/>
          </a:bodyPr>
          <a:lstStyle/>
          <a:p>
            <a:r>
              <a:rPr lang="en-US" dirty="0"/>
              <a:t>DDA: Controlled Mixture</a:t>
            </a:r>
            <a:br>
              <a:rPr lang="en-US" dirty="0"/>
            </a:br>
            <a:r>
              <a:rPr lang="en-US" dirty="0"/>
              <a:t>PD ( 30 Significant Proteins)</a:t>
            </a:r>
          </a:p>
          <a:p>
            <a:r>
              <a:rPr lang="en-US" dirty="0"/>
              <a:t>Pre-Processing done using MSstats Converter</a:t>
            </a:r>
          </a:p>
          <a:p>
            <a:endParaRPr lang="en-US" dirty="0"/>
          </a:p>
          <a:p>
            <a:endParaRPr lang="en-US" dirty="0"/>
          </a:p>
        </p:txBody>
      </p:sp>
      <p:pic>
        <p:nvPicPr>
          <p:cNvPr id="6" name="Picture 5">
            <a:extLst>
              <a:ext uri="{FF2B5EF4-FFF2-40B4-BE49-F238E27FC236}">
                <a16:creationId xmlns:a16="http://schemas.microsoft.com/office/drawing/2014/main" id="{D1B8B32B-63EF-D5D2-0F14-8ABC09ABBED0}"/>
              </a:ext>
            </a:extLst>
          </p:cNvPr>
          <p:cNvPicPr>
            <a:picLocks noChangeAspect="1"/>
          </p:cNvPicPr>
          <p:nvPr/>
        </p:nvPicPr>
        <p:blipFill>
          <a:blip r:embed="rId2"/>
          <a:stretch>
            <a:fillRect/>
          </a:stretch>
        </p:blipFill>
        <p:spPr>
          <a:xfrm>
            <a:off x="7040434" y="1491457"/>
            <a:ext cx="5151566" cy="4351397"/>
          </a:xfrm>
          <a:prstGeom prst="rect">
            <a:avLst/>
          </a:prstGeom>
        </p:spPr>
      </p:pic>
      <p:graphicFrame>
        <p:nvGraphicFramePr>
          <p:cNvPr id="10" name="Table 9">
            <a:extLst>
              <a:ext uri="{FF2B5EF4-FFF2-40B4-BE49-F238E27FC236}">
                <a16:creationId xmlns:a16="http://schemas.microsoft.com/office/drawing/2014/main" id="{2F5D3B72-E3B1-B16F-4097-7322814BA7E4}"/>
              </a:ext>
            </a:extLst>
          </p:cNvPr>
          <p:cNvGraphicFramePr>
            <a:graphicFrameLocks noGrp="1"/>
          </p:cNvGraphicFramePr>
          <p:nvPr>
            <p:extLst>
              <p:ext uri="{D42A27DB-BD31-4B8C-83A1-F6EECF244321}">
                <p14:modId xmlns:p14="http://schemas.microsoft.com/office/powerpoint/2010/main" val="1318780045"/>
              </p:ext>
            </p:extLst>
          </p:nvPr>
        </p:nvGraphicFramePr>
        <p:xfrm>
          <a:off x="101096" y="1247200"/>
          <a:ext cx="6765040" cy="4839913"/>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1118989250"/>
                    </a:ext>
                  </a:extLst>
                </a:gridCol>
                <a:gridCol w="5425879">
                  <a:extLst>
                    <a:ext uri="{9D8B030D-6E8A-4147-A177-3AD203B41FA5}">
                      <a16:colId xmlns:a16="http://schemas.microsoft.com/office/drawing/2014/main" val="746311191"/>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3740257639"/>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661117098"/>
                  </a:ext>
                </a:extLst>
              </a:tr>
              <a:tr h="746524">
                <a:tc>
                  <a:txBody>
                    <a:bodyPr/>
                    <a:lstStyle/>
                    <a:p>
                      <a:r>
                        <a:rPr lang="en-US" sz="1600"/>
                        <a:t>DeqMS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MSstats Converter output object -&gt; </a:t>
                      </a:r>
                      <a:r>
                        <a:rPr lang="en-US" sz="1600" dirty="0" err="1"/>
                        <a:t>Summarised</a:t>
                      </a:r>
                      <a:r>
                        <a:rPr lang="en-US" sz="1600" dirty="0"/>
                        <a:t> by grouping by protein name, run and aggregating intensity by taking log2 of sum(Intensity).</a:t>
                      </a:r>
                    </a:p>
                  </a:txBody>
                  <a:tcPr/>
                </a:tc>
                <a:extLst>
                  <a:ext uri="{0D108BD9-81ED-4DB2-BD59-A6C34878D82A}">
                    <a16:rowId xmlns:a16="http://schemas.microsoft.com/office/drawing/2014/main" val="3945280221"/>
                  </a:ext>
                </a:extLst>
              </a:tr>
              <a:tr h="746524">
                <a:tc>
                  <a:txBody>
                    <a:bodyPr/>
                    <a:lstStyle/>
                    <a:p>
                      <a:r>
                        <a:rPr lang="en-US" sz="1600"/>
                        <a:t>MSqRob2</a:t>
                      </a:r>
                      <a:endParaRPr lang="en-US" sz="1600" dirty="0"/>
                    </a:p>
                  </a:txBody>
                  <a:tcPr/>
                </a:tc>
                <a:tc>
                  <a:txBody>
                    <a:bodyPr/>
                    <a:lstStyle/>
                    <a:p>
                      <a:r>
                        <a:rPr lang="en-US" sz="1600" dirty="0"/>
                        <a:t>Combined the MSstats Converter output object by grouping by protein names, </a:t>
                      </a:r>
                      <a:r>
                        <a:rPr lang="en-US" sz="1600" dirty="0" err="1"/>
                        <a:t>run,PSM</a:t>
                      </a:r>
                      <a:r>
                        <a:rPr lang="en-US" sz="1600" dirty="0"/>
                        <a:t>(combination of sequence and charge) and summarized intensity using max.</a:t>
                      </a:r>
                    </a:p>
                  </a:txBody>
                  <a:tcPr/>
                </a:tc>
                <a:extLst>
                  <a:ext uri="{0D108BD9-81ED-4DB2-BD59-A6C34878D82A}">
                    <a16:rowId xmlns:a16="http://schemas.microsoft.com/office/drawing/2014/main" val="1546959025"/>
                  </a:ext>
                </a:extLst>
              </a:tr>
              <a:tr h="746524">
                <a:tc>
                  <a:txBody>
                    <a:bodyPr/>
                    <a:lstStyle/>
                    <a:p>
                      <a:r>
                        <a:rPr lang="en-US" sz="1600"/>
                        <a:t>PmartR</a:t>
                      </a:r>
                      <a:endParaRPr lang="en-US" sz="1600" dirty="0"/>
                    </a:p>
                  </a:txBody>
                  <a:tcPr/>
                </a:tc>
                <a:tc>
                  <a:txBody>
                    <a:bodyPr/>
                    <a:lstStyle/>
                    <a:p>
                      <a:r>
                        <a:rPr lang="en-US" sz="1600" dirty="0"/>
                        <a:t>Combined the MSstats Converter output object by grouping by peptide sequence, run and summarized intensity using sum.</a:t>
                      </a:r>
                    </a:p>
                  </a:txBody>
                  <a:tcPr/>
                </a:tc>
                <a:extLst>
                  <a:ext uri="{0D108BD9-81ED-4DB2-BD59-A6C34878D82A}">
                    <a16:rowId xmlns:a16="http://schemas.microsoft.com/office/drawing/2014/main" val="1054652874"/>
                  </a:ext>
                </a:extLst>
              </a:tr>
              <a:tr h="746524">
                <a:tc>
                  <a:txBody>
                    <a:bodyPr/>
                    <a:lstStyle/>
                    <a:p>
                      <a:r>
                        <a:rPr lang="en-US" sz="1600"/>
                        <a:t>DEP</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4029072189"/>
                  </a:ext>
                </a:extLst>
              </a:tr>
              <a:tr h="0">
                <a:tc>
                  <a:txBody>
                    <a:bodyPr/>
                    <a:lstStyle/>
                    <a:p>
                      <a:r>
                        <a:rPr lang="en-US" sz="1600"/>
                        <a:t>ProDA</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3942336486"/>
                  </a:ext>
                </a:extLst>
              </a:tr>
            </a:tbl>
          </a:graphicData>
        </a:graphic>
      </p:graphicFrame>
    </p:spTree>
    <p:extLst>
      <p:ext uri="{BB962C8B-B14F-4D97-AF65-F5344CB8AC3E}">
        <p14:creationId xmlns:p14="http://schemas.microsoft.com/office/powerpoint/2010/main" val="403437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43A165-54A8-8BB7-8A11-93DCACDAD26A}"/>
              </a:ext>
            </a:extLst>
          </p:cNvPr>
          <p:cNvSpPr txBox="1"/>
          <p:nvPr/>
        </p:nvSpPr>
        <p:spPr>
          <a:xfrm>
            <a:off x="300149" y="85270"/>
            <a:ext cx="6927187" cy="1477328"/>
          </a:xfrm>
          <a:prstGeom prst="rect">
            <a:avLst/>
          </a:prstGeom>
          <a:noFill/>
        </p:spPr>
        <p:txBody>
          <a:bodyPr wrap="square">
            <a:spAutoFit/>
          </a:bodyPr>
          <a:lstStyle/>
          <a:p>
            <a:r>
              <a:rPr lang="en-US" dirty="0"/>
              <a:t>DDA: Controlled Mixture</a:t>
            </a:r>
            <a:br>
              <a:rPr lang="en-US" dirty="0"/>
            </a:br>
            <a:r>
              <a:rPr lang="en-US" dirty="0"/>
              <a:t>PD ( 30 Significant Proteins)</a:t>
            </a:r>
          </a:p>
          <a:p>
            <a:r>
              <a:rPr lang="en-US" dirty="0"/>
              <a:t>Pre-Processing done manually</a:t>
            </a:r>
          </a:p>
          <a:p>
            <a:endParaRPr lang="en-US" dirty="0"/>
          </a:p>
          <a:p>
            <a:endParaRPr lang="en-US" dirty="0"/>
          </a:p>
        </p:txBody>
      </p:sp>
      <p:pic>
        <p:nvPicPr>
          <p:cNvPr id="6" name="Picture 5">
            <a:extLst>
              <a:ext uri="{FF2B5EF4-FFF2-40B4-BE49-F238E27FC236}">
                <a16:creationId xmlns:a16="http://schemas.microsoft.com/office/drawing/2014/main" id="{E94FAE96-1B8D-7890-89D3-132B776AB416}"/>
              </a:ext>
            </a:extLst>
          </p:cNvPr>
          <p:cNvPicPr>
            <a:picLocks noChangeAspect="1"/>
          </p:cNvPicPr>
          <p:nvPr/>
        </p:nvPicPr>
        <p:blipFill>
          <a:blip r:embed="rId2"/>
          <a:stretch>
            <a:fillRect/>
          </a:stretch>
        </p:blipFill>
        <p:spPr>
          <a:xfrm>
            <a:off x="7086158" y="1562598"/>
            <a:ext cx="5105842" cy="4290432"/>
          </a:xfrm>
          <a:prstGeom prst="rect">
            <a:avLst/>
          </a:prstGeom>
        </p:spPr>
      </p:pic>
      <p:graphicFrame>
        <p:nvGraphicFramePr>
          <p:cNvPr id="9" name="Table 8">
            <a:extLst>
              <a:ext uri="{FF2B5EF4-FFF2-40B4-BE49-F238E27FC236}">
                <a16:creationId xmlns:a16="http://schemas.microsoft.com/office/drawing/2014/main" id="{44CB7753-EB53-5209-5692-FB321144DE0B}"/>
              </a:ext>
            </a:extLst>
          </p:cNvPr>
          <p:cNvGraphicFramePr>
            <a:graphicFrameLocks noGrp="1"/>
          </p:cNvGraphicFramePr>
          <p:nvPr>
            <p:extLst>
              <p:ext uri="{D42A27DB-BD31-4B8C-83A1-F6EECF244321}">
                <p14:modId xmlns:p14="http://schemas.microsoft.com/office/powerpoint/2010/main" val="1032807701"/>
              </p:ext>
            </p:extLst>
          </p:nvPr>
        </p:nvGraphicFramePr>
        <p:xfrm>
          <a:off x="300149" y="1242820"/>
          <a:ext cx="6765040" cy="5236625"/>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4280337737"/>
                    </a:ext>
                  </a:extLst>
                </a:gridCol>
                <a:gridCol w="5425879">
                  <a:extLst>
                    <a:ext uri="{9D8B030D-6E8A-4147-A177-3AD203B41FA5}">
                      <a16:colId xmlns:a16="http://schemas.microsoft.com/office/drawing/2014/main" val="1273359941"/>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93319846"/>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3590229282"/>
                  </a:ext>
                </a:extLst>
              </a:tr>
              <a:tr h="746524">
                <a:tc>
                  <a:txBody>
                    <a:bodyPr/>
                    <a:lstStyle/>
                    <a:p>
                      <a:r>
                        <a:rPr lang="en-US" sz="1600"/>
                        <a:t>DeqMS</a:t>
                      </a:r>
                      <a:endParaRPr lang="en-US" sz="1600" dirty="0"/>
                    </a:p>
                  </a:txBody>
                  <a:tcPr/>
                </a:tc>
                <a:tc>
                  <a:txBody>
                    <a:bodyPr/>
                    <a:lstStyle/>
                    <a:p>
                      <a:r>
                        <a:rPr lang="en-US" sz="1600" dirty="0"/>
                        <a:t>Combined the raw data by grouping by protein names, run, PSM(combination of sequence and charge) and calculated intensity by aggregating Intensity using sum function.</a:t>
                      </a:r>
                    </a:p>
                  </a:txBody>
                  <a:tcPr/>
                </a:tc>
                <a:extLst>
                  <a:ext uri="{0D108BD9-81ED-4DB2-BD59-A6C34878D82A}">
                    <a16:rowId xmlns:a16="http://schemas.microsoft.com/office/drawing/2014/main" val="2776182068"/>
                  </a:ext>
                </a:extLst>
              </a:tr>
              <a:tr h="746524">
                <a:tc>
                  <a:txBody>
                    <a:bodyPr/>
                    <a:lstStyle/>
                    <a:p>
                      <a:r>
                        <a:rPr lang="en-US" sz="1600"/>
                        <a:t>MSqRob2</a:t>
                      </a:r>
                      <a:endParaRPr lang="en-US" sz="1600" dirty="0"/>
                    </a:p>
                  </a:txBody>
                  <a:tcPr/>
                </a:tc>
                <a:tc>
                  <a:txBody>
                    <a:bodyPr/>
                    <a:lstStyle/>
                    <a:p>
                      <a:r>
                        <a:rPr lang="en-US" sz="1600" dirty="0"/>
                        <a:t>Combined the raw data by grouping by protein names, run, PSM(combination of sequence and charge) and calculated intensity by aggregating Intensity using max function.</a:t>
                      </a:r>
                    </a:p>
                  </a:txBody>
                  <a:tcPr/>
                </a:tc>
                <a:extLst>
                  <a:ext uri="{0D108BD9-81ED-4DB2-BD59-A6C34878D82A}">
                    <a16:rowId xmlns:a16="http://schemas.microsoft.com/office/drawing/2014/main" val="4179255731"/>
                  </a:ext>
                </a:extLst>
              </a:tr>
              <a:tr h="746524">
                <a:tc>
                  <a:txBody>
                    <a:bodyPr/>
                    <a:lstStyle/>
                    <a:p>
                      <a:r>
                        <a:rPr lang="en-US" sz="1600"/>
                        <a:t>PmartR</a:t>
                      </a:r>
                      <a:endParaRPr lang="en-US" sz="1600" dirty="0"/>
                    </a:p>
                  </a:txBody>
                  <a:tcPr/>
                </a:tc>
                <a:tc>
                  <a:txBody>
                    <a:bodyPr/>
                    <a:lstStyle/>
                    <a:p>
                      <a:r>
                        <a:rPr lang="en-US" sz="1600" dirty="0"/>
                        <a:t>Combined the raw data by grouping by peptide sequence, run and calculated intensity by aggregating Intensity using sum function.</a:t>
                      </a:r>
                    </a:p>
                  </a:txBody>
                  <a:tcPr/>
                </a:tc>
                <a:extLst>
                  <a:ext uri="{0D108BD9-81ED-4DB2-BD59-A6C34878D82A}">
                    <a16:rowId xmlns:a16="http://schemas.microsoft.com/office/drawing/2014/main" val="2335656796"/>
                  </a:ext>
                </a:extLst>
              </a:tr>
              <a:tr h="746524">
                <a:tc>
                  <a:txBody>
                    <a:bodyPr/>
                    <a:lstStyle/>
                    <a:p>
                      <a:r>
                        <a:rPr lang="en-US" sz="1600"/>
                        <a:t>DEP</a:t>
                      </a:r>
                      <a:endParaRPr lang="en-US" sz="1600" dirty="0"/>
                    </a:p>
                  </a:txBody>
                  <a:tcPr/>
                </a:tc>
                <a:tc>
                  <a:txBody>
                    <a:bodyPr/>
                    <a:lstStyle/>
                    <a:p>
                      <a:r>
                        <a:rPr lang="en-US" sz="1600" dirty="0"/>
                        <a:t>Combined the raw data by grouping by protein name, run and calculated intensity by aggregating Intensity using sum function.</a:t>
                      </a:r>
                    </a:p>
                  </a:txBody>
                  <a:tcPr/>
                </a:tc>
                <a:extLst>
                  <a:ext uri="{0D108BD9-81ED-4DB2-BD59-A6C34878D82A}">
                    <a16:rowId xmlns:a16="http://schemas.microsoft.com/office/drawing/2014/main" val="1775935124"/>
                  </a:ext>
                </a:extLst>
              </a:tr>
              <a:tr h="746524">
                <a:tc>
                  <a:txBody>
                    <a:bodyPr/>
                    <a:lstStyle/>
                    <a:p>
                      <a:r>
                        <a:rPr lang="en-US" sz="1600"/>
                        <a:t>ProDA</a:t>
                      </a:r>
                      <a:endParaRPr lang="en-US" sz="1600" dirty="0"/>
                    </a:p>
                  </a:txBody>
                  <a:tcPr/>
                </a:tc>
                <a:tc>
                  <a:txBody>
                    <a:bodyPr/>
                    <a:lstStyle/>
                    <a:p>
                      <a:r>
                        <a:rPr lang="en-US" sz="1600" dirty="0"/>
                        <a:t>Combined the raw data by grouping by protein name, run and calculated intensity by aggregating Intensity using sum function.</a:t>
                      </a:r>
                    </a:p>
                  </a:txBody>
                  <a:tcPr/>
                </a:tc>
                <a:extLst>
                  <a:ext uri="{0D108BD9-81ED-4DB2-BD59-A6C34878D82A}">
                    <a16:rowId xmlns:a16="http://schemas.microsoft.com/office/drawing/2014/main" val="1787301272"/>
                  </a:ext>
                </a:extLst>
              </a:tr>
            </a:tbl>
          </a:graphicData>
        </a:graphic>
      </p:graphicFrame>
    </p:spTree>
    <p:extLst>
      <p:ext uri="{BB962C8B-B14F-4D97-AF65-F5344CB8AC3E}">
        <p14:creationId xmlns:p14="http://schemas.microsoft.com/office/powerpoint/2010/main" val="454056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ED26AC-9111-D0D6-F2E5-636629B1C6A9}"/>
              </a:ext>
            </a:extLst>
          </p:cNvPr>
          <p:cNvPicPr>
            <a:picLocks noChangeAspect="1"/>
          </p:cNvPicPr>
          <p:nvPr/>
        </p:nvPicPr>
        <p:blipFill>
          <a:blip r:embed="rId2"/>
          <a:stretch>
            <a:fillRect/>
          </a:stretch>
        </p:blipFill>
        <p:spPr>
          <a:xfrm>
            <a:off x="646779" y="2037854"/>
            <a:ext cx="5113463" cy="4275190"/>
          </a:xfrm>
          <a:prstGeom prst="rect">
            <a:avLst/>
          </a:prstGeom>
        </p:spPr>
      </p:pic>
      <p:pic>
        <p:nvPicPr>
          <p:cNvPr id="5" name="Picture 4">
            <a:extLst>
              <a:ext uri="{FF2B5EF4-FFF2-40B4-BE49-F238E27FC236}">
                <a16:creationId xmlns:a16="http://schemas.microsoft.com/office/drawing/2014/main" id="{F08200E1-E2F2-E462-97D5-7EC3D926EBBC}"/>
              </a:ext>
            </a:extLst>
          </p:cNvPr>
          <p:cNvPicPr>
            <a:picLocks noChangeAspect="1"/>
          </p:cNvPicPr>
          <p:nvPr/>
        </p:nvPicPr>
        <p:blipFill>
          <a:blip r:embed="rId3"/>
          <a:stretch>
            <a:fillRect/>
          </a:stretch>
        </p:blipFill>
        <p:spPr>
          <a:xfrm>
            <a:off x="6231224" y="2037854"/>
            <a:ext cx="5197290" cy="4351397"/>
          </a:xfrm>
          <a:prstGeom prst="rect">
            <a:avLst/>
          </a:prstGeom>
        </p:spPr>
      </p:pic>
      <p:sp>
        <p:nvSpPr>
          <p:cNvPr id="7" name="TextBox 6">
            <a:extLst>
              <a:ext uri="{FF2B5EF4-FFF2-40B4-BE49-F238E27FC236}">
                <a16:creationId xmlns:a16="http://schemas.microsoft.com/office/drawing/2014/main" id="{36E2CBFE-FCF1-7A81-A335-63A5D7EE476C}"/>
              </a:ext>
            </a:extLst>
          </p:cNvPr>
          <p:cNvSpPr txBox="1"/>
          <p:nvPr/>
        </p:nvSpPr>
        <p:spPr>
          <a:xfrm>
            <a:off x="383959" y="0"/>
            <a:ext cx="6094520" cy="646331"/>
          </a:xfrm>
          <a:prstGeom prst="rect">
            <a:avLst/>
          </a:prstGeom>
          <a:noFill/>
        </p:spPr>
        <p:txBody>
          <a:bodyPr wrap="square">
            <a:spAutoFit/>
          </a:bodyPr>
          <a:lstStyle/>
          <a:p>
            <a:r>
              <a:rPr lang="en-US" dirty="0"/>
              <a:t>DDA: Choi2017</a:t>
            </a:r>
            <a:br>
              <a:rPr lang="en-US" dirty="0"/>
            </a:br>
            <a:r>
              <a:rPr lang="en-US" dirty="0" err="1"/>
              <a:t>MaxQuant</a:t>
            </a:r>
            <a:r>
              <a:rPr lang="en-US" dirty="0"/>
              <a:t> ( 6 Significant Proteins)</a:t>
            </a:r>
          </a:p>
        </p:txBody>
      </p:sp>
      <p:sp>
        <p:nvSpPr>
          <p:cNvPr id="9" name="TextBox 8">
            <a:extLst>
              <a:ext uri="{FF2B5EF4-FFF2-40B4-BE49-F238E27FC236}">
                <a16:creationId xmlns:a16="http://schemas.microsoft.com/office/drawing/2014/main" id="{64378198-FD53-AB01-AD0E-44DCF97A5360}"/>
              </a:ext>
            </a:extLst>
          </p:cNvPr>
          <p:cNvSpPr txBox="1"/>
          <p:nvPr/>
        </p:nvSpPr>
        <p:spPr>
          <a:xfrm>
            <a:off x="481614" y="1177161"/>
            <a:ext cx="6094520" cy="646331"/>
          </a:xfrm>
          <a:prstGeom prst="rect">
            <a:avLst/>
          </a:prstGeom>
          <a:noFill/>
        </p:spPr>
        <p:txBody>
          <a:bodyPr wrap="square">
            <a:spAutoFit/>
          </a:bodyPr>
          <a:lstStyle/>
          <a:p>
            <a:r>
              <a:rPr lang="en-US" dirty="0"/>
              <a:t>Histogram of Missing values of Intensities</a:t>
            </a:r>
            <a:br>
              <a:rPr lang="en-US" dirty="0"/>
            </a:br>
            <a:r>
              <a:rPr lang="en-US" dirty="0"/>
              <a:t> for each protein</a:t>
            </a:r>
          </a:p>
        </p:txBody>
      </p:sp>
      <p:sp>
        <p:nvSpPr>
          <p:cNvPr id="11" name="TextBox 10">
            <a:extLst>
              <a:ext uri="{FF2B5EF4-FFF2-40B4-BE49-F238E27FC236}">
                <a16:creationId xmlns:a16="http://schemas.microsoft.com/office/drawing/2014/main" id="{5AFA7114-A0BE-275D-BD8C-C36793EC1BDC}"/>
              </a:ext>
            </a:extLst>
          </p:cNvPr>
          <p:cNvSpPr txBox="1"/>
          <p:nvPr/>
        </p:nvSpPr>
        <p:spPr>
          <a:xfrm>
            <a:off x="6096000" y="1177161"/>
            <a:ext cx="6094520" cy="369332"/>
          </a:xfrm>
          <a:prstGeom prst="rect">
            <a:avLst/>
          </a:prstGeom>
          <a:noFill/>
        </p:spPr>
        <p:txBody>
          <a:bodyPr wrap="square">
            <a:spAutoFit/>
          </a:bodyPr>
          <a:lstStyle/>
          <a:p>
            <a:r>
              <a:rPr lang="en-US" dirty="0"/>
              <a:t>Histogram of Variance of Intensities for each protein</a:t>
            </a:r>
          </a:p>
        </p:txBody>
      </p:sp>
    </p:spTree>
    <p:extLst>
      <p:ext uri="{BB962C8B-B14F-4D97-AF65-F5344CB8AC3E}">
        <p14:creationId xmlns:p14="http://schemas.microsoft.com/office/powerpoint/2010/main" val="384424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512DAF-23CE-6963-2563-0B93E2DFB879}"/>
              </a:ext>
            </a:extLst>
          </p:cNvPr>
          <p:cNvSpPr txBox="1"/>
          <p:nvPr/>
        </p:nvSpPr>
        <p:spPr>
          <a:xfrm>
            <a:off x="121653" y="195225"/>
            <a:ext cx="4796297" cy="2031325"/>
          </a:xfrm>
          <a:prstGeom prst="rect">
            <a:avLst/>
          </a:prstGeom>
          <a:noFill/>
        </p:spPr>
        <p:txBody>
          <a:bodyPr wrap="square" rtlCol="0">
            <a:spAutoFit/>
          </a:bodyPr>
          <a:lstStyle/>
          <a:p>
            <a:r>
              <a:rPr lang="en-US" dirty="0"/>
              <a:t>DDA: Choi2017</a:t>
            </a:r>
            <a:br>
              <a:rPr lang="en-US" dirty="0"/>
            </a:br>
            <a:r>
              <a:rPr lang="en-US" dirty="0" err="1"/>
              <a:t>MaxQuant</a:t>
            </a:r>
            <a:r>
              <a:rPr lang="en-US" dirty="0"/>
              <a:t> ( 6 Significant Proteins)</a:t>
            </a:r>
          </a:p>
          <a:p>
            <a:r>
              <a:rPr lang="en-US" dirty="0"/>
              <a:t>Pre-Processing done using MSstats Converter</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2E57D95-9AF7-FD0E-6FE9-85ADFFBBE3B5}"/>
              </a:ext>
            </a:extLst>
          </p:cNvPr>
          <p:cNvPicPr>
            <a:picLocks noChangeAspect="1"/>
          </p:cNvPicPr>
          <p:nvPr/>
        </p:nvPicPr>
        <p:blipFill>
          <a:blip r:embed="rId2"/>
          <a:stretch>
            <a:fillRect/>
          </a:stretch>
        </p:blipFill>
        <p:spPr>
          <a:xfrm>
            <a:off x="7032813" y="1463566"/>
            <a:ext cx="5159187" cy="4343776"/>
          </a:xfrm>
          <a:prstGeom prst="rect">
            <a:avLst/>
          </a:prstGeom>
        </p:spPr>
      </p:pic>
      <p:graphicFrame>
        <p:nvGraphicFramePr>
          <p:cNvPr id="8" name="Table 7">
            <a:extLst>
              <a:ext uri="{FF2B5EF4-FFF2-40B4-BE49-F238E27FC236}">
                <a16:creationId xmlns:a16="http://schemas.microsoft.com/office/drawing/2014/main" id="{D25BC008-891B-42E6-07AA-0D3B43966EE3}"/>
              </a:ext>
            </a:extLst>
          </p:cNvPr>
          <p:cNvGraphicFramePr>
            <a:graphicFrameLocks noGrp="1"/>
          </p:cNvGraphicFramePr>
          <p:nvPr>
            <p:extLst>
              <p:ext uri="{D42A27DB-BD31-4B8C-83A1-F6EECF244321}">
                <p14:modId xmlns:p14="http://schemas.microsoft.com/office/powerpoint/2010/main" val="2587340083"/>
              </p:ext>
            </p:extLst>
          </p:nvPr>
        </p:nvGraphicFramePr>
        <p:xfrm>
          <a:off x="121653" y="1313159"/>
          <a:ext cx="6765040" cy="4839913"/>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1931401996"/>
                    </a:ext>
                  </a:extLst>
                </a:gridCol>
                <a:gridCol w="5425879">
                  <a:extLst>
                    <a:ext uri="{9D8B030D-6E8A-4147-A177-3AD203B41FA5}">
                      <a16:colId xmlns:a16="http://schemas.microsoft.com/office/drawing/2014/main" val="3899569743"/>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3888778519"/>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2253490341"/>
                  </a:ext>
                </a:extLst>
              </a:tr>
              <a:tr h="746524">
                <a:tc>
                  <a:txBody>
                    <a:bodyPr/>
                    <a:lstStyle/>
                    <a:p>
                      <a:r>
                        <a:rPr lang="en-US" sz="1600"/>
                        <a:t>DeqMS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MSstats Converter output object -&gt; </a:t>
                      </a:r>
                      <a:r>
                        <a:rPr lang="en-US" sz="1600" dirty="0" err="1"/>
                        <a:t>Summarised</a:t>
                      </a:r>
                      <a:r>
                        <a:rPr lang="en-US" sz="1600" dirty="0"/>
                        <a:t> by grouping by protein name, run and aggregating intensity by taking log2 of sum(Intensity).</a:t>
                      </a:r>
                    </a:p>
                  </a:txBody>
                  <a:tcPr/>
                </a:tc>
                <a:extLst>
                  <a:ext uri="{0D108BD9-81ED-4DB2-BD59-A6C34878D82A}">
                    <a16:rowId xmlns:a16="http://schemas.microsoft.com/office/drawing/2014/main" val="2770640463"/>
                  </a:ext>
                </a:extLst>
              </a:tr>
              <a:tr h="746524">
                <a:tc>
                  <a:txBody>
                    <a:bodyPr/>
                    <a:lstStyle/>
                    <a:p>
                      <a:r>
                        <a:rPr lang="en-US" sz="1600"/>
                        <a:t>MSqRob2</a:t>
                      </a:r>
                      <a:endParaRPr lang="en-US" sz="1600" dirty="0"/>
                    </a:p>
                  </a:txBody>
                  <a:tcPr/>
                </a:tc>
                <a:tc>
                  <a:txBody>
                    <a:bodyPr/>
                    <a:lstStyle/>
                    <a:p>
                      <a:r>
                        <a:rPr lang="en-US" sz="1600" dirty="0"/>
                        <a:t>Combined the MSstats Converter output object by grouping by protein names, </a:t>
                      </a:r>
                      <a:r>
                        <a:rPr lang="en-US" sz="1600" dirty="0" err="1"/>
                        <a:t>run,PSM</a:t>
                      </a:r>
                      <a:r>
                        <a:rPr lang="en-US" sz="1600" dirty="0"/>
                        <a:t>(combination of sequence and charge) and summarized intensity using max.</a:t>
                      </a:r>
                    </a:p>
                  </a:txBody>
                  <a:tcPr/>
                </a:tc>
                <a:extLst>
                  <a:ext uri="{0D108BD9-81ED-4DB2-BD59-A6C34878D82A}">
                    <a16:rowId xmlns:a16="http://schemas.microsoft.com/office/drawing/2014/main" val="1207778390"/>
                  </a:ext>
                </a:extLst>
              </a:tr>
              <a:tr h="746524">
                <a:tc>
                  <a:txBody>
                    <a:bodyPr/>
                    <a:lstStyle/>
                    <a:p>
                      <a:r>
                        <a:rPr lang="en-US" sz="1600"/>
                        <a:t>PmartR</a:t>
                      </a:r>
                      <a:endParaRPr lang="en-US" sz="1600" dirty="0"/>
                    </a:p>
                  </a:txBody>
                  <a:tcPr/>
                </a:tc>
                <a:tc>
                  <a:txBody>
                    <a:bodyPr/>
                    <a:lstStyle/>
                    <a:p>
                      <a:r>
                        <a:rPr lang="en-US" sz="1600" dirty="0"/>
                        <a:t>Combined the MSstats Converter output object by grouping by peptide sequence, run and summarized intensity using sum.</a:t>
                      </a:r>
                    </a:p>
                  </a:txBody>
                  <a:tcPr/>
                </a:tc>
                <a:extLst>
                  <a:ext uri="{0D108BD9-81ED-4DB2-BD59-A6C34878D82A}">
                    <a16:rowId xmlns:a16="http://schemas.microsoft.com/office/drawing/2014/main" val="2210860695"/>
                  </a:ext>
                </a:extLst>
              </a:tr>
              <a:tr h="746524">
                <a:tc>
                  <a:txBody>
                    <a:bodyPr/>
                    <a:lstStyle/>
                    <a:p>
                      <a:r>
                        <a:rPr lang="en-US" sz="1600"/>
                        <a:t>DEP</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3290129759"/>
                  </a:ext>
                </a:extLst>
              </a:tr>
              <a:tr h="0">
                <a:tc>
                  <a:txBody>
                    <a:bodyPr/>
                    <a:lstStyle/>
                    <a:p>
                      <a:r>
                        <a:rPr lang="en-US" sz="1600"/>
                        <a:t>ProDA</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64047486"/>
                  </a:ext>
                </a:extLst>
              </a:tr>
            </a:tbl>
          </a:graphicData>
        </a:graphic>
      </p:graphicFrame>
    </p:spTree>
    <p:extLst>
      <p:ext uri="{BB962C8B-B14F-4D97-AF65-F5344CB8AC3E}">
        <p14:creationId xmlns:p14="http://schemas.microsoft.com/office/powerpoint/2010/main" val="3890895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512DAF-23CE-6963-2563-0B93E2DFB879}"/>
              </a:ext>
            </a:extLst>
          </p:cNvPr>
          <p:cNvSpPr txBox="1"/>
          <p:nvPr/>
        </p:nvSpPr>
        <p:spPr>
          <a:xfrm>
            <a:off x="262330" y="265563"/>
            <a:ext cx="4796297" cy="2031325"/>
          </a:xfrm>
          <a:prstGeom prst="rect">
            <a:avLst/>
          </a:prstGeom>
          <a:noFill/>
        </p:spPr>
        <p:txBody>
          <a:bodyPr wrap="square" rtlCol="0">
            <a:spAutoFit/>
          </a:bodyPr>
          <a:lstStyle/>
          <a:p>
            <a:r>
              <a:rPr lang="en-US" dirty="0"/>
              <a:t>DDA: Choi2017</a:t>
            </a:r>
            <a:br>
              <a:rPr lang="en-US" dirty="0"/>
            </a:br>
            <a:r>
              <a:rPr lang="en-US" dirty="0" err="1"/>
              <a:t>MaxQuant</a:t>
            </a:r>
            <a:r>
              <a:rPr lang="en-US" dirty="0"/>
              <a:t> ( 6 Significant Proteins)</a:t>
            </a:r>
          </a:p>
          <a:p>
            <a:r>
              <a:rPr lang="en-US" dirty="0"/>
              <a:t>Pre-Processing done manually</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0CBFF81-0FBE-7414-8BEB-1A4849ABC6F8}"/>
              </a:ext>
            </a:extLst>
          </p:cNvPr>
          <p:cNvPicPr>
            <a:picLocks noChangeAspect="1"/>
          </p:cNvPicPr>
          <p:nvPr/>
        </p:nvPicPr>
        <p:blipFill>
          <a:blip r:embed="rId2"/>
          <a:stretch>
            <a:fillRect/>
          </a:stretch>
        </p:blipFill>
        <p:spPr>
          <a:xfrm>
            <a:off x="7025192" y="1522452"/>
            <a:ext cx="5166808" cy="4351397"/>
          </a:xfrm>
          <a:prstGeom prst="rect">
            <a:avLst/>
          </a:prstGeom>
        </p:spPr>
      </p:pic>
      <p:graphicFrame>
        <p:nvGraphicFramePr>
          <p:cNvPr id="5" name="Table 4">
            <a:extLst>
              <a:ext uri="{FF2B5EF4-FFF2-40B4-BE49-F238E27FC236}">
                <a16:creationId xmlns:a16="http://schemas.microsoft.com/office/drawing/2014/main" id="{E0C74F82-CCDF-EC41-F80F-2220BEDC000A}"/>
              </a:ext>
            </a:extLst>
          </p:cNvPr>
          <p:cNvGraphicFramePr>
            <a:graphicFrameLocks noGrp="1"/>
          </p:cNvGraphicFramePr>
          <p:nvPr>
            <p:extLst>
              <p:ext uri="{D42A27DB-BD31-4B8C-83A1-F6EECF244321}">
                <p14:modId xmlns:p14="http://schemas.microsoft.com/office/powerpoint/2010/main" val="3855157181"/>
              </p:ext>
            </p:extLst>
          </p:nvPr>
        </p:nvGraphicFramePr>
        <p:xfrm>
          <a:off x="127175" y="1281225"/>
          <a:ext cx="6765040" cy="5236625"/>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716847954"/>
                    </a:ext>
                  </a:extLst>
                </a:gridCol>
                <a:gridCol w="5425879">
                  <a:extLst>
                    <a:ext uri="{9D8B030D-6E8A-4147-A177-3AD203B41FA5}">
                      <a16:colId xmlns:a16="http://schemas.microsoft.com/office/drawing/2014/main" val="3763927684"/>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327518760"/>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1945113420"/>
                  </a:ext>
                </a:extLst>
              </a:tr>
              <a:tr h="746524">
                <a:tc>
                  <a:txBody>
                    <a:bodyPr/>
                    <a:lstStyle/>
                    <a:p>
                      <a:r>
                        <a:rPr lang="en-US" sz="1600"/>
                        <a:t>DeqMS</a:t>
                      </a:r>
                      <a:endParaRPr lang="en-US" sz="1600" dirty="0"/>
                    </a:p>
                  </a:txBody>
                  <a:tcPr/>
                </a:tc>
                <a:tc>
                  <a:txBody>
                    <a:bodyPr/>
                    <a:lstStyle/>
                    <a:p>
                      <a:r>
                        <a:rPr lang="en-US" sz="1600" dirty="0"/>
                        <a:t>Combined the raw data by grouping by protein names, run, PSM(combination of sequence and charge) and calculated intensity by aggregating Intensity using sum function.</a:t>
                      </a:r>
                    </a:p>
                  </a:txBody>
                  <a:tcPr/>
                </a:tc>
                <a:extLst>
                  <a:ext uri="{0D108BD9-81ED-4DB2-BD59-A6C34878D82A}">
                    <a16:rowId xmlns:a16="http://schemas.microsoft.com/office/drawing/2014/main" val="844920272"/>
                  </a:ext>
                </a:extLst>
              </a:tr>
              <a:tr h="746524">
                <a:tc>
                  <a:txBody>
                    <a:bodyPr/>
                    <a:lstStyle/>
                    <a:p>
                      <a:r>
                        <a:rPr lang="en-US" sz="1600"/>
                        <a:t>MSqRob2</a:t>
                      </a:r>
                      <a:endParaRPr lang="en-US" sz="1600" dirty="0"/>
                    </a:p>
                  </a:txBody>
                  <a:tcPr/>
                </a:tc>
                <a:tc>
                  <a:txBody>
                    <a:bodyPr/>
                    <a:lstStyle/>
                    <a:p>
                      <a:r>
                        <a:rPr lang="en-US" sz="1600" dirty="0"/>
                        <a:t>Combined the raw data by grouping by protein names, run, PSM(combination of sequence and charge) and calculated intensity by aggregating Intensity using max function.</a:t>
                      </a:r>
                    </a:p>
                  </a:txBody>
                  <a:tcPr/>
                </a:tc>
                <a:extLst>
                  <a:ext uri="{0D108BD9-81ED-4DB2-BD59-A6C34878D82A}">
                    <a16:rowId xmlns:a16="http://schemas.microsoft.com/office/drawing/2014/main" val="2998223218"/>
                  </a:ext>
                </a:extLst>
              </a:tr>
              <a:tr h="746524">
                <a:tc>
                  <a:txBody>
                    <a:bodyPr/>
                    <a:lstStyle/>
                    <a:p>
                      <a:r>
                        <a:rPr lang="en-US" sz="1600"/>
                        <a:t>PmartR</a:t>
                      </a:r>
                      <a:endParaRPr lang="en-US" sz="1600" dirty="0"/>
                    </a:p>
                  </a:txBody>
                  <a:tcPr/>
                </a:tc>
                <a:tc>
                  <a:txBody>
                    <a:bodyPr/>
                    <a:lstStyle/>
                    <a:p>
                      <a:r>
                        <a:rPr lang="en-US" sz="1600" dirty="0"/>
                        <a:t>Combined the raw data by grouping by peptide sequence, run and calculated intensity by aggregating Intensity using sum function.</a:t>
                      </a:r>
                    </a:p>
                  </a:txBody>
                  <a:tcPr/>
                </a:tc>
                <a:extLst>
                  <a:ext uri="{0D108BD9-81ED-4DB2-BD59-A6C34878D82A}">
                    <a16:rowId xmlns:a16="http://schemas.microsoft.com/office/drawing/2014/main" val="1971265133"/>
                  </a:ext>
                </a:extLst>
              </a:tr>
              <a:tr h="746524">
                <a:tc>
                  <a:txBody>
                    <a:bodyPr/>
                    <a:lstStyle/>
                    <a:p>
                      <a:r>
                        <a:rPr lang="en-US" sz="1600"/>
                        <a:t>DEP</a:t>
                      </a:r>
                      <a:endParaRPr lang="en-US" sz="1600" dirty="0"/>
                    </a:p>
                  </a:txBody>
                  <a:tcPr/>
                </a:tc>
                <a:tc>
                  <a:txBody>
                    <a:bodyPr/>
                    <a:lstStyle/>
                    <a:p>
                      <a:r>
                        <a:rPr lang="en-US" sz="1600" dirty="0"/>
                        <a:t>Combined the raw data by grouping by protein name, run and calculated intensity by aggregating Intensity using sum function.</a:t>
                      </a:r>
                    </a:p>
                  </a:txBody>
                  <a:tcPr/>
                </a:tc>
                <a:extLst>
                  <a:ext uri="{0D108BD9-81ED-4DB2-BD59-A6C34878D82A}">
                    <a16:rowId xmlns:a16="http://schemas.microsoft.com/office/drawing/2014/main" val="834221762"/>
                  </a:ext>
                </a:extLst>
              </a:tr>
              <a:tr h="746524">
                <a:tc>
                  <a:txBody>
                    <a:bodyPr/>
                    <a:lstStyle/>
                    <a:p>
                      <a:r>
                        <a:rPr lang="en-US" sz="1600"/>
                        <a:t>ProDA</a:t>
                      </a:r>
                      <a:endParaRPr lang="en-US" sz="1600" dirty="0"/>
                    </a:p>
                  </a:txBody>
                  <a:tcPr/>
                </a:tc>
                <a:tc>
                  <a:txBody>
                    <a:bodyPr/>
                    <a:lstStyle/>
                    <a:p>
                      <a:r>
                        <a:rPr lang="en-US" sz="1600" dirty="0"/>
                        <a:t>Combined the raw data by grouping by protein name, run and calculated intensity by aggregating Intensity using sum function.</a:t>
                      </a:r>
                    </a:p>
                  </a:txBody>
                  <a:tcPr/>
                </a:tc>
                <a:extLst>
                  <a:ext uri="{0D108BD9-81ED-4DB2-BD59-A6C34878D82A}">
                    <a16:rowId xmlns:a16="http://schemas.microsoft.com/office/drawing/2014/main" val="918703717"/>
                  </a:ext>
                </a:extLst>
              </a:tr>
            </a:tbl>
          </a:graphicData>
        </a:graphic>
      </p:graphicFrame>
    </p:spTree>
    <p:extLst>
      <p:ext uri="{BB962C8B-B14F-4D97-AF65-F5344CB8AC3E}">
        <p14:creationId xmlns:p14="http://schemas.microsoft.com/office/powerpoint/2010/main" val="2897066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22A855-B4DA-0064-D40E-99E22F46650B}"/>
              </a:ext>
            </a:extLst>
          </p:cNvPr>
          <p:cNvPicPr>
            <a:picLocks noChangeAspect="1"/>
          </p:cNvPicPr>
          <p:nvPr/>
        </p:nvPicPr>
        <p:blipFill>
          <a:blip r:embed="rId2"/>
          <a:stretch>
            <a:fillRect/>
          </a:stretch>
        </p:blipFill>
        <p:spPr>
          <a:xfrm>
            <a:off x="554792" y="2012891"/>
            <a:ext cx="5166808" cy="4343776"/>
          </a:xfrm>
          <a:prstGeom prst="rect">
            <a:avLst/>
          </a:prstGeom>
        </p:spPr>
      </p:pic>
      <p:pic>
        <p:nvPicPr>
          <p:cNvPr id="5" name="Picture 4">
            <a:extLst>
              <a:ext uri="{FF2B5EF4-FFF2-40B4-BE49-F238E27FC236}">
                <a16:creationId xmlns:a16="http://schemas.microsoft.com/office/drawing/2014/main" id="{C3878D92-9A37-80E2-C493-AD298A0783F0}"/>
              </a:ext>
            </a:extLst>
          </p:cNvPr>
          <p:cNvPicPr>
            <a:picLocks noChangeAspect="1"/>
          </p:cNvPicPr>
          <p:nvPr/>
        </p:nvPicPr>
        <p:blipFill>
          <a:blip r:embed="rId3"/>
          <a:stretch>
            <a:fillRect/>
          </a:stretch>
        </p:blipFill>
        <p:spPr>
          <a:xfrm>
            <a:off x="6096000" y="1980233"/>
            <a:ext cx="5143946" cy="4376433"/>
          </a:xfrm>
          <a:prstGeom prst="rect">
            <a:avLst/>
          </a:prstGeom>
        </p:spPr>
      </p:pic>
      <p:sp>
        <p:nvSpPr>
          <p:cNvPr id="7" name="TextBox 6">
            <a:extLst>
              <a:ext uri="{FF2B5EF4-FFF2-40B4-BE49-F238E27FC236}">
                <a16:creationId xmlns:a16="http://schemas.microsoft.com/office/drawing/2014/main" id="{C63ABCA0-1289-9856-F13C-9CD9FC9AA8FE}"/>
              </a:ext>
            </a:extLst>
          </p:cNvPr>
          <p:cNvSpPr txBox="1"/>
          <p:nvPr/>
        </p:nvSpPr>
        <p:spPr>
          <a:xfrm>
            <a:off x="6096000" y="1364487"/>
            <a:ext cx="6094520" cy="369332"/>
          </a:xfrm>
          <a:prstGeom prst="rect">
            <a:avLst/>
          </a:prstGeom>
          <a:noFill/>
        </p:spPr>
        <p:txBody>
          <a:bodyPr wrap="square">
            <a:spAutoFit/>
          </a:bodyPr>
          <a:lstStyle/>
          <a:p>
            <a:r>
              <a:rPr lang="en-US" dirty="0"/>
              <a:t>Histogram of Variance of Intensities for each protein</a:t>
            </a:r>
          </a:p>
        </p:txBody>
      </p:sp>
      <p:sp>
        <p:nvSpPr>
          <p:cNvPr id="9" name="TextBox 8">
            <a:extLst>
              <a:ext uri="{FF2B5EF4-FFF2-40B4-BE49-F238E27FC236}">
                <a16:creationId xmlns:a16="http://schemas.microsoft.com/office/drawing/2014/main" id="{E518341B-7A7F-2975-10B7-A8378DEECB10}"/>
              </a:ext>
            </a:extLst>
          </p:cNvPr>
          <p:cNvSpPr txBox="1"/>
          <p:nvPr/>
        </p:nvSpPr>
        <p:spPr>
          <a:xfrm>
            <a:off x="490491" y="1364487"/>
            <a:ext cx="6094520" cy="646331"/>
          </a:xfrm>
          <a:prstGeom prst="rect">
            <a:avLst/>
          </a:prstGeom>
          <a:noFill/>
        </p:spPr>
        <p:txBody>
          <a:bodyPr wrap="square">
            <a:spAutoFit/>
          </a:bodyPr>
          <a:lstStyle/>
          <a:p>
            <a:r>
              <a:rPr lang="en-US" dirty="0"/>
              <a:t>Histogram of Missing values of Intensities</a:t>
            </a:r>
            <a:br>
              <a:rPr lang="en-US" dirty="0"/>
            </a:br>
            <a:r>
              <a:rPr lang="en-US" dirty="0"/>
              <a:t> for each protein</a:t>
            </a:r>
          </a:p>
        </p:txBody>
      </p:sp>
      <p:sp>
        <p:nvSpPr>
          <p:cNvPr id="11" name="TextBox 10">
            <a:extLst>
              <a:ext uri="{FF2B5EF4-FFF2-40B4-BE49-F238E27FC236}">
                <a16:creationId xmlns:a16="http://schemas.microsoft.com/office/drawing/2014/main" id="{C7798974-1228-D1C9-6C11-D83FF9F2056C}"/>
              </a:ext>
            </a:extLst>
          </p:cNvPr>
          <p:cNvSpPr txBox="1"/>
          <p:nvPr/>
        </p:nvSpPr>
        <p:spPr>
          <a:xfrm>
            <a:off x="554792" y="471742"/>
            <a:ext cx="6094520" cy="646331"/>
          </a:xfrm>
          <a:prstGeom prst="rect">
            <a:avLst/>
          </a:prstGeom>
          <a:noFill/>
        </p:spPr>
        <p:txBody>
          <a:bodyPr wrap="square">
            <a:spAutoFit/>
          </a:bodyPr>
          <a:lstStyle/>
          <a:p>
            <a:r>
              <a:rPr lang="en-US" dirty="0"/>
              <a:t>DDA: Choi2017</a:t>
            </a:r>
            <a:br>
              <a:rPr lang="en-US" dirty="0"/>
            </a:br>
            <a:r>
              <a:rPr lang="en-US" dirty="0"/>
              <a:t>Skyline ( 6 Significant Proteins)</a:t>
            </a:r>
          </a:p>
        </p:txBody>
      </p:sp>
    </p:spTree>
    <p:extLst>
      <p:ext uri="{BB962C8B-B14F-4D97-AF65-F5344CB8AC3E}">
        <p14:creationId xmlns:p14="http://schemas.microsoft.com/office/powerpoint/2010/main" val="110242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6EDA05-C4A1-BEF4-2467-0CAE6DE412FB}"/>
              </a:ext>
            </a:extLst>
          </p:cNvPr>
          <p:cNvSpPr txBox="1"/>
          <p:nvPr/>
        </p:nvSpPr>
        <p:spPr>
          <a:xfrm>
            <a:off x="310905" y="85055"/>
            <a:ext cx="4794938" cy="1477328"/>
          </a:xfrm>
          <a:prstGeom prst="rect">
            <a:avLst/>
          </a:prstGeom>
          <a:noFill/>
        </p:spPr>
        <p:txBody>
          <a:bodyPr wrap="square" rtlCol="0">
            <a:spAutoFit/>
          </a:bodyPr>
          <a:lstStyle/>
          <a:p>
            <a:r>
              <a:rPr lang="en-US" dirty="0"/>
              <a:t>DDA: Choi2017</a:t>
            </a:r>
            <a:br>
              <a:rPr lang="en-US" dirty="0"/>
            </a:br>
            <a:r>
              <a:rPr lang="en-US" dirty="0"/>
              <a:t>Skyline ( 6 Significant Proteins)</a:t>
            </a:r>
          </a:p>
          <a:p>
            <a:r>
              <a:rPr lang="en-US" dirty="0"/>
              <a:t>Pre-Processing done using MSstats Converter</a:t>
            </a:r>
          </a:p>
          <a:p>
            <a:endParaRPr lang="en-US" dirty="0"/>
          </a:p>
          <a:p>
            <a:endParaRPr lang="en-US" dirty="0"/>
          </a:p>
        </p:txBody>
      </p:sp>
      <p:pic>
        <p:nvPicPr>
          <p:cNvPr id="5" name="Picture 4">
            <a:extLst>
              <a:ext uri="{FF2B5EF4-FFF2-40B4-BE49-F238E27FC236}">
                <a16:creationId xmlns:a16="http://schemas.microsoft.com/office/drawing/2014/main" id="{13089A03-554B-F28C-5269-D7AB0CA8D218}"/>
              </a:ext>
            </a:extLst>
          </p:cNvPr>
          <p:cNvPicPr>
            <a:picLocks noChangeAspect="1"/>
          </p:cNvPicPr>
          <p:nvPr/>
        </p:nvPicPr>
        <p:blipFill>
          <a:blip r:embed="rId2"/>
          <a:stretch>
            <a:fillRect/>
          </a:stretch>
        </p:blipFill>
        <p:spPr>
          <a:xfrm>
            <a:off x="7086158" y="1562383"/>
            <a:ext cx="5105842" cy="4282811"/>
          </a:xfrm>
          <a:prstGeom prst="rect">
            <a:avLst/>
          </a:prstGeom>
        </p:spPr>
      </p:pic>
      <p:graphicFrame>
        <p:nvGraphicFramePr>
          <p:cNvPr id="8" name="Table 7">
            <a:extLst>
              <a:ext uri="{FF2B5EF4-FFF2-40B4-BE49-F238E27FC236}">
                <a16:creationId xmlns:a16="http://schemas.microsoft.com/office/drawing/2014/main" id="{5BB7086D-AAF9-8407-4A07-6D8309C27F31}"/>
              </a:ext>
            </a:extLst>
          </p:cNvPr>
          <p:cNvGraphicFramePr>
            <a:graphicFrameLocks noGrp="1"/>
          </p:cNvGraphicFramePr>
          <p:nvPr>
            <p:extLst>
              <p:ext uri="{D42A27DB-BD31-4B8C-83A1-F6EECF244321}">
                <p14:modId xmlns:p14="http://schemas.microsoft.com/office/powerpoint/2010/main" val="1569844825"/>
              </p:ext>
            </p:extLst>
          </p:nvPr>
        </p:nvGraphicFramePr>
        <p:xfrm>
          <a:off x="215202" y="1283831"/>
          <a:ext cx="6765040" cy="4839913"/>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1931401996"/>
                    </a:ext>
                  </a:extLst>
                </a:gridCol>
                <a:gridCol w="5425879">
                  <a:extLst>
                    <a:ext uri="{9D8B030D-6E8A-4147-A177-3AD203B41FA5}">
                      <a16:colId xmlns:a16="http://schemas.microsoft.com/office/drawing/2014/main" val="3899569743"/>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3888778519"/>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2253490341"/>
                  </a:ext>
                </a:extLst>
              </a:tr>
              <a:tr h="746524">
                <a:tc>
                  <a:txBody>
                    <a:bodyPr/>
                    <a:lstStyle/>
                    <a:p>
                      <a:r>
                        <a:rPr lang="en-US" sz="1600"/>
                        <a:t>DeqMS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MSstats Converter output object -&gt; </a:t>
                      </a:r>
                      <a:r>
                        <a:rPr lang="en-US" sz="1600" dirty="0" err="1"/>
                        <a:t>Summarised</a:t>
                      </a:r>
                      <a:r>
                        <a:rPr lang="en-US" sz="1600" dirty="0"/>
                        <a:t> by grouping by protein name, run and aggregating intensity by taking log2 of sum(Intensity).</a:t>
                      </a:r>
                    </a:p>
                  </a:txBody>
                  <a:tcPr/>
                </a:tc>
                <a:extLst>
                  <a:ext uri="{0D108BD9-81ED-4DB2-BD59-A6C34878D82A}">
                    <a16:rowId xmlns:a16="http://schemas.microsoft.com/office/drawing/2014/main" val="2770640463"/>
                  </a:ext>
                </a:extLst>
              </a:tr>
              <a:tr h="746524">
                <a:tc>
                  <a:txBody>
                    <a:bodyPr/>
                    <a:lstStyle/>
                    <a:p>
                      <a:r>
                        <a:rPr lang="en-US" sz="1600"/>
                        <a:t>MSqRob2</a:t>
                      </a:r>
                      <a:endParaRPr lang="en-US" sz="1600" dirty="0"/>
                    </a:p>
                  </a:txBody>
                  <a:tcPr/>
                </a:tc>
                <a:tc>
                  <a:txBody>
                    <a:bodyPr/>
                    <a:lstStyle/>
                    <a:p>
                      <a:r>
                        <a:rPr lang="en-US" sz="1600" dirty="0"/>
                        <a:t>Combined the MSstats Converter output object by grouping by protein names, </a:t>
                      </a:r>
                      <a:r>
                        <a:rPr lang="en-US" sz="1600" dirty="0" err="1"/>
                        <a:t>run,PSM</a:t>
                      </a:r>
                      <a:r>
                        <a:rPr lang="en-US" sz="1600" dirty="0"/>
                        <a:t>(combination of sequence and charge) and summarized intensity using max.</a:t>
                      </a:r>
                    </a:p>
                  </a:txBody>
                  <a:tcPr/>
                </a:tc>
                <a:extLst>
                  <a:ext uri="{0D108BD9-81ED-4DB2-BD59-A6C34878D82A}">
                    <a16:rowId xmlns:a16="http://schemas.microsoft.com/office/drawing/2014/main" val="1207778390"/>
                  </a:ext>
                </a:extLst>
              </a:tr>
              <a:tr h="746524">
                <a:tc>
                  <a:txBody>
                    <a:bodyPr/>
                    <a:lstStyle/>
                    <a:p>
                      <a:r>
                        <a:rPr lang="en-US" sz="1600"/>
                        <a:t>PmartR</a:t>
                      </a:r>
                      <a:endParaRPr lang="en-US" sz="1600" dirty="0"/>
                    </a:p>
                  </a:txBody>
                  <a:tcPr/>
                </a:tc>
                <a:tc>
                  <a:txBody>
                    <a:bodyPr/>
                    <a:lstStyle/>
                    <a:p>
                      <a:r>
                        <a:rPr lang="en-US" sz="1600" dirty="0"/>
                        <a:t>Combined the MSstats Converter output object by grouping by peptide sequence, run and summarized intensity using sum.</a:t>
                      </a:r>
                    </a:p>
                  </a:txBody>
                  <a:tcPr/>
                </a:tc>
                <a:extLst>
                  <a:ext uri="{0D108BD9-81ED-4DB2-BD59-A6C34878D82A}">
                    <a16:rowId xmlns:a16="http://schemas.microsoft.com/office/drawing/2014/main" val="2210860695"/>
                  </a:ext>
                </a:extLst>
              </a:tr>
              <a:tr h="746524">
                <a:tc>
                  <a:txBody>
                    <a:bodyPr/>
                    <a:lstStyle/>
                    <a:p>
                      <a:r>
                        <a:rPr lang="en-US" sz="1600"/>
                        <a:t>DEP</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3290129759"/>
                  </a:ext>
                </a:extLst>
              </a:tr>
              <a:tr h="0">
                <a:tc>
                  <a:txBody>
                    <a:bodyPr/>
                    <a:lstStyle/>
                    <a:p>
                      <a:r>
                        <a:rPr lang="en-US" sz="1600"/>
                        <a:t>ProDA</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64047486"/>
                  </a:ext>
                </a:extLst>
              </a:tr>
            </a:tbl>
          </a:graphicData>
        </a:graphic>
      </p:graphicFrame>
    </p:spTree>
    <p:extLst>
      <p:ext uri="{BB962C8B-B14F-4D97-AF65-F5344CB8AC3E}">
        <p14:creationId xmlns:p14="http://schemas.microsoft.com/office/powerpoint/2010/main" val="207635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6EDA05-C4A1-BEF4-2467-0CAE6DE412FB}"/>
              </a:ext>
            </a:extLst>
          </p:cNvPr>
          <p:cNvSpPr txBox="1"/>
          <p:nvPr/>
        </p:nvSpPr>
        <p:spPr>
          <a:xfrm>
            <a:off x="327568" y="332188"/>
            <a:ext cx="4794938" cy="1200329"/>
          </a:xfrm>
          <a:prstGeom prst="rect">
            <a:avLst/>
          </a:prstGeom>
          <a:noFill/>
        </p:spPr>
        <p:txBody>
          <a:bodyPr wrap="square" rtlCol="0">
            <a:spAutoFit/>
          </a:bodyPr>
          <a:lstStyle/>
          <a:p>
            <a:r>
              <a:rPr lang="en-US" dirty="0"/>
              <a:t>DDA: Choi2017</a:t>
            </a:r>
            <a:br>
              <a:rPr lang="en-US" dirty="0"/>
            </a:br>
            <a:r>
              <a:rPr lang="en-US" dirty="0"/>
              <a:t>Skyline ( 6 Significant Proteins)</a:t>
            </a:r>
          </a:p>
          <a:p>
            <a:r>
              <a:rPr lang="en-US" dirty="0"/>
              <a:t>Pre-Processing done manually</a:t>
            </a:r>
          </a:p>
          <a:p>
            <a:endParaRPr lang="en-US" dirty="0"/>
          </a:p>
        </p:txBody>
      </p:sp>
      <p:pic>
        <p:nvPicPr>
          <p:cNvPr id="5" name="Picture 4">
            <a:extLst>
              <a:ext uri="{FF2B5EF4-FFF2-40B4-BE49-F238E27FC236}">
                <a16:creationId xmlns:a16="http://schemas.microsoft.com/office/drawing/2014/main" id="{39353BF5-1D77-5ADA-3527-6B2AF89F8C79}"/>
              </a:ext>
            </a:extLst>
          </p:cNvPr>
          <p:cNvPicPr>
            <a:picLocks noChangeAspect="1"/>
          </p:cNvPicPr>
          <p:nvPr/>
        </p:nvPicPr>
        <p:blipFill>
          <a:blip r:embed="rId2"/>
          <a:stretch>
            <a:fillRect/>
          </a:stretch>
        </p:blipFill>
        <p:spPr>
          <a:xfrm>
            <a:off x="7092608" y="1532517"/>
            <a:ext cx="5044877" cy="4328535"/>
          </a:xfrm>
          <a:prstGeom prst="rect">
            <a:avLst/>
          </a:prstGeom>
        </p:spPr>
      </p:pic>
      <p:graphicFrame>
        <p:nvGraphicFramePr>
          <p:cNvPr id="6" name="Table 5">
            <a:extLst>
              <a:ext uri="{FF2B5EF4-FFF2-40B4-BE49-F238E27FC236}">
                <a16:creationId xmlns:a16="http://schemas.microsoft.com/office/drawing/2014/main" id="{BA48447E-B494-9825-6E54-4E3003043CE6}"/>
              </a:ext>
            </a:extLst>
          </p:cNvPr>
          <p:cNvGraphicFramePr>
            <a:graphicFrameLocks noGrp="1"/>
          </p:cNvGraphicFramePr>
          <p:nvPr>
            <p:extLst>
              <p:ext uri="{D42A27DB-BD31-4B8C-83A1-F6EECF244321}">
                <p14:modId xmlns:p14="http://schemas.microsoft.com/office/powerpoint/2010/main" val="3594212884"/>
              </p:ext>
            </p:extLst>
          </p:nvPr>
        </p:nvGraphicFramePr>
        <p:xfrm>
          <a:off x="163779" y="1442059"/>
          <a:ext cx="6765040" cy="5083753"/>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3225416292"/>
                    </a:ext>
                  </a:extLst>
                </a:gridCol>
                <a:gridCol w="5425879">
                  <a:extLst>
                    <a:ext uri="{9D8B030D-6E8A-4147-A177-3AD203B41FA5}">
                      <a16:colId xmlns:a16="http://schemas.microsoft.com/office/drawing/2014/main" val="3095712370"/>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712752084"/>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882536849"/>
                  </a:ext>
                </a:extLst>
              </a:tr>
              <a:tr h="746524">
                <a:tc>
                  <a:txBody>
                    <a:bodyPr/>
                    <a:lstStyle/>
                    <a:p>
                      <a:r>
                        <a:rPr lang="en-US" sz="1600"/>
                        <a:t>DeqMS</a:t>
                      </a:r>
                      <a:endParaRPr lang="en-US" sz="1600" dirty="0"/>
                    </a:p>
                  </a:txBody>
                  <a:tcPr/>
                </a:tc>
                <a:tc>
                  <a:txBody>
                    <a:bodyPr/>
                    <a:lstStyle/>
                    <a:p>
                      <a:r>
                        <a:rPr lang="en-US" sz="1600" dirty="0"/>
                        <a:t>Combined the raw data by grouping by protein names, run, PSM(combination of sequence and charge) and calculated intensity by aggregating area using sum function.</a:t>
                      </a:r>
                    </a:p>
                  </a:txBody>
                  <a:tcPr/>
                </a:tc>
                <a:extLst>
                  <a:ext uri="{0D108BD9-81ED-4DB2-BD59-A6C34878D82A}">
                    <a16:rowId xmlns:a16="http://schemas.microsoft.com/office/drawing/2014/main" val="2541377327"/>
                  </a:ext>
                </a:extLst>
              </a:tr>
              <a:tr h="746524">
                <a:tc>
                  <a:txBody>
                    <a:bodyPr/>
                    <a:lstStyle/>
                    <a:p>
                      <a:r>
                        <a:rPr lang="en-US" sz="1600"/>
                        <a:t>MSqRob2</a:t>
                      </a:r>
                      <a:endParaRPr lang="en-US" sz="1600" dirty="0"/>
                    </a:p>
                  </a:txBody>
                  <a:tcPr/>
                </a:tc>
                <a:tc>
                  <a:txBody>
                    <a:bodyPr/>
                    <a:lstStyle/>
                    <a:p>
                      <a:r>
                        <a:rPr lang="en-US" sz="1600" dirty="0"/>
                        <a:t>Combined the raw data by grouping by protein names, run, PSM(combination of sequence and charge) and calculated intensity by aggregating area using max function.</a:t>
                      </a:r>
                    </a:p>
                  </a:txBody>
                  <a:tcPr/>
                </a:tc>
                <a:extLst>
                  <a:ext uri="{0D108BD9-81ED-4DB2-BD59-A6C34878D82A}">
                    <a16:rowId xmlns:a16="http://schemas.microsoft.com/office/drawing/2014/main" val="1972604000"/>
                  </a:ext>
                </a:extLst>
              </a:tr>
              <a:tr h="746524">
                <a:tc>
                  <a:txBody>
                    <a:bodyPr/>
                    <a:lstStyle/>
                    <a:p>
                      <a:r>
                        <a:rPr lang="en-US" sz="1600"/>
                        <a:t>PmartR</a:t>
                      </a:r>
                      <a:endParaRPr lang="en-US" sz="1600" dirty="0"/>
                    </a:p>
                  </a:txBody>
                  <a:tcPr/>
                </a:tc>
                <a:tc>
                  <a:txBody>
                    <a:bodyPr/>
                    <a:lstStyle/>
                    <a:p>
                      <a:r>
                        <a:rPr lang="en-US" sz="1600" dirty="0"/>
                        <a:t>Combined the raw data by grouping by peptide sequence, run and calculated intensity by aggregating area using sum function.</a:t>
                      </a:r>
                    </a:p>
                  </a:txBody>
                  <a:tcPr/>
                </a:tc>
                <a:extLst>
                  <a:ext uri="{0D108BD9-81ED-4DB2-BD59-A6C34878D82A}">
                    <a16:rowId xmlns:a16="http://schemas.microsoft.com/office/drawing/2014/main" val="1471636913"/>
                  </a:ext>
                </a:extLst>
              </a:tr>
              <a:tr h="746524">
                <a:tc>
                  <a:txBody>
                    <a:bodyPr/>
                    <a:lstStyle/>
                    <a:p>
                      <a:r>
                        <a:rPr lang="en-US" sz="1600"/>
                        <a:t>DEP</a:t>
                      </a:r>
                      <a:endParaRPr lang="en-US" sz="1600" dirty="0"/>
                    </a:p>
                  </a:txBody>
                  <a:tcPr/>
                </a:tc>
                <a:tc>
                  <a:txBody>
                    <a:bodyPr/>
                    <a:lstStyle/>
                    <a:p>
                      <a:r>
                        <a:rPr lang="en-US" sz="1600" dirty="0"/>
                        <a:t>Combined the raw data by grouping by protein name, run and calculated intensity by aggregating area using max function.</a:t>
                      </a:r>
                    </a:p>
                  </a:txBody>
                  <a:tcPr/>
                </a:tc>
                <a:extLst>
                  <a:ext uri="{0D108BD9-81ED-4DB2-BD59-A6C34878D82A}">
                    <a16:rowId xmlns:a16="http://schemas.microsoft.com/office/drawing/2014/main" val="1767671114"/>
                  </a:ext>
                </a:extLst>
              </a:tr>
              <a:tr h="746524">
                <a:tc>
                  <a:txBody>
                    <a:bodyPr/>
                    <a:lstStyle/>
                    <a:p>
                      <a:r>
                        <a:rPr lang="en-US" sz="1600"/>
                        <a:t>ProDA</a:t>
                      </a:r>
                      <a:endParaRPr lang="en-US" sz="1600" dirty="0"/>
                    </a:p>
                  </a:txBody>
                  <a:tcPr/>
                </a:tc>
                <a:tc>
                  <a:txBody>
                    <a:bodyPr/>
                    <a:lstStyle/>
                    <a:p>
                      <a:r>
                        <a:rPr lang="en-US" sz="1600" dirty="0"/>
                        <a:t>Combined the raw data by grouping by protein name, run and calculated intensity by aggregating area using sum function.</a:t>
                      </a:r>
                    </a:p>
                  </a:txBody>
                  <a:tcPr/>
                </a:tc>
                <a:extLst>
                  <a:ext uri="{0D108BD9-81ED-4DB2-BD59-A6C34878D82A}">
                    <a16:rowId xmlns:a16="http://schemas.microsoft.com/office/drawing/2014/main" val="2972654023"/>
                  </a:ext>
                </a:extLst>
              </a:tr>
            </a:tbl>
          </a:graphicData>
        </a:graphic>
      </p:graphicFrame>
    </p:spTree>
    <p:extLst>
      <p:ext uri="{BB962C8B-B14F-4D97-AF65-F5344CB8AC3E}">
        <p14:creationId xmlns:p14="http://schemas.microsoft.com/office/powerpoint/2010/main" val="100576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6C91F7AE-094E-775F-5EC1-8F6AB87C649B}"/>
              </a:ext>
            </a:extLst>
          </p:cNvPr>
          <p:cNvGraphicFramePr>
            <a:graphicFrameLocks noGrp="1"/>
          </p:cNvGraphicFramePr>
          <p:nvPr>
            <p:ph idx="1"/>
            <p:extLst>
              <p:ext uri="{D42A27DB-BD31-4B8C-83A1-F6EECF244321}">
                <p14:modId xmlns:p14="http://schemas.microsoft.com/office/powerpoint/2010/main" val="1471874556"/>
              </p:ext>
            </p:extLst>
          </p:nvPr>
        </p:nvGraphicFramePr>
        <p:xfrm>
          <a:off x="599333" y="1536907"/>
          <a:ext cx="10030409" cy="3599688"/>
        </p:xfrm>
        <a:graphic>
          <a:graphicData uri="http://schemas.openxmlformats.org/drawingml/2006/table">
            <a:tbl>
              <a:tblPr firstRow="1" bandRow="1">
                <a:tableStyleId>{5C22544A-7EE6-4342-B048-85BDC9FD1C3A}</a:tableStyleId>
              </a:tblPr>
              <a:tblGrid>
                <a:gridCol w="914402">
                  <a:extLst>
                    <a:ext uri="{9D8B030D-6E8A-4147-A177-3AD203B41FA5}">
                      <a16:colId xmlns:a16="http://schemas.microsoft.com/office/drawing/2014/main" val="717652953"/>
                    </a:ext>
                  </a:extLst>
                </a:gridCol>
                <a:gridCol w="1810138">
                  <a:extLst>
                    <a:ext uri="{9D8B030D-6E8A-4147-A177-3AD203B41FA5}">
                      <a16:colId xmlns:a16="http://schemas.microsoft.com/office/drawing/2014/main" val="519110290"/>
                    </a:ext>
                  </a:extLst>
                </a:gridCol>
                <a:gridCol w="1632858">
                  <a:extLst>
                    <a:ext uri="{9D8B030D-6E8A-4147-A177-3AD203B41FA5}">
                      <a16:colId xmlns:a16="http://schemas.microsoft.com/office/drawing/2014/main" val="3646752197"/>
                    </a:ext>
                  </a:extLst>
                </a:gridCol>
                <a:gridCol w="1418253">
                  <a:extLst>
                    <a:ext uri="{9D8B030D-6E8A-4147-A177-3AD203B41FA5}">
                      <a16:colId xmlns:a16="http://schemas.microsoft.com/office/drawing/2014/main" val="818654593"/>
                    </a:ext>
                  </a:extLst>
                </a:gridCol>
                <a:gridCol w="1530220">
                  <a:extLst>
                    <a:ext uri="{9D8B030D-6E8A-4147-A177-3AD203B41FA5}">
                      <a16:colId xmlns:a16="http://schemas.microsoft.com/office/drawing/2014/main" val="2335366369"/>
                    </a:ext>
                  </a:extLst>
                </a:gridCol>
                <a:gridCol w="1026367">
                  <a:extLst>
                    <a:ext uri="{9D8B030D-6E8A-4147-A177-3AD203B41FA5}">
                      <a16:colId xmlns:a16="http://schemas.microsoft.com/office/drawing/2014/main" val="2980675309"/>
                    </a:ext>
                  </a:extLst>
                </a:gridCol>
                <a:gridCol w="1698171">
                  <a:extLst>
                    <a:ext uri="{9D8B030D-6E8A-4147-A177-3AD203B41FA5}">
                      <a16:colId xmlns:a16="http://schemas.microsoft.com/office/drawing/2014/main" val="514680576"/>
                    </a:ext>
                  </a:extLst>
                </a:gridCol>
              </a:tblGrid>
              <a:tr h="429768">
                <a:tc>
                  <a:txBody>
                    <a:bodyPr/>
                    <a:lstStyle/>
                    <a:p>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MSstats</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PmartR</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DEP</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ProDA</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DEqMS</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MSqRob2</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2407137"/>
                  </a:ext>
                </a:extLst>
              </a:tr>
              <a:tr h="1024106">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Acquisition</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Designed for label -free DDA, DIA, SRM with/without heavy labeled references</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Designed for labelled, label - free DDA; isobaric labeling</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Designed for  raw data : MaxQuant or IsobarQuant</a:t>
                      </a:r>
                    </a:p>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Label free,TMT</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Designed for  label-free mass spectrometry data</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DDA, DIA </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DDA, DIA </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16114919"/>
                  </a:ext>
                </a:extLst>
              </a:tr>
              <a:tr h="1270501">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Input</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Convert features from –Skyline, MaxQuant ,Progenesis, Proteome Discoverer ,Spectronaut OpenSWATH, DIA-Umpire, OpenMS Custom tabular format</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Custom S3 object( require 3 data frames in a particular format to convert them into pepData object)</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Convert features from:</a:t>
                      </a:r>
                    </a:p>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MaxQuant</a:t>
                      </a:r>
                    </a:p>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IsobarQuant</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Custom data frame</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Users should prepare data in the required format.</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Users should prepare data in the required format.</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025926984"/>
                  </a:ext>
                </a:extLst>
              </a:tr>
            </a:tbl>
          </a:graphicData>
        </a:graphic>
      </p:graphicFrame>
      <p:sp>
        <p:nvSpPr>
          <p:cNvPr id="5" name="TextBox 4">
            <a:extLst>
              <a:ext uri="{FF2B5EF4-FFF2-40B4-BE49-F238E27FC236}">
                <a16:creationId xmlns:a16="http://schemas.microsoft.com/office/drawing/2014/main" id="{83918D13-7D8E-1789-82A1-6D83B79CD259}"/>
              </a:ext>
            </a:extLst>
          </p:cNvPr>
          <p:cNvSpPr txBox="1"/>
          <p:nvPr/>
        </p:nvSpPr>
        <p:spPr>
          <a:xfrm>
            <a:off x="914400" y="452761"/>
            <a:ext cx="6755907" cy="369332"/>
          </a:xfrm>
          <a:prstGeom prst="rect">
            <a:avLst/>
          </a:prstGeom>
          <a:noFill/>
        </p:spPr>
        <p:txBody>
          <a:bodyPr wrap="square" rtlCol="0">
            <a:spAutoFit/>
          </a:bodyPr>
          <a:lstStyle/>
          <a:p>
            <a:r>
              <a:rPr lang="en-US"/>
              <a:t>Methods Workflow</a:t>
            </a:r>
            <a:endParaRPr lang="en-US" dirty="0"/>
          </a:p>
        </p:txBody>
      </p:sp>
    </p:spTree>
    <p:extLst>
      <p:ext uri="{BB962C8B-B14F-4D97-AF65-F5344CB8AC3E}">
        <p14:creationId xmlns:p14="http://schemas.microsoft.com/office/powerpoint/2010/main" val="2732695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ADAAF4-FC8A-523C-A452-CCC29D46442C}"/>
              </a:ext>
            </a:extLst>
          </p:cNvPr>
          <p:cNvPicPr>
            <a:picLocks noChangeAspect="1"/>
          </p:cNvPicPr>
          <p:nvPr/>
        </p:nvPicPr>
        <p:blipFill>
          <a:blip r:embed="rId2"/>
          <a:stretch>
            <a:fillRect/>
          </a:stretch>
        </p:blipFill>
        <p:spPr>
          <a:xfrm>
            <a:off x="6440699" y="2281561"/>
            <a:ext cx="5151566" cy="4213390"/>
          </a:xfrm>
          <a:prstGeom prst="rect">
            <a:avLst/>
          </a:prstGeom>
        </p:spPr>
      </p:pic>
      <p:sp>
        <p:nvSpPr>
          <p:cNvPr id="5" name="TextBox 4">
            <a:extLst>
              <a:ext uri="{FF2B5EF4-FFF2-40B4-BE49-F238E27FC236}">
                <a16:creationId xmlns:a16="http://schemas.microsoft.com/office/drawing/2014/main" id="{43D0F275-F8FC-961C-58EF-F0376E9586A8}"/>
              </a:ext>
            </a:extLst>
          </p:cNvPr>
          <p:cNvSpPr txBox="1"/>
          <p:nvPr/>
        </p:nvSpPr>
        <p:spPr>
          <a:xfrm>
            <a:off x="292963" y="522514"/>
            <a:ext cx="5803037" cy="923330"/>
          </a:xfrm>
          <a:prstGeom prst="rect">
            <a:avLst/>
          </a:prstGeom>
          <a:noFill/>
        </p:spPr>
        <p:txBody>
          <a:bodyPr wrap="square" rtlCol="0">
            <a:spAutoFit/>
          </a:bodyPr>
          <a:lstStyle/>
          <a:p>
            <a:r>
              <a:rPr lang="en-US" dirty="0"/>
              <a:t>DDA: Choi2017</a:t>
            </a:r>
            <a:br>
              <a:rPr lang="en-US" dirty="0"/>
            </a:br>
            <a:r>
              <a:rPr lang="en-US" dirty="0"/>
              <a:t>Progenesis ( 6 Significant Proteins)</a:t>
            </a:r>
            <a:br>
              <a:rPr lang="en-US" dirty="0"/>
            </a:br>
            <a:r>
              <a:rPr lang="en-US" dirty="0"/>
              <a:t>There were no missing values in the dataset</a:t>
            </a:r>
          </a:p>
        </p:txBody>
      </p:sp>
      <p:sp>
        <p:nvSpPr>
          <p:cNvPr id="6" name="TextBox 5">
            <a:extLst>
              <a:ext uri="{FF2B5EF4-FFF2-40B4-BE49-F238E27FC236}">
                <a16:creationId xmlns:a16="http://schemas.microsoft.com/office/drawing/2014/main" id="{01F5E136-9F59-67C4-79DA-336B36A9384F}"/>
              </a:ext>
            </a:extLst>
          </p:cNvPr>
          <p:cNvSpPr txBox="1"/>
          <p:nvPr/>
        </p:nvSpPr>
        <p:spPr>
          <a:xfrm>
            <a:off x="6249880" y="1445844"/>
            <a:ext cx="4465468" cy="646331"/>
          </a:xfrm>
          <a:prstGeom prst="rect">
            <a:avLst/>
          </a:prstGeom>
          <a:noFill/>
        </p:spPr>
        <p:txBody>
          <a:bodyPr wrap="square" rtlCol="0">
            <a:spAutoFit/>
          </a:bodyPr>
          <a:lstStyle/>
          <a:p>
            <a:r>
              <a:rPr lang="en-US" dirty="0"/>
              <a:t>Histogram of Variance of Intensities for each protein</a:t>
            </a:r>
          </a:p>
        </p:txBody>
      </p:sp>
    </p:spTree>
    <p:extLst>
      <p:ext uri="{BB962C8B-B14F-4D97-AF65-F5344CB8AC3E}">
        <p14:creationId xmlns:p14="http://schemas.microsoft.com/office/powerpoint/2010/main" val="258886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61655-59B5-448D-2F43-71C379A7B9B3}"/>
              </a:ext>
            </a:extLst>
          </p:cNvPr>
          <p:cNvSpPr txBox="1"/>
          <p:nvPr/>
        </p:nvSpPr>
        <p:spPr>
          <a:xfrm>
            <a:off x="0" y="231112"/>
            <a:ext cx="5803037" cy="923330"/>
          </a:xfrm>
          <a:prstGeom prst="rect">
            <a:avLst/>
          </a:prstGeom>
          <a:noFill/>
        </p:spPr>
        <p:txBody>
          <a:bodyPr wrap="square" rtlCol="0">
            <a:spAutoFit/>
          </a:bodyPr>
          <a:lstStyle/>
          <a:p>
            <a:r>
              <a:rPr lang="en-US" dirty="0"/>
              <a:t>DDA: Choi2017</a:t>
            </a:r>
            <a:br>
              <a:rPr lang="en-US" dirty="0"/>
            </a:br>
            <a:r>
              <a:rPr lang="en-US" dirty="0"/>
              <a:t>Progenesis ( 6 Significant Proteins)</a:t>
            </a:r>
          </a:p>
          <a:p>
            <a:r>
              <a:rPr lang="en-US" dirty="0"/>
              <a:t>Pre-Processing done using MSstats Converter</a:t>
            </a:r>
          </a:p>
        </p:txBody>
      </p:sp>
      <p:pic>
        <p:nvPicPr>
          <p:cNvPr id="5" name="Picture 4">
            <a:extLst>
              <a:ext uri="{FF2B5EF4-FFF2-40B4-BE49-F238E27FC236}">
                <a16:creationId xmlns:a16="http://schemas.microsoft.com/office/drawing/2014/main" id="{1E8BE1ED-45DF-E219-D775-C363605BB03F}"/>
              </a:ext>
            </a:extLst>
          </p:cNvPr>
          <p:cNvPicPr>
            <a:picLocks noChangeAspect="1"/>
          </p:cNvPicPr>
          <p:nvPr/>
        </p:nvPicPr>
        <p:blipFill>
          <a:blip r:embed="rId2"/>
          <a:stretch>
            <a:fillRect/>
          </a:stretch>
        </p:blipFill>
        <p:spPr>
          <a:xfrm>
            <a:off x="7072880" y="1626726"/>
            <a:ext cx="5029636" cy="4282811"/>
          </a:xfrm>
          <a:prstGeom prst="rect">
            <a:avLst/>
          </a:prstGeom>
        </p:spPr>
      </p:pic>
      <p:graphicFrame>
        <p:nvGraphicFramePr>
          <p:cNvPr id="7" name="Table 6">
            <a:extLst>
              <a:ext uri="{FF2B5EF4-FFF2-40B4-BE49-F238E27FC236}">
                <a16:creationId xmlns:a16="http://schemas.microsoft.com/office/drawing/2014/main" id="{A4D4FC6B-3D6E-19B5-B41B-816130E638AA}"/>
              </a:ext>
            </a:extLst>
          </p:cNvPr>
          <p:cNvGraphicFramePr>
            <a:graphicFrameLocks noGrp="1"/>
          </p:cNvGraphicFramePr>
          <p:nvPr>
            <p:extLst>
              <p:ext uri="{D42A27DB-BD31-4B8C-83A1-F6EECF244321}">
                <p14:modId xmlns:p14="http://schemas.microsoft.com/office/powerpoint/2010/main" val="4265526748"/>
              </p:ext>
            </p:extLst>
          </p:nvPr>
        </p:nvGraphicFramePr>
        <p:xfrm>
          <a:off x="215202" y="1324641"/>
          <a:ext cx="6765040" cy="4886980"/>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59819326"/>
                    </a:ext>
                  </a:extLst>
                </a:gridCol>
                <a:gridCol w="5425879">
                  <a:extLst>
                    <a:ext uri="{9D8B030D-6E8A-4147-A177-3AD203B41FA5}">
                      <a16:colId xmlns:a16="http://schemas.microsoft.com/office/drawing/2014/main" val="572542063"/>
                    </a:ext>
                  </a:extLst>
                </a:gridCol>
              </a:tblGrid>
              <a:tr h="793591">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2233126127"/>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25634359"/>
                  </a:ext>
                </a:extLst>
              </a:tr>
              <a:tr h="746524">
                <a:tc>
                  <a:txBody>
                    <a:bodyPr/>
                    <a:lstStyle/>
                    <a:p>
                      <a:r>
                        <a:rPr lang="en-US" sz="1600"/>
                        <a:t>DeqMS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MSstats Converter output object -&gt; Summarized by grouping by protein name, run and aggregating intensity by taking log2 of sum(Intensity).</a:t>
                      </a:r>
                    </a:p>
                  </a:txBody>
                  <a:tcPr/>
                </a:tc>
                <a:extLst>
                  <a:ext uri="{0D108BD9-81ED-4DB2-BD59-A6C34878D82A}">
                    <a16:rowId xmlns:a16="http://schemas.microsoft.com/office/drawing/2014/main" val="2153922563"/>
                  </a:ext>
                </a:extLst>
              </a:tr>
              <a:tr h="746524">
                <a:tc>
                  <a:txBody>
                    <a:bodyPr/>
                    <a:lstStyle/>
                    <a:p>
                      <a:r>
                        <a:rPr lang="en-US" sz="1600"/>
                        <a:t>MSqRob2</a:t>
                      </a:r>
                      <a:endParaRPr lang="en-US" sz="1600" dirty="0"/>
                    </a:p>
                  </a:txBody>
                  <a:tcPr/>
                </a:tc>
                <a:tc>
                  <a:txBody>
                    <a:bodyPr/>
                    <a:lstStyle/>
                    <a:p>
                      <a:r>
                        <a:rPr lang="en-US" sz="1600" dirty="0"/>
                        <a:t>Combined the MSstats Converter output object by grouping by protein names, </a:t>
                      </a:r>
                      <a:r>
                        <a:rPr lang="en-US" sz="1600" dirty="0" err="1"/>
                        <a:t>run,PSM</a:t>
                      </a:r>
                      <a:r>
                        <a:rPr lang="en-US" sz="1600" dirty="0"/>
                        <a:t>(combination of sequence and charge) and summarized intensity using max.</a:t>
                      </a:r>
                    </a:p>
                  </a:txBody>
                  <a:tcPr/>
                </a:tc>
                <a:extLst>
                  <a:ext uri="{0D108BD9-81ED-4DB2-BD59-A6C34878D82A}">
                    <a16:rowId xmlns:a16="http://schemas.microsoft.com/office/drawing/2014/main" val="3710516973"/>
                  </a:ext>
                </a:extLst>
              </a:tr>
              <a:tr h="746524">
                <a:tc>
                  <a:txBody>
                    <a:bodyPr/>
                    <a:lstStyle/>
                    <a:p>
                      <a:r>
                        <a:rPr lang="en-US" sz="1600"/>
                        <a:t>PmartR</a:t>
                      </a:r>
                      <a:endParaRPr lang="en-US" sz="1600" dirty="0"/>
                    </a:p>
                  </a:txBody>
                  <a:tcPr/>
                </a:tc>
                <a:tc>
                  <a:txBody>
                    <a:bodyPr/>
                    <a:lstStyle/>
                    <a:p>
                      <a:r>
                        <a:rPr lang="en-US" sz="1600" dirty="0"/>
                        <a:t>Combined the MSstats Converter output object by grouping by peptide sequence, run and summarized intensity using sum.</a:t>
                      </a:r>
                    </a:p>
                  </a:txBody>
                  <a:tcPr/>
                </a:tc>
                <a:extLst>
                  <a:ext uri="{0D108BD9-81ED-4DB2-BD59-A6C34878D82A}">
                    <a16:rowId xmlns:a16="http://schemas.microsoft.com/office/drawing/2014/main" val="1444653135"/>
                  </a:ext>
                </a:extLst>
              </a:tr>
              <a:tr h="746524">
                <a:tc>
                  <a:txBody>
                    <a:bodyPr/>
                    <a:lstStyle/>
                    <a:p>
                      <a:r>
                        <a:rPr lang="en-US" sz="1600"/>
                        <a:t>DEP</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926297037"/>
                  </a:ext>
                </a:extLst>
              </a:tr>
              <a:tr h="0">
                <a:tc>
                  <a:txBody>
                    <a:bodyPr/>
                    <a:lstStyle/>
                    <a:p>
                      <a:r>
                        <a:rPr lang="en-US" sz="1600"/>
                        <a:t>ProDA</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3995796088"/>
                  </a:ext>
                </a:extLst>
              </a:tr>
            </a:tbl>
          </a:graphicData>
        </a:graphic>
      </p:graphicFrame>
    </p:spTree>
    <p:extLst>
      <p:ext uri="{BB962C8B-B14F-4D97-AF65-F5344CB8AC3E}">
        <p14:creationId xmlns:p14="http://schemas.microsoft.com/office/powerpoint/2010/main" val="3837667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61655-59B5-448D-2F43-71C379A7B9B3}"/>
              </a:ext>
            </a:extLst>
          </p:cNvPr>
          <p:cNvSpPr txBox="1"/>
          <p:nvPr/>
        </p:nvSpPr>
        <p:spPr>
          <a:xfrm>
            <a:off x="102044" y="130628"/>
            <a:ext cx="5803037" cy="923330"/>
          </a:xfrm>
          <a:prstGeom prst="rect">
            <a:avLst/>
          </a:prstGeom>
          <a:noFill/>
        </p:spPr>
        <p:txBody>
          <a:bodyPr wrap="square" rtlCol="0">
            <a:spAutoFit/>
          </a:bodyPr>
          <a:lstStyle/>
          <a:p>
            <a:r>
              <a:rPr lang="en-US" dirty="0"/>
              <a:t>DDA: Choi2017</a:t>
            </a:r>
            <a:br>
              <a:rPr lang="en-US" dirty="0"/>
            </a:br>
            <a:r>
              <a:rPr lang="en-US" dirty="0"/>
              <a:t>Progenesis ( 6 Significant Proteins)</a:t>
            </a:r>
          </a:p>
          <a:p>
            <a:r>
              <a:rPr lang="en-US" dirty="0"/>
              <a:t>Pre-Processing done manually</a:t>
            </a:r>
          </a:p>
        </p:txBody>
      </p:sp>
      <p:pic>
        <p:nvPicPr>
          <p:cNvPr id="5" name="Picture 4">
            <a:extLst>
              <a:ext uri="{FF2B5EF4-FFF2-40B4-BE49-F238E27FC236}">
                <a16:creationId xmlns:a16="http://schemas.microsoft.com/office/drawing/2014/main" id="{1462465D-BB79-CB05-3234-15EF3CEBB449}"/>
              </a:ext>
            </a:extLst>
          </p:cNvPr>
          <p:cNvPicPr>
            <a:picLocks noChangeAspect="1"/>
          </p:cNvPicPr>
          <p:nvPr/>
        </p:nvPicPr>
        <p:blipFill>
          <a:blip r:embed="rId2"/>
          <a:stretch>
            <a:fillRect/>
          </a:stretch>
        </p:blipFill>
        <p:spPr>
          <a:xfrm>
            <a:off x="7025192" y="1681778"/>
            <a:ext cx="5166808" cy="4442845"/>
          </a:xfrm>
          <a:prstGeom prst="rect">
            <a:avLst/>
          </a:prstGeom>
        </p:spPr>
      </p:pic>
      <p:graphicFrame>
        <p:nvGraphicFramePr>
          <p:cNvPr id="7" name="Table 6">
            <a:extLst>
              <a:ext uri="{FF2B5EF4-FFF2-40B4-BE49-F238E27FC236}">
                <a16:creationId xmlns:a16="http://schemas.microsoft.com/office/drawing/2014/main" id="{38FF6FEB-A667-0CFC-3DF8-CF3FF3DA923B}"/>
              </a:ext>
            </a:extLst>
          </p:cNvPr>
          <p:cNvGraphicFramePr>
            <a:graphicFrameLocks noGrp="1"/>
          </p:cNvGraphicFramePr>
          <p:nvPr>
            <p:extLst>
              <p:ext uri="{D42A27DB-BD31-4B8C-83A1-F6EECF244321}">
                <p14:modId xmlns:p14="http://schemas.microsoft.com/office/powerpoint/2010/main" val="1676625779"/>
              </p:ext>
            </p:extLst>
          </p:nvPr>
        </p:nvGraphicFramePr>
        <p:xfrm>
          <a:off x="255395" y="1079031"/>
          <a:ext cx="6765040" cy="5648341"/>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2456924628"/>
                    </a:ext>
                  </a:extLst>
                </a:gridCol>
                <a:gridCol w="5425879">
                  <a:extLst>
                    <a:ext uri="{9D8B030D-6E8A-4147-A177-3AD203B41FA5}">
                      <a16:colId xmlns:a16="http://schemas.microsoft.com/office/drawing/2014/main" val="3197138807"/>
                    </a:ext>
                  </a:extLst>
                </a:gridCol>
              </a:tblGrid>
              <a:tr h="29405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2182520286"/>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1328108176"/>
                  </a:ext>
                </a:extLst>
              </a:tr>
              <a:tr h="375301">
                <a:tc gridSpan="2">
                  <a:txBody>
                    <a:bodyPr/>
                    <a:lstStyle/>
                    <a:p>
                      <a:r>
                        <a:rPr lang="en-US" sz="1600" dirty="0"/>
                        <a:t>For all below methods first selected the required columns from the data as there were multiple abundance columns and converted into to proper format so that below processing could be done</a:t>
                      </a:r>
                    </a:p>
                  </a:txBody>
                  <a:tcPr/>
                </a:tc>
                <a:tc hMerge="1">
                  <a:txBody>
                    <a:bodyPr/>
                    <a:lstStyle/>
                    <a:p>
                      <a:r>
                        <a:rPr lang="en-US" sz="1600" dirty="0"/>
                        <a:t>For all below methods first selected the required columns from the data as there were multiple abundance columns and converted into to proper format so that below processing could be done</a:t>
                      </a:r>
                    </a:p>
                  </a:txBody>
                  <a:tcPr/>
                </a:tc>
                <a:extLst>
                  <a:ext uri="{0D108BD9-81ED-4DB2-BD59-A6C34878D82A}">
                    <a16:rowId xmlns:a16="http://schemas.microsoft.com/office/drawing/2014/main" val="3660281492"/>
                  </a:ext>
                </a:extLst>
              </a:tr>
              <a:tr h="746524">
                <a:tc>
                  <a:txBody>
                    <a:bodyPr/>
                    <a:lstStyle/>
                    <a:p>
                      <a:r>
                        <a:rPr lang="en-US" sz="1600"/>
                        <a:t>DeqMS</a:t>
                      </a:r>
                      <a:endParaRPr lang="en-US" sz="1600" dirty="0"/>
                    </a:p>
                  </a:txBody>
                  <a:tcPr/>
                </a:tc>
                <a:tc>
                  <a:txBody>
                    <a:bodyPr/>
                    <a:lstStyle/>
                    <a:p>
                      <a:r>
                        <a:rPr lang="en-US" sz="1600" dirty="0"/>
                        <a:t>Combined the raw data by grouping by protein names, run, PSM(combination of sequence and charge) and calculated intensity by aggregating normalized abundance using sum.</a:t>
                      </a:r>
                    </a:p>
                  </a:txBody>
                  <a:tcPr/>
                </a:tc>
                <a:extLst>
                  <a:ext uri="{0D108BD9-81ED-4DB2-BD59-A6C34878D82A}">
                    <a16:rowId xmlns:a16="http://schemas.microsoft.com/office/drawing/2014/main" val="131914210"/>
                  </a:ext>
                </a:extLst>
              </a:tr>
              <a:tr h="746524">
                <a:tc>
                  <a:txBody>
                    <a:bodyPr/>
                    <a:lstStyle/>
                    <a:p>
                      <a:r>
                        <a:rPr lang="en-US" sz="1600"/>
                        <a:t>MSqRob2</a:t>
                      </a:r>
                      <a:endParaRPr lang="en-US" sz="1600" dirty="0"/>
                    </a:p>
                  </a:txBody>
                  <a:tcPr/>
                </a:tc>
                <a:tc>
                  <a:txBody>
                    <a:bodyPr/>
                    <a:lstStyle/>
                    <a:p>
                      <a:r>
                        <a:rPr lang="en-US" sz="1600" dirty="0"/>
                        <a:t>Combined the raw data by grouping by protein names, run, PSM(combination of sequence and charge) and calculated intensity by aggregating normalized abundance  using max.</a:t>
                      </a:r>
                    </a:p>
                  </a:txBody>
                  <a:tcPr/>
                </a:tc>
                <a:extLst>
                  <a:ext uri="{0D108BD9-81ED-4DB2-BD59-A6C34878D82A}">
                    <a16:rowId xmlns:a16="http://schemas.microsoft.com/office/drawing/2014/main" val="1509578341"/>
                  </a:ext>
                </a:extLst>
              </a:tr>
              <a:tr h="746524">
                <a:tc>
                  <a:txBody>
                    <a:bodyPr/>
                    <a:lstStyle/>
                    <a:p>
                      <a:r>
                        <a:rPr lang="en-US" sz="1600"/>
                        <a:t>PmartR</a:t>
                      </a:r>
                      <a:endParaRPr lang="en-US" sz="1600" dirty="0"/>
                    </a:p>
                  </a:txBody>
                  <a:tcPr/>
                </a:tc>
                <a:tc>
                  <a:txBody>
                    <a:bodyPr/>
                    <a:lstStyle/>
                    <a:p>
                      <a:r>
                        <a:rPr lang="en-US" sz="1600" dirty="0"/>
                        <a:t>Combined the raw data by grouping by peptide sequence, run and calculated intensity by aggregating normalized abundance  using sum function.</a:t>
                      </a:r>
                    </a:p>
                  </a:txBody>
                  <a:tcPr/>
                </a:tc>
                <a:extLst>
                  <a:ext uri="{0D108BD9-81ED-4DB2-BD59-A6C34878D82A}">
                    <a16:rowId xmlns:a16="http://schemas.microsoft.com/office/drawing/2014/main" val="3549405116"/>
                  </a:ext>
                </a:extLst>
              </a:tr>
              <a:tr h="746524">
                <a:tc>
                  <a:txBody>
                    <a:bodyPr/>
                    <a:lstStyle/>
                    <a:p>
                      <a:r>
                        <a:rPr lang="en-US" sz="1600"/>
                        <a:t>DEP</a:t>
                      </a:r>
                      <a:endParaRPr lang="en-US" sz="1600" dirty="0"/>
                    </a:p>
                  </a:txBody>
                  <a:tcPr/>
                </a:tc>
                <a:tc>
                  <a:txBody>
                    <a:bodyPr/>
                    <a:lstStyle/>
                    <a:p>
                      <a:r>
                        <a:rPr lang="en-US" sz="1600" dirty="0"/>
                        <a:t>Combined the raw data by grouping by protein name, run and calculated intensity by aggregating normalized abundance  using max function.</a:t>
                      </a:r>
                    </a:p>
                  </a:txBody>
                  <a:tcPr/>
                </a:tc>
                <a:extLst>
                  <a:ext uri="{0D108BD9-81ED-4DB2-BD59-A6C34878D82A}">
                    <a16:rowId xmlns:a16="http://schemas.microsoft.com/office/drawing/2014/main" val="3757279394"/>
                  </a:ext>
                </a:extLst>
              </a:tr>
              <a:tr h="746524">
                <a:tc>
                  <a:txBody>
                    <a:bodyPr/>
                    <a:lstStyle/>
                    <a:p>
                      <a:r>
                        <a:rPr lang="en-US" sz="1600"/>
                        <a:t>ProDA</a:t>
                      </a:r>
                      <a:endParaRPr lang="en-US" sz="1600" dirty="0"/>
                    </a:p>
                  </a:txBody>
                  <a:tcPr/>
                </a:tc>
                <a:tc>
                  <a:txBody>
                    <a:bodyPr/>
                    <a:lstStyle/>
                    <a:p>
                      <a:r>
                        <a:rPr lang="en-US" sz="1600" dirty="0"/>
                        <a:t>Combined the raw data by grouping by protein name, run and calculated intensity by aggregating normalized abundance  using max function.</a:t>
                      </a:r>
                    </a:p>
                  </a:txBody>
                  <a:tcPr/>
                </a:tc>
                <a:extLst>
                  <a:ext uri="{0D108BD9-81ED-4DB2-BD59-A6C34878D82A}">
                    <a16:rowId xmlns:a16="http://schemas.microsoft.com/office/drawing/2014/main" val="3967356181"/>
                  </a:ext>
                </a:extLst>
              </a:tr>
            </a:tbl>
          </a:graphicData>
        </a:graphic>
      </p:graphicFrame>
    </p:spTree>
    <p:extLst>
      <p:ext uri="{BB962C8B-B14F-4D97-AF65-F5344CB8AC3E}">
        <p14:creationId xmlns:p14="http://schemas.microsoft.com/office/powerpoint/2010/main" val="555631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2DD11A-5195-3F6E-AA14-EED979C48622}"/>
              </a:ext>
            </a:extLst>
          </p:cNvPr>
          <p:cNvPicPr>
            <a:picLocks noChangeAspect="1"/>
          </p:cNvPicPr>
          <p:nvPr/>
        </p:nvPicPr>
        <p:blipFill>
          <a:blip r:embed="rId2"/>
          <a:stretch>
            <a:fillRect/>
          </a:stretch>
        </p:blipFill>
        <p:spPr>
          <a:xfrm>
            <a:off x="0" y="2030538"/>
            <a:ext cx="5128704" cy="4435224"/>
          </a:xfrm>
          <a:prstGeom prst="rect">
            <a:avLst/>
          </a:prstGeom>
        </p:spPr>
      </p:pic>
      <p:pic>
        <p:nvPicPr>
          <p:cNvPr id="5" name="Picture 4">
            <a:extLst>
              <a:ext uri="{FF2B5EF4-FFF2-40B4-BE49-F238E27FC236}">
                <a16:creationId xmlns:a16="http://schemas.microsoft.com/office/drawing/2014/main" id="{30E04D3D-AAA0-B0EE-375F-1AF96CF5BC36}"/>
              </a:ext>
            </a:extLst>
          </p:cNvPr>
          <p:cNvPicPr>
            <a:picLocks noChangeAspect="1"/>
          </p:cNvPicPr>
          <p:nvPr/>
        </p:nvPicPr>
        <p:blipFill>
          <a:blip r:embed="rId3"/>
          <a:stretch>
            <a:fillRect/>
          </a:stretch>
        </p:blipFill>
        <p:spPr>
          <a:xfrm>
            <a:off x="5265001" y="2030538"/>
            <a:ext cx="5166808" cy="4435224"/>
          </a:xfrm>
          <a:prstGeom prst="rect">
            <a:avLst/>
          </a:prstGeom>
        </p:spPr>
      </p:pic>
      <p:sp>
        <p:nvSpPr>
          <p:cNvPr id="11" name="TextBox 10">
            <a:extLst>
              <a:ext uri="{FF2B5EF4-FFF2-40B4-BE49-F238E27FC236}">
                <a16:creationId xmlns:a16="http://schemas.microsoft.com/office/drawing/2014/main" id="{884C0B6B-A5F2-1688-CF28-9A779B649618}"/>
              </a:ext>
            </a:extLst>
          </p:cNvPr>
          <p:cNvSpPr txBox="1"/>
          <p:nvPr/>
        </p:nvSpPr>
        <p:spPr>
          <a:xfrm>
            <a:off x="380223" y="1286366"/>
            <a:ext cx="6097554" cy="646331"/>
          </a:xfrm>
          <a:prstGeom prst="rect">
            <a:avLst/>
          </a:prstGeom>
          <a:noFill/>
        </p:spPr>
        <p:txBody>
          <a:bodyPr wrap="square">
            <a:spAutoFit/>
          </a:bodyPr>
          <a:lstStyle/>
          <a:p>
            <a:r>
              <a:rPr lang="en-US" dirty="0"/>
              <a:t>Histogram of Missing values of Intensities</a:t>
            </a:r>
            <a:br>
              <a:rPr lang="en-US" dirty="0"/>
            </a:br>
            <a:r>
              <a:rPr lang="en-US" dirty="0"/>
              <a:t> for each protein</a:t>
            </a:r>
          </a:p>
        </p:txBody>
      </p:sp>
      <p:sp>
        <p:nvSpPr>
          <p:cNvPr id="13" name="TextBox 12">
            <a:extLst>
              <a:ext uri="{FF2B5EF4-FFF2-40B4-BE49-F238E27FC236}">
                <a16:creationId xmlns:a16="http://schemas.microsoft.com/office/drawing/2014/main" id="{9EDE9E43-0CC0-0339-F8C6-CFEEFAD6AA45}"/>
              </a:ext>
            </a:extLst>
          </p:cNvPr>
          <p:cNvSpPr txBox="1"/>
          <p:nvPr/>
        </p:nvSpPr>
        <p:spPr>
          <a:xfrm>
            <a:off x="5128704" y="1286366"/>
            <a:ext cx="6097554" cy="369332"/>
          </a:xfrm>
          <a:prstGeom prst="rect">
            <a:avLst/>
          </a:prstGeom>
          <a:noFill/>
        </p:spPr>
        <p:txBody>
          <a:bodyPr wrap="square">
            <a:spAutoFit/>
          </a:bodyPr>
          <a:lstStyle/>
          <a:p>
            <a:r>
              <a:rPr lang="en-US" dirty="0"/>
              <a:t>Histogram of Variance of Intensities for each protein</a:t>
            </a:r>
          </a:p>
        </p:txBody>
      </p:sp>
      <p:sp>
        <p:nvSpPr>
          <p:cNvPr id="15" name="TextBox 14">
            <a:extLst>
              <a:ext uri="{FF2B5EF4-FFF2-40B4-BE49-F238E27FC236}">
                <a16:creationId xmlns:a16="http://schemas.microsoft.com/office/drawing/2014/main" id="{9F951CCB-FE5E-B32C-AE1F-1C76574C4944}"/>
              </a:ext>
            </a:extLst>
          </p:cNvPr>
          <p:cNvSpPr txBox="1"/>
          <p:nvPr/>
        </p:nvSpPr>
        <p:spPr>
          <a:xfrm>
            <a:off x="380223" y="160918"/>
            <a:ext cx="6097554" cy="646331"/>
          </a:xfrm>
          <a:prstGeom prst="rect">
            <a:avLst/>
          </a:prstGeom>
          <a:noFill/>
        </p:spPr>
        <p:txBody>
          <a:bodyPr wrap="square">
            <a:spAutoFit/>
          </a:bodyPr>
          <a:lstStyle/>
          <a:p>
            <a:r>
              <a:rPr lang="en-US" dirty="0"/>
              <a:t>DDA:Meierhofer2016</a:t>
            </a:r>
            <a:br>
              <a:rPr lang="en-US" dirty="0"/>
            </a:br>
            <a:r>
              <a:rPr lang="en-US" dirty="0" err="1"/>
              <a:t>MaxQuant</a:t>
            </a:r>
            <a:endParaRPr lang="en-US" dirty="0"/>
          </a:p>
        </p:txBody>
      </p:sp>
    </p:spTree>
    <p:extLst>
      <p:ext uri="{BB962C8B-B14F-4D97-AF65-F5344CB8AC3E}">
        <p14:creationId xmlns:p14="http://schemas.microsoft.com/office/powerpoint/2010/main" val="773900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E64EC66F-9319-29DB-0D06-9DFF5687AC7D}"/>
              </a:ext>
            </a:extLst>
          </p:cNvPr>
          <p:cNvGraphicFramePr>
            <a:graphicFrameLocks noGrp="1"/>
          </p:cNvGraphicFramePr>
          <p:nvPr>
            <p:ph sz="half" idx="2"/>
            <p:extLst>
              <p:ext uri="{D42A27DB-BD31-4B8C-83A1-F6EECF244321}">
                <p14:modId xmlns:p14="http://schemas.microsoft.com/office/powerpoint/2010/main" val="3051193689"/>
              </p:ext>
            </p:extLst>
          </p:nvPr>
        </p:nvGraphicFramePr>
        <p:xfrm>
          <a:off x="74646" y="1389803"/>
          <a:ext cx="6765040" cy="4886980"/>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4019196510"/>
                    </a:ext>
                  </a:extLst>
                </a:gridCol>
                <a:gridCol w="5425879">
                  <a:extLst>
                    <a:ext uri="{9D8B030D-6E8A-4147-A177-3AD203B41FA5}">
                      <a16:colId xmlns:a16="http://schemas.microsoft.com/office/drawing/2014/main" val="2848326278"/>
                    </a:ext>
                  </a:extLst>
                </a:gridCol>
              </a:tblGrid>
              <a:tr h="793591">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981058247"/>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3069401453"/>
                  </a:ext>
                </a:extLst>
              </a:tr>
              <a:tr h="746524">
                <a:tc>
                  <a:txBody>
                    <a:bodyPr/>
                    <a:lstStyle/>
                    <a:p>
                      <a:r>
                        <a:rPr lang="en-US" sz="1600"/>
                        <a:t>DeqMS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MSstats Converter output object -&gt; Summarized by grouping by protein name, run and aggregating intensity by taking log2 of sum(Intensity).</a:t>
                      </a:r>
                    </a:p>
                  </a:txBody>
                  <a:tcPr/>
                </a:tc>
                <a:extLst>
                  <a:ext uri="{0D108BD9-81ED-4DB2-BD59-A6C34878D82A}">
                    <a16:rowId xmlns:a16="http://schemas.microsoft.com/office/drawing/2014/main" val="3075697213"/>
                  </a:ext>
                </a:extLst>
              </a:tr>
              <a:tr h="746524">
                <a:tc>
                  <a:txBody>
                    <a:bodyPr/>
                    <a:lstStyle/>
                    <a:p>
                      <a:r>
                        <a:rPr lang="en-US" sz="1600"/>
                        <a:t>MSqRob2</a:t>
                      </a:r>
                      <a:endParaRPr lang="en-US" sz="1600" dirty="0"/>
                    </a:p>
                  </a:txBody>
                  <a:tcPr/>
                </a:tc>
                <a:tc>
                  <a:txBody>
                    <a:bodyPr/>
                    <a:lstStyle/>
                    <a:p>
                      <a:r>
                        <a:rPr lang="en-US" sz="1600" dirty="0"/>
                        <a:t>Combined the MSstats Converter output object by grouping by protein names, </a:t>
                      </a:r>
                      <a:r>
                        <a:rPr lang="en-US" sz="1600" dirty="0" err="1"/>
                        <a:t>run,PSM</a:t>
                      </a:r>
                      <a:r>
                        <a:rPr lang="en-US" sz="1600" dirty="0"/>
                        <a:t>(combination of sequence and charge) and summarized intensity using max.</a:t>
                      </a:r>
                    </a:p>
                  </a:txBody>
                  <a:tcPr/>
                </a:tc>
                <a:extLst>
                  <a:ext uri="{0D108BD9-81ED-4DB2-BD59-A6C34878D82A}">
                    <a16:rowId xmlns:a16="http://schemas.microsoft.com/office/drawing/2014/main" val="827368991"/>
                  </a:ext>
                </a:extLst>
              </a:tr>
              <a:tr h="746524">
                <a:tc>
                  <a:txBody>
                    <a:bodyPr/>
                    <a:lstStyle/>
                    <a:p>
                      <a:r>
                        <a:rPr lang="en-US" sz="1600"/>
                        <a:t>PmartR</a:t>
                      </a:r>
                      <a:endParaRPr lang="en-US" sz="1600" dirty="0"/>
                    </a:p>
                  </a:txBody>
                  <a:tcPr/>
                </a:tc>
                <a:tc>
                  <a:txBody>
                    <a:bodyPr/>
                    <a:lstStyle/>
                    <a:p>
                      <a:r>
                        <a:rPr lang="en-US" sz="1600" dirty="0"/>
                        <a:t>Combined the MSstats Converter output object by grouping by peptide sequence, run and summarized intensity using sum.</a:t>
                      </a:r>
                    </a:p>
                  </a:txBody>
                  <a:tcPr/>
                </a:tc>
                <a:extLst>
                  <a:ext uri="{0D108BD9-81ED-4DB2-BD59-A6C34878D82A}">
                    <a16:rowId xmlns:a16="http://schemas.microsoft.com/office/drawing/2014/main" val="2777808693"/>
                  </a:ext>
                </a:extLst>
              </a:tr>
              <a:tr h="746524">
                <a:tc>
                  <a:txBody>
                    <a:bodyPr/>
                    <a:lstStyle/>
                    <a:p>
                      <a:r>
                        <a:rPr lang="en-US" sz="1600"/>
                        <a:t>DEP</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2806310312"/>
                  </a:ext>
                </a:extLst>
              </a:tr>
              <a:tr h="0">
                <a:tc>
                  <a:txBody>
                    <a:bodyPr/>
                    <a:lstStyle/>
                    <a:p>
                      <a:r>
                        <a:rPr lang="en-US" sz="1600"/>
                        <a:t>ProDA</a:t>
                      </a:r>
                      <a:endParaRPr lang="en-US" sz="1600" dirty="0"/>
                    </a:p>
                  </a:txBody>
                  <a:tcPr/>
                </a:tc>
                <a:tc>
                  <a:txBody>
                    <a:bodyPr/>
                    <a:lstStyle/>
                    <a:p>
                      <a:r>
                        <a:rPr lang="en-US" sz="1600" dirty="0"/>
                        <a:t>Combined the MSstats Converter output object by grouping by protein name, run and summarized intensity using sum.</a:t>
                      </a:r>
                    </a:p>
                  </a:txBody>
                  <a:tcPr/>
                </a:tc>
                <a:extLst>
                  <a:ext uri="{0D108BD9-81ED-4DB2-BD59-A6C34878D82A}">
                    <a16:rowId xmlns:a16="http://schemas.microsoft.com/office/drawing/2014/main" val="1835773087"/>
                  </a:ext>
                </a:extLst>
              </a:tr>
            </a:tbl>
          </a:graphicData>
        </a:graphic>
      </p:graphicFrame>
      <p:pic>
        <p:nvPicPr>
          <p:cNvPr id="6" name="Picture 5">
            <a:extLst>
              <a:ext uri="{FF2B5EF4-FFF2-40B4-BE49-F238E27FC236}">
                <a16:creationId xmlns:a16="http://schemas.microsoft.com/office/drawing/2014/main" id="{335F33E0-A660-3C6B-79E0-112B73B82689}"/>
              </a:ext>
            </a:extLst>
          </p:cNvPr>
          <p:cNvPicPr>
            <a:picLocks noChangeAspect="1"/>
          </p:cNvPicPr>
          <p:nvPr/>
        </p:nvPicPr>
        <p:blipFill>
          <a:blip r:embed="rId2"/>
          <a:stretch>
            <a:fillRect/>
          </a:stretch>
        </p:blipFill>
        <p:spPr>
          <a:xfrm>
            <a:off x="6913984" y="1825624"/>
            <a:ext cx="4763665" cy="4015339"/>
          </a:xfrm>
          <a:prstGeom prst="rect">
            <a:avLst/>
          </a:prstGeom>
        </p:spPr>
      </p:pic>
      <p:sp>
        <p:nvSpPr>
          <p:cNvPr id="8" name="TextBox 7">
            <a:extLst>
              <a:ext uri="{FF2B5EF4-FFF2-40B4-BE49-F238E27FC236}">
                <a16:creationId xmlns:a16="http://schemas.microsoft.com/office/drawing/2014/main" id="{CD10623C-239C-F44F-E35A-F11156F1318D}"/>
              </a:ext>
            </a:extLst>
          </p:cNvPr>
          <p:cNvSpPr txBox="1"/>
          <p:nvPr/>
        </p:nvSpPr>
        <p:spPr>
          <a:xfrm>
            <a:off x="74646" y="78888"/>
            <a:ext cx="6097554" cy="923330"/>
          </a:xfrm>
          <a:prstGeom prst="rect">
            <a:avLst/>
          </a:prstGeom>
          <a:noFill/>
        </p:spPr>
        <p:txBody>
          <a:bodyPr wrap="square">
            <a:spAutoFit/>
          </a:bodyPr>
          <a:lstStyle/>
          <a:p>
            <a:r>
              <a:rPr lang="en-US" dirty="0"/>
              <a:t>DDA:Meierhofer2016</a:t>
            </a:r>
            <a:br>
              <a:rPr lang="en-US" dirty="0"/>
            </a:br>
            <a:r>
              <a:rPr lang="en-US" dirty="0" err="1"/>
              <a:t>MaxQuant</a:t>
            </a:r>
            <a:endParaRPr lang="en-US" dirty="0"/>
          </a:p>
          <a:p>
            <a:r>
              <a:rPr lang="en-US" dirty="0"/>
              <a:t>Pre-Processing done using MSstats Converter</a:t>
            </a:r>
          </a:p>
        </p:txBody>
      </p:sp>
      <p:sp>
        <p:nvSpPr>
          <p:cNvPr id="10" name="TextBox 9">
            <a:extLst>
              <a:ext uri="{FF2B5EF4-FFF2-40B4-BE49-F238E27FC236}">
                <a16:creationId xmlns:a16="http://schemas.microsoft.com/office/drawing/2014/main" id="{89C1E32B-FFAD-3121-ECD2-FEDC8A81FE07}"/>
              </a:ext>
            </a:extLst>
          </p:cNvPr>
          <p:cNvSpPr txBox="1"/>
          <p:nvPr/>
        </p:nvSpPr>
        <p:spPr>
          <a:xfrm>
            <a:off x="8061649" y="6008914"/>
            <a:ext cx="2929812" cy="369332"/>
          </a:xfrm>
          <a:prstGeom prst="rect">
            <a:avLst/>
          </a:prstGeom>
          <a:noFill/>
        </p:spPr>
        <p:txBody>
          <a:bodyPr wrap="square" rtlCol="0">
            <a:spAutoFit/>
          </a:bodyPr>
          <a:lstStyle/>
          <a:p>
            <a:r>
              <a:rPr lang="en-US" dirty="0"/>
              <a:t>DEP-&gt; 0 significant proteins</a:t>
            </a:r>
          </a:p>
        </p:txBody>
      </p:sp>
    </p:spTree>
    <p:extLst>
      <p:ext uri="{BB962C8B-B14F-4D97-AF65-F5344CB8AC3E}">
        <p14:creationId xmlns:p14="http://schemas.microsoft.com/office/powerpoint/2010/main" val="2531046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14C1D0E-AE69-6D2E-627B-FC70ADB362B8}"/>
              </a:ext>
            </a:extLst>
          </p:cNvPr>
          <p:cNvPicPr>
            <a:picLocks noGrp="1" noChangeAspect="1"/>
          </p:cNvPicPr>
          <p:nvPr>
            <p:ph sz="half" idx="2"/>
          </p:nvPr>
        </p:nvPicPr>
        <p:blipFill>
          <a:blip r:embed="rId2"/>
          <a:stretch>
            <a:fillRect/>
          </a:stretch>
        </p:blipFill>
        <p:spPr>
          <a:xfrm>
            <a:off x="7201307" y="1983643"/>
            <a:ext cx="4563040" cy="3745224"/>
          </a:xfrm>
        </p:spPr>
      </p:pic>
      <p:sp>
        <p:nvSpPr>
          <p:cNvPr id="10" name="TextBox 9">
            <a:extLst>
              <a:ext uri="{FF2B5EF4-FFF2-40B4-BE49-F238E27FC236}">
                <a16:creationId xmlns:a16="http://schemas.microsoft.com/office/drawing/2014/main" id="{DA45AE83-A3E2-BBA1-A488-220C622612EF}"/>
              </a:ext>
            </a:extLst>
          </p:cNvPr>
          <p:cNvSpPr txBox="1"/>
          <p:nvPr/>
        </p:nvSpPr>
        <p:spPr>
          <a:xfrm>
            <a:off x="566836" y="268580"/>
            <a:ext cx="6097554" cy="923330"/>
          </a:xfrm>
          <a:prstGeom prst="rect">
            <a:avLst/>
          </a:prstGeom>
          <a:noFill/>
        </p:spPr>
        <p:txBody>
          <a:bodyPr wrap="square">
            <a:spAutoFit/>
          </a:bodyPr>
          <a:lstStyle/>
          <a:p>
            <a:r>
              <a:rPr lang="en-US" dirty="0"/>
              <a:t>DDA:Meierhofer2016</a:t>
            </a:r>
            <a:br>
              <a:rPr lang="en-US" dirty="0"/>
            </a:br>
            <a:r>
              <a:rPr lang="en-US" dirty="0" err="1"/>
              <a:t>MaxQuant</a:t>
            </a:r>
            <a:endParaRPr lang="en-US" dirty="0"/>
          </a:p>
          <a:p>
            <a:r>
              <a:rPr lang="en-US" dirty="0"/>
              <a:t>Pre-Processing done using manually</a:t>
            </a:r>
          </a:p>
        </p:txBody>
      </p:sp>
      <p:graphicFrame>
        <p:nvGraphicFramePr>
          <p:cNvPr id="11" name="Table 10">
            <a:extLst>
              <a:ext uri="{FF2B5EF4-FFF2-40B4-BE49-F238E27FC236}">
                <a16:creationId xmlns:a16="http://schemas.microsoft.com/office/drawing/2014/main" id="{A455BD0F-AD05-7BE2-C5E8-C1D7589F739B}"/>
              </a:ext>
            </a:extLst>
          </p:cNvPr>
          <p:cNvGraphicFramePr>
            <a:graphicFrameLocks noGrp="1"/>
          </p:cNvGraphicFramePr>
          <p:nvPr>
            <p:extLst>
              <p:ext uri="{D42A27DB-BD31-4B8C-83A1-F6EECF244321}">
                <p14:modId xmlns:p14="http://schemas.microsoft.com/office/powerpoint/2010/main" val="2005820009"/>
              </p:ext>
            </p:extLst>
          </p:nvPr>
        </p:nvGraphicFramePr>
        <p:xfrm>
          <a:off x="427653" y="1237943"/>
          <a:ext cx="6765040" cy="5236625"/>
        </p:xfrm>
        <a:graphic>
          <a:graphicData uri="http://schemas.openxmlformats.org/drawingml/2006/table">
            <a:tbl>
              <a:tblPr firstRow="1" bandRow="1">
                <a:tableStyleId>{5C22544A-7EE6-4342-B048-85BDC9FD1C3A}</a:tableStyleId>
              </a:tblPr>
              <a:tblGrid>
                <a:gridCol w="1339161">
                  <a:extLst>
                    <a:ext uri="{9D8B030D-6E8A-4147-A177-3AD203B41FA5}">
                      <a16:colId xmlns:a16="http://schemas.microsoft.com/office/drawing/2014/main" val="2430747741"/>
                    </a:ext>
                  </a:extLst>
                </a:gridCol>
                <a:gridCol w="5425879">
                  <a:extLst>
                    <a:ext uri="{9D8B030D-6E8A-4147-A177-3AD203B41FA5}">
                      <a16:colId xmlns:a16="http://schemas.microsoft.com/office/drawing/2014/main" val="2231043163"/>
                    </a:ext>
                  </a:extLst>
                </a:gridCol>
              </a:tblGrid>
              <a:tr h="746524">
                <a:tc>
                  <a:txBody>
                    <a:bodyPr/>
                    <a:lstStyle/>
                    <a:p>
                      <a:endParaRPr lang="en-US" sz="1600"/>
                    </a:p>
                  </a:txBody>
                  <a:tcPr/>
                </a:tc>
                <a:tc>
                  <a:txBody>
                    <a:bodyPr/>
                    <a:lstStyle/>
                    <a:p>
                      <a:r>
                        <a:rPr lang="en-US" sz="1600" dirty="0"/>
                        <a:t>Input File</a:t>
                      </a:r>
                    </a:p>
                  </a:txBody>
                  <a:tcPr/>
                </a:tc>
                <a:extLst>
                  <a:ext uri="{0D108BD9-81ED-4DB2-BD59-A6C34878D82A}">
                    <a16:rowId xmlns:a16="http://schemas.microsoft.com/office/drawing/2014/main" val="3584950587"/>
                  </a:ext>
                </a:extLst>
              </a:tr>
              <a:tr h="375301">
                <a:tc>
                  <a:txBody>
                    <a:bodyPr/>
                    <a:lstStyle/>
                    <a:p>
                      <a:r>
                        <a:rPr lang="en-US" sz="1600"/>
                        <a:t>MSstats</a:t>
                      </a:r>
                      <a:endParaRPr lang="en-US" sz="1600" dirty="0"/>
                    </a:p>
                  </a:txBody>
                  <a:tcPr/>
                </a:tc>
                <a:tc>
                  <a:txBody>
                    <a:bodyPr/>
                    <a:lstStyle/>
                    <a:p>
                      <a:r>
                        <a:rPr lang="en-US" sz="1600" dirty="0"/>
                        <a:t>MSstats Converter output object</a:t>
                      </a:r>
                    </a:p>
                  </a:txBody>
                  <a:tcPr/>
                </a:tc>
                <a:extLst>
                  <a:ext uri="{0D108BD9-81ED-4DB2-BD59-A6C34878D82A}">
                    <a16:rowId xmlns:a16="http://schemas.microsoft.com/office/drawing/2014/main" val="738782103"/>
                  </a:ext>
                </a:extLst>
              </a:tr>
              <a:tr h="746524">
                <a:tc>
                  <a:txBody>
                    <a:bodyPr/>
                    <a:lstStyle/>
                    <a:p>
                      <a:r>
                        <a:rPr lang="en-US" sz="1600"/>
                        <a:t>DeqMS</a:t>
                      </a:r>
                      <a:endParaRPr lang="en-US" sz="1600" dirty="0"/>
                    </a:p>
                  </a:txBody>
                  <a:tcPr/>
                </a:tc>
                <a:tc>
                  <a:txBody>
                    <a:bodyPr/>
                    <a:lstStyle/>
                    <a:p>
                      <a:r>
                        <a:rPr lang="en-US" sz="1600" dirty="0"/>
                        <a:t>Combined the raw data by grouping by protein names, run, PSM(combination of sequence and charge) and calculated intensity by aggregating Intensity using log2 of sum function.</a:t>
                      </a:r>
                    </a:p>
                  </a:txBody>
                  <a:tcPr/>
                </a:tc>
                <a:extLst>
                  <a:ext uri="{0D108BD9-81ED-4DB2-BD59-A6C34878D82A}">
                    <a16:rowId xmlns:a16="http://schemas.microsoft.com/office/drawing/2014/main" val="1284456729"/>
                  </a:ext>
                </a:extLst>
              </a:tr>
              <a:tr h="746524">
                <a:tc>
                  <a:txBody>
                    <a:bodyPr/>
                    <a:lstStyle/>
                    <a:p>
                      <a:r>
                        <a:rPr lang="en-US" sz="1600"/>
                        <a:t>MSqRob2</a:t>
                      </a:r>
                      <a:endParaRPr lang="en-US" sz="1600" dirty="0"/>
                    </a:p>
                  </a:txBody>
                  <a:tcPr/>
                </a:tc>
                <a:tc>
                  <a:txBody>
                    <a:bodyPr/>
                    <a:lstStyle/>
                    <a:p>
                      <a:r>
                        <a:rPr lang="en-US" sz="1600" dirty="0"/>
                        <a:t>Combined the raw data by grouping by protein names, run, PSM(combination of sequence and charge) and calculated intensity by aggregating Intensity using max function.</a:t>
                      </a:r>
                    </a:p>
                  </a:txBody>
                  <a:tcPr/>
                </a:tc>
                <a:extLst>
                  <a:ext uri="{0D108BD9-81ED-4DB2-BD59-A6C34878D82A}">
                    <a16:rowId xmlns:a16="http://schemas.microsoft.com/office/drawing/2014/main" val="3967998182"/>
                  </a:ext>
                </a:extLst>
              </a:tr>
              <a:tr h="746524">
                <a:tc>
                  <a:txBody>
                    <a:bodyPr/>
                    <a:lstStyle/>
                    <a:p>
                      <a:r>
                        <a:rPr lang="en-US" sz="1600"/>
                        <a:t>PmartR</a:t>
                      </a:r>
                      <a:endParaRPr lang="en-US" sz="1600" dirty="0"/>
                    </a:p>
                  </a:txBody>
                  <a:tcPr/>
                </a:tc>
                <a:tc>
                  <a:txBody>
                    <a:bodyPr/>
                    <a:lstStyle/>
                    <a:p>
                      <a:r>
                        <a:rPr lang="en-US" sz="1600" dirty="0"/>
                        <a:t>Combined the raw data by grouping by peptide sequence, run and calculated intensity by aggregating Intensity using sum function.</a:t>
                      </a:r>
                    </a:p>
                  </a:txBody>
                  <a:tcPr/>
                </a:tc>
                <a:extLst>
                  <a:ext uri="{0D108BD9-81ED-4DB2-BD59-A6C34878D82A}">
                    <a16:rowId xmlns:a16="http://schemas.microsoft.com/office/drawing/2014/main" val="3587087181"/>
                  </a:ext>
                </a:extLst>
              </a:tr>
              <a:tr h="746524">
                <a:tc>
                  <a:txBody>
                    <a:bodyPr/>
                    <a:lstStyle/>
                    <a:p>
                      <a:r>
                        <a:rPr lang="en-US" sz="1600"/>
                        <a:t>DEP</a:t>
                      </a:r>
                      <a:endParaRPr lang="en-US" sz="1600" dirty="0"/>
                    </a:p>
                  </a:txBody>
                  <a:tcPr/>
                </a:tc>
                <a:tc>
                  <a:txBody>
                    <a:bodyPr/>
                    <a:lstStyle/>
                    <a:p>
                      <a:r>
                        <a:rPr lang="en-US" sz="1600" dirty="0"/>
                        <a:t>Combined the raw data by grouping by protein name, run and calculated intensity by aggregating Intensity using sum function.</a:t>
                      </a:r>
                    </a:p>
                  </a:txBody>
                  <a:tcPr/>
                </a:tc>
                <a:extLst>
                  <a:ext uri="{0D108BD9-81ED-4DB2-BD59-A6C34878D82A}">
                    <a16:rowId xmlns:a16="http://schemas.microsoft.com/office/drawing/2014/main" val="786314691"/>
                  </a:ext>
                </a:extLst>
              </a:tr>
              <a:tr h="746524">
                <a:tc>
                  <a:txBody>
                    <a:bodyPr/>
                    <a:lstStyle/>
                    <a:p>
                      <a:r>
                        <a:rPr lang="en-US" sz="1600"/>
                        <a:t>ProDA</a:t>
                      </a:r>
                      <a:endParaRPr lang="en-US" sz="1600" dirty="0"/>
                    </a:p>
                  </a:txBody>
                  <a:tcPr/>
                </a:tc>
                <a:tc>
                  <a:txBody>
                    <a:bodyPr/>
                    <a:lstStyle/>
                    <a:p>
                      <a:r>
                        <a:rPr lang="en-US" sz="1600" dirty="0"/>
                        <a:t>Combined the raw data by grouping by protein name, run and calculated intensity by aggregating Intensity using sum function.</a:t>
                      </a:r>
                    </a:p>
                  </a:txBody>
                  <a:tcPr/>
                </a:tc>
                <a:extLst>
                  <a:ext uri="{0D108BD9-81ED-4DB2-BD59-A6C34878D82A}">
                    <a16:rowId xmlns:a16="http://schemas.microsoft.com/office/drawing/2014/main" val="3944599658"/>
                  </a:ext>
                </a:extLst>
              </a:tr>
            </a:tbl>
          </a:graphicData>
        </a:graphic>
      </p:graphicFrame>
      <p:sp>
        <p:nvSpPr>
          <p:cNvPr id="14" name="TextBox 13">
            <a:extLst>
              <a:ext uri="{FF2B5EF4-FFF2-40B4-BE49-F238E27FC236}">
                <a16:creationId xmlns:a16="http://schemas.microsoft.com/office/drawing/2014/main" id="{31F4A66A-6993-3A2A-D928-5065CDCBB6D0}"/>
              </a:ext>
            </a:extLst>
          </p:cNvPr>
          <p:cNvSpPr txBox="1"/>
          <p:nvPr/>
        </p:nvSpPr>
        <p:spPr>
          <a:xfrm>
            <a:off x="7583455" y="6105236"/>
            <a:ext cx="6097554" cy="369332"/>
          </a:xfrm>
          <a:prstGeom prst="rect">
            <a:avLst/>
          </a:prstGeom>
          <a:noFill/>
        </p:spPr>
        <p:txBody>
          <a:bodyPr wrap="square">
            <a:spAutoFit/>
          </a:bodyPr>
          <a:lstStyle/>
          <a:p>
            <a:r>
              <a:rPr lang="en-US" dirty="0"/>
              <a:t>DEP-&gt; 0 significant proteins</a:t>
            </a:r>
          </a:p>
        </p:txBody>
      </p:sp>
    </p:spTree>
    <p:extLst>
      <p:ext uri="{BB962C8B-B14F-4D97-AF65-F5344CB8AC3E}">
        <p14:creationId xmlns:p14="http://schemas.microsoft.com/office/powerpoint/2010/main" val="97551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6DBBB8-7E60-95AA-3D46-8AAB4FB000C5}"/>
              </a:ext>
            </a:extLst>
          </p:cNvPr>
          <p:cNvGraphicFramePr>
            <a:graphicFrameLocks noGrp="1"/>
          </p:cNvGraphicFramePr>
          <p:nvPr>
            <p:extLst>
              <p:ext uri="{D42A27DB-BD31-4B8C-83A1-F6EECF244321}">
                <p14:modId xmlns:p14="http://schemas.microsoft.com/office/powerpoint/2010/main" val="1323335171"/>
              </p:ext>
            </p:extLst>
          </p:nvPr>
        </p:nvGraphicFramePr>
        <p:xfrm>
          <a:off x="542571" y="102094"/>
          <a:ext cx="10030409" cy="4361688"/>
        </p:xfrm>
        <a:graphic>
          <a:graphicData uri="http://schemas.openxmlformats.org/drawingml/2006/table">
            <a:tbl>
              <a:tblPr firstRow="1" bandRow="1">
                <a:tableStyleId>{5C22544A-7EE6-4342-B048-85BDC9FD1C3A}</a:tableStyleId>
              </a:tblPr>
              <a:tblGrid>
                <a:gridCol w="914402">
                  <a:extLst>
                    <a:ext uri="{9D8B030D-6E8A-4147-A177-3AD203B41FA5}">
                      <a16:colId xmlns:a16="http://schemas.microsoft.com/office/drawing/2014/main" val="2123710811"/>
                    </a:ext>
                  </a:extLst>
                </a:gridCol>
                <a:gridCol w="2307159">
                  <a:extLst>
                    <a:ext uri="{9D8B030D-6E8A-4147-A177-3AD203B41FA5}">
                      <a16:colId xmlns:a16="http://schemas.microsoft.com/office/drawing/2014/main" val="3100940653"/>
                    </a:ext>
                  </a:extLst>
                </a:gridCol>
                <a:gridCol w="2388093">
                  <a:extLst>
                    <a:ext uri="{9D8B030D-6E8A-4147-A177-3AD203B41FA5}">
                      <a16:colId xmlns:a16="http://schemas.microsoft.com/office/drawing/2014/main" val="4151729725"/>
                    </a:ext>
                  </a:extLst>
                </a:gridCol>
                <a:gridCol w="1331651">
                  <a:extLst>
                    <a:ext uri="{9D8B030D-6E8A-4147-A177-3AD203B41FA5}">
                      <a16:colId xmlns:a16="http://schemas.microsoft.com/office/drawing/2014/main" val="62286379"/>
                    </a:ext>
                  </a:extLst>
                </a:gridCol>
                <a:gridCol w="1100831">
                  <a:extLst>
                    <a:ext uri="{9D8B030D-6E8A-4147-A177-3AD203B41FA5}">
                      <a16:colId xmlns:a16="http://schemas.microsoft.com/office/drawing/2014/main" val="555998659"/>
                    </a:ext>
                  </a:extLst>
                </a:gridCol>
                <a:gridCol w="719091">
                  <a:extLst>
                    <a:ext uri="{9D8B030D-6E8A-4147-A177-3AD203B41FA5}">
                      <a16:colId xmlns:a16="http://schemas.microsoft.com/office/drawing/2014/main" val="1722871317"/>
                    </a:ext>
                  </a:extLst>
                </a:gridCol>
                <a:gridCol w="1269182">
                  <a:extLst>
                    <a:ext uri="{9D8B030D-6E8A-4147-A177-3AD203B41FA5}">
                      <a16:colId xmlns:a16="http://schemas.microsoft.com/office/drawing/2014/main" val="1844124812"/>
                    </a:ext>
                  </a:extLst>
                </a:gridCol>
              </a:tblGrid>
              <a:tr h="429768">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MSstats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DEP</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MSqRob2</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70075"/>
                  </a:ext>
                </a:extLst>
              </a:tr>
              <a:tr h="1925319">
                <a:tc>
                  <a:txBody>
                    <a:bodyPr/>
                    <a:lstStyle/>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Filtering</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All converters apply not only the same preprocessing filtering, but also the tool-specific data manipulation. Here are all filtering strategies:</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Filter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Decoy or </a:t>
                      </a:r>
                      <a:r>
                        <a:rPr lang="en-US" sz="1200" kern="1200" dirty="0" err="1">
                          <a:solidFill>
                            <a:schemeClr val="dk1"/>
                          </a:solidFill>
                          <a:latin typeface="Times New Roman" panose="02020603050405020304" pitchFamily="18" charset="0"/>
                          <a:ea typeface="+mn-ea"/>
                          <a:cs typeface="Times New Roman" panose="02020603050405020304" pitchFamily="18" charset="0"/>
                        </a:rPr>
                        <a:t>iRT</a:t>
                      </a:r>
                      <a:r>
                        <a:rPr lang="en-US" sz="1200" kern="1200" dirty="0">
                          <a:solidFill>
                            <a:schemeClr val="dk1"/>
                          </a:solidFill>
                          <a:latin typeface="Times New Roman" panose="02020603050405020304" pitchFamily="18" charset="0"/>
                          <a:ea typeface="+mn-ea"/>
                          <a:cs typeface="Times New Roman" panose="02020603050405020304" pitchFamily="18" charset="0"/>
                        </a:rPr>
                        <a:t> proteins</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 Shared peptides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 Peaks with id confidence score below cutoff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Contaminant peptides or peptides including M or oxidation M sequence</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Aggregate multiple peaks per feature and sum: maximum peak or sum of peaks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Filter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Features observed in one run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 Proteins with one feature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 Integrate metadata to corresponding MS runs </a:t>
                      </a:r>
                    </a:p>
                  </a:txBody>
                  <a:tcPr/>
                </a:tc>
                <a:tc>
                  <a:txBody>
                    <a:bodyPr/>
                    <a:lstStyle/>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Filter BioMolecules</a:t>
                      </a:r>
                    </a:p>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 Proteomics filter (remove degenerate peptides or require minimum # ofpeptides per protein) </a:t>
                      </a:r>
                    </a:p>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 Molecule filter (remove biomolecules not present in ≥ xsamples) </a:t>
                      </a:r>
                    </a:p>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 Coefficient of variation (CV) filter (remove highly variablebiomolecules</a:t>
                      </a:r>
                    </a:p>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 Custom filter </a:t>
                      </a:r>
                    </a:p>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 (IMD)-ANOVA filter (remove biomolecules for which we cannot perform statistics)</a:t>
                      </a:r>
                    </a:p>
                    <a:p>
                      <a:pPr marL="171450" indent="-171450" algn="l" defTabSz="914400" rtl="0" eaLnBrk="1" latinLnBrk="0" hangingPunct="1">
                        <a:buFont typeface="Arial" panose="020B0604020202020204" pitchFamily="34" charset="0"/>
                        <a:buChar char="•"/>
                      </a:pPr>
                      <a:endParaRPr lang="en-US" sz="1200" kern="1200">
                        <a:solidFill>
                          <a:schemeClr val="dk1"/>
                        </a:solidFill>
                        <a:latin typeface="Times New Roman" panose="02020603050405020304" pitchFamily="18" charset="0"/>
                        <a:ea typeface="+mn-ea"/>
                        <a:cs typeface="Times New Roman" panose="02020603050405020304" pitchFamily="18" charset="0"/>
                      </a:endParaRPr>
                    </a:p>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FilterSamples</a:t>
                      </a:r>
                    </a:p>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 • robust Mahalanobis distance (rMd) filter (identify outlying samples based on various metrics)</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The dataset is filtered for proteins that have a maximum of 'thr' missing values in at least one condition.</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None</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200" kern="1200">
                          <a:solidFill>
                            <a:schemeClr val="dk1"/>
                          </a:solidFill>
                          <a:latin typeface="Times New Roman" panose="02020603050405020304" pitchFamily="18" charset="0"/>
                          <a:ea typeface="+mn-ea"/>
                          <a:cs typeface="Times New Roman" panose="02020603050405020304" pitchFamily="18" charset="0"/>
                        </a:rPr>
                        <a:t>None</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Recommends </a:t>
                      </a:r>
                      <a:r>
                        <a:rPr lang="en-US" sz="1200" kern="1200" dirty="0" err="1">
                          <a:solidFill>
                            <a:schemeClr val="dk1"/>
                          </a:solidFill>
                          <a:latin typeface="Times New Roman" panose="02020603050405020304" pitchFamily="18" charset="0"/>
                          <a:ea typeface="+mn-ea"/>
                          <a:cs typeface="Times New Roman" panose="02020603050405020304" pitchFamily="18" charset="0"/>
                        </a:rPr>
                        <a:t>QFeatures</a:t>
                      </a:r>
                      <a:r>
                        <a:rPr lang="en-US" sz="1200" kern="1200" dirty="0">
                          <a:solidFill>
                            <a:schemeClr val="dk1"/>
                          </a:solidFill>
                          <a:latin typeface="Times New Roman" panose="02020603050405020304" pitchFamily="18" charset="0"/>
                          <a:ea typeface="+mn-ea"/>
                          <a:cs typeface="Times New Roman" panose="02020603050405020304" pitchFamily="18" charset="0"/>
                        </a:rPr>
                        <a:t> package functions</a:t>
                      </a:r>
                    </a:p>
                  </a:txBody>
                  <a:tcPr/>
                </a:tc>
                <a:extLst>
                  <a:ext uri="{0D108BD9-81ED-4DB2-BD59-A6C34878D82A}">
                    <a16:rowId xmlns:a16="http://schemas.microsoft.com/office/drawing/2014/main" val="460131277"/>
                  </a:ext>
                </a:extLst>
              </a:tr>
            </a:tbl>
          </a:graphicData>
        </a:graphic>
      </p:graphicFrame>
    </p:spTree>
    <p:extLst>
      <p:ext uri="{BB962C8B-B14F-4D97-AF65-F5344CB8AC3E}">
        <p14:creationId xmlns:p14="http://schemas.microsoft.com/office/powerpoint/2010/main" val="234526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6CD0A5C-A424-2246-3DA1-30EC1CE13B25}"/>
              </a:ext>
            </a:extLst>
          </p:cNvPr>
          <p:cNvGraphicFramePr>
            <a:graphicFrameLocks noGrp="1"/>
          </p:cNvGraphicFramePr>
          <p:nvPr>
            <p:extLst>
              <p:ext uri="{D42A27DB-BD31-4B8C-83A1-F6EECF244321}">
                <p14:modId xmlns:p14="http://schemas.microsoft.com/office/powerpoint/2010/main" val="1755604533"/>
              </p:ext>
            </p:extLst>
          </p:nvPr>
        </p:nvGraphicFramePr>
        <p:xfrm>
          <a:off x="701336" y="490356"/>
          <a:ext cx="10537795" cy="5064972"/>
        </p:xfrm>
        <a:graphic>
          <a:graphicData uri="http://schemas.openxmlformats.org/drawingml/2006/table">
            <a:tbl>
              <a:tblPr firstRow="1" bandRow="1">
                <a:tableStyleId>{5C22544A-7EE6-4342-B048-85BDC9FD1C3A}</a:tableStyleId>
              </a:tblPr>
              <a:tblGrid>
                <a:gridCol w="897402">
                  <a:extLst>
                    <a:ext uri="{9D8B030D-6E8A-4147-A177-3AD203B41FA5}">
                      <a16:colId xmlns:a16="http://schemas.microsoft.com/office/drawing/2014/main" val="3603784489"/>
                    </a:ext>
                  </a:extLst>
                </a:gridCol>
                <a:gridCol w="2425646">
                  <a:extLst>
                    <a:ext uri="{9D8B030D-6E8A-4147-A177-3AD203B41FA5}">
                      <a16:colId xmlns:a16="http://schemas.microsoft.com/office/drawing/2014/main" val="4185824044"/>
                    </a:ext>
                  </a:extLst>
                </a:gridCol>
                <a:gridCol w="1661524">
                  <a:extLst>
                    <a:ext uri="{9D8B030D-6E8A-4147-A177-3AD203B41FA5}">
                      <a16:colId xmlns:a16="http://schemas.microsoft.com/office/drawing/2014/main" val="3602419697"/>
                    </a:ext>
                  </a:extLst>
                </a:gridCol>
                <a:gridCol w="1501591">
                  <a:extLst>
                    <a:ext uri="{9D8B030D-6E8A-4147-A177-3AD203B41FA5}">
                      <a16:colId xmlns:a16="http://schemas.microsoft.com/office/drawing/2014/main" val="3761592604"/>
                    </a:ext>
                  </a:extLst>
                </a:gridCol>
                <a:gridCol w="1101760">
                  <a:extLst>
                    <a:ext uri="{9D8B030D-6E8A-4147-A177-3AD203B41FA5}">
                      <a16:colId xmlns:a16="http://schemas.microsoft.com/office/drawing/2014/main" val="1122582169"/>
                    </a:ext>
                  </a:extLst>
                </a:gridCol>
                <a:gridCol w="1474936">
                  <a:extLst>
                    <a:ext uri="{9D8B030D-6E8A-4147-A177-3AD203B41FA5}">
                      <a16:colId xmlns:a16="http://schemas.microsoft.com/office/drawing/2014/main" val="3403324021"/>
                    </a:ext>
                  </a:extLst>
                </a:gridCol>
                <a:gridCol w="1474936">
                  <a:extLst>
                    <a:ext uri="{9D8B030D-6E8A-4147-A177-3AD203B41FA5}">
                      <a16:colId xmlns:a16="http://schemas.microsoft.com/office/drawing/2014/main" val="1006584514"/>
                    </a:ext>
                  </a:extLst>
                </a:gridCol>
              </a:tblGrid>
              <a:tr h="401532">
                <a:tc>
                  <a:txBody>
                    <a:bodyPr/>
                    <a:lstStyle/>
                    <a:p>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MSstats</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PmartR</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DEP</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ProDA</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DEqMS</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MSqRob2</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3427318"/>
                  </a:ext>
                </a:extLst>
              </a:tr>
              <a:tr h="1798825">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Normalization</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Log2 or 10 transformation for peak intensities </a:t>
                      </a:r>
                    </a:p>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Four normalization options :</a:t>
                      </a:r>
                    </a:p>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No normalization </a:t>
                      </a:r>
                    </a:p>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Equalize median</a:t>
                      </a:r>
                    </a:p>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Quantile </a:t>
                      </a:r>
                    </a:p>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Using standard proteins or peptides </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Quantile </a:t>
                      </a:r>
                    </a:p>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Loess Automatically</a:t>
                      </a:r>
                    </a:p>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selects best normalization among –Median centering, Mean centering,  Z-score transformation ,MAD transformation</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Normalize data using variance stabilizing normalization</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Median Normalization</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equalMedianNormalization]</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Recommends QFeatures package functions </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08420196"/>
                  </a:ext>
                </a:extLst>
              </a:tr>
              <a:tr h="1588324">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Imputation</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Decide the censored missing value and impute them by AFT model </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None</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Imputes missing values using functions:</a:t>
                      </a:r>
                    </a:p>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“bpca", "knn", "QRILC", "MLE", "MinDet", "MinProb", "man", "min", "zero", "mixed" or "nbavg"</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None</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None</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Qfeatures [impute] function. Model is designed to handle missing values</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04868985"/>
                  </a:ext>
                </a:extLst>
              </a:tr>
            </a:tbl>
          </a:graphicData>
        </a:graphic>
      </p:graphicFrame>
    </p:spTree>
    <p:extLst>
      <p:ext uri="{BB962C8B-B14F-4D97-AF65-F5344CB8AC3E}">
        <p14:creationId xmlns:p14="http://schemas.microsoft.com/office/powerpoint/2010/main" val="13524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7579A9B-3C93-A0A0-75C7-EF1C095D7086}"/>
              </a:ext>
            </a:extLst>
          </p:cNvPr>
          <p:cNvGraphicFramePr>
            <a:graphicFrameLocks noGrp="1"/>
          </p:cNvGraphicFramePr>
          <p:nvPr>
            <p:ph idx="1"/>
            <p:extLst>
              <p:ext uri="{D42A27DB-BD31-4B8C-83A1-F6EECF244321}">
                <p14:modId xmlns:p14="http://schemas.microsoft.com/office/powerpoint/2010/main" val="636267908"/>
              </p:ext>
            </p:extLst>
          </p:nvPr>
        </p:nvGraphicFramePr>
        <p:xfrm>
          <a:off x="373224" y="114094"/>
          <a:ext cx="11003766" cy="3337927"/>
        </p:xfrm>
        <a:graphic>
          <a:graphicData uri="http://schemas.openxmlformats.org/drawingml/2006/table">
            <a:tbl>
              <a:tblPr firstRow="1" bandRow="1">
                <a:tableStyleId>{5C22544A-7EE6-4342-B048-85BDC9FD1C3A}</a:tableStyleId>
              </a:tblPr>
              <a:tblGrid>
                <a:gridCol w="770157">
                  <a:extLst>
                    <a:ext uri="{9D8B030D-6E8A-4147-A177-3AD203B41FA5}">
                      <a16:colId xmlns:a16="http://schemas.microsoft.com/office/drawing/2014/main" val="3823952713"/>
                    </a:ext>
                  </a:extLst>
                </a:gridCol>
                <a:gridCol w="1485122">
                  <a:extLst>
                    <a:ext uri="{9D8B030D-6E8A-4147-A177-3AD203B41FA5}">
                      <a16:colId xmlns:a16="http://schemas.microsoft.com/office/drawing/2014/main" val="2407334567"/>
                    </a:ext>
                  </a:extLst>
                </a:gridCol>
                <a:gridCol w="1715202">
                  <a:extLst>
                    <a:ext uri="{9D8B030D-6E8A-4147-A177-3AD203B41FA5}">
                      <a16:colId xmlns:a16="http://schemas.microsoft.com/office/drawing/2014/main" val="3687337901"/>
                    </a:ext>
                  </a:extLst>
                </a:gridCol>
                <a:gridCol w="1319977">
                  <a:extLst>
                    <a:ext uri="{9D8B030D-6E8A-4147-A177-3AD203B41FA5}">
                      <a16:colId xmlns:a16="http://schemas.microsoft.com/office/drawing/2014/main" val="1174279999"/>
                    </a:ext>
                  </a:extLst>
                </a:gridCol>
                <a:gridCol w="1937948">
                  <a:extLst>
                    <a:ext uri="{9D8B030D-6E8A-4147-A177-3AD203B41FA5}">
                      <a16:colId xmlns:a16="http://schemas.microsoft.com/office/drawing/2014/main" val="734664363"/>
                    </a:ext>
                  </a:extLst>
                </a:gridCol>
                <a:gridCol w="1820605">
                  <a:extLst>
                    <a:ext uri="{9D8B030D-6E8A-4147-A177-3AD203B41FA5}">
                      <a16:colId xmlns:a16="http://schemas.microsoft.com/office/drawing/2014/main" val="3961642819"/>
                    </a:ext>
                  </a:extLst>
                </a:gridCol>
                <a:gridCol w="1954755">
                  <a:extLst>
                    <a:ext uri="{9D8B030D-6E8A-4147-A177-3AD203B41FA5}">
                      <a16:colId xmlns:a16="http://schemas.microsoft.com/office/drawing/2014/main" val="2073282976"/>
                    </a:ext>
                  </a:extLst>
                </a:gridCol>
              </a:tblGrid>
              <a:tr h="400551">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dirty="0" err="1">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DEP</a:t>
                      </a:r>
                    </a:p>
                  </a:txBody>
                  <a:tcPr/>
                </a:tc>
                <a:tc>
                  <a:txBody>
                    <a:bodyPr/>
                    <a:lstStyle/>
                    <a:p>
                      <a:r>
                        <a:rPr lang="en-US" sz="1200" dirty="0" err="1">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MSqRob2</a:t>
                      </a:r>
                    </a:p>
                  </a:txBody>
                  <a:tcPr/>
                </a:tc>
                <a:extLst>
                  <a:ext uri="{0D108BD9-81ED-4DB2-BD59-A6C34878D82A}">
                    <a16:rowId xmlns:a16="http://schemas.microsoft.com/office/drawing/2014/main" val="3948681700"/>
                  </a:ext>
                </a:extLst>
              </a:tr>
              <a:tr h="2937376">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Summarization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Robust summarization per runs across features, by TMP</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Additionally, mean-based summarization is available as an option. </a:t>
                      </a:r>
                    </a:p>
                  </a:txBody>
                  <a:tcPr/>
                </a:tc>
                <a:tc>
                  <a:txBody>
                    <a:bodyPr/>
                    <a:lstStyle/>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RRollup</a:t>
                      </a:r>
                      <a:r>
                        <a:rPr lang="en-US" sz="1400" kern="1200" dirty="0">
                          <a:solidFill>
                            <a:schemeClr val="dk1"/>
                          </a:solidFill>
                          <a:latin typeface="Times New Roman" panose="02020603050405020304" pitchFamily="18" charset="0"/>
                          <a:ea typeface="+mn-ea"/>
                          <a:cs typeface="Times New Roman" panose="02020603050405020304" pitchFamily="18" charset="0"/>
                        </a:rPr>
                        <a:t>,</a:t>
                      </a:r>
                    </a:p>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Qrollup</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 </a:t>
                      </a:r>
                      <a:r>
                        <a:rPr lang="en-US" sz="1400" kern="1200" dirty="0" err="1">
                          <a:solidFill>
                            <a:schemeClr val="dk1"/>
                          </a:solidFill>
                          <a:latin typeface="Times New Roman" panose="02020603050405020304" pitchFamily="18" charset="0"/>
                          <a:ea typeface="+mn-ea"/>
                          <a:cs typeface="Times New Roman" panose="02020603050405020304" pitchFamily="18" charset="0"/>
                        </a:rPr>
                        <a:t>ZRollup</a:t>
                      </a:r>
                      <a:r>
                        <a:rPr lang="en-US" sz="1400" kern="1200" dirty="0">
                          <a:solidFill>
                            <a:schemeClr val="dk1"/>
                          </a:solidFill>
                          <a:latin typeface="Times New Roman" panose="02020603050405020304" pitchFamily="18" charset="0"/>
                          <a:ea typeface="+mn-ea"/>
                          <a:cs typeface="Times New Roman" panose="02020603050405020304" pitchFamily="18" charset="0"/>
                        </a:rPr>
                        <a:t> </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Mean </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Median </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 BP-Quant accounts for protein isoforms</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Use Summarized Experiment to summarize assay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A matrix object with one column per sample and one row per protein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Median summarization for each run - Requires reference column </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Recommends [</a:t>
                      </a:r>
                      <a:r>
                        <a:rPr lang="en-US" sz="1400" kern="1200" dirty="0" err="1">
                          <a:solidFill>
                            <a:schemeClr val="dk1"/>
                          </a:solidFill>
                          <a:latin typeface="Times New Roman" panose="02020603050405020304" pitchFamily="18" charset="0"/>
                          <a:ea typeface="+mn-ea"/>
                          <a:cs typeface="Times New Roman" panose="02020603050405020304" pitchFamily="18" charset="0"/>
                        </a:rPr>
                        <a:t>aggregateFeatures</a:t>
                      </a:r>
                      <a:r>
                        <a:rPr lang="en-US" sz="1400" kern="1200" dirty="0">
                          <a:solidFill>
                            <a:schemeClr val="dk1"/>
                          </a:solidFill>
                          <a:latin typeface="Times New Roman" panose="02020603050405020304" pitchFamily="18" charset="0"/>
                          <a:ea typeface="+mn-ea"/>
                          <a:cs typeface="Times New Roman" panose="02020603050405020304" pitchFamily="18" charset="0"/>
                        </a:rPr>
                        <a:t>] from </a:t>
                      </a:r>
                      <a:r>
                        <a:rPr lang="en-US" sz="1400" kern="1200" dirty="0" err="1">
                          <a:solidFill>
                            <a:schemeClr val="dk1"/>
                          </a:solidFill>
                          <a:latin typeface="Times New Roman" panose="02020603050405020304" pitchFamily="18" charset="0"/>
                          <a:ea typeface="+mn-ea"/>
                          <a:cs typeface="Times New Roman" panose="02020603050405020304" pitchFamily="18" charset="0"/>
                        </a:rPr>
                        <a:t>Qfeatures</a:t>
                      </a:r>
                      <a:r>
                        <a:rPr lang="en-US" sz="1400" kern="1200" dirty="0">
                          <a:solidFill>
                            <a:schemeClr val="dk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3047457680"/>
                  </a:ext>
                </a:extLst>
              </a:tr>
            </a:tbl>
          </a:graphicData>
        </a:graphic>
      </p:graphicFrame>
    </p:spTree>
    <p:extLst>
      <p:ext uri="{BB962C8B-B14F-4D97-AF65-F5344CB8AC3E}">
        <p14:creationId xmlns:p14="http://schemas.microsoft.com/office/powerpoint/2010/main" val="267988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58D045D7-6E87-6C2F-0DCE-47EA5D43C22A}"/>
                  </a:ext>
                </a:extLst>
              </p:cNvPr>
              <p:cNvGraphicFramePr>
                <a:graphicFrameLocks noGrp="1"/>
              </p:cNvGraphicFramePr>
              <p:nvPr>
                <p:extLst>
                  <p:ext uri="{D42A27DB-BD31-4B8C-83A1-F6EECF244321}">
                    <p14:modId xmlns:p14="http://schemas.microsoft.com/office/powerpoint/2010/main" val="2941293740"/>
                  </p:ext>
                </p:extLst>
              </p:nvPr>
            </p:nvGraphicFramePr>
            <p:xfrm>
              <a:off x="492968" y="90131"/>
              <a:ext cx="11019453" cy="6679431"/>
            </p:xfrm>
            <a:graphic>
              <a:graphicData uri="http://schemas.openxmlformats.org/drawingml/2006/table">
                <a:tbl>
                  <a:tblPr firstRow="1" bandRow="1">
                    <a:tableStyleId>{5C22544A-7EE6-4342-B048-85BDC9FD1C3A}</a:tableStyleId>
                  </a:tblPr>
                  <a:tblGrid>
                    <a:gridCol w="785844">
                      <a:extLst>
                        <a:ext uri="{9D8B030D-6E8A-4147-A177-3AD203B41FA5}">
                          <a16:colId xmlns:a16="http://schemas.microsoft.com/office/drawing/2014/main" val="3133235060"/>
                        </a:ext>
                      </a:extLst>
                    </a:gridCol>
                    <a:gridCol w="1485122">
                      <a:extLst>
                        <a:ext uri="{9D8B030D-6E8A-4147-A177-3AD203B41FA5}">
                          <a16:colId xmlns:a16="http://schemas.microsoft.com/office/drawing/2014/main" val="862476260"/>
                        </a:ext>
                      </a:extLst>
                    </a:gridCol>
                    <a:gridCol w="1715202">
                      <a:extLst>
                        <a:ext uri="{9D8B030D-6E8A-4147-A177-3AD203B41FA5}">
                          <a16:colId xmlns:a16="http://schemas.microsoft.com/office/drawing/2014/main" val="169770775"/>
                        </a:ext>
                      </a:extLst>
                    </a:gridCol>
                    <a:gridCol w="1319977">
                      <a:extLst>
                        <a:ext uri="{9D8B030D-6E8A-4147-A177-3AD203B41FA5}">
                          <a16:colId xmlns:a16="http://schemas.microsoft.com/office/drawing/2014/main" val="878404107"/>
                        </a:ext>
                      </a:extLst>
                    </a:gridCol>
                    <a:gridCol w="1937948">
                      <a:extLst>
                        <a:ext uri="{9D8B030D-6E8A-4147-A177-3AD203B41FA5}">
                          <a16:colId xmlns:a16="http://schemas.microsoft.com/office/drawing/2014/main" val="2119238562"/>
                        </a:ext>
                      </a:extLst>
                    </a:gridCol>
                    <a:gridCol w="1820605">
                      <a:extLst>
                        <a:ext uri="{9D8B030D-6E8A-4147-A177-3AD203B41FA5}">
                          <a16:colId xmlns:a16="http://schemas.microsoft.com/office/drawing/2014/main" val="2339334641"/>
                        </a:ext>
                      </a:extLst>
                    </a:gridCol>
                    <a:gridCol w="1954755">
                      <a:extLst>
                        <a:ext uri="{9D8B030D-6E8A-4147-A177-3AD203B41FA5}">
                          <a16:colId xmlns:a16="http://schemas.microsoft.com/office/drawing/2014/main" val="2738040566"/>
                        </a:ext>
                      </a:extLst>
                    </a:gridCol>
                  </a:tblGrid>
                  <a:tr h="400551">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MSstats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DEP</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MSqRob2</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796546"/>
                      </a:ext>
                    </a:extLst>
                  </a:tr>
                  <a:tr h="2314296">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Statistical Model</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Linear Mixed Effect Model</a:t>
                          </a:r>
                        </a:p>
                        <a:p>
                          <a:pPr marL="0" indent="0" algn="l" defTabSz="914400" rtl="0" eaLnBrk="1" latinLnBrk="0" hangingPunct="1">
                            <a:buFont typeface="Arial" panose="020B0604020202020204" pitchFamily="34" charset="0"/>
                            <a:buNone/>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Anova Model</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kern="1200" smtClean="0">
                                    <a:solidFill>
                                      <a:schemeClr val="dk1"/>
                                    </a:solidFill>
                                    <a:latin typeface="Cambria Math" panose="02040503050406030204" pitchFamily="18" charset="0"/>
                                    <a:ea typeface="+mn-ea"/>
                                    <a:cs typeface="Times New Roman" panose="02020603050405020304" pitchFamily="18" charset="0"/>
                                  </a:rPr>
                                  <m:t>𝑦</m:t>
                                </m:r>
                                <m:r>
                                  <a:rPr lang="en-US" sz="1400" kern="1200" baseline="-25000" smtClean="0">
                                    <a:solidFill>
                                      <a:schemeClr val="dk1"/>
                                    </a:solidFill>
                                    <a:latin typeface="Cambria Math" panose="02040503050406030204" pitchFamily="18" charset="0"/>
                                    <a:ea typeface="+mn-ea"/>
                                    <a:cs typeface="Times New Roman" panose="02020603050405020304" pitchFamily="18" charset="0"/>
                                  </a:rPr>
                                  <m:t>𝑖𝑘</m:t>
                                </m:r>
                                <m:r>
                                  <a:rPr lang="en-US" sz="1400" kern="1200" smtClean="0">
                                    <a:solidFill>
                                      <a:schemeClr val="dk1"/>
                                    </a:solidFill>
                                    <a:latin typeface="Cambria Math" panose="02040503050406030204" pitchFamily="18" charset="0"/>
                                    <a:ea typeface="+mn-ea"/>
                                    <a:cs typeface="Times New Roman" panose="02020603050405020304" pitchFamily="18" charset="0"/>
                                  </a:rPr>
                                  <m:t>=µ</m:t>
                                </m:r>
                                <m:r>
                                  <m:rPr>
                                    <m:sty m:val="p"/>
                                  </m:rPr>
                                  <a:rPr lang="en-US" sz="1400" kern="1200" baseline="-25000" smtClean="0">
                                    <a:solidFill>
                                      <a:schemeClr val="dk1"/>
                                    </a:solidFill>
                                    <a:latin typeface="Cambria Math" panose="02040503050406030204" pitchFamily="18" charset="0"/>
                                    <a:ea typeface="+mn-ea"/>
                                    <a:cs typeface="Times New Roman" panose="02020603050405020304" pitchFamily="18" charset="0"/>
                                  </a:rPr>
                                  <m:t>i</m:t>
                                </m:r>
                                <m:r>
                                  <a:rPr lang="en-US" sz="1400" kern="1200" smtClean="0">
                                    <a:solidFill>
                                      <a:schemeClr val="dk1"/>
                                    </a:solidFill>
                                    <a:latin typeface="Cambria Math" panose="02040503050406030204" pitchFamily="18" charset="0"/>
                                    <a:ea typeface="+mn-ea"/>
                                    <a:cs typeface="Times New Roman" panose="02020603050405020304" pitchFamily="18" charset="0"/>
                                  </a:rPr>
                                  <m:t>+</m:t>
                                </m:r>
                                <m:r>
                                  <m:rPr>
                                    <m:sty m:val="p"/>
                                  </m:rPr>
                                  <a:rPr lang="en-US" sz="1400" kern="1200" smtClean="0">
                                    <a:solidFill>
                                      <a:schemeClr val="dk1"/>
                                    </a:solidFill>
                                    <a:latin typeface="Cambria Math" panose="02040503050406030204" pitchFamily="18" charset="0"/>
                                    <a:ea typeface="+mn-ea"/>
                                    <a:cs typeface="Times New Roman" panose="02020603050405020304" pitchFamily="18" charset="0"/>
                                  </a:rPr>
                                  <m:t>eik</m:t>
                                </m:r>
                              </m:oMath>
                            </m:oMathPara>
                          </a14:m>
                          <a:endParaRPr lang="en-US" sz="1400" kern="1200" baseline="-250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14:m>
                            <m:oMath xmlns:m="http://schemas.openxmlformats.org/officeDocument/2006/math">
                              <m:r>
                                <a:rPr lang="en-US" sz="1400" kern="1200" smtClean="0">
                                  <a:solidFill>
                                    <a:schemeClr val="dk1"/>
                                  </a:solidFill>
                                  <a:latin typeface="Cambria Math" panose="02040503050406030204" pitchFamily="18" charset="0"/>
                                  <a:ea typeface="+mn-ea"/>
                                  <a:cs typeface="Times New Roman" panose="02020603050405020304" pitchFamily="18" charset="0"/>
                                </a:rPr>
                                <m:t>𝑦</m:t>
                              </m:r>
                              <m:r>
                                <a:rPr lang="en-US" sz="1400" kern="1200" baseline="-25000" smtClean="0">
                                  <a:solidFill>
                                    <a:schemeClr val="dk1"/>
                                  </a:solidFill>
                                  <a:latin typeface="Cambria Math" panose="02040503050406030204" pitchFamily="18" charset="0"/>
                                  <a:ea typeface="+mn-ea"/>
                                  <a:cs typeface="Times New Roman" panose="02020603050405020304" pitchFamily="18" charset="0"/>
                                </a:rPr>
                                <m:t>𝑖𝑘</m:t>
                              </m:r>
                            </m:oMath>
                          </a14:m>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n-US" sz="1400" kern="1200" dirty="0" err="1">
                              <a:solidFill>
                                <a:schemeClr val="dk1"/>
                              </a:solidFill>
                              <a:latin typeface="Times New Roman" panose="02020603050405020304" pitchFamily="18" charset="0"/>
                              <a:ea typeface="+mn-ea"/>
                              <a:cs typeface="Times New Roman" panose="02020603050405020304" pitchFamily="18" charset="0"/>
                            </a:rPr>
                            <a:t>biomolecue</a:t>
                          </a:r>
                          <a:r>
                            <a:rPr lang="en-US" sz="1400" kern="1200" dirty="0">
                              <a:solidFill>
                                <a:schemeClr val="dk1"/>
                              </a:solidFill>
                              <a:latin typeface="Times New Roman" panose="02020603050405020304" pitchFamily="18" charset="0"/>
                              <a:ea typeface="+mn-ea"/>
                              <a:cs typeface="Times New Roman" panose="02020603050405020304" pitchFamily="18" charset="0"/>
                            </a:rPr>
                            <a:t> abundance for observation k=1,…,</a:t>
                          </a:r>
                          <a:r>
                            <a:rPr lang="en-US" sz="1400" kern="1200" dirty="0" err="1">
                              <a:solidFill>
                                <a:schemeClr val="dk1"/>
                              </a:solidFill>
                              <a:latin typeface="Times New Roman" panose="02020603050405020304" pitchFamily="18" charset="0"/>
                              <a:ea typeface="+mn-ea"/>
                              <a:cs typeface="Times New Roman" panose="02020603050405020304" pitchFamily="18" charset="0"/>
                            </a:rPr>
                            <a:t>ni</a:t>
                          </a:r>
                          <a:r>
                            <a:rPr lang="en-US" sz="1400" kern="1200" dirty="0">
                              <a:solidFill>
                                <a:schemeClr val="dk1"/>
                              </a:solidFill>
                              <a:latin typeface="Times New Roman" panose="02020603050405020304" pitchFamily="18" charset="0"/>
                              <a:ea typeface="+mn-ea"/>
                              <a:cs typeface="Times New Roman" panose="02020603050405020304" pitchFamily="18" charset="0"/>
                            </a:rPr>
                            <a:t> in group </a:t>
                          </a:r>
                          <a:r>
                            <a:rPr lang="en-US" sz="1400" kern="1200" dirty="0" err="1">
                              <a:solidFill>
                                <a:schemeClr val="dk1"/>
                              </a:solidFill>
                              <a:latin typeface="Times New Roman" panose="02020603050405020304" pitchFamily="18" charset="0"/>
                              <a:ea typeface="+mn-ea"/>
                              <a:cs typeface="Times New Roman" panose="02020603050405020304" pitchFamily="18" charset="0"/>
                            </a:rPr>
                            <a:t>i</a:t>
                          </a:r>
                          <a:r>
                            <a:rPr lang="en-US" sz="1400" kern="1200" dirty="0">
                              <a:solidFill>
                                <a:schemeClr val="dk1"/>
                              </a:solidFill>
                              <a:latin typeface="Times New Roman" panose="02020603050405020304" pitchFamily="18" charset="0"/>
                              <a:ea typeface="+mn-ea"/>
                              <a:cs typeface="Times New Roman" panose="02020603050405020304" pitchFamily="18" charset="0"/>
                            </a:rPr>
                            <a:t>=1,…,m</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µ</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i</a:t>
                          </a:r>
                          <a:r>
                            <a:rPr lang="en-US" sz="1400" kern="1200" dirty="0">
                              <a:solidFill>
                                <a:schemeClr val="dk1"/>
                              </a:solidFill>
                              <a:latin typeface="Times New Roman" panose="02020603050405020304" pitchFamily="18" charset="0"/>
                              <a:ea typeface="+mn-ea"/>
                              <a:cs typeface="Times New Roman" panose="02020603050405020304" pitchFamily="18" charset="0"/>
                            </a:rPr>
                            <a:t>=mean abundance of group I</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 </a:t>
                          </a:r>
                          <a:r>
                            <a:rPr lang="en-US" sz="1400" kern="1200" dirty="0" err="1">
                              <a:solidFill>
                                <a:schemeClr val="dk1"/>
                              </a:solidFill>
                              <a:latin typeface="Times New Roman" panose="02020603050405020304" pitchFamily="18" charset="0"/>
                              <a:ea typeface="+mn-ea"/>
                              <a:cs typeface="Times New Roman" panose="02020603050405020304" pitchFamily="18" charset="0"/>
                            </a:rPr>
                            <a:t>e</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ik</a:t>
                          </a:r>
                          <a:r>
                            <a:rPr lang="en-US" sz="1400" kern="1200" dirty="0">
                              <a:solidFill>
                                <a:schemeClr val="dk1"/>
                              </a:solidFill>
                              <a:latin typeface="Times New Roman" panose="02020603050405020304" pitchFamily="18" charset="0"/>
                              <a:ea typeface="+mn-ea"/>
                              <a:cs typeface="Times New Roman" panose="02020603050405020304" pitchFamily="18" charset="0"/>
                            </a:rPr>
                            <a:t>=are the error terms that are assumed to be independent and identically distributed (</a:t>
                          </a:r>
                          <a:r>
                            <a:rPr lang="en-US" sz="1400" kern="1200" dirty="0" err="1">
                              <a:solidFill>
                                <a:schemeClr val="dk1"/>
                              </a:solidFill>
                              <a:latin typeface="Times New Roman" panose="02020603050405020304" pitchFamily="18" charset="0"/>
                              <a:ea typeface="+mn-ea"/>
                              <a:cs typeface="Times New Roman" panose="02020603050405020304" pitchFamily="18" charset="0"/>
                            </a:rPr>
                            <a:t>iid</a:t>
                          </a:r>
                          <a:r>
                            <a:rPr lang="en-US" sz="1400" kern="1200" dirty="0">
                              <a:solidFill>
                                <a:schemeClr val="dk1"/>
                              </a:solidFill>
                              <a:latin typeface="Times New Roman" panose="02020603050405020304" pitchFamily="18" charset="0"/>
                              <a:ea typeface="+mn-ea"/>
                              <a:cs typeface="Times New Roman" panose="02020603050405020304" pitchFamily="18" charset="0"/>
                            </a:rPr>
                            <a:t>) according to the normal distribution with mean 0 and variance σ</a:t>
                          </a:r>
                          <a:r>
                            <a:rPr lang="en-US" sz="1400" kern="1200" baseline="30000" dirty="0">
                              <a:solidFill>
                                <a:schemeClr val="dk1"/>
                              </a:solidFill>
                              <a:latin typeface="Times New Roman" panose="02020603050405020304" pitchFamily="18" charset="0"/>
                              <a:ea typeface="+mn-ea"/>
                              <a:cs typeface="Times New Roman" panose="02020603050405020304" pitchFamily="18" charset="0"/>
                            </a:rPr>
                            <a:t>2</a:t>
                          </a:r>
                          <a:r>
                            <a:rPr lang="en-US" sz="1400" kern="1200" dirty="0">
                              <a:solidFill>
                                <a:schemeClr val="dk1"/>
                              </a:solidFill>
                              <a:latin typeface="Times New Roman" panose="02020603050405020304" pitchFamily="18" charset="0"/>
                              <a:ea typeface="+mn-ea"/>
                              <a:cs typeface="Times New Roman" panose="02020603050405020304" pitchFamily="18" charset="0"/>
                            </a:rPr>
                            <a:t>.</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Protein-wise linear models and empirical Bayes statistics</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Limma</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n-US" sz="1400" kern="1200" dirty="0" err="1">
                              <a:solidFill>
                                <a:schemeClr val="dk1"/>
                              </a:solidFill>
                              <a:latin typeface="Times New Roman" panose="02020603050405020304" pitchFamily="18" charset="0"/>
                              <a:ea typeface="+mn-ea"/>
                              <a:cs typeface="Times New Roman" panose="02020603050405020304" pitchFamily="18" charset="0"/>
                            </a:rPr>
                            <a:t>lmfit</a:t>
                          </a:r>
                          <a:r>
                            <a:rPr lang="en-US" sz="1400" kern="1200" dirty="0">
                              <a:solidFill>
                                <a:schemeClr val="dk1"/>
                              </a:solidFill>
                              <a:latin typeface="Times New Roman" panose="02020603050405020304" pitchFamily="18" charset="0"/>
                              <a:ea typeface="+mn-ea"/>
                              <a:cs typeface="Times New Roman" panose="02020603050405020304" pitchFamily="18" charset="0"/>
                            </a:rPr>
                            <a:t>, </a:t>
                          </a:r>
                          <a:r>
                            <a:rPr lang="en-US" sz="1400" kern="1200" dirty="0" err="1">
                              <a:solidFill>
                                <a:schemeClr val="dk1"/>
                              </a:solidFill>
                              <a:latin typeface="Times New Roman" panose="02020603050405020304" pitchFamily="18" charset="0"/>
                              <a:ea typeface="+mn-ea"/>
                              <a:cs typeface="Times New Roman" panose="02020603050405020304" pitchFamily="18" charset="0"/>
                            </a:rPr>
                            <a:t>contrasts.fit,eBayes</a:t>
                          </a:r>
                          <a:r>
                            <a:rPr lang="en-US" sz="1400" kern="1200" dirty="0">
                              <a:solidFill>
                                <a:schemeClr val="dk1"/>
                              </a:solidFill>
                              <a:latin typeface="Times New Roman" panose="02020603050405020304" pitchFamily="18" charset="0"/>
                              <a:ea typeface="+mn-ea"/>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Linear probabilistic dropout model</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dk1"/>
                              </a:solidFill>
                              <a:latin typeface="Times New Roman" panose="02020603050405020304" pitchFamily="18" charset="0"/>
                              <a:ea typeface="+mn-ea"/>
                              <a:cs typeface="Times New Roman" panose="02020603050405020304" pitchFamily="18" charset="0"/>
                            </a:rPr>
                            <a:t>Follows Limma workflow and includes the [spectraCounteBayes] function to moderate variance based on feature counts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dk1"/>
                              </a:solidFill>
                              <a:latin typeface="Times New Roman" panose="02020603050405020304" pitchFamily="18" charset="0"/>
                              <a:ea typeface="+mn-ea"/>
                              <a:cs typeface="Times New Roman" panose="02020603050405020304" pitchFamily="18" charset="0"/>
                            </a:rPr>
                            <a:t>fitted(logVAR)=loess(logVAR∼x)$fitted</a:t>
                          </a:r>
                          <a:br>
                            <a:rPr lang="en-US" sz="1400" kern="1200">
                              <a:solidFill>
                                <a:schemeClr val="dk1"/>
                              </a:solidFill>
                              <a:latin typeface="Times New Roman" panose="02020603050405020304" pitchFamily="18" charset="0"/>
                              <a:ea typeface="+mn-ea"/>
                              <a:cs typeface="Times New Roman" panose="02020603050405020304" pitchFamily="18" charset="0"/>
                            </a:rPr>
                          </a:b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dk1"/>
                              </a:solidFill>
                              <a:latin typeface="Times New Roman" panose="02020603050405020304" pitchFamily="18" charset="0"/>
                              <a:ea typeface="+mn-ea"/>
                              <a:cs typeface="Times New Roman" panose="02020603050405020304" pitchFamily="18" charset="0"/>
                            </a:rPr>
                            <a:t>x= log2 value of protein peptide or PSM count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dk1"/>
                              </a:solidFill>
                              <a:latin typeface="Times New Roman" panose="02020603050405020304" pitchFamily="18" charset="0"/>
                              <a:ea typeface="+mn-ea"/>
                              <a:cs typeface="Times New Roman" panose="02020603050405020304" pitchFamily="18" charset="0"/>
                            </a:rPr>
                            <a:t>logVAR= log transformed sample variance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Linear mixed-effects model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2 stage regression analysis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err="1">
                              <a:solidFill>
                                <a:schemeClr val="dk1"/>
                              </a:solidFill>
                              <a:latin typeface="Times New Roman" panose="02020603050405020304" pitchFamily="18" charset="0"/>
                              <a:ea typeface="+mn-ea"/>
                              <a:cs typeface="Times New Roman" panose="02020603050405020304" pitchFamily="18" charset="0"/>
                            </a:rPr>
                            <a:t>Y</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sp</a:t>
                          </a:r>
                          <a:r>
                            <a:rPr lang="en-US"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s</a:t>
                          </a:r>
                          <a:r>
                            <a:rPr lang="en-US" sz="1400" kern="1200" baseline="30000" dirty="0" err="1">
                              <a:solidFill>
                                <a:schemeClr val="dk1"/>
                              </a:solidFill>
                              <a:latin typeface="Times New Roman" panose="02020603050405020304" pitchFamily="18" charset="0"/>
                              <a:ea typeface="+mn-ea"/>
                              <a:cs typeface="Times New Roman" panose="02020603050405020304" pitchFamily="18" charset="0"/>
                            </a:rPr>
                            <a:t>sample</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p</a:t>
                          </a:r>
                          <a:r>
                            <a:rPr lang="en-US" sz="1400" kern="1200" baseline="30000" dirty="0" err="1">
                              <a:solidFill>
                                <a:schemeClr val="dk1"/>
                              </a:solidFill>
                              <a:latin typeface="Times New Roman" panose="02020603050405020304" pitchFamily="18" charset="0"/>
                              <a:ea typeface="+mn-ea"/>
                              <a:cs typeface="Times New Roman" panose="02020603050405020304" pitchFamily="18" charset="0"/>
                            </a:rPr>
                            <a:t>peptide</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l-GR" sz="1400" kern="1200" dirty="0">
                              <a:solidFill>
                                <a:schemeClr val="dk1"/>
                              </a:solidFill>
                              <a:latin typeface="Times New Roman" panose="02020603050405020304" pitchFamily="18" charset="0"/>
                              <a:ea typeface="+mn-ea"/>
                              <a:cs typeface="Times New Roman" panose="02020603050405020304" pitchFamily="18" charset="0"/>
                            </a:rPr>
                            <a:t>ϵ</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sp</a:t>
                          </a:r>
                          <a:endParaRPr lang="en-US" sz="1400" kern="1200" baseline="-250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err="1">
                              <a:solidFill>
                                <a:schemeClr val="dk1"/>
                              </a:solidFill>
                              <a:latin typeface="Times New Roman" panose="02020603050405020304" pitchFamily="18" charset="0"/>
                              <a:ea typeface="+mn-ea"/>
                              <a:cs typeface="Times New Roman" panose="02020603050405020304" pitchFamily="18" charset="0"/>
                            </a:rPr>
                            <a:t>Ysp</a:t>
                          </a:r>
                          <a:r>
                            <a:rPr lang="en-US" sz="1400" kern="1200" dirty="0">
                              <a:solidFill>
                                <a:schemeClr val="dk1"/>
                              </a:solidFill>
                              <a:latin typeface="Times New Roman" panose="02020603050405020304" pitchFamily="18" charset="0"/>
                              <a:ea typeface="+mn-ea"/>
                              <a:cs typeface="Times New Roman" panose="02020603050405020304" pitchFamily="18" charset="0"/>
                            </a:rPr>
                            <a:t>=normalized log2 transformed intensities of peptide p in sample 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dirty="0" err="1">
                              <a:solidFill>
                                <a:schemeClr val="dk1"/>
                              </a:solidFill>
                              <a:latin typeface="Times New Roman" panose="02020603050405020304" pitchFamily="18" charset="0"/>
                              <a:ea typeface="+mn-ea"/>
                              <a:cs typeface="Times New Roman" panose="02020603050405020304" pitchFamily="18" charset="0"/>
                            </a:rPr>
                            <a:t>Ppeptide</a:t>
                          </a:r>
                          <a:r>
                            <a:rPr lang="en-US" sz="1400" kern="1200" dirty="0">
                              <a:solidFill>
                                <a:schemeClr val="dk1"/>
                              </a:solidFill>
                              <a:latin typeface="Times New Roman" panose="02020603050405020304" pitchFamily="18" charset="0"/>
                              <a:ea typeface="+mn-ea"/>
                              <a:cs typeface="Times New Roman" panose="02020603050405020304" pitchFamily="18" charset="0"/>
                            </a:rPr>
                            <a:t>=effect of peptide 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dirty="0" err="1">
                              <a:solidFill>
                                <a:schemeClr val="dk1"/>
                              </a:solidFill>
                              <a:latin typeface="Times New Roman" panose="02020603050405020304" pitchFamily="18" charset="0"/>
                              <a:ea typeface="+mn-ea"/>
                              <a:cs typeface="Times New Roman" panose="02020603050405020304" pitchFamily="18" charset="0"/>
                            </a:rPr>
                            <a:t>ssample</a:t>
                          </a:r>
                          <a:r>
                            <a:rPr lang="en-US" sz="1400" kern="1200" dirty="0">
                              <a:solidFill>
                                <a:schemeClr val="dk1"/>
                              </a:solidFill>
                              <a:latin typeface="Times New Roman" panose="02020603050405020304" pitchFamily="18" charset="0"/>
                              <a:ea typeface="+mn-ea"/>
                              <a:cs typeface="Times New Roman" panose="02020603050405020304" pitchFamily="18" charset="0"/>
                            </a:rPr>
                            <a:t>=mean intensity in sample 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ϵ</a:t>
                          </a:r>
                          <a:r>
                            <a:rPr lang="en-US" sz="1400" kern="1200" dirty="0" err="1">
                              <a:solidFill>
                                <a:schemeClr val="dk1"/>
                              </a:solidFill>
                              <a:latin typeface="Times New Roman" panose="02020603050405020304" pitchFamily="18" charset="0"/>
                              <a:ea typeface="+mn-ea"/>
                              <a:cs typeface="Times New Roman" panose="02020603050405020304" pitchFamily="18" charset="0"/>
                            </a:rPr>
                            <a:t>sp</a:t>
                          </a:r>
                          <a:r>
                            <a:rPr lang="en-US" sz="1400" kern="1200" dirty="0">
                              <a:solidFill>
                                <a:schemeClr val="dk1"/>
                              </a:solidFill>
                              <a:latin typeface="Times New Roman" panose="02020603050405020304" pitchFamily="18" charset="0"/>
                              <a:ea typeface="+mn-ea"/>
                              <a:cs typeface="Times New Roman" panose="02020603050405020304" pitchFamily="18" charset="0"/>
                            </a:rPr>
                            <a:t>=normally distributed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err="1">
                              <a:solidFill>
                                <a:schemeClr val="dk1"/>
                              </a:solidFill>
                              <a:latin typeface="Times New Roman" panose="02020603050405020304" pitchFamily="18" charset="0"/>
                              <a:ea typeface="+mn-ea"/>
                              <a:cs typeface="Times New Roman" panose="02020603050405020304" pitchFamily="18" charset="0"/>
                            </a:rPr>
                            <a:t>Y</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ts</a:t>
                          </a:r>
                          <a:r>
                            <a:rPr lang="en-US"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baseline="-25000" dirty="0">
                              <a:solidFill>
                                <a:schemeClr val="dk1"/>
                              </a:solidFill>
                              <a:latin typeface="Times New Roman" panose="02020603050405020304" pitchFamily="18" charset="0"/>
                              <a:ea typeface="+mn-ea"/>
                              <a:cs typeface="Times New Roman" panose="02020603050405020304" pitchFamily="18" charset="0"/>
                            </a:rPr>
                            <a:t>0</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t</a:t>
                          </a:r>
                          <a:r>
                            <a:rPr lang="en-US" sz="1400" kern="1200" baseline="30000" dirty="0" err="1">
                              <a:solidFill>
                                <a:schemeClr val="dk1"/>
                              </a:solidFill>
                              <a:latin typeface="Times New Roman" panose="02020603050405020304" pitchFamily="18" charset="0"/>
                              <a:ea typeface="+mn-ea"/>
                              <a:cs typeface="Times New Roman" panose="02020603050405020304" pitchFamily="18" charset="0"/>
                            </a:rPr>
                            <a:t>treatment</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l-GR" sz="1400" kern="1200" dirty="0">
                              <a:solidFill>
                                <a:schemeClr val="dk1"/>
                              </a:solidFill>
                              <a:latin typeface="Times New Roman" panose="02020603050405020304" pitchFamily="18" charset="0"/>
                              <a:ea typeface="+mn-ea"/>
                              <a:cs typeface="Times New Roman" panose="02020603050405020304" pitchFamily="18" charset="0"/>
                            </a:rPr>
                            <a:t>ϵ</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ts</a:t>
                          </a:r>
                          <a:endParaRPr lang="en-US" sz="1400" kern="1200" baseline="-250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err="1">
                              <a:solidFill>
                                <a:schemeClr val="dk1"/>
                              </a:solidFill>
                              <a:latin typeface="Times New Roman" panose="02020603050405020304" pitchFamily="18" charset="0"/>
                              <a:ea typeface="+mn-ea"/>
                              <a:cs typeface="Times New Roman" panose="02020603050405020304" pitchFamily="18" charset="0"/>
                            </a:rPr>
                            <a:t>Yts</a:t>
                          </a:r>
                          <a:r>
                            <a:rPr lang="en-US" sz="1400" kern="1200" dirty="0">
                              <a:solidFill>
                                <a:schemeClr val="dk1"/>
                              </a:solidFill>
                              <a:latin typeface="Times New Roman" panose="02020603050405020304" pitchFamily="18" charset="0"/>
                              <a:ea typeface="+mn-ea"/>
                              <a:cs typeface="Times New Roman" panose="02020603050405020304" pitchFamily="18" charset="0"/>
                            </a:rPr>
                            <a:t>=summarized log 2 transformed protein intensity in sample s of treatment 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dirty="0">
                              <a:solidFill>
                                <a:schemeClr val="dk1"/>
                              </a:solidFill>
                              <a:latin typeface="Times New Roman" panose="02020603050405020304" pitchFamily="18" charset="0"/>
                              <a:ea typeface="+mn-ea"/>
                              <a:cs typeface="Times New Roman" panose="02020603050405020304" pitchFamily="18" charset="0"/>
                            </a:rPr>
                            <a:t>0=intercept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dirty="0" err="1">
                              <a:solidFill>
                                <a:schemeClr val="dk1"/>
                              </a:solidFill>
                              <a:latin typeface="Times New Roman" panose="02020603050405020304" pitchFamily="18" charset="0"/>
                              <a:ea typeface="+mn-ea"/>
                              <a:cs typeface="Times New Roman" panose="02020603050405020304" pitchFamily="18" charset="0"/>
                            </a:rPr>
                            <a:t>ttreatment</a:t>
                          </a:r>
                          <a:r>
                            <a:rPr lang="en-US" sz="1400" kern="1200" dirty="0">
                              <a:solidFill>
                                <a:schemeClr val="dk1"/>
                              </a:solidFill>
                              <a:latin typeface="Times New Roman" panose="02020603050405020304" pitchFamily="18" charset="0"/>
                              <a:ea typeface="+mn-ea"/>
                              <a:cs typeface="Times New Roman" panose="02020603050405020304" pitchFamily="18" charset="0"/>
                            </a:rPr>
                            <a:t> =effect of spike in condition 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ϵ</a:t>
                          </a:r>
                          <a:r>
                            <a:rPr lang="en-US" sz="1400" kern="1200" dirty="0" err="1">
                              <a:solidFill>
                                <a:schemeClr val="dk1"/>
                              </a:solidFill>
                              <a:latin typeface="Times New Roman" panose="02020603050405020304" pitchFamily="18" charset="0"/>
                              <a:ea typeface="+mn-ea"/>
                              <a:cs typeface="Times New Roman" panose="02020603050405020304" pitchFamily="18" charset="0"/>
                            </a:rPr>
                            <a:t>ts</a:t>
                          </a:r>
                          <a:r>
                            <a:rPr lang="en-US" sz="1400" kern="1200" dirty="0">
                              <a:solidFill>
                                <a:schemeClr val="dk1"/>
                              </a:solidFill>
                              <a:latin typeface="Times New Roman" panose="02020603050405020304" pitchFamily="18" charset="0"/>
                              <a:ea typeface="+mn-ea"/>
                              <a:cs typeface="Times New Roman" panose="02020603050405020304" pitchFamily="18" charset="0"/>
                            </a:rPr>
                            <a:t>=normally distributed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l-GR" sz="14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40866729"/>
                      </a:ext>
                    </a:extLst>
                  </a:tr>
                </a:tbl>
              </a:graphicData>
            </a:graphic>
          </p:graphicFrame>
        </mc:Choice>
        <mc:Fallback xmlns="">
          <p:graphicFrame>
            <p:nvGraphicFramePr>
              <p:cNvPr id="2" name="Table 1">
                <a:extLst>
                  <a:ext uri="{FF2B5EF4-FFF2-40B4-BE49-F238E27FC236}">
                    <a16:creationId xmlns:a16="http://schemas.microsoft.com/office/drawing/2014/main" id="{58D045D7-6E87-6C2F-0DCE-47EA5D43C22A}"/>
                  </a:ext>
                </a:extLst>
              </p:cNvPr>
              <p:cNvGraphicFramePr>
                <a:graphicFrameLocks noGrp="1"/>
              </p:cNvGraphicFramePr>
              <p:nvPr>
                <p:extLst>
                  <p:ext uri="{D42A27DB-BD31-4B8C-83A1-F6EECF244321}">
                    <p14:modId xmlns:p14="http://schemas.microsoft.com/office/powerpoint/2010/main" val="2941293740"/>
                  </p:ext>
                </p:extLst>
              </p:nvPr>
            </p:nvGraphicFramePr>
            <p:xfrm>
              <a:off x="492968" y="90131"/>
              <a:ext cx="11019453" cy="6679431"/>
            </p:xfrm>
            <a:graphic>
              <a:graphicData uri="http://schemas.openxmlformats.org/drawingml/2006/table">
                <a:tbl>
                  <a:tblPr firstRow="1" bandRow="1">
                    <a:tableStyleId>{5C22544A-7EE6-4342-B048-85BDC9FD1C3A}</a:tableStyleId>
                  </a:tblPr>
                  <a:tblGrid>
                    <a:gridCol w="785844">
                      <a:extLst>
                        <a:ext uri="{9D8B030D-6E8A-4147-A177-3AD203B41FA5}">
                          <a16:colId xmlns:a16="http://schemas.microsoft.com/office/drawing/2014/main" val="3133235060"/>
                        </a:ext>
                      </a:extLst>
                    </a:gridCol>
                    <a:gridCol w="1485122">
                      <a:extLst>
                        <a:ext uri="{9D8B030D-6E8A-4147-A177-3AD203B41FA5}">
                          <a16:colId xmlns:a16="http://schemas.microsoft.com/office/drawing/2014/main" val="862476260"/>
                        </a:ext>
                      </a:extLst>
                    </a:gridCol>
                    <a:gridCol w="1715202">
                      <a:extLst>
                        <a:ext uri="{9D8B030D-6E8A-4147-A177-3AD203B41FA5}">
                          <a16:colId xmlns:a16="http://schemas.microsoft.com/office/drawing/2014/main" val="169770775"/>
                        </a:ext>
                      </a:extLst>
                    </a:gridCol>
                    <a:gridCol w="1319977">
                      <a:extLst>
                        <a:ext uri="{9D8B030D-6E8A-4147-A177-3AD203B41FA5}">
                          <a16:colId xmlns:a16="http://schemas.microsoft.com/office/drawing/2014/main" val="878404107"/>
                        </a:ext>
                      </a:extLst>
                    </a:gridCol>
                    <a:gridCol w="1937948">
                      <a:extLst>
                        <a:ext uri="{9D8B030D-6E8A-4147-A177-3AD203B41FA5}">
                          <a16:colId xmlns:a16="http://schemas.microsoft.com/office/drawing/2014/main" val="2119238562"/>
                        </a:ext>
                      </a:extLst>
                    </a:gridCol>
                    <a:gridCol w="1820605">
                      <a:extLst>
                        <a:ext uri="{9D8B030D-6E8A-4147-A177-3AD203B41FA5}">
                          <a16:colId xmlns:a16="http://schemas.microsoft.com/office/drawing/2014/main" val="2339334641"/>
                        </a:ext>
                      </a:extLst>
                    </a:gridCol>
                    <a:gridCol w="1954755">
                      <a:extLst>
                        <a:ext uri="{9D8B030D-6E8A-4147-A177-3AD203B41FA5}">
                          <a16:colId xmlns:a16="http://schemas.microsoft.com/office/drawing/2014/main" val="2738040566"/>
                        </a:ext>
                      </a:extLst>
                    </a:gridCol>
                  </a:tblGrid>
                  <a:tr h="400551">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MSstats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DEP</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MSqRob2</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796546"/>
                      </a:ext>
                    </a:extLst>
                  </a:tr>
                  <a:tr h="6278880">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Statistical Model</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Linear Mixed Effect Model</a:t>
                          </a:r>
                        </a:p>
                        <a:p>
                          <a:pPr marL="0" indent="0" algn="l" defTabSz="914400" rtl="0" eaLnBrk="1" latinLnBrk="0" hangingPunct="1">
                            <a:buFont typeface="Arial" panose="020B0604020202020204" pitchFamily="34" charset="0"/>
                            <a:buNone/>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endParaRPr lang="en-US"/>
                        </a:p>
                      </a:txBody>
                      <a:tcPr>
                        <a:blipFill>
                          <a:blip r:embed="rId2"/>
                          <a:stretch>
                            <a:fillRect l="-133096" t="-6499" r="-412456" b="-194"/>
                          </a:stretch>
                        </a:blipFill>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Protein-wise linear models and empirical Bayes statistics</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Limma</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n-US" sz="1400" kern="1200" dirty="0" err="1">
                              <a:solidFill>
                                <a:schemeClr val="dk1"/>
                              </a:solidFill>
                              <a:latin typeface="Times New Roman" panose="02020603050405020304" pitchFamily="18" charset="0"/>
                              <a:ea typeface="+mn-ea"/>
                              <a:cs typeface="Times New Roman" panose="02020603050405020304" pitchFamily="18" charset="0"/>
                            </a:rPr>
                            <a:t>lmfit</a:t>
                          </a:r>
                          <a:r>
                            <a:rPr lang="en-US" sz="1400" kern="1200" dirty="0">
                              <a:solidFill>
                                <a:schemeClr val="dk1"/>
                              </a:solidFill>
                              <a:latin typeface="Times New Roman" panose="02020603050405020304" pitchFamily="18" charset="0"/>
                              <a:ea typeface="+mn-ea"/>
                              <a:cs typeface="Times New Roman" panose="02020603050405020304" pitchFamily="18" charset="0"/>
                            </a:rPr>
                            <a:t>, </a:t>
                          </a:r>
                          <a:r>
                            <a:rPr lang="en-US" sz="1400" kern="1200" dirty="0" err="1">
                              <a:solidFill>
                                <a:schemeClr val="dk1"/>
                              </a:solidFill>
                              <a:latin typeface="Times New Roman" panose="02020603050405020304" pitchFamily="18" charset="0"/>
                              <a:ea typeface="+mn-ea"/>
                              <a:cs typeface="Times New Roman" panose="02020603050405020304" pitchFamily="18" charset="0"/>
                            </a:rPr>
                            <a:t>contrasts.fit,eBayes</a:t>
                          </a:r>
                          <a:r>
                            <a:rPr lang="en-US" sz="1400" kern="1200" dirty="0">
                              <a:solidFill>
                                <a:schemeClr val="dk1"/>
                              </a:solidFill>
                              <a:latin typeface="Times New Roman" panose="02020603050405020304" pitchFamily="18" charset="0"/>
                              <a:ea typeface="+mn-ea"/>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Linear probabilistic dropout model</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dk1"/>
                              </a:solidFill>
                              <a:latin typeface="Times New Roman" panose="02020603050405020304" pitchFamily="18" charset="0"/>
                              <a:ea typeface="+mn-ea"/>
                              <a:cs typeface="Times New Roman" panose="02020603050405020304" pitchFamily="18" charset="0"/>
                            </a:rPr>
                            <a:t>Follows Limma workflow and includes the [spectraCounteBayes] function to moderate variance based on feature counts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dk1"/>
                              </a:solidFill>
                              <a:latin typeface="Times New Roman" panose="02020603050405020304" pitchFamily="18" charset="0"/>
                              <a:ea typeface="+mn-ea"/>
                              <a:cs typeface="Times New Roman" panose="02020603050405020304" pitchFamily="18" charset="0"/>
                            </a:rPr>
                            <a:t>fitted(logVAR)=loess(logVAR∼x)$fitted</a:t>
                          </a:r>
                          <a:br>
                            <a:rPr lang="en-US" sz="1400" kern="1200">
                              <a:solidFill>
                                <a:schemeClr val="dk1"/>
                              </a:solidFill>
                              <a:latin typeface="Times New Roman" panose="02020603050405020304" pitchFamily="18" charset="0"/>
                              <a:ea typeface="+mn-ea"/>
                              <a:cs typeface="Times New Roman" panose="02020603050405020304" pitchFamily="18" charset="0"/>
                            </a:rPr>
                          </a:b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dk1"/>
                              </a:solidFill>
                              <a:latin typeface="Times New Roman" panose="02020603050405020304" pitchFamily="18" charset="0"/>
                              <a:ea typeface="+mn-ea"/>
                              <a:cs typeface="Times New Roman" panose="02020603050405020304" pitchFamily="18" charset="0"/>
                            </a:rPr>
                            <a:t>x= log2 value of protein peptide or PSM count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dk1"/>
                              </a:solidFill>
                              <a:latin typeface="Times New Roman" panose="02020603050405020304" pitchFamily="18" charset="0"/>
                              <a:ea typeface="+mn-ea"/>
                              <a:cs typeface="Times New Roman" panose="02020603050405020304" pitchFamily="18" charset="0"/>
                            </a:rPr>
                            <a:t>logVAR= log transformed sample variance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Linear mixed-effects model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2 stage regression analysis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err="1">
                              <a:solidFill>
                                <a:schemeClr val="dk1"/>
                              </a:solidFill>
                              <a:latin typeface="Times New Roman" panose="02020603050405020304" pitchFamily="18" charset="0"/>
                              <a:ea typeface="+mn-ea"/>
                              <a:cs typeface="Times New Roman" panose="02020603050405020304" pitchFamily="18" charset="0"/>
                            </a:rPr>
                            <a:t>Y</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sp</a:t>
                          </a:r>
                          <a:r>
                            <a:rPr lang="en-US"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s</a:t>
                          </a:r>
                          <a:r>
                            <a:rPr lang="en-US" sz="1400" kern="1200" baseline="30000" dirty="0" err="1">
                              <a:solidFill>
                                <a:schemeClr val="dk1"/>
                              </a:solidFill>
                              <a:latin typeface="Times New Roman" panose="02020603050405020304" pitchFamily="18" charset="0"/>
                              <a:ea typeface="+mn-ea"/>
                              <a:cs typeface="Times New Roman" panose="02020603050405020304" pitchFamily="18" charset="0"/>
                            </a:rPr>
                            <a:t>sample</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p</a:t>
                          </a:r>
                          <a:r>
                            <a:rPr lang="en-US" sz="1400" kern="1200" baseline="30000" dirty="0" err="1">
                              <a:solidFill>
                                <a:schemeClr val="dk1"/>
                              </a:solidFill>
                              <a:latin typeface="Times New Roman" panose="02020603050405020304" pitchFamily="18" charset="0"/>
                              <a:ea typeface="+mn-ea"/>
                              <a:cs typeface="Times New Roman" panose="02020603050405020304" pitchFamily="18" charset="0"/>
                            </a:rPr>
                            <a:t>peptide</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l-GR" sz="1400" kern="1200" dirty="0">
                              <a:solidFill>
                                <a:schemeClr val="dk1"/>
                              </a:solidFill>
                              <a:latin typeface="Times New Roman" panose="02020603050405020304" pitchFamily="18" charset="0"/>
                              <a:ea typeface="+mn-ea"/>
                              <a:cs typeface="Times New Roman" panose="02020603050405020304" pitchFamily="18" charset="0"/>
                            </a:rPr>
                            <a:t>ϵ</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sp</a:t>
                          </a:r>
                          <a:endParaRPr lang="en-US" sz="1400" kern="1200" baseline="-250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err="1">
                              <a:solidFill>
                                <a:schemeClr val="dk1"/>
                              </a:solidFill>
                              <a:latin typeface="Times New Roman" panose="02020603050405020304" pitchFamily="18" charset="0"/>
                              <a:ea typeface="+mn-ea"/>
                              <a:cs typeface="Times New Roman" panose="02020603050405020304" pitchFamily="18" charset="0"/>
                            </a:rPr>
                            <a:t>Ysp</a:t>
                          </a:r>
                          <a:r>
                            <a:rPr lang="en-US" sz="1400" kern="1200" dirty="0">
                              <a:solidFill>
                                <a:schemeClr val="dk1"/>
                              </a:solidFill>
                              <a:latin typeface="Times New Roman" panose="02020603050405020304" pitchFamily="18" charset="0"/>
                              <a:ea typeface="+mn-ea"/>
                              <a:cs typeface="Times New Roman" panose="02020603050405020304" pitchFamily="18" charset="0"/>
                            </a:rPr>
                            <a:t>=normalized log2 transformed intensities of peptide p in sample 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dirty="0" err="1">
                              <a:solidFill>
                                <a:schemeClr val="dk1"/>
                              </a:solidFill>
                              <a:latin typeface="Times New Roman" panose="02020603050405020304" pitchFamily="18" charset="0"/>
                              <a:ea typeface="+mn-ea"/>
                              <a:cs typeface="Times New Roman" panose="02020603050405020304" pitchFamily="18" charset="0"/>
                            </a:rPr>
                            <a:t>Ppeptide</a:t>
                          </a:r>
                          <a:r>
                            <a:rPr lang="en-US" sz="1400" kern="1200" dirty="0">
                              <a:solidFill>
                                <a:schemeClr val="dk1"/>
                              </a:solidFill>
                              <a:latin typeface="Times New Roman" panose="02020603050405020304" pitchFamily="18" charset="0"/>
                              <a:ea typeface="+mn-ea"/>
                              <a:cs typeface="Times New Roman" panose="02020603050405020304" pitchFamily="18" charset="0"/>
                            </a:rPr>
                            <a:t>=effect of peptide 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dirty="0" err="1">
                              <a:solidFill>
                                <a:schemeClr val="dk1"/>
                              </a:solidFill>
                              <a:latin typeface="Times New Roman" panose="02020603050405020304" pitchFamily="18" charset="0"/>
                              <a:ea typeface="+mn-ea"/>
                              <a:cs typeface="Times New Roman" panose="02020603050405020304" pitchFamily="18" charset="0"/>
                            </a:rPr>
                            <a:t>ssample</a:t>
                          </a:r>
                          <a:r>
                            <a:rPr lang="en-US" sz="1400" kern="1200" dirty="0">
                              <a:solidFill>
                                <a:schemeClr val="dk1"/>
                              </a:solidFill>
                              <a:latin typeface="Times New Roman" panose="02020603050405020304" pitchFamily="18" charset="0"/>
                              <a:ea typeface="+mn-ea"/>
                              <a:cs typeface="Times New Roman" panose="02020603050405020304" pitchFamily="18" charset="0"/>
                            </a:rPr>
                            <a:t>=mean intensity in sample 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ϵ</a:t>
                          </a:r>
                          <a:r>
                            <a:rPr lang="en-US" sz="1400" kern="1200" dirty="0" err="1">
                              <a:solidFill>
                                <a:schemeClr val="dk1"/>
                              </a:solidFill>
                              <a:latin typeface="Times New Roman" panose="02020603050405020304" pitchFamily="18" charset="0"/>
                              <a:ea typeface="+mn-ea"/>
                              <a:cs typeface="Times New Roman" panose="02020603050405020304" pitchFamily="18" charset="0"/>
                            </a:rPr>
                            <a:t>sp</a:t>
                          </a:r>
                          <a:r>
                            <a:rPr lang="en-US" sz="1400" kern="1200" dirty="0">
                              <a:solidFill>
                                <a:schemeClr val="dk1"/>
                              </a:solidFill>
                              <a:latin typeface="Times New Roman" panose="02020603050405020304" pitchFamily="18" charset="0"/>
                              <a:ea typeface="+mn-ea"/>
                              <a:cs typeface="Times New Roman" panose="02020603050405020304" pitchFamily="18" charset="0"/>
                            </a:rPr>
                            <a:t>=normally distributed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err="1">
                              <a:solidFill>
                                <a:schemeClr val="dk1"/>
                              </a:solidFill>
                              <a:latin typeface="Times New Roman" panose="02020603050405020304" pitchFamily="18" charset="0"/>
                              <a:ea typeface="+mn-ea"/>
                              <a:cs typeface="Times New Roman" panose="02020603050405020304" pitchFamily="18" charset="0"/>
                            </a:rPr>
                            <a:t>Y</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ts</a:t>
                          </a:r>
                          <a:r>
                            <a:rPr lang="en-US"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baseline="-25000" dirty="0">
                              <a:solidFill>
                                <a:schemeClr val="dk1"/>
                              </a:solidFill>
                              <a:latin typeface="Times New Roman" panose="02020603050405020304" pitchFamily="18" charset="0"/>
                              <a:ea typeface="+mn-ea"/>
                              <a:cs typeface="Times New Roman" panose="02020603050405020304" pitchFamily="18" charset="0"/>
                            </a:rPr>
                            <a:t>0</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t</a:t>
                          </a:r>
                          <a:r>
                            <a:rPr lang="en-US" sz="1400" kern="1200" baseline="30000" dirty="0" err="1">
                              <a:solidFill>
                                <a:schemeClr val="dk1"/>
                              </a:solidFill>
                              <a:latin typeface="Times New Roman" panose="02020603050405020304" pitchFamily="18" charset="0"/>
                              <a:ea typeface="+mn-ea"/>
                              <a:cs typeface="Times New Roman" panose="02020603050405020304" pitchFamily="18" charset="0"/>
                            </a:rPr>
                            <a:t>treatment</a:t>
                          </a:r>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l-GR" sz="1400" kern="1200" dirty="0">
                              <a:solidFill>
                                <a:schemeClr val="dk1"/>
                              </a:solidFill>
                              <a:latin typeface="Times New Roman" panose="02020603050405020304" pitchFamily="18" charset="0"/>
                              <a:ea typeface="+mn-ea"/>
                              <a:cs typeface="Times New Roman" panose="02020603050405020304" pitchFamily="18" charset="0"/>
                            </a:rPr>
                            <a:t>ϵ</a:t>
                          </a:r>
                          <a:r>
                            <a:rPr lang="en-US" sz="1400" kern="1200" baseline="-25000" dirty="0" err="1">
                              <a:solidFill>
                                <a:schemeClr val="dk1"/>
                              </a:solidFill>
                              <a:latin typeface="Times New Roman" panose="02020603050405020304" pitchFamily="18" charset="0"/>
                              <a:ea typeface="+mn-ea"/>
                              <a:cs typeface="Times New Roman" panose="02020603050405020304" pitchFamily="18" charset="0"/>
                            </a:rPr>
                            <a:t>ts</a:t>
                          </a:r>
                          <a:endParaRPr lang="en-US" sz="1400" kern="1200" baseline="-250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err="1">
                              <a:solidFill>
                                <a:schemeClr val="dk1"/>
                              </a:solidFill>
                              <a:latin typeface="Times New Roman" panose="02020603050405020304" pitchFamily="18" charset="0"/>
                              <a:ea typeface="+mn-ea"/>
                              <a:cs typeface="Times New Roman" panose="02020603050405020304" pitchFamily="18" charset="0"/>
                            </a:rPr>
                            <a:t>Yts</a:t>
                          </a:r>
                          <a:r>
                            <a:rPr lang="en-US" sz="1400" kern="1200" dirty="0">
                              <a:solidFill>
                                <a:schemeClr val="dk1"/>
                              </a:solidFill>
                              <a:latin typeface="Times New Roman" panose="02020603050405020304" pitchFamily="18" charset="0"/>
                              <a:ea typeface="+mn-ea"/>
                              <a:cs typeface="Times New Roman" panose="02020603050405020304" pitchFamily="18" charset="0"/>
                            </a:rPr>
                            <a:t>=summarized log 2 transformed protein intensity in sample s of treatment 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dirty="0">
                              <a:solidFill>
                                <a:schemeClr val="dk1"/>
                              </a:solidFill>
                              <a:latin typeface="Times New Roman" panose="02020603050405020304" pitchFamily="18" charset="0"/>
                              <a:ea typeface="+mn-ea"/>
                              <a:cs typeface="Times New Roman" panose="02020603050405020304" pitchFamily="18" charset="0"/>
                            </a:rPr>
                            <a:t>0=intercept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Β</a:t>
                          </a:r>
                          <a:r>
                            <a:rPr lang="en-US" sz="1400" kern="1200" dirty="0" err="1">
                              <a:solidFill>
                                <a:schemeClr val="dk1"/>
                              </a:solidFill>
                              <a:latin typeface="Times New Roman" panose="02020603050405020304" pitchFamily="18" charset="0"/>
                              <a:ea typeface="+mn-ea"/>
                              <a:cs typeface="Times New Roman" panose="02020603050405020304" pitchFamily="18" charset="0"/>
                            </a:rPr>
                            <a:t>ttreatment</a:t>
                          </a:r>
                          <a:r>
                            <a:rPr lang="en-US" sz="1400" kern="1200" dirty="0">
                              <a:solidFill>
                                <a:schemeClr val="dk1"/>
                              </a:solidFill>
                              <a:latin typeface="Times New Roman" panose="02020603050405020304" pitchFamily="18" charset="0"/>
                              <a:ea typeface="+mn-ea"/>
                              <a:cs typeface="Times New Roman" panose="02020603050405020304" pitchFamily="18" charset="0"/>
                            </a:rPr>
                            <a:t> =effect of spike in condition 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sz="1400" kern="1200" dirty="0">
                              <a:solidFill>
                                <a:schemeClr val="dk1"/>
                              </a:solidFill>
                              <a:latin typeface="Times New Roman" panose="02020603050405020304" pitchFamily="18" charset="0"/>
                              <a:ea typeface="+mn-ea"/>
                              <a:cs typeface="Times New Roman" panose="02020603050405020304" pitchFamily="18" charset="0"/>
                            </a:rPr>
                            <a:t>ϵ</a:t>
                          </a:r>
                          <a:r>
                            <a:rPr lang="en-US" sz="1400" kern="1200" dirty="0" err="1">
                              <a:solidFill>
                                <a:schemeClr val="dk1"/>
                              </a:solidFill>
                              <a:latin typeface="Times New Roman" panose="02020603050405020304" pitchFamily="18" charset="0"/>
                              <a:ea typeface="+mn-ea"/>
                              <a:cs typeface="Times New Roman" panose="02020603050405020304" pitchFamily="18" charset="0"/>
                            </a:rPr>
                            <a:t>ts</a:t>
                          </a:r>
                          <a:r>
                            <a:rPr lang="en-US" sz="1400" kern="1200" dirty="0">
                              <a:solidFill>
                                <a:schemeClr val="dk1"/>
                              </a:solidFill>
                              <a:latin typeface="Times New Roman" panose="02020603050405020304" pitchFamily="18" charset="0"/>
                              <a:ea typeface="+mn-ea"/>
                              <a:cs typeface="Times New Roman" panose="02020603050405020304" pitchFamily="18" charset="0"/>
                            </a:rPr>
                            <a:t>=normally distributed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l-GR" sz="14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40866729"/>
                      </a:ext>
                    </a:extLst>
                  </a:tr>
                </a:tbl>
              </a:graphicData>
            </a:graphic>
          </p:graphicFrame>
        </mc:Fallback>
      </mc:AlternateContent>
    </p:spTree>
    <p:extLst>
      <p:ext uri="{BB962C8B-B14F-4D97-AF65-F5344CB8AC3E}">
        <p14:creationId xmlns:p14="http://schemas.microsoft.com/office/powerpoint/2010/main" val="127741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6B0ED2-27BC-6761-2955-A892E3B87ACD}"/>
              </a:ext>
            </a:extLst>
          </p:cNvPr>
          <p:cNvGraphicFramePr>
            <a:graphicFrameLocks noGrp="1"/>
          </p:cNvGraphicFramePr>
          <p:nvPr>
            <p:extLst>
              <p:ext uri="{D42A27DB-BD31-4B8C-83A1-F6EECF244321}">
                <p14:modId xmlns:p14="http://schemas.microsoft.com/office/powerpoint/2010/main" val="478180026"/>
              </p:ext>
            </p:extLst>
          </p:nvPr>
        </p:nvGraphicFramePr>
        <p:xfrm>
          <a:off x="838200" y="1825625"/>
          <a:ext cx="11019453" cy="2590800"/>
        </p:xfrm>
        <a:graphic>
          <a:graphicData uri="http://schemas.openxmlformats.org/drawingml/2006/table">
            <a:tbl>
              <a:tblPr firstRow="1" bandRow="1">
                <a:tableStyleId>{5C22544A-7EE6-4342-B048-85BDC9FD1C3A}</a:tableStyleId>
              </a:tblPr>
              <a:tblGrid>
                <a:gridCol w="785844">
                  <a:extLst>
                    <a:ext uri="{9D8B030D-6E8A-4147-A177-3AD203B41FA5}">
                      <a16:colId xmlns:a16="http://schemas.microsoft.com/office/drawing/2014/main" val="4156815300"/>
                    </a:ext>
                  </a:extLst>
                </a:gridCol>
                <a:gridCol w="1485122">
                  <a:extLst>
                    <a:ext uri="{9D8B030D-6E8A-4147-A177-3AD203B41FA5}">
                      <a16:colId xmlns:a16="http://schemas.microsoft.com/office/drawing/2014/main" val="2534945664"/>
                    </a:ext>
                  </a:extLst>
                </a:gridCol>
                <a:gridCol w="1715202">
                  <a:extLst>
                    <a:ext uri="{9D8B030D-6E8A-4147-A177-3AD203B41FA5}">
                      <a16:colId xmlns:a16="http://schemas.microsoft.com/office/drawing/2014/main" val="1344105214"/>
                    </a:ext>
                  </a:extLst>
                </a:gridCol>
                <a:gridCol w="919885">
                  <a:extLst>
                    <a:ext uri="{9D8B030D-6E8A-4147-A177-3AD203B41FA5}">
                      <a16:colId xmlns:a16="http://schemas.microsoft.com/office/drawing/2014/main" val="1324771058"/>
                    </a:ext>
                  </a:extLst>
                </a:gridCol>
                <a:gridCol w="2338040">
                  <a:extLst>
                    <a:ext uri="{9D8B030D-6E8A-4147-A177-3AD203B41FA5}">
                      <a16:colId xmlns:a16="http://schemas.microsoft.com/office/drawing/2014/main" val="2321242822"/>
                    </a:ext>
                  </a:extLst>
                </a:gridCol>
                <a:gridCol w="1820605">
                  <a:extLst>
                    <a:ext uri="{9D8B030D-6E8A-4147-A177-3AD203B41FA5}">
                      <a16:colId xmlns:a16="http://schemas.microsoft.com/office/drawing/2014/main" val="163819778"/>
                    </a:ext>
                  </a:extLst>
                </a:gridCol>
                <a:gridCol w="1954755">
                  <a:extLst>
                    <a:ext uri="{9D8B030D-6E8A-4147-A177-3AD203B41FA5}">
                      <a16:colId xmlns:a16="http://schemas.microsoft.com/office/drawing/2014/main" val="286456281"/>
                    </a:ext>
                  </a:extLst>
                </a:gridCol>
              </a:tblGrid>
              <a:tr h="0">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dirty="0" err="1">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DEP</a:t>
                      </a:r>
                    </a:p>
                  </a:txBody>
                  <a:tcPr/>
                </a:tc>
                <a:tc>
                  <a:txBody>
                    <a:bodyPr/>
                    <a:lstStyle/>
                    <a:p>
                      <a:r>
                        <a:rPr lang="en-US" sz="1200" dirty="0" err="1">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MSqRob2</a:t>
                      </a:r>
                    </a:p>
                  </a:txBody>
                  <a:tcPr/>
                </a:tc>
                <a:extLst>
                  <a:ext uri="{0D108BD9-81ED-4DB2-BD59-A6C34878D82A}">
                    <a16:rowId xmlns:a16="http://schemas.microsoft.com/office/drawing/2014/main" val="1644126165"/>
                  </a:ext>
                </a:extLst>
              </a:tr>
              <a:tr h="0">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Statistical Inference</a:t>
                      </a:r>
                    </a:p>
                  </a:txBody>
                  <a:tcPr/>
                </a:tc>
                <a:tc>
                  <a:txBody>
                    <a:bodyPr/>
                    <a:lstStyle/>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Anova</a:t>
                      </a:r>
                      <a:r>
                        <a:rPr lang="en-US" sz="1400" kern="1200" dirty="0">
                          <a:solidFill>
                            <a:schemeClr val="dk1"/>
                          </a:solidFill>
                          <a:latin typeface="Times New Roman" panose="02020603050405020304" pitchFamily="18" charset="0"/>
                          <a:ea typeface="+mn-ea"/>
                          <a:cs typeface="Times New Roman" panose="02020603050405020304" pitchFamily="18" charset="0"/>
                        </a:rPr>
                        <a:t> based comparisons</a:t>
                      </a:r>
                    </a:p>
                  </a:txBody>
                  <a:tcPr/>
                </a:tc>
                <a:tc>
                  <a:txBody>
                    <a:bodyPr/>
                    <a:lstStyle/>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Anova</a:t>
                      </a:r>
                      <a:r>
                        <a:rPr lang="en-US" sz="1400" kern="1200" dirty="0">
                          <a:solidFill>
                            <a:schemeClr val="dk1"/>
                          </a:solidFill>
                          <a:latin typeface="Times New Roman" panose="02020603050405020304" pitchFamily="18" charset="0"/>
                          <a:ea typeface="+mn-ea"/>
                          <a:cs typeface="Times New Roman" panose="02020603050405020304" pitchFamily="18" charset="0"/>
                        </a:rPr>
                        <a:t> test,</a:t>
                      </a:r>
                    </a:p>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gtest</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Fdrtool</a:t>
                      </a:r>
                      <a:r>
                        <a:rPr lang="en-US" sz="1400" kern="1200" dirty="0">
                          <a:solidFill>
                            <a:schemeClr val="dk1"/>
                          </a:solidFill>
                          <a:latin typeface="Times New Roman" panose="02020603050405020304" pitchFamily="18" charset="0"/>
                          <a:ea typeface="+mn-ea"/>
                          <a:cs typeface="Times New Roman" panose="02020603050405020304" pitchFamily="18" charset="0"/>
                        </a:rPr>
                        <a:t> statistics(normal)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Wald test to test individual coefficient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Likelihood ratio F-test to compare the original model with a reduced model</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Empirical estimation of the prior distribution for the parameters from the data and a posterior estimation of the parameters.</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Empirical Bayes moderation </a:t>
                      </a:r>
                    </a:p>
                  </a:txBody>
                  <a:tcPr/>
                </a:tc>
                <a:extLst>
                  <a:ext uri="{0D108BD9-81ED-4DB2-BD59-A6C34878D82A}">
                    <a16:rowId xmlns:a16="http://schemas.microsoft.com/office/drawing/2014/main" val="1318044862"/>
                  </a:ext>
                </a:extLst>
              </a:tr>
              <a:tr h="228069">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Multiple Testing</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Benjamin Hochberg</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Multiple testing using: Holm, Tukey ,</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Bonferroni, Dunnett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err="1">
                          <a:solidFill>
                            <a:schemeClr val="dk1"/>
                          </a:solidFill>
                          <a:latin typeface="Times New Roman" panose="02020603050405020304" pitchFamily="18" charset="0"/>
                          <a:ea typeface="+mn-ea"/>
                          <a:cs typeface="Times New Roman" panose="02020603050405020304" pitchFamily="18" charset="0"/>
                        </a:rPr>
                        <a:t>fdrtool</a:t>
                      </a:r>
                      <a:r>
                        <a:rPr lang="en-US" sz="1400" kern="1200" dirty="0">
                          <a:solidFill>
                            <a:schemeClr val="dk1"/>
                          </a:solidFill>
                          <a:latin typeface="Times New Roman" panose="02020603050405020304" pitchFamily="18" charset="0"/>
                          <a:ea typeface="+mn-ea"/>
                          <a:cs typeface="Times New Roman" panose="02020603050405020304" pitchFamily="18" charset="0"/>
                        </a:rPr>
                        <a:t> package</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Benjamin Hochberg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Benjamin Hochberg</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 BY and  holm</a:t>
                      </a:r>
                    </a:p>
                  </a:txBody>
                  <a:tcPr/>
                </a:tc>
                <a:extLst>
                  <a:ext uri="{0D108BD9-81ED-4DB2-BD59-A6C34878D82A}">
                    <a16:rowId xmlns:a16="http://schemas.microsoft.com/office/drawing/2014/main" val="2699005401"/>
                  </a:ext>
                </a:extLst>
              </a:tr>
            </a:tbl>
          </a:graphicData>
        </a:graphic>
      </p:graphicFrame>
    </p:spTree>
    <p:extLst>
      <p:ext uri="{BB962C8B-B14F-4D97-AF65-F5344CB8AC3E}">
        <p14:creationId xmlns:p14="http://schemas.microsoft.com/office/powerpoint/2010/main" val="160190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7BB960-0498-0358-D09E-45E458E667FB}"/>
              </a:ext>
            </a:extLst>
          </p:cNvPr>
          <p:cNvGraphicFramePr>
            <a:graphicFrameLocks noGrp="1"/>
          </p:cNvGraphicFramePr>
          <p:nvPr>
            <p:extLst>
              <p:ext uri="{D42A27DB-BD31-4B8C-83A1-F6EECF244321}">
                <p14:modId xmlns:p14="http://schemas.microsoft.com/office/powerpoint/2010/main" val="167881328"/>
              </p:ext>
            </p:extLst>
          </p:nvPr>
        </p:nvGraphicFramePr>
        <p:xfrm>
          <a:off x="352416" y="745756"/>
          <a:ext cx="11132604" cy="3845661"/>
        </p:xfrm>
        <a:graphic>
          <a:graphicData uri="http://schemas.openxmlformats.org/drawingml/2006/table">
            <a:tbl>
              <a:tblPr firstRow="1" bandRow="1">
                <a:tableStyleId>{5C22544A-7EE6-4342-B048-85BDC9FD1C3A}</a:tableStyleId>
              </a:tblPr>
              <a:tblGrid>
                <a:gridCol w="1590372">
                  <a:extLst>
                    <a:ext uri="{9D8B030D-6E8A-4147-A177-3AD203B41FA5}">
                      <a16:colId xmlns:a16="http://schemas.microsoft.com/office/drawing/2014/main" val="1593659104"/>
                    </a:ext>
                  </a:extLst>
                </a:gridCol>
                <a:gridCol w="1590372">
                  <a:extLst>
                    <a:ext uri="{9D8B030D-6E8A-4147-A177-3AD203B41FA5}">
                      <a16:colId xmlns:a16="http://schemas.microsoft.com/office/drawing/2014/main" val="1505940675"/>
                    </a:ext>
                  </a:extLst>
                </a:gridCol>
                <a:gridCol w="1590372">
                  <a:extLst>
                    <a:ext uri="{9D8B030D-6E8A-4147-A177-3AD203B41FA5}">
                      <a16:colId xmlns:a16="http://schemas.microsoft.com/office/drawing/2014/main" val="92793701"/>
                    </a:ext>
                  </a:extLst>
                </a:gridCol>
                <a:gridCol w="1590372">
                  <a:extLst>
                    <a:ext uri="{9D8B030D-6E8A-4147-A177-3AD203B41FA5}">
                      <a16:colId xmlns:a16="http://schemas.microsoft.com/office/drawing/2014/main" val="2105944619"/>
                    </a:ext>
                  </a:extLst>
                </a:gridCol>
                <a:gridCol w="1590372">
                  <a:extLst>
                    <a:ext uri="{9D8B030D-6E8A-4147-A177-3AD203B41FA5}">
                      <a16:colId xmlns:a16="http://schemas.microsoft.com/office/drawing/2014/main" val="1371867519"/>
                    </a:ext>
                  </a:extLst>
                </a:gridCol>
                <a:gridCol w="1590372">
                  <a:extLst>
                    <a:ext uri="{9D8B030D-6E8A-4147-A177-3AD203B41FA5}">
                      <a16:colId xmlns:a16="http://schemas.microsoft.com/office/drawing/2014/main" val="1301048603"/>
                    </a:ext>
                  </a:extLst>
                </a:gridCol>
                <a:gridCol w="1590372">
                  <a:extLst>
                    <a:ext uri="{9D8B030D-6E8A-4147-A177-3AD203B41FA5}">
                      <a16:colId xmlns:a16="http://schemas.microsoft.com/office/drawing/2014/main" val="2949442851"/>
                    </a:ext>
                  </a:extLst>
                </a:gridCol>
              </a:tblGrid>
              <a:tr h="675741">
                <a:tc>
                  <a:txBody>
                    <a:bodyPr/>
                    <a:lstStyle/>
                    <a:p>
                      <a:endParaRPr lang="en-US"/>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DEP</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MSqRob2</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447236"/>
                  </a:ext>
                </a:extLst>
              </a:tr>
              <a:tr h="675741">
                <a:tc>
                  <a:txBody>
                    <a:bodyPr/>
                    <a:lstStyle/>
                    <a:p>
                      <a:r>
                        <a:rPr lang="en-US" sz="1400">
                          <a:latin typeface="Times New Roman" panose="02020603050405020304" pitchFamily="18" charset="0"/>
                          <a:cs typeface="Times New Roman" panose="02020603050405020304" pitchFamily="18" charset="0"/>
                        </a:rPr>
                        <a:t>Input File</a:t>
                      </a:r>
                      <a:endParaRPr lang="en-US" sz="1400" dirty="0">
                        <a:latin typeface="Times New Roman" panose="02020603050405020304" pitchFamily="18" charset="0"/>
                        <a:cs typeface="Times New Roman" panose="02020603050405020304" pitchFamily="18" charset="0"/>
                      </a:endParaRPr>
                    </a:p>
                  </a:txBody>
                  <a:tcPr/>
                </a:tc>
                <a:tc gridSpan="6">
                  <a:txBody>
                    <a:bodyPr/>
                    <a:lstStyle/>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Tool specific converters</a:t>
                      </a:r>
                    </a:p>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Use MSstats converters from Skyline, </a:t>
                      </a:r>
                      <a:r>
                        <a:rPr lang="en-US" sz="1400" dirty="0" err="1">
                          <a:latin typeface="Times New Roman" panose="02020603050405020304" pitchFamily="18" charset="0"/>
                          <a:cs typeface="Times New Roman" panose="02020603050405020304" pitchFamily="18" charset="0"/>
                        </a:rPr>
                        <a:t>MaxQuant</a:t>
                      </a:r>
                      <a:r>
                        <a:rPr lang="en-US" sz="1400" dirty="0">
                          <a:latin typeface="Times New Roman" panose="02020603050405020304" pitchFamily="18" charset="0"/>
                          <a:cs typeface="Times New Roman" panose="02020603050405020304" pitchFamily="18" charset="0"/>
                        </a:rPr>
                        <a:t>, Progenesis, Proteome Discoverer. This includes filtering implemented in MSstats converters. </a:t>
                      </a:r>
                    </a:p>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Reformat as required for each tool</a:t>
                      </a:r>
                    </a:p>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 For </a:t>
                      </a:r>
                      <a:r>
                        <a:rPr lang="en-US" sz="1400" dirty="0" err="1">
                          <a:latin typeface="Times New Roman" panose="02020603050405020304" pitchFamily="18" charset="0"/>
                          <a:cs typeface="Times New Roman" panose="02020603050405020304" pitchFamily="18" charset="0"/>
                        </a:rPr>
                        <a:t>maxquant</a:t>
                      </a:r>
                      <a:r>
                        <a:rPr lang="en-US" sz="1400" dirty="0">
                          <a:latin typeface="Times New Roman" panose="02020603050405020304" pitchFamily="18" charset="0"/>
                          <a:cs typeface="Times New Roman" panose="02020603050405020304" pitchFamily="18" charset="0"/>
                        </a:rPr>
                        <a:t> output if data contains LFQ intensities then </a:t>
                      </a:r>
                      <a:r>
                        <a:rPr lang="en-US" sz="1400" dirty="0" err="1">
                          <a:latin typeface="Times New Roman" panose="02020603050405020304" pitchFamily="18" charset="0"/>
                          <a:cs typeface="Times New Roman" panose="02020603050405020304" pitchFamily="18" charset="0"/>
                        </a:rPr>
                        <a:t>DEqMS</a:t>
                      </a:r>
                      <a:r>
                        <a:rPr lang="en-US" sz="1400" dirty="0">
                          <a:latin typeface="Times New Roman" panose="02020603050405020304" pitchFamily="18" charset="0"/>
                          <a:cs typeface="Times New Roman" panose="02020603050405020304" pitchFamily="18" charset="0"/>
                        </a:rPr>
                        <a:t>, DEP, </a:t>
                      </a:r>
                      <a:r>
                        <a:rPr lang="en-US" sz="1400" dirty="0" err="1">
                          <a:latin typeface="Times New Roman" panose="02020603050405020304" pitchFamily="18" charset="0"/>
                          <a:cs typeface="Times New Roman" panose="02020603050405020304" pitchFamily="18" charset="0"/>
                        </a:rPr>
                        <a:t>proDA</a:t>
                      </a:r>
                      <a:r>
                        <a:rPr lang="en-US" sz="1400" dirty="0">
                          <a:latin typeface="Times New Roman" panose="02020603050405020304" pitchFamily="18" charset="0"/>
                          <a:cs typeface="Times New Roman" panose="02020603050405020304" pitchFamily="18" charset="0"/>
                        </a:rPr>
                        <a:t> , MSqRob2 can be run without using converters by reformatting the data</a:t>
                      </a:r>
                    </a:p>
                  </a:txBody>
                  <a:tcPr/>
                </a:tc>
                <a:tc hMerge="1">
                  <a:txBody>
                    <a:bodyPr/>
                    <a:lstStyle/>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Use MSstats converters from Skyline, </a:t>
                      </a:r>
                      <a:r>
                        <a:rPr lang="en-US" sz="1400" dirty="0" err="1">
                          <a:latin typeface="Times New Roman" panose="02020603050405020304" pitchFamily="18" charset="0"/>
                          <a:cs typeface="Times New Roman" panose="02020603050405020304" pitchFamily="18" charset="0"/>
                        </a:rPr>
                        <a:t>MaxQuant</a:t>
                      </a:r>
                      <a:r>
                        <a:rPr lang="en-US" sz="1400" dirty="0">
                          <a:latin typeface="Times New Roman" panose="02020603050405020304" pitchFamily="18" charset="0"/>
                          <a:cs typeface="Times New Roman" panose="02020603050405020304" pitchFamily="18" charset="0"/>
                        </a:rPr>
                        <a:t>, Progenesis, Proteome Discoverer. This includes filtering implemented in MSstats converters. </a:t>
                      </a:r>
                    </a:p>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Reformat as required for each tool</a:t>
                      </a:r>
                    </a:p>
                  </a:txBody>
                  <a:tcPr/>
                </a:tc>
                <a:tc hMerge="1">
                  <a:txBody>
                    <a:bodyPr/>
                    <a:lstStyle/>
                    <a:p>
                      <a:endParaRPr lang="en-US" sz="1200" dirty="0">
                        <a:latin typeface="Times New Roman" panose="02020603050405020304" pitchFamily="18" charset="0"/>
                        <a:cs typeface="Times New Roman" panose="02020603050405020304" pitchFamily="18" charset="0"/>
                      </a:endParaRPr>
                    </a:p>
                  </a:txBody>
                  <a:tcPr/>
                </a:tc>
                <a:tc hMerge="1">
                  <a:txBody>
                    <a:bodyPr/>
                    <a:lstStyle/>
                    <a:p>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hMerge="1">
                  <a:txBody>
                    <a:bodyPr/>
                    <a:lstStyle/>
                    <a:p>
                      <a:pPr marL="171450" indent="-171450" algn="l" defTabSz="914400" rtl="0" eaLnBrk="1" latinLnBrk="0" hangingPunct="1">
                        <a:buFont typeface="Arial" panose="020B0604020202020204" pitchFamily="34" charset="0"/>
                        <a:buChar char="•"/>
                      </a:pP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hMerge="1">
                  <a:txBody>
                    <a:bodyPr/>
                    <a:lstStyle/>
                    <a:p>
                      <a:pPr marL="171450" indent="-171450" algn="l" defTabSz="914400" rtl="0" eaLnBrk="1" latinLnBrk="0" hangingPunct="1">
                        <a:buFont typeface="Arial" panose="020B0604020202020204" pitchFamily="34" charset="0"/>
                        <a:buChar char="•"/>
                      </a:pP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997517682"/>
                  </a:ext>
                </a:extLst>
              </a:tr>
              <a:tr h="675741">
                <a:tc>
                  <a:txBody>
                    <a:bodyPr/>
                    <a:lstStyle/>
                    <a:p>
                      <a:pPr marL="0" algn="l" defTabSz="914400" rtl="0" eaLnBrk="1" latinLnBrk="0" hangingPunct="1"/>
                      <a:r>
                        <a:rPr lang="en-US" sz="1400" kern="1200">
                          <a:solidFill>
                            <a:schemeClr val="dk1"/>
                          </a:solidFill>
                          <a:latin typeface="Times New Roman" panose="02020603050405020304" pitchFamily="18" charset="0"/>
                          <a:ea typeface="+mn-ea"/>
                          <a:cs typeface="Times New Roman" panose="02020603050405020304" pitchFamily="18" charset="0"/>
                        </a:rPr>
                        <a:t>Additional Pre-processing</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buFont typeface="Arial" panose="020B0604020202020204" pitchFamily="34" charset="0"/>
                        <a:buNone/>
                      </a:pPr>
                      <a:r>
                        <a:rPr lang="en-US" sz="1400">
                          <a:latin typeface="Times New Roman" panose="02020603050405020304" pitchFamily="18" charset="0"/>
                          <a:cs typeface="Times New Roman" panose="02020603050405020304" pitchFamily="18" charset="0"/>
                        </a:rPr>
                        <a:t>None</a:t>
                      </a:r>
                      <a:endParaRPr lang="en-US" sz="14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Replace 0 with Na’s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Log2 transform the data</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Assign grouping variables to data (condition)</a:t>
                      </a:r>
                    </a:p>
                    <a:p>
                      <a:pPr marL="171450" indent="-1714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SummarizedExperiment object with log2-transformed values</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Replace the zeros with NAs and take the log2() of the data</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Filter protein table. DEqMS require minimum two values for each group.</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Convert data to </a:t>
                      </a:r>
                      <a:r>
                        <a:rPr lang="en-US" sz="1400" kern="1200" dirty="0" err="1">
                          <a:solidFill>
                            <a:schemeClr val="dk1"/>
                          </a:solidFill>
                          <a:latin typeface="Times New Roman" panose="02020603050405020304" pitchFamily="18" charset="0"/>
                          <a:ea typeface="+mn-ea"/>
                          <a:cs typeface="Times New Roman" panose="02020603050405020304" pitchFamily="18" charset="0"/>
                        </a:rPr>
                        <a:t>Qfeature</a:t>
                      </a:r>
                      <a:r>
                        <a:rPr lang="en-US" sz="1400" kern="1200" dirty="0">
                          <a:solidFill>
                            <a:schemeClr val="dk1"/>
                          </a:solidFill>
                          <a:latin typeface="Times New Roman" panose="02020603050405020304" pitchFamily="18" charset="0"/>
                          <a:ea typeface="+mn-ea"/>
                          <a:cs typeface="Times New Roman" panose="02020603050405020304" pitchFamily="18" charset="0"/>
                        </a:rPr>
                        <a:t> Object</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 Convert 0 to NA</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Log2 transform data</a:t>
                      </a:r>
                    </a:p>
                  </a:txBody>
                  <a:tcPr/>
                </a:tc>
                <a:extLst>
                  <a:ext uri="{0D108BD9-81ED-4DB2-BD59-A6C34878D82A}">
                    <a16:rowId xmlns:a16="http://schemas.microsoft.com/office/drawing/2014/main" val="2889742123"/>
                  </a:ext>
                </a:extLst>
              </a:tr>
            </a:tbl>
          </a:graphicData>
        </a:graphic>
      </p:graphicFrame>
      <p:sp>
        <p:nvSpPr>
          <p:cNvPr id="3" name="TextBox 2">
            <a:extLst>
              <a:ext uri="{FF2B5EF4-FFF2-40B4-BE49-F238E27FC236}">
                <a16:creationId xmlns:a16="http://schemas.microsoft.com/office/drawing/2014/main" id="{F311F145-ADDC-7DA8-624A-48E398440D7B}"/>
              </a:ext>
            </a:extLst>
          </p:cNvPr>
          <p:cNvSpPr txBox="1"/>
          <p:nvPr/>
        </p:nvSpPr>
        <p:spPr>
          <a:xfrm>
            <a:off x="529698" y="204187"/>
            <a:ext cx="9670745" cy="369332"/>
          </a:xfrm>
          <a:prstGeom prst="rect">
            <a:avLst/>
          </a:prstGeom>
          <a:noFill/>
        </p:spPr>
        <p:txBody>
          <a:bodyPr wrap="square" rtlCol="0">
            <a:spAutoFit/>
          </a:bodyPr>
          <a:lstStyle/>
          <a:p>
            <a:r>
              <a:rPr lang="en-US"/>
              <a:t>Practical details of the existing workflows used in the evaluation</a:t>
            </a:r>
            <a:endParaRPr lang="en-US" dirty="0"/>
          </a:p>
        </p:txBody>
      </p:sp>
    </p:spTree>
    <p:extLst>
      <p:ext uri="{BB962C8B-B14F-4D97-AF65-F5344CB8AC3E}">
        <p14:creationId xmlns:p14="http://schemas.microsoft.com/office/powerpoint/2010/main" val="4173642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26352</TotalTime>
  <Words>3704</Words>
  <Application>Microsoft Office PowerPoint</Application>
  <PresentationFormat>Widescreen</PresentationFormat>
  <Paragraphs>525</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Benchmarking Statistical Methods for mass-spectrometry-based proteomics</vt:lpstr>
      <vt:lpstr>Methods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of Statistical Methods for mass-spectrometry-based proteomics</dc:title>
  <dc:creator>Tushita Gupta</dc:creator>
  <cp:lastModifiedBy>Tushita Gupta</cp:lastModifiedBy>
  <cp:revision>69</cp:revision>
  <dcterms:created xsi:type="dcterms:W3CDTF">2023-02-13T23:13:37Z</dcterms:created>
  <dcterms:modified xsi:type="dcterms:W3CDTF">2023-04-21T19:47:18Z</dcterms:modified>
</cp:coreProperties>
</file>