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sldIdLst>
    <p:sldId id="256" r:id="rId2"/>
    <p:sldId id="298" r:id="rId3"/>
    <p:sldId id="261" r:id="rId4"/>
    <p:sldId id="299" r:id="rId5"/>
    <p:sldId id="279" r:id="rId6"/>
    <p:sldId id="284" r:id="rId7"/>
    <p:sldId id="280" r:id="rId8"/>
    <p:sldId id="281" r:id="rId9"/>
    <p:sldId id="301" r:id="rId10"/>
    <p:sldId id="302" r:id="rId11"/>
    <p:sldId id="326" r:id="rId12"/>
    <p:sldId id="288" r:id="rId13"/>
    <p:sldId id="300" r:id="rId14"/>
    <p:sldId id="319" r:id="rId15"/>
    <p:sldId id="317" r:id="rId16"/>
    <p:sldId id="323" r:id="rId17"/>
    <p:sldId id="318" r:id="rId18"/>
    <p:sldId id="307" r:id="rId19"/>
    <p:sldId id="308" r:id="rId20"/>
    <p:sldId id="309" r:id="rId21"/>
    <p:sldId id="327" r:id="rId22"/>
    <p:sldId id="328" r:id="rId23"/>
    <p:sldId id="32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4296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850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364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9627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8462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6068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8559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7572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2636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088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5487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4/21/2023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55105431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530A5E9E-21DE-945F-09A9-8EB7CA243419}"/>
              </a:ext>
            </a:extLst>
          </p:cNvPr>
          <p:cNvPicPr>
            <a:picLocks noChangeAspect="1"/>
          </p:cNvPicPr>
          <p:nvPr/>
        </p:nvPicPr>
        <p:blipFill rotWithShape="1">
          <a:blip r:embed="rId2">
            <a:alphaModFix amt="50000"/>
          </a:blip>
          <a:srcRect t="24981" r="-1" b="-1"/>
          <a:stretch/>
        </p:blipFill>
        <p:spPr>
          <a:xfrm>
            <a:off x="20" y="-126450"/>
            <a:ext cx="12188930" cy="6857990"/>
          </a:xfrm>
          <a:prstGeom prst="rect">
            <a:avLst/>
          </a:prstGeom>
        </p:spPr>
      </p:pic>
      <p:sp>
        <p:nvSpPr>
          <p:cNvPr id="2" name="Title 1">
            <a:extLst>
              <a:ext uri="{FF2B5EF4-FFF2-40B4-BE49-F238E27FC236}">
                <a16:creationId xmlns:a16="http://schemas.microsoft.com/office/drawing/2014/main" id="{6D889835-285E-2125-B545-677F28184626}"/>
              </a:ext>
            </a:extLst>
          </p:cNvPr>
          <p:cNvSpPr>
            <a:spLocks noGrp="1"/>
          </p:cNvSpPr>
          <p:nvPr>
            <p:ph type="ctrTitle"/>
          </p:nvPr>
        </p:nvSpPr>
        <p:spPr>
          <a:xfrm>
            <a:off x="1524000" y="1122363"/>
            <a:ext cx="9144000" cy="3063240"/>
          </a:xfrm>
        </p:spPr>
        <p:txBody>
          <a:bodyPr>
            <a:normAutofit/>
          </a:bodyPr>
          <a:lstStyle/>
          <a:p>
            <a:r>
              <a:rPr lang="en-US" sz="5100" dirty="0">
                <a:solidFill>
                  <a:srgbClr val="FFFFFF"/>
                </a:solidFill>
              </a:rPr>
              <a:t>Benchmarking statistical methods for mass-spectrometry-based proteomics</a:t>
            </a:r>
          </a:p>
        </p:txBody>
      </p:sp>
      <p:sp>
        <p:nvSpPr>
          <p:cNvPr id="2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6679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0A3E2-5A1C-A141-B8EE-AB7FBF2C0E12}"/>
              </a:ext>
            </a:extLst>
          </p:cNvPr>
          <p:cNvSpPr txBox="1"/>
          <p:nvPr/>
        </p:nvSpPr>
        <p:spPr>
          <a:xfrm>
            <a:off x="258146" y="951157"/>
            <a:ext cx="2600325" cy="369332"/>
          </a:xfrm>
          <a:prstGeom prst="rect">
            <a:avLst/>
          </a:prstGeom>
          <a:noFill/>
        </p:spPr>
        <p:txBody>
          <a:bodyPr wrap="square" rtlCol="0">
            <a:spAutoFit/>
          </a:bodyPr>
          <a:lstStyle/>
          <a:p>
            <a:r>
              <a:rPr lang="en-US" dirty="0" err="1"/>
              <a:t>MaxQuant</a:t>
            </a:r>
            <a:endParaRPr lang="en-US" dirty="0"/>
          </a:p>
        </p:txBody>
      </p:sp>
      <p:sp>
        <p:nvSpPr>
          <p:cNvPr id="6" name="TextBox 5">
            <a:extLst>
              <a:ext uri="{FF2B5EF4-FFF2-40B4-BE49-F238E27FC236}">
                <a16:creationId xmlns:a16="http://schemas.microsoft.com/office/drawing/2014/main" id="{195A9897-56B3-6465-5030-C4865726244E}"/>
              </a:ext>
            </a:extLst>
          </p:cNvPr>
          <p:cNvSpPr txBox="1"/>
          <p:nvPr/>
        </p:nvSpPr>
        <p:spPr>
          <a:xfrm>
            <a:off x="3743715" y="875112"/>
            <a:ext cx="2600325" cy="369332"/>
          </a:xfrm>
          <a:prstGeom prst="rect">
            <a:avLst/>
          </a:prstGeom>
          <a:noFill/>
        </p:spPr>
        <p:txBody>
          <a:bodyPr wrap="square" rtlCol="0">
            <a:spAutoFit/>
          </a:bodyPr>
          <a:lstStyle/>
          <a:p>
            <a:r>
              <a:rPr lang="en-US" dirty="0"/>
              <a:t>Skyline</a:t>
            </a:r>
          </a:p>
        </p:txBody>
      </p:sp>
      <p:sp>
        <p:nvSpPr>
          <p:cNvPr id="7" name="TextBox 6">
            <a:extLst>
              <a:ext uri="{FF2B5EF4-FFF2-40B4-BE49-F238E27FC236}">
                <a16:creationId xmlns:a16="http://schemas.microsoft.com/office/drawing/2014/main" id="{8C11626B-8EE7-9225-F183-5F1FE7FBB136}"/>
              </a:ext>
            </a:extLst>
          </p:cNvPr>
          <p:cNvSpPr txBox="1"/>
          <p:nvPr/>
        </p:nvSpPr>
        <p:spPr>
          <a:xfrm>
            <a:off x="9671380" y="897836"/>
            <a:ext cx="2600325" cy="369332"/>
          </a:xfrm>
          <a:prstGeom prst="rect">
            <a:avLst/>
          </a:prstGeom>
          <a:noFill/>
        </p:spPr>
        <p:txBody>
          <a:bodyPr wrap="square" rtlCol="0">
            <a:spAutoFit/>
          </a:bodyPr>
          <a:lstStyle/>
          <a:p>
            <a:r>
              <a:rPr lang="en-US" dirty="0"/>
              <a:t>P.D.</a:t>
            </a:r>
          </a:p>
        </p:txBody>
      </p:sp>
      <p:sp>
        <p:nvSpPr>
          <p:cNvPr id="13" name="TextBox 12">
            <a:extLst>
              <a:ext uri="{FF2B5EF4-FFF2-40B4-BE49-F238E27FC236}">
                <a16:creationId xmlns:a16="http://schemas.microsoft.com/office/drawing/2014/main" id="{8C79D003-CB20-EE7B-9A82-A52642D5A17D}"/>
              </a:ext>
            </a:extLst>
          </p:cNvPr>
          <p:cNvSpPr txBox="1"/>
          <p:nvPr/>
        </p:nvSpPr>
        <p:spPr>
          <a:xfrm>
            <a:off x="342122" y="137641"/>
            <a:ext cx="6096000" cy="369332"/>
          </a:xfrm>
          <a:prstGeom prst="rect">
            <a:avLst/>
          </a:prstGeom>
          <a:noFill/>
        </p:spPr>
        <p:txBody>
          <a:bodyPr wrap="square">
            <a:spAutoFit/>
          </a:bodyPr>
          <a:lstStyle/>
          <a:p>
            <a:r>
              <a:rPr lang="en-US" dirty="0"/>
              <a:t>Dataset 1--DDA: Controlled Mixture</a:t>
            </a:r>
          </a:p>
        </p:txBody>
      </p:sp>
      <p:pic>
        <p:nvPicPr>
          <p:cNvPr id="9" name="Picture 8">
            <a:extLst>
              <a:ext uri="{FF2B5EF4-FFF2-40B4-BE49-F238E27FC236}">
                <a16:creationId xmlns:a16="http://schemas.microsoft.com/office/drawing/2014/main" id="{32238CA2-E1F6-8FB0-5AA5-C181559839B4}"/>
              </a:ext>
            </a:extLst>
          </p:cNvPr>
          <p:cNvPicPr>
            <a:picLocks noChangeAspect="1"/>
          </p:cNvPicPr>
          <p:nvPr/>
        </p:nvPicPr>
        <p:blipFill>
          <a:blip r:embed="rId2"/>
          <a:stretch>
            <a:fillRect/>
          </a:stretch>
        </p:blipFill>
        <p:spPr>
          <a:xfrm>
            <a:off x="0" y="1335584"/>
            <a:ext cx="12192000" cy="5288010"/>
          </a:xfrm>
          <a:prstGeom prst="rect">
            <a:avLst/>
          </a:prstGeom>
        </p:spPr>
      </p:pic>
      <p:sp>
        <p:nvSpPr>
          <p:cNvPr id="10" name="TextBox 9">
            <a:extLst>
              <a:ext uri="{FF2B5EF4-FFF2-40B4-BE49-F238E27FC236}">
                <a16:creationId xmlns:a16="http://schemas.microsoft.com/office/drawing/2014/main" id="{E1ABF098-CA6D-36DB-583F-B2CDC6C144A7}"/>
              </a:ext>
            </a:extLst>
          </p:cNvPr>
          <p:cNvSpPr txBox="1"/>
          <p:nvPr/>
        </p:nvSpPr>
        <p:spPr>
          <a:xfrm>
            <a:off x="6642041" y="890452"/>
            <a:ext cx="2600325" cy="369332"/>
          </a:xfrm>
          <a:prstGeom prst="rect">
            <a:avLst/>
          </a:prstGeom>
          <a:noFill/>
        </p:spPr>
        <p:txBody>
          <a:bodyPr wrap="square" rtlCol="0">
            <a:spAutoFit/>
          </a:bodyPr>
          <a:lstStyle/>
          <a:p>
            <a:r>
              <a:rPr lang="en-US" dirty="0"/>
              <a:t>Progenesis</a:t>
            </a:r>
          </a:p>
        </p:txBody>
      </p:sp>
    </p:spTree>
    <p:extLst>
      <p:ext uri="{BB962C8B-B14F-4D97-AF65-F5344CB8AC3E}">
        <p14:creationId xmlns:p14="http://schemas.microsoft.com/office/powerpoint/2010/main" val="25876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0A3E2-5A1C-A141-B8EE-AB7FBF2C0E12}"/>
              </a:ext>
            </a:extLst>
          </p:cNvPr>
          <p:cNvSpPr txBox="1"/>
          <p:nvPr/>
        </p:nvSpPr>
        <p:spPr>
          <a:xfrm>
            <a:off x="528735" y="857161"/>
            <a:ext cx="2600325" cy="369332"/>
          </a:xfrm>
          <a:prstGeom prst="rect">
            <a:avLst/>
          </a:prstGeom>
          <a:noFill/>
        </p:spPr>
        <p:txBody>
          <a:bodyPr wrap="square" rtlCol="0">
            <a:spAutoFit/>
          </a:bodyPr>
          <a:lstStyle/>
          <a:p>
            <a:r>
              <a:rPr lang="en-US" dirty="0" err="1"/>
              <a:t>MaxQuant</a:t>
            </a:r>
            <a:endParaRPr lang="en-US" dirty="0"/>
          </a:p>
        </p:txBody>
      </p:sp>
      <p:sp>
        <p:nvSpPr>
          <p:cNvPr id="6" name="TextBox 5">
            <a:extLst>
              <a:ext uri="{FF2B5EF4-FFF2-40B4-BE49-F238E27FC236}">
                <a16:creationId xmlns:a16="http://schemas.microsoft.com/office/drawing/2014/main" id="{195A9897-56B3-6465-5030-C4865726244E}"/>
              </a:ext>
            </a:extLst>
          </p:cNvPr>
          <p:cNvSpPr txBox="1"/>
          <p:nvPr/>
        </p:nvSpPr>
        <p:spPr>
          <a:xfrm>
            <a:off x="4658114" y="812454"/>
            <a:ext cx="2600325" cy="369332"/>
          </a:xfrm>
          <a:prstGeom prst="rect">
            <a:avLst/>
          </a:prstGeom>
          <a:noFill/>
        </p:spPr>
        <p:txBody>
          <a:bodyPr wrap="square" rtlCol="0">
            <a:spAutoFit/>
          </a:bodyPr>
          <a:lstStyle/>
          <a:p>
            <a:r>
              <a:rPr lang="en-US" dirty="0"/>
              <a:t>Skyline</a:t>
            </a:r>
          </a:p>
        </p:txBody>
      </p:sp>
      <p:sp>
        <p:nvSpPr>
          <p:cNvPr id="13" name="TextBox 12">
            <a:extLst>
              <a:ext uri="{FF2B5EF4-FFF2-40B4-BE49-F238E27FC236}">
                <a16:creationId xmlns:a16="http://schemas.microsoft.com/office/drawing/2014/main" id="{8C79D003-CB20-EE7B-9A82-A52642D5A17D}"/>
              </a:ext>
            </a:extLst>
          </p:cNvPr>
          <p:cNvSpPr txBox="1"/>
          <p:nvPr/>
        </p:nvSpPr>
        <p:spPr>
          <a:xfrm>
            <a:off x="342122" y="137641"/>
            <a:ext cx="6096000" cy="369332"/>
          </a:xfrm>
          <a:prstGeom prst="rect">
            <a:avLst/>
          </a:prstGeom>
          <a:noFill/>
        </p:spPr>
        <p:txBody>
          <a:bodyPr wrap="square">
            <a:spAutoFit/>
          </a:bodyPr>
          <a:lstStyle/>
          <a:p>
            <a:r>
              <a:rPr lang="en-US" dirty="0"/>
              <a:t>Dataset 2--DDA: Choi2017</a:t>
            </a:r>
          </a:p>
        </p:txBody>
      </p:sp>
      <p:pic>
        <p:nvPicPr>
          <p:cNvPr id="3" name="Picture 2">
            <a:extLst>
              <a:ext uri="{FF2B5EF4-FFF2-40B4-BE49-F238E27FC236}">
                <a16:creationId xmlns:a16="http://schemas.microsoft.com/office/drawing/2014/main" id="{D927087A-80D0-D9A2-E3A0-415CD2AEBE6C}"/>
              </a:ext>
            </a:extLst>
          </p:cNvPr>
          <p:cNvPicPr>
            <a:picLocks noChangeAspect="1"/>
          </p:cNvPicPr>
          <p:nvPr/>
        </p:nvPicPr>
        <p:blipFill>
          <a:blip r:embed="rId2"/>
          <a:stretch>
            <a:fillRect/>
          </a:stretch>
        </p:blipFill>
        <p:spPr>
          <a:xfrm>
            <a:off x="0" y="1254975"/>
            <a:ext cx="12192000" cy="5569885"/>
          </a:xfrm>
          <a:prstGeom prst="rect">
            <a:avLst/>
          </a:prstGeom>
        </p:spPr>
      </p:pic>
      <p:sp>
        <p:nvSpPr>
          <p:cNvPr id="10" name="TextBox 9">
            <a:extLst>
              <a:ext uri="{FF2B5EF4-FFF2-40B4-BE49-F238E27FC236}">
                <a16:creationId xmlns:a16="http://schemas.microsoft.com/office/drawing/2014/main" id="{F9B9EBAB-0859-D7D8-E75C-6357925B04B6}"/>
              </a:ext>
            </a:extLst>
          </p:cNvPr>
          <p:cNvSpPr txBox="1"/>
          <p:nvPr/>
        </p:nvSpPr>
        <p:spPr>
          <a:xfrm>
            <a:off x="8787493" y="686736"/>
            <a:ext cx="2600325" cy="369332"/>
          </a:xfrm>
          <a:prstGeom prst="rect">
            <a:avLst/>
          </a:prstGeom>
          <a:noFill/>
        </p:spPr>
        <p:txBody>
          <a:bodyPr wrap="square" rtlCol="0">
            <a:spAutoFit/>
          </a:bodyPr>
          <a:lstStyle/>
          <a:p>
            <a:r>
              <a:rPr lang="en-US" dirty="0"/>
              <a:t>Progenesis</a:t>
            </a:r>
          </a:p>
        </p:txBody>
      </p:sp>
    </p:spTree>
    <p:extLst>
      <p:ext uri="{BB962C8B-B14F-4D97-AF65-F5344CB8AC3E}">
        <p14:creationId xmlns:p14="http://schemas.microsoft.com/office/powerpoint/2010/main" val="50972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84C0B6B-A5F2-1688-CF28-9A779B649618}"/>
              </a:ext>
            </a:extLst>
          </p:cNvPr>
          <p:cNvSpPr txBox="1"/>
          <p:nvPr/>
        </p:nvSpPr>
        <p:spPr>
          <a:xfrm>
            <a:off x="380223" y="753450"/>
            <a:ext cx="6097554" cy="646331"/>
          </a:xfrm>
          <a:prstGeom prst="rect">
            <a:avLst/>
          </a:prstGeom>
          <a:noFill/>
        </p:spPr>
        <p:txBody>
          <a:bodyPr wrap="square">
            <a:spAutoFit/>
          </a:bodyPr>
          <a:lstStyle/>
          <a:p>
            <a:r>
              <a:rPr lang="en-US" dirty="0"/>
              <a:t>Histogram of Missing values of Intensities</a:t>
            </a:r>
            <a:br>
              <a:rPr lang="en-US" dirty="0"/>
            </a:br>
            <a:r>
              <a:rPr lang="en-US" dirty="0"/>
              <a:t> for each protein</a:t>
            </a:r>
          </a:p>
        </p:txBody>
      </p:sp>
      <p:sp>
        <p:nvSpPr>
          <p:cNvPr id="13" name="TextBox 12">
            <a:extLst>
              <a:ext uri="{FF2B5EF4-FFF2-40B4-BE49-F238E27FC236}">
                <a16:creationId xmlns:a16="http://schemas.microsoft.com/office/drawing/2014/main" id="{9EDE9E43-0CC0-0339-F8C6-CFEEFAD6AA45}"/>
              </a:ext>
            </a:extLst>
          </p:cNvPr>
          <p:cNvSpPr txBox="1"/>
          <p:nvPr/>
        </p:nvSpPr>
        <p:spPr>
          <a:xfrm>
            <a:off x="6477777" y="699650"/>
            <a:ext cx="6097554" cy="646331"/>
          </a:xfrm>
          <a:prstGeom prst="rect">
            <a:avLst/>
          </a:prstGeom>
          <a:noFill/>
        </p:spPr>
        <p:txBody>
          <a:bodyPr wrap="square">
            <a:spAutoFit/>
          </a:bodyPr>
          <a:lstStyle/>
          <a:p>
            <a:r>
              <a:rPr lang="en-US" dirty="0"/>
              <a:t>Histogram of Coefficient of Variation of Intensities for each protein</a:t>
            </a:r>
          </a:p>
        </p:txBody>
      </p:sp>
      <p:sp>
        <p:nvSpPr>
          <p:cNvPr id="15" name="TextBox 14">
            <a:extLst>
              <a:ext uri="{FF2B5EF4-FFF2-40B4-BE49-F238E27FC236}">
                <a16:creationId xmlns:a16="http://schemas.microsoft.com/office/drawing/2014/main" id="{9F951CCB-FE5E-B32C-AE1F-1C76574C4944}"/>
              </a:ext>
            </a:extLst>
          </p:cNvPr>
          <p:cNvSpPr txBox="1"/>
          <p:nvPr/>
        </p:nvSpPr>
        <p:spPr>
          <a:xfrm>
            <a:off x="371475" y="160918"/>
            <a:ext cx="6106302" cy="646331"/>
          </a:xfrm>
          <a:prstGeom prst="rect">
            <a:avLst/>
          </a:prstGeom>
          <a:noFill/>
        </p:spPr>
        <p:txBody>
          <a:bodyPr wrap="square">
            <a:spAutoFit/>
          </a:bodyPr>
          <a:lstStyle/>
          <a:p>
            <a:r>
              <a:rPr lang="en-US" dirty="0"/>
              <a:t>Dataset3--DDA:Meierhofer2016</a:t>
            </a:r>
            <a:br>
              <a:rPr lang="en-US" dirty="0"/>
            </a:br>
            <a:r>
              <a:rPr lang="en-US" dirty="0" err="1"/>
              <a:t>MaxQuant</a:t>
            </a:r>
            <a:endParaRPr lang="en-US" dirty="0"/>
          </a:p>
        </p:txBody>
      </p:sp>
      <p:pic>
        <p:nvPicPr>
          <p:cNvPr id="5" name="Picture 4">
            <a:extLst>
              <a:ext uri="{FF2B5EF4-FFF2-40B4-BE49-F238E27FC236}">
                <a16:creationId xmlns:a16="http://schemas.microsoft.com/office/drawing/2014/main" id="{938FDA53-B983-170E-DDEA-B5DEFD3B7EA4}"/>
              </a:ext>
            </a:extLst>
          </p:cNvPr>
          <p:cNvPicPr>
            <a:picLocks noChangeAspect="1"/>
          </p:cNvPicPr>
          <p:nvPr/>
        </p:nvPicPr>
        <p:blipFill>
          <a:blip r:embed="rId2"/>
          <a:stretch>
            <a:fillRect/>
          </a:stretch>
        </p:blipFill>
        <p:spPr>
          <a:xfrm>
            <a:off x="0" y="1682885"/>
            <a:ext cx="12192000" cy="5019061"/>
          </a:xfrm>
          <a:prstGeom prst="rect">
            <a:avLst/>
          </a:prstGeom>
        </p:spPr>
      </p:pic>
    </p:spTree>
    <p:extLst>
      <p:ext uri="{BB962C8B-B14F-4D97-AF65-F5344CB8AC3E}">
        <p14:creationId xmlns:p14="http://schemas.microsoft.com/office/powerpoint/2010/main" val="77390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B56D6-711D-95AD-5560-5CB8B5A3A08E}"/>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Results of Native Pre-Processing </a:t>
            </a:r>
          </a:p>
        </p:txBody>
      </p:sp>
      <p:pic>
        <p:nvPicPr>
          <p:cNvPr id="7" name="Graphic 6" descr="Flask">
            <a:extLst>
              <a:ext uri="{FF2B5EF4-FFF2-40B4-BE49-F238E27FC236}">
                <a16:creationId xmlns:a16="http://schemas.microsoft.com/office/drawing/2014/main" id="{6AB61028-F7BD-6E0A-CF58-4FAC3CA694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9231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682432" y="586822"/>
            <a:ext cx="1067441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Dataset1--DDA: Controlled Mixture</a:t>
            </a:r>
            <a:br>
              <a:rPr lang="en-US" dirty="0"/>
            </a:br>
            <a:r>
              <a:rPr lang="en-US" dirty="0" err="1"/>
              <a:t>MaxQuant</a:t>
            </a:r>
            <a:r>
              <a:rPr lang="en-US" dirty="0"/>
              <a:t> ( 30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4002461496"/>
              </p:ext>
            </p:extLst>
          </p:nvPr>
        </p:nvGraphicFramePr>
        <p:xfrm>
          <a:off x="492167" y="2232742"/>
          <a:ext cx="6953662" cy="4142026"/>
        </p:xfrm>
        <a:graphic>
          <a:graphicData uri="http://schemas.openxmlformats.org/drawingml/2006/table">
            <a:tbl>
              <a:tblPr firstRow="1" bandRow="1">
                <a:tableStyleId>{5C22544A-7EE6-4342-B048-85BDC9FD1C3A}</a:tableStyleId>
              </a:tblPr>
              <a:tblGrid>
                <a:gridCol w="297059">
                  <a:extLst>
                    <a:ext uri="{9D8B030D-6E8A-4147-A177-3AD203B41FA5}">
                      <a16:colId xmlns:a16="http://schemas.microsoft.com/office/drawing/2014/main" val="2354956412"/>
                    </a:ext>
                  </a:extLst>
                </a:gridCol>
                <a:gridCol w="459797">
                  <a:extLst>
                    <a:ext uri="{9D8B030D-6E8A-4147-A177-3AD203B41FA5}">
                      <a16:colId xmlns:a16="http://schemas.microsoft.com/office/drawing/2014/main" val="406183301"/>
                    </a:ext>
                  </a:extLst>
                </a:gridCol>
                <a:gridCol w="911063">
                  <a:extLst>
                    <a:ext uri="{9D8B030D-6E8A-4147-A177-3AD203B41FA5}">
                      <a16:colId xmlns:a16="http://schemas.microsoft.com/office/drawing/2014/main" val="1206662620"/>
                    </a:ext>
                  </a:extLst>
                </a:gridCol>
                <a:gridCol w="1189604">
                  <a:extLst>
                    <a:ext uri="{9D8B030D-6E8A-4147-A177-3AD203B41FA5}">
                      <a16:colId xmlns:a16="http://schemas.microsoft.com/office/drawing/2014/main" val="2377916836"/>
                    </a:ext>
                  </a:extLst>
                </a:gridCol>
                <a:gridCol w="746449">
                  <a:extLst>
                    <a:ext uri="{9D8B030D-6E8A-4147-A177-3AD203B41FA5}">
                      <a16:colId xmlns:a16="http://schemas.microsoft.com/office/drawing/2014/main" val="2726802634"/>
                    </a:ext>
                  </a:extLst>
                </a:gridCol>
                <a:gridCol w="1101012">
                  <a:extLst>
                    <a:ext uri="{9D8B030D-6E8A-4147-A177-3AD203B41FA5}">
                      <a16:colId xmlns:a16="http://schemas.microsoft.com/office/drawing/2014/main" val="2660131433"/>
                    </a:ext>
                  </a:extLst>
                </a:gridCol>
                <a:gridCol w="727788">
                  <a:extLst>
                    <a:ext uri="{9D8B030D-6E8A-4147-A177-3AD203B41FA5}">
                      <a16:colId xmlns:a16="http://schemas.microsoft.com/office/drawing/2014/main" val="929661395"/>
                    </a:ext>
                  </a:extLst>
                </a:gridCol>
                <a:gridCol w="727788">
                  <a:extLst>
                    <a:ext uri="{9D8B030D-6E8A-4147-A177-3AD203B41FA5}">
                      <a16:colId xmlns:a16="http://schemas.microsoft.com/office/drawing/2014/main" val="621190166"/>
                    </a:ext>
                  </a:extLst>
                </a:gridCol>
                <a:gridCol w="793102">
                  <a:extLst>
                    <a:ext uri="{9D8B030D-6E8A-4147-A177-3AD203B41FA5}">
                      <a16:colId xmlns:a16="http://schemas.microsoft.com/office/drawing/2014/main" val="320532518"/>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a:t>DEqMS</a:t>
                      </a:r>
                    </a:p>
                  </a:txBody>
                  <a:tcPr marL="43535" marR="43535" marT="21768" marB="21768"/>
                </a:tc>
                <a:tc>
                  <a:txBody>
                    <a:bodyPr/>
                    <a:lstStyle/>
                    <a:p>
                      <a:r>
                        <a:rPr lang="en-US" sz="1200"/>
                        <a:t>MSqRob2</a:t>
                      </a:r>
                    </a:p>
                  </a:txBody>
                  <a:tcPr marL="43535" marR="43535" marT="21768" marB="21768"/>
                </a:tc>
                <a:tc>
                  <a:txBody>
                    <a:bodyPr/>
                    <a:lstStyle/>
                    <a:p>
                      <a:r>
                        <a:rPr lang="en-US" sz="1200"/>
                        <a:t>pmartR</a:t>
                      </a:r>
                    </a:p>
                  </a:txBody>
                  <a:tcPr marL="43535" marR="43535" marT="21768" marB="21768"/>
                </a:tc>
                <a:tc>
                  <a:txBody>
                    <a:bodyPr/>
                    <a:lstStyle/>
                    <a:p>
                      <a:r>
                        <a:rPr lang="en-US" sz="1200"/>
                        <a:t>DEP</a:t>
                      </a:r>
                    </a:p>
                  </a:txBody>
                  <a:tcPr marL="43535" marR="43535" marT="21768" marB="21768"/>
                </a:tc>
                <a:tc>
                  <a:txBody>
                    <a:bodyPr/>
                    <a:lstStyle/>
                    <a:p>
                      <a:r>
                        <a:rPr lang="en-US" sz="1200" dirty="0" err="1"/>
                        <a:t>ProDA</a:t>
                      </a:r>
                      <a:endParaRPr lang="en-US" sz="1200" dirty="0"/>
                    </a:p>
                  </a:txBody>
                  <a:tcPr marL="43535" marR="43535" marT="21768" marB="21768"/>
                </a:tc>
                <a:tc>
                  <a:txBody>
                    <a:bodyPr/>
                    <a:lstStyle/>
                    <a:p>
                      <a:r>
                        <a:rPr lang="en-US" sz="1200" dirty="0" err="1"/>
                        <a:t>Prolfqua</a:t>
                      </a:r>
                      <a:endParaRPr lang="en-US" sz="1200" dirty="0"/>
                    </a:p>
                  </a:txBody>
                  <a:tcPr marL="43535" marR="43535" marT="21768" marB="21768"/>
                </a:tc>
                <a:tc>
                  <a:txBody>
                    <a:bodyPr/>
                    <a:lstStyle/>
                    <a:p>
                      <a:r>
                        <a:rPr lang="en-US" sz="1200" dirty="0" err="1"/>
                        <a:t>Limma</a:t>
                      </a:r>
                      <a:endParaRPr lang="en-US" sz="1200" dirty="0"/>
                    </a:p>
                  </a:txBody>
                  <a:tcPr marL="43535" marR="43535" marT="21768" marB="21768"/>
                </a:tc>
                <a:extLst>
                  <a:ext uri="{0D108BD9-81ED-4DB2-BD59-A6C34878D82A}">
                    <a16:rowId xmlns:a16="http://schemas.microsoft.com/office/drawing/2014/main" val="2728647375"/>
                  </a:ext>
                </a:extLst>
              </a:tr>
              <a:tr h="1124462">
                <a:tc>
                  <a:txBody>
                    <a:bodyPr/>
                    <a:lstStyle/>
                    <a:p>
                      <a:pPr marL="0" algn="l" defTabSz="914400" rtl="0" eaLnBrk="1" latinLnBrk="0" hangingPunct="1"/>
                      <a:r>
                        <a:rPr lang="en-US" sz="1200" kern="1200" dirty="0">
                          <a:solidFill>
                            <a:schemeClr val="dk1"/>
                          </a:solidFill>
                          <a:latin typeface="+mn-lt"/>
                          <a:ea typeface="+mn-ea"/>
                          <a:cs typeface="+mn-cs"/>
                        </a:rPr>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MSstats Converter output object</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LFQ Intensities </a:t>
                      </a:r>
                      <a:r>
                        <a:rPr lang="en-US" sz="1200" b="1" kern="1200" dirty="0" err="1">
                          <a:solidFill>
                            <a:schemeClr val="dk1"/>
                          </a:solidFill>
                          <a:latin typeface="+mn-lt"/>
                          <a:ea typeface="+mn-ea"/>
                          <a:cs typeface="+mn-cs"/>
                        </a:rPr>
                        <a:t>present</a:t>
                      </a:r>
                      <a:r>
                        <a:rPr lang="en-US" sz="1200" b="1" kern="1200" dirty="0" err="1">
                          <a:solidFill>
                            <a:schemeClr val="dk1"/>
                          </a:solidFill>
                          <a:latin typeface="+mn-lt"/>
                          <a:ea typeface="+mn-ea"/>
                          <a:cs typeface="+mn-cs"/>
                          <a:sym typeface="Wingdings" panose="05000000000000000000" pitchFamily="2" charset="2"/>
                        </a:rPr>
                        <a:t></a:t>
                      </a:r>
                      <a:r>
                        <a:rPr lang="en-US" sz="1200" kern="1200" dirty="0" err="1">
                          <a:solidFill>
                            <a:schemeClr val="dk1"/>
                          </a:solidFill>
                          <a:latin typeface="+mn-lt"/>
                          <a:ea typeface="+mn-ea"/>
                          <a:cs typeface="+mn-cs"/>
                        </a:rPr>
                        <a:t>Extracted</a:t>
                      </a:r>
                      <a:r>
                        <a:rPr lang="en-US" sz="1200" kern="1200" dirty="0">
                          <a:solidFill>
                            <a:schemeClr val="dk1"/>
                          </a:solidFill>
                          <a:latin typeface="+mn-lt"/>
                          <a:ea typeface="+mn-ea"/>
                          <a:cs typeface="+mn-cs"/>
                        </a:rPr>
                        <a:t> LFQ intensity columns from the raw data and set the </a:t>
                      </a:r>
                      <a:r>
                        <a:rPr lang="en-US" sz="1200" kern="1200" dirty="0" err="1">
                          <a:solidFill>
                            <a:schemeClr val="dk1"/>
                          </a:solidFill>
                          <a:latin typeface="+mn-lt"/>
                          <a:ea typeface="+mn-ea"/>
                          <a:cs typeface="+mn-cs"/>
                        </a:rPr>
                        <a:t>rownames</a:t>
                      </a:r>
                      <a:r>
                        <a:rPr lang="en-US" sz="1200" kern="1200" dirty="0">
                          <a:solidFill>
                            <a:schemeClr val="dk1"/>
                          </a:solidFill>
                          <a:latin typeface="+mn-lt"/>
                          <a:ea typeface="+mn-ea"/>
                          <a:cs typeface="+mn-cs"/>
                        </a:rPr>
                        <a:t> as protein ids.</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Combined the raw data by grouping by protein names, run, PSM(combination of sequence and charge) and calculated intensity by aggregating Intensity using max function.</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Combined the raw data by grouping by peptide sequence, run and calculated intensity by aggregating Intensity using sum function.</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LFQ Intensities </a:t>
                      </a:r>
                      <a:r>
                        <a:rPr lang="en-US" sz="1200" b="1" kern="1200" dirty="0" err="1">
                          <a:solidFill>
                            <a:schemeClr val="dk1"/>
                          </a:solidFill>
                          <a:latin typeface="+mn-lt"/>
                          <a:ea typeface="+mn-ea"/>
                          <a:cs typeface="+mn-cs"/>
                        </a:rPr>
                        <a:t>present</a:t>
                      </a:r>
                      <a:r>
                        <a:rPr lang="en-US" sz="1200" b="1" kern="1200" dirty="0" err="1">
                          <a:solidFill>
                            <a:schemeClr val="dk1"/>
                          </a:solidFill>
                          <a:latin typeface="+mn-lt"/>
                          <a:ea typeface="+mn-ea"/>
                          <a:cs typeface="+mn-cs"/>
                          <a:sym typeface="Wingdings" panose="05000000000000000000" pitchFamily="2" charset="2"/>
                        </a:rPr>
                        <a:t></a:t>
                      </a:r>
                      <a:r>
                        <a:rPr lang="en-US" sz="1200" kern="1200" dirty="0" err="1">
                          <a:solidFill>
                            <a:schemeClr val="dk1"/>
                          </a:solidFill>
                          <a:latin typeface="+mn-lt"/>
                          <a:ea typeface="+mn-ea"/>
                          <a:cs typeface="+mn-cs"/>
                        </a:rPr>
                        <a:t>Filter</a:t>
                      </a:r>
                      <a:r>
                        <a:rPr lang="en-US" sz="1200" kern="1200" dirty="0">
                          <a:solidFill>
                            <a:schemeClr val="dk1"/>
                          </a:solidFill>
                          <a:latin typeface="+mn-lt"/>
                          <a:ea typeface="+mn-ea"/>
                          <a:cs typeface="+mn-cs"/>
                        </a:rPr>
                        <a:t> the columns as stated in manual including protein </a:t>
                      </a:r>
                      <a:r>
                        <a:rPr lang="en-US" sz="1200" kern="1200" dirty="0" err="1">
                          <a:solidFill>
                            <a:schemeClr val="dk1"/>
                          </a:solidFill>
                          <a:latin typeface="+mn-lt"/>
                          <a:ea typeface="+mn-ea"/>
                          <a:cs typeface="+mn-cs"/>
                        </a:rPr>
                        <a:t>names,charge</a:t>
                      </a:r>
                      <a:r>
                        <a:rPr lang="en-US" sz="1200" kern="1200" dirty="0">
                          <a:solidFill>
                            <a:schemeClr val="dk1"/>
                          </a:solidFill>
                          <a:latin typeface="+mn-lt"/>
                          <a:ea typeface="+mn-ea"/>
                          <a:cs typeface="+mn-cs"/>
                        </a:rPr>
                        <a:t>, LFQ intensities and summarized data using </a:t>
                      </a:r>
                      <a:r>
                        <a:rPr lang="en-US" sz="1200" b="1" kern="1200" dirty="0">
                          <a:solidFill>
                            <a:schemeClr val="dk1"/>
                          </a:solidFill>
                          <a:latin typeface="+mn-lt"/>
                          <a:ea typeface="+mn-ea"/>
                          <a:cs typeface="+mn-cs"/>
                        </a:rPr>
                        <a:t>** </a:t>
                      </a:r>
                      <a:r>
                        <a:rPr lang="en-US" sz="1200" b="1" kern="1200" dirty="0" err="1">
                          <a:solidFill>
                            <a:schemeClr val="dk1"/>
                          </a:solidFill>
                          <a:latin typeface="+mn-lt"/>
                          <a:ea typeface="+mn-ea"/>
                          <a:cs typeface="+mn-cs"/>
                        </a:rPr>
                        <a:t>import_Maxquant</a:t>
                      </a:r>
                      <a:r>
                        <a:rPr lang="en-US" sz="1200" b="1" kern="1200" dirty="0">
                          <a:solidFill>
                            <a:schemeClr val="dk1"/>
                          </a:solidFill>
                          <a:latin typeface="+mn-lt"/>
                          <a:ea typeface="+mn-ea"/>
                          <a:cs typeface="+mn-cs"/>
                        </a:rPr>
                        <a:t>[Pre-processing for </a:t>
                      </a:r>
                      <a:r>
                        <a:rPr lang="en-US" sz="1200" b="1" kern="1200" dirty="0" err="1">
                          <a:solidFill>
                            <a:schemeClr val="dk1"/>
                          </a:solidFill>
                          <a:latin typeface="+mn-lt"/>
                          <a:ea typeface="+mn-ea"/>
                          <a:cs typeface="+mn-cs"/>
                        </a:rPr>
                        <a:t>maxquant</a:t>
                      </a:r>
                      <a:r>
                        <a:rPr lang="en-US" sz="1200" b="1" kern="1200" dirty="0">
                          <a:solidFill>
                            <a:schemeClr val="dk1"/>
                          </a:solidFill>
                          <a:latin typeface="+mn-lt"/>
                          <a:ea typeface="+mn-ea"/>
                          <a:cs typeface="+mn-cs"/>
                        </a:rPr>
                        <a:t> with LFQ intensities are there] </a:t>
                      </a:r>
                      <a:r>
                        <a:rPr lang="en-US" sz="1200" kern="1200" dirty="0">
                          <a:solidFill>
                            <a:schemeClr val="dk1"/>
                          </a:solidFill>
                          <a:latin typeface="+mn-lt"/>
                          <a:ea typeface="+mn-ea"/>
                          <a:cs typeface="+mn-cs"/>
                        </a:rPr>
                        <a:t>function in DEP</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LFQ Intensities </a:t>
                      </a:r>
                      <a:r>
                        <a:rPr lang="en-US" sz="1200" b="1" kern="1200" dirty="0" err="1">
                          <a:solidFill>
                            <a:schemeClr val="dk1"/>
                          </a:solidFill>
                          <a:latin typeface="+mn-lt"/>
                          <a:ea typeface="+mn-ea"/>
                          <a:cs typeface="+mn-cs"/>
                        </a:rPr>
                        <a:t>present</a:t>
                      </a:r>
                      <a:r>
                        <a:rPr lang="en-US" sz="1200" b="1" kern="1200" dirty="0" err="1">
                          <a:solidFill>
                            <a:schemeClr val="dk1"/>
                          </a:solidFill>
                          <a:latin typeface="+mn-lt"/>
                          <a:ea typeface="+mn-ea"/>
                          <a:cs typeface="+mn-cs"/>
                          <a:sym typeface="Wingdings" panose="05000000000000000000" pitchFamily="2" charset="2"/>
                        </a:rPr>
                        <a:t></a:t>
                      </a:r>
                      <a:r>
                        <a:rPr lang="en-US" sz="1200" kern="1200" dirty="0" err="1">
                          <a:solidFill>
                            <a:schemeClr val="dk1"/>
                          </a:solidFill>
                          <a:latin typeface="+mn-lt"/>
                          <a:ea typeface="+mn-ea"/>
                          <a:cs typeface="+mn-cs"/>
                        </a:rPr>
                        <a:t>Extracted</a:t>
                      </a:r>
                      <a:r>
                        <a:rPr lang="en-US" sz="1200" kern="1200" dirty="0">
                          <a:solidFill>
                            <a:schemeClr val="dk1"/>
                          </a:solidFill>
                          <a:latin typeface="+mn-lt"/>
                          <a:ea typeface="+mn-ea"/>
                          <a:cs typeface="+mn-cs"/>
                        </a:rPr>
                        <a:t> LFQ intensity columns from the raw data and set the </a:t>
                      </a:r>
                      <a:r>
                        <a:rPr lang="en-US" sz="1200" kern="1200" dirty="0" err="1">
                          <a:solidFill>
                            <a:schemeClr val="dk1"/>
                          </a:solidFill>
                          <a:latin typeface="+mn-lt"/>
                          <a:ea typeface="+mn-ea"/>
                          <a:cs typeface="+mn-cs"/>
                        </a:rPr>
                        <a:t>rownames</a:t>
                      </a:r>
                      <a:r>
                        <a:rPr lang="en-US" sz="1200" kern="1200" dirty="0">
                          <a:solidFill>
                            <a:schemeClr val="dk1"/>
                          </a:solidFill>
                          <a:latin typeface="+mn-lt"/>
                          <a:ea typeface="+mn-ea"/>
                          <a:cs typeface="+mn-cs"/>
                        </a:rPr>
                        <a:t> as protein ids.</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For </a:t>
                      </a:r>
                      <a:r>
                        <a:rPr lang="en-US" sz="1200" kern="1200" dirty="0" err="1">
                          <a:solidFill>
                            <a:schemeClr val="dk1"/>
                          </a:solidFill>
                          <a:latin typeface="+mn-lt"/>
                          <a:ea typeface="+mn-ea"/>
                          <a:cs typeface="+mn-cs"/>
                        </a:rPr>
                        <a:t>maxquant</a:t>
                      </a:r>
                      <a:r>
                        <a:rPr lang="en-US" sz="1200" kern="1200" dirty="0">
                          <a:solidFill>
                            <a:schemeClr val="dk1"/>
                          </a:solidFill>
                          <a:latin typeface="+mn-lt"/>
                          <a:ea typeface="+mn-ea"/>
                          <a:cs typeface="+mn-cs"/>
                        </a:rPr>
                        <a:t> preprocessing </a:t>
                      </a:r>
                      <a:r>
                        <a:rPr lang="en-US" sz="1200" b="1" kern="1200" dirty="0" err="1">
                          <a:solidFill>
                            <a:schemeClr val="dk1"/>
                          </a:solidFill>
                          <a:latin typeface="+mn-lt"/>
                          <a:ea typeface="+mn-ea"/>
                          <a:cs typeface="+mn-cs"/>
                        </a:rPr>
                        <a:t>tidy_MQ_ProteinGroups</a:t>
                      </a:r>
                      <a:r>
                        <a:rPr lang="en-US" sz="1200" b="1" kern="1200" dirty="0">
                          <a:solidFill>
                            <a:schemeClr val="dk1"/>
                          </a:solidFill>
                          <a:latin typeface="+mn-lt"/>
                          <a:ea typeface="+mn-ea"/>
                          <a:cs typeface="+mn-cs"/>
                        </a:rPr>
                        <a:t> </a:t>
                      </a:r>
                      <a:r>
                        <a:rPr lang="en-US" sz="1200" b="0" kern="1200" dirty="0">
                          <a:solidFill>
                            <a:schemeClr val="dk1"/>
                          </a:solidFill>
                          <a:latin typeface="+mn-lt"/>
                          <a:ea typeface="+mn-ea"/>
                          <a:cs typeface="+mn-cs"/>
                        </a:rPr>
                        <a:t>function is present</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latin typeface="+mn-lt"/>
                          <a:ea typeface="+mn-ea"/>
                          <a:cs typeface="+mn-cs"/>
                        </a:rPr>
                        <a:t>LFQ Intensities </a:t>
                      </a:r>
                      <a:r>
                        <a:rPr lang="en-US" sz="1200" b="1" kern="1200" dirty="0" err="1">
                          <a:solidFill>
                            <a:schemeClr val="dk1"/>
                          </a:solidFill>
                          <a:latin typeface="+mn-lt"/>
                          <a:ea typeface="+mn-ea"/>
                          <a:cs typeface="+mn-cs"/>
                        </a:rPr>
                        <a:t>present</a:t>
                      </a:r>
                      <a:r>
                        <a:rPr lang="en-US" sz="1200" b="1" kern="1200" dirty="0" err="1">
                          <a:solidFill>
                            <a:schemeClr val="dk1"/>
                          </a:solidFill>
                          <a:latin typeface="+mn-lt"/>
                          <a:ea typeface="+mn-ea"/>
                          <a:cs typeface="+mn-cs"/>
                          <a:sym typeface="Wingdings" panose="05000000000000000000" pitchFamily="2" charset="2"/>
                        </a:rPr>
                        <a:t></a:t>
                      </a:r>
                      <a:r>
                        <a:rPr lang="en-US" sz="1200" kern="1200" dirty="0" err="1">
                          <a:solidFill>
                            <a:schemeClr val="dk1"/>
                          </a:solidFill>
                          <a:latin typeface="+mn-lt"/>
                          <a:ea typeface="+mn-ea"/>
                          <a:cs typeface="+mn-cs"/>
                        </a:rPr>
                        <a:t>Extracted</a:t>
                      </a:r>
                      <a:r>
                        <a:rPr lang="en-US" sz="1200" kern="1200" dirty="0">
                          <a:solidFill>
                            <a:schemeClr val="dk1"/>
                          </a:solidFill>
                          <a:latin typeface="+mn-lt"/>
                          <a:ea typeface="+mn-ea"/>
                          <a:cs typeface="+mn-cs"/>
                        </a:rPr>
                        <a:t> LFQ intensity columns from the raw data and set the </a:t>
                      </a:r>
                      <a:r>
                        <a:rPr lang="en-US" sz="1200" kern="1200" dirty="0" err="1">
                          <a:solidFill>
                            <a:schemeClr val="dk1"/>
                          </a:solidFill>
                          <a:latin typeface="+mn-lt"/>
                          <a:ea typeface="+mn-ea"/>
                          <a:cs typeface="+mn-cs"/>
                        </a:rPr>
                        <a:t>rownames</a:t>
                      </a:r>
                      <a:r>
                        <a:rPr lang="en-US" sz="1200" kern="1200" dirty="0">
                          <a:solidFill>
                            <a:schemeClr val="dk1"/>
                          </a:solidFill>
                          <a:latin typeface="+mn-lt"/>
                          <a:ea typeface="+mn-ea"/>
                          <a:cs typeface="+mn-cs"/>
                        </a:rPr>
                        <a:t> as protein ids.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marL="75130" marR="75130" marT="37565" marB="37565"/>
                </a:tc>
                <a:extLst>
                  <a:ext uri="{0D108BD9-81ED-4DB2-BD59-A6C34878D82A}">
                    <a16:rowId xmlns:a16="http://schemas.microsoft.com/office/drawing/2014/main" val="1382551063"/>
                  </a:ext>
                </a:extLst>
              </a:tr>
            </a:tbl>
          </a:graphicData>
        </a:graphic>
      </p:graphicFrame>
      <p:pic>
        <p:nvPicPr>
          <p:cNvPr id="2" name="Picture 1" descr="Chart, bar chart&#10;&#10;Description automatically generated">
            <a:extLst>
              <a:ext uri="{FF2B5EF4-FFF2-40B4-BE49-F238E27FC236}">
                <a16:creationId xmlns:a16="http://schemas.microsoft.com/office/drawing/2014/main" id="{F63F85E9-C14C-5B8D-8B61-15B4D43FAFE3}"/>
              </a:ext>
            </a:extLst>
          </p:cNvPr>
          <p:cNvPicPr>
            <a:picLocks noChangeAspect="1"/>
          </p:cNvPicPr>
          <p:nvPr/>
        </p:nvPicPr>
        <p:blipFill>
          <a:blip r:embed="rId2"/>
          <a:stretch>
            <a:fillRect/>
          </a:stretch>
        </p:blipFill>
        <p:spPr>
          <a:xfrm>
            <a:off x="7632440" y="2092328"/>
            <a:ext cx="4493779" cy="4282440"/>
          </a:xfrm>
          <a:prstGeom prst="rect">
            <a:avLst/>
          </a:prstGeom>
        </p:spPr>
      </p:pic>
    </p:spTree>
    <p:extLst>
      <p:ext uri="{BB962C8B-B14F-4D97-AF65-F5344CB8AC3E}">
        <p14:creationId xmlns:p14="http://schemas.microsoft.com/office/powerpoint/2010/main" val="384088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682432" y="586822"/>
            <a:ext cx="1067441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Dataset1-- DDA: Controlled Mixture</a:t>
            </a:r>
            <a:br>
              <a:rPr lang="en-US" dirty="0"/>
            </a:br>
            <a:r>
              <a:rPr lang="en-US" dirty="0"/>
              <a:t>Skyline ( 30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2968665441"/>
              </p:ext>
            </p:extLst>
          </p:nvPr>
        </p:nvGraphicFramePr>
        <p:xfrm>
          <a:off x="560097" y="2698215"/>
          <a:ext cx="6268716" cy="3927552"/>
        </p:xfrm>
        <a:graphic>
          <a:graphicData uri="http://schemas.openxmlformats.org/drawingml/2006/table">
            <a:tbl>
              <a:tblPr firstRow="1" bandRow="1">
                <a:tableStyleId>{5C22544A-7EE6-4342-B048-85BDC9FD1C3A}</a:tableStyleId>
              </a:tblPr>
              <a:tblGrid>
                <a:gridCol w="297059">
                  <a:extLst>
                    <a:ext uri="{9D8B030D-6E8A-4147-A177-3AD203B41FA5}">
                      <a16:colId xmlns:a16="http://schemas.microsoft.com/office/drawing/2014/main" val="2354956412"/>
                    </a:ext>
                  </a:extLst>
                </a:gridCol>
                <a:gridCol w="459797">
                  <a:extLst>
                    <a:ext uri="{9D8B030D-6E8A-4147-A177-3AD203B41FA5}">
                      <a16:colId xmlns:a16="http://schemas.microsoft.com/office/drawing/2014/main" val="406183301"/>
                    </a:ext>
                  </a:extLst>
                </a:gridCol>
                <a:gridCol w="911063">
                  <a:extLst>
                    <a:ext uri="{9D8B030D-6E8A-4147-A177-3AD203B41FA5}">
                      <a16:colId xmlns:a16="http://schemas.microsoft.com/office/drawing/2014/main" val="1206662620"/>
                    </a:ext>
                  </a:extLst>
                </a:gridCol>
                <a:gridCol w="739676">
                  <a:extLst>
                    <a:ext uri="{9D8B030D-6E8A-4147-A177-3AD203B41FA5}">
                      <a16:colId xmlns:a16="http://schemas.microsoft.com/office/drawing/2014/main" val="2377916836"/>
                    </a:ext>
                  </a:extLst>
                </a:gridCol>
                <a:gridCol w="672852">
                  <a:extLst>
                    <a:ext uri="{9D8B030D-6E8A-4147-A177-3AD203B41FA5}">
                      <a16:colId xmlns:a16="http://schemas.microsoft.com/office/drawing/2014/main" val="2726802634"/>
                    </a:ext>
                  </a:extLst>
                </a:gridCol>
                <a:gridCol w="865465">
                  <a:extLst>
                    <a:ext uri="{9D8B030D-6E8A-4147-A177-3AD203B41FA5}">
                      <a16:colId xmlns:a16="http://schemas.microsoft.com/office/drawing/2014/main" val="2660131433"/>
                    </a:ext>
                  </a:extLst>
                </a:gridCol>
                <a:gridCol w="774268">
                  <a:extLst>
                    <a:ext uri="{9D8B030D-6E8A-4147-A177-3AD203B41FA5}">
                      <a16:colId xmlns:a16="http://schemas.microsoft.com/office/drawing/2014/main" val="929661395"/>
                    </a:ext>
                  </a:extLst>
                </a:gridCol>
                <a:gridCol w="774268">
                  <a:extLst>
                    <a:ext uri="{9D8B030D-6E8A-4147-A177-3AD203B41FA5}">
                      <a16:colId xmlns:a16="http://schemas.microsoft.com/office/drawing/2014/main" val="3609860517"/>
                    </a:ext>
                  </a:extLst>
                </a:gridCol>
                <a:gridCol w="774268">
                  <a:extLst>
                    <a:ext uri="{9D8B030D-6E8A-4147-A177-3AD203B41FA5}">
                      <a16:colId xmlns:a16="http://schemas.microsoft.com/office/drawing/2014/main" val="2317801201"/>
                    </a:ext>
                  </a:extLst>
                </a:gridCol>
              </a:tblGrid>
              <a:tr h="170704">
                <a:tc>
                  <a:txBody>
                    <a:bodyPr/>
                    <a:lstStyle/>
                    <a:p>
                      <a:endParaRPr lang="en-US" sz="1200" dirty="0"/>
                    </a:p>
                  </a:txBody>
                  <a:tcPr marL="43535" marR="43535" marT="21768" marB="21768"/>
                </a:tc>
                <a:tc>
                  <a:txBody>
                    <a:bodyPr/>
                    <a:lstStyle/>
                    <a:p>
                      <a:r>
                        <a:rPr lang="en-US" sz="1200"/>
                        <a:t>MSstats</a:t>
                      </a:r>
                    </a:p>
                  </a:txBody>
                  <a:tcPr marL="43535" marR="43535" marT="21768" marB="21768"/>
                </a:tc>
                <a:tc>
                  <a:txBody>
                    <a:bodyPr/>
                    <a:lstStyle/>
                    <a:p>
                      <a:r>
                        <a:rPr lang="en-US" sz="1200"/>
                        <a:t>DEqMS</a:t>
                      </a:r>
                    </a:p>
                  </a:txBody>
                  <a:tcPr marL="43535" marR="43535" marT="21768" marB="21768"/>
                </a:tc>
                <a:tc>
                  <a:txBody>
                    <a:bodyPr/>
                    <a:lstStyle/>
                    <a:p>
                      <a:r>
                        <a:rPr lang="en-US" sz="1200"/>
                        <a:t>MSqRob2</a:t>
                      </a:r>
                    </a:p>
                  </a:txBody>
                  <a:tcPr marL="43535" marR="43535" marT="21768" marB="21768"/>
                </a:tc>
                <a:tc>
                  <a:txBody>
                    <a:bodyPr/>
                    <a:lstStyle/>
                    <a:p>
                      <a:r>
                        <a:rPr lang="en-US" sz="1200"/>
                        <a:t>pmartR</a:t>
                      </a:r>
                    </a:p>
                  </a:txBody>
                  <a:tcPr marL="43535" marR="43535" marT="21768" marB="21768"/>
                </a:tc>
                <a:tc>
                  <a:txBody>
                    <a:bodyPr/>
                    <a:lstStyle/>
                    <a:p>
                      <a:r>
                        <a:rPr lang="en-US" sz="1200"/>
                        <a:t>DEP</a:t>
                      </a:r>
                    </a:p>
                  </a:txBody>
                  <a:tcPr marL="43535" marR="43535" marT="21768" marB="21768"/>
                </a:tc>
                <a:tc>
                  <a:txBody>
                    <a:bodyPr/>
                    <a:lstStyle/>
                    <a:p>
                      <a:r>
                        <a:rPr lang="en-US" sz="1200"/>
                        <a:t>ProDA</a:t>
                      </a:r>
                    </a:p>
                  </a:txBody>
                  <a:tcPr marL="43535" marR="43535" marT="21768" marB="21768"/>
                </a:tc>
                <a:tc>
                  <a:txBody>
                    <a:bodyPr/>
                    <a:lstStyle/>
                    <a:p>
                      <a:r>
                        <a:rPr lang="en-US" sz="1200" dirty="0" err="1"/>
                        <a:t>Prolfqua</a:t>
                      </a:r>
                      <a:endParaRPr lang="en-US" sz="1200" dirty="0"/>
                    </a:p>
                  </a:txBody>
                  <a:tcPr marL="43535" marR="43535" marT="21768" marB="21768"/>
                </a:tc>
                <a:tc>
                  <a:txBody>
                    <a:bodyPr/>
                    <a:lstStyle/>
                    <a:p>
                      <a:r>
                        <a:rPr lang="en-US" sz="1200" dirty="0" err="1"/>
                        <a:t>Limma</a:t>
                      </a:r>
                      <a:endParaRPr lang="en-US" sz="1200" dirty="0"/>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names, run, PSM and calculated intensity by aggregating Intensity using max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peptide,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raw data by grouping by protein name and run and calculated intensity by aggregating Intensity using the sum function.</a:t>
                      </a:r>
                    </a:p>
                    <a:p>
                      <a:endParaRPr lang="en-US" sz="1200" dirty="0"/>
                    </a:p>
                  </a:txBody>
                  <a:tcPr marL="43535" marR="43535" marT="21768" marB="21768"/>
                </a:tc>
                <a:tc>
                  <a:txBody>
                    <a:bodyPr/>
                    <a:lstStyle/>
                    <a:p>
                      <a:r>
                        <a:rPr lang="en-US" sz="1200" dirty="0"/>
                        <a:t>Converted the raw data into a matrix in which row denotes proteins and each denotes intensities for each sample.</a:t>
                      </a:r>
                    </a:p>
                  </a:txBody>
                  <a:tcPr marL="43535" marR="43535" marT="21768" marB="21768"/>
                </a:tc>
                <a:extLst>
                  <a:ext uri="{0D108BD9-81ED-4DB2-BD59-A6C34878D82A}">
                    <a16:rowId xmlns:a16="http://schemas.microsoft.com/office/drawing/2014/main" val="1382551063"/>
                  </a:ext>
                </a:extLst>
              </a:tr>
            </a:tbl>
          </a:graphicData>
        </a:graphic>
      </p:graphicFrame>
      <p:pic>
        <p:nvPicPr>
          <p:cNvPr id="3" name="Picture 2" descr="Chart, waterfall chart&#10;&#10;Description automatically generated">
            <a:extLst>
              <a:ext uri="{FF2B5EF4-FFF2-40B4-BE49-F238E27FC236}">
                <a16:creationId xmlns:a16="http://schemas.microsoft.com/office/drawing/2014/main" id="{B07A3082-DCA1-C589-6DC9-560562D88420}"/>
              </a:ext>
            </a:extLst>
          </p:cNvPr>
          <p:cNvPicPr>
            <a:picLocks noChangeAspect="1"/>
          </p:cNvPicPr>
          <p:nvPr/>
        </p:nvPicPr>
        <p:blipFill>
          <a:blip r:embed="rId2"/>
          <a:stretch>
            <a:fillRect/>
          </a:stretch>
        </p:blipFill>
        <p:spPr>
          <a:xfrm>
            <a:off x="6887667" y="2407839"/>
            <a:ext cx="5023686" cy="4383486"/>
          </a:xfrm>
          <a:prstGeom prst="rect">
            <a:avLst/>
          </a:prstGeom>
        </p:spPr>
      </p:pic>
    </p:spTree>
    <p:extLst>
      <p:ext uri="{BB962C8B-B14F-4D97-AF65-F5344CB8AC3E}">
        <p14:creationId xmlns:p14="http://schemas.microsoft.com/office/powerpoint/2010/main" val="261772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682432" y="586822"/>
            <a:ext cx="1067441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Dataset1-- DDA: Controlled Mixture</a:t>
            </a:r>
            <a:br>
              <a:rPr lang="en-US" dirty="0"/>
            </a:br>
            <a:r>
              <a:rPr lang="en-US" dirty="0"/>
              <a:t>Progenesis ( 30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2882248471"/>
              </p:ext>
            </p:extLst>
          </p:nvPr>
        </p:nvGraphicFramePr>
        <p:xfrm>
          <a:off x="599008" y="2396657"/>
          <a:ext cx="6268716" cy="3927552"/>
        </p:xfrm>
        <a:graphic>
          <a:graphicData uri="http://schemas.openxmlformats.org/drawingml/2006/table">
            <a:tbl>
              <a:tblPr firstRow="1" bandRow="1">
                <a:tableStyleId>{5C22544A-7EE6-4342-B048-85BDC9FD1C3A}</a:tableStyleId>
              </a:tblPr>
              <a:tblGrid>
                <a:gridCol w="297059">
                  <a:extLst>
                    <a:ext uri="{9D8B030D-6E8A-4147-A177-3AD203B41FA5}">
                      <a16:colId xmlns:a16="http://schemas.microsoft.com/office/drawing/2014/main" val="2354956412"/>
                    </a:ext>
                  </a:extLst>
                </a:gridCol>
                <a:gridCol w="459797">
                  <a:extLst>
                    <a:ext uri="{9D8B030D-6E8A-4147-A177-3AD203B41FA5}">
                      <a16:colId xmlns:a16="http://schemas.microsoft.com/office/drawing/2014/main" val="406183301"/>
                    </a:ext>
                  </a:extLst>
                </a:gridCol>
                <a:gridCol w="911063">
                  <a:extLst>
                    <a:ext uri="{9D8B030D-6E8A-4147-A177-3AD203B41FA5}">
                      <a16:colId xmlns:a16="http://schemas.microsoft.com/office/drawing/2014/main" val="1206662620"/>
                    </a:ext>
                  </a:extLst>
                </a:gridCol>
                <a:gridCol w="739676">
                  <a:extLst>
                    <a:ext uri="{9D8B030D-6E8A-4147-A177-3AD203B41FA5}">
                      <a16:colId xmlns:a16="http://schemas.microsoft.com/office/drawing/2014/main" val="2377916836"/>
                    </a:ext>
                  </a:extLst>
                </a:gridCol>
                <a:gridCol w="672852">
                  <a:extLst>
                    <a:ext uri="{9D8B030D-6E8A-4147-A177-3AD203B41FA5}">
                      <a16:colId xmlns:a16="http://schemas.microsoft.com/office/drawing/2014/main" val="2726802634"/>
                    </a:ext>
                  </a:extLst>
                </a:gridCol>
                <a:gridCol w="865465">
                  <a:extLst>
                    <a:ext uri="{9D8B030D-6E8A-4147-A177-3AD203B41FA5}">
                      <a16:colId xmlns:a16="http://schemas.microsoft.com/office/drawing/2014/main" val="2660131433"/>
                    </a:ext>
                  </a:extLst>
                </a:gridCol>
                <a:gridCol w="774268">
                  <a:extLst>
                    <a:ext uri="{9D8B030D-6E8A-4147-A177-3AD203B41FA5}">
                      <a16:colId xmlns:a16="http://schemas.microsoft.com/office/drawing/2014/main" val="929661395"/>
                    </a:ext>
                  </a:extLst>
                </a:gridCol>
                <a:gridCol w="774268">
                  <a:extLst>
                    <a:ext uri="{9D8B030D-6E8A-4147-A177-3AD203B41FA5}">
                      <a16:colId xmlns:a16="http://schemas.microsoft.com/office/drawing/2014/main" val="1902787864"/>
                    </a:ext>
                  </a:extLst>
                </a:gridCol>
                <a:gridCol w="774268">
                  <a:extLst>
                    <a:ext uri="{9D8B030D-6E8A-4147-A177-3AD203B41FA5}">
                      <a16:colId xmlns:a16="http://schemas.microsoft.com/office/drawing/2014/main" val="879229969"/>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a:t>DEqMS</a:t>
                      </a:r>
                    </a:p>
                  </a:txBody>
                  <a:tcPr marL="43535" marR="43535" marT="21768" marB="21768"/>
                </a:tc>
                <a:tc>
                  <a:txBody>
                    <a:bodyPr/>
                    <a:lstStyle/>
                    <a:p>
                      <a:r>
                        <a:rPr lang="en-US" sz="1200"/>
                        <a:t>MSqRob2</a:t>
                      </a:r>
                    </a:p>
                  </a:txBody>
                  <a:tcPr marL="43535" marR="43535" marT="21768" marB="21768"/>
                </a:tc>
                <a:tc>
                  <a:txBody>
                    <a:bodyPr/>
                    <a:lstStyle/>
                    <a:p>
                      <a:r>
                        <a:rPr lang="en-US" sz="1200"/>
                        <a:t>pmartR</a:t>
                      </a:r>
                    </a:p>
                  </a:txBody>
                  <a:tcPr marL="43535" marR="43535" marT="21768" marB="21768"/>
                </a:tc>
                <a:tc>
                  <a:txBody>
                    <a:bodyPr/>
                    <a:lstStyle/>
                    <a:p>
                      <a:r>
                        <a:rPr lang="en-US" sz="1200"/>
                        <a:t>DEP</a:t>
                      </a:r>
                    </a:p>
                  </a:txBody>
                  <a:tcPr marL="43535" marR="43535" marT="21768" marB="21768"/>
                </a:tc>
                <a:tc>
                  <a:txBody>
                    <a:bodyPr/>
                    <a:lstStyle/>
                    <a:p>
                      <a:r>
                        <a:rPr lang="en-US" sz="1200"/>
                        <a:t>ProDA</a:t>
                      </a:r>
                    </a:p>
                  </a:txBody>
                  <a:tcPr marL="43535" marR="43535" marT="21768" marB="21768"/>
                </a:tc>
                <a:tc>
                  <a:txBody>
                    <a:bodyPr/>
                    <a:lstStyle/>
                    <a:p>
                      <a:r>
                        <a:rPr lang="en-US" sz="1200" dirty="0" err="1"/>
                        <a:t>Prolfqua</a:t>
                      </a:r>
                      <a:endParaRPr lang="en-US" sz="1200" dirty="0"/>
                    </a:p>
                  </a:txBody>
                  <a:tcPr marL="43535" marR="43535" marT="21768" marB="21768"/>
                </a:tc>
                <a:tc>
                  <a:txBody>
                    <a:bodyPr/>
                    <a:lstStyle/>
                    <a:p>
                      <a:r>
                        <a:rPr lang="en-US" sz="1200" dirty="0" err="1"/>
                        <a:t>Limma</a:t>
                      </a:r>
                      <a:endParaRPr lang="en-US" sz="1200" dirty="0"/>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names, run, PSM and calculated intensity by aggregating Intensity using max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peptide,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raw data by grouping by protein name and run and calculated intensity by aggregating Intensity using the sum function.</a:t>
                      </a:r>
                    </a:p>
                  </a:txBody>
                  <a:tcPr marL="43535" marR="43535" marT="21768" marB="21768"/>
                </a:tc>
                <a:tc>
                  <a:txBody>
                    <a:bodyPr/>
                    <a:lstStyle/>
                    <a:p>
                      <a:r>
                        <a:rPr lang="en-US" sz="1200" dirty="0"/>
                        <a:t>Converted the raw data into a matrix in which row denotes proteins and each denotes intensities for each sample.</a:t>
                      </a:r>
                    </a:p>
                  </a:txBody>
                  <a:tcPr marL="43535" marR="43535" marT="21768" marB="21768"/>
                </a:tc>
                <a:extLst>
                  <a:ext uri="{0D108BD9-81ED-4DB2-BD59-A6C34878D82A}">
                    <a16:rowId xmlns:a16="http://schemas.microsoft.com/office/drawing/2014/main" val="1382551063"/>
                  </a:ext>
                </a:extLst>
              </a:tr>
            </a:tbl>
          </a:graphicData>
        </a:graphic>
      </p:graphicFrame>
      <p:pic>
        <p:nvPicPr>
          <p:cNvPr id="3" name="Picture 2" descr="Chart, bar chart&#10;&#10;Description automatically generated">
            <a:extLst>
              <a:ext uri="{FF2B5EF4-FFF2-40B4-BE49-F238E27FC236}">
                <a16:creationId xmlns:a16="http://schemas.microsoft.com/office/drawing/2014/main" id="{AEF34F36-D8ED-365F-2940-D31C5A3E8F1E}"/>
              </a:ext>
            </a:extLst>
          </p:cNvPr>
          <p:cNvPicPr>
            <a:picLocks noChangeAspect="1"/>
          </p:cNvPicPr>
          <p:nvPr/>
        </p:nvPicPr>
        <p:blipFill>
          <a:blip r:embed="rId2"/>
          <a:stretch>
            <a:fillRect/>
          </a:stretch>
        </p:blipFill>
        <p:spPr>
          <a:xfrm>
            <a:off x="7038974" y="2104913"/>
            <a:ext cx="4857949" cy="4357433"/>
          </a:xfrm>
          <a:prstGeom prst="rect">
            <a:avLst/>
          </a:prstGeom>
        </p:spPr>
      </p:pic>
    </p:spTree>
    <p:extLst>
      <p:ext uri="{BB962C8B-B14F-4D97-AF65-F5344CB8AC3E}">
        <p14:creationId xmlns:p14="http://schemas.microsoft.com/office/powerpoint/2010/main" val="321068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472BBC-5C9E-424B-DF28-7C3B8FAF62C5}"/>
              </a:ext>
            </a:extLst>
          </p:cNvPr>
          <p:cNvSpPr txBox="1"/>
          <p:nvPr/>
        </p:nvSpPr>
        <p:spPr>
          <a:xfrm>
            <a:off x="682432" y="586822"/>
            <a:ext cx="10674416" cy="1645920"/>
          </a:xfrm>
          <a:prstGeom prst="rect">
            <a:avLst/>
          </a:prstGeom>
        </p:spPr>
        <p:txBody>
          <a:bodyPr vert="horz" lIns="91440" tIns="45720" rIns="91440" bIns="45720" rtlCol="0" anchor="ctr">
            <a:normAutofit/>
          </a:bodyPr>
          <a:lstStyle/>
          <a:p>
            <a:pPr defTabSz="914400">
              <a:lnSpc>
                <a:spcPct val="90000"/>
              </a:lnSpc>
              <a:spcAft>
                <a:spcPts val="600"/>
              </a:spcAft>
            </a:pPr>
            <a:r>
              <a:rPr lang="en-US" dirty="0"/>
              <a:t>Dataset1-- DDA: Controlled Mixture</a:t>
            </a:r>
            <a:br>
              <a:rPr lang="en-US" dirty="0"/>
            </a:br>
            <a:r>
              <a:rPr lang="en-US" dirty="0"/>
              <a:t>P.D. ( 30 Significant Proteins)    </a:t>
            </a:r>
          </a:p>
          <a:p>
            <a:pPr defTabSz="914400">
              <a:lnSpc>
                <a:spcPct val="90000"/>
              </a:lnSpc>
              <a:spcAft>
                <a:spcPts val="600"/>
              </a:spcAft>
            </a:pPr>
            <a:r>
              <a:rPr lang="en-US" dirty="0"/>
              <a:t>Pre-Processing done manually</a:t>
            </a:r>
          </a:p>
          <a:p>
            <a:pPr indent="-228600" defTabSz="914400">
              <a:lnSpc>
                <a:spcPct val="90000"/>
              </a:lnSpc>
              <a:spcAft>
                <a:spcPts val="600"/>
              </a:spcAft>
              <a:buFont typeface="Arial" panose="020B0604020202020204" pitchFamily="34" charset="0"/>
              <a:buChar char="•"/>
            </a:pPr>
            <a:endParaRPr lang="en-US" dirty="0"/>
          </a:p>
          <a:p>
            <a:pPr indent="-228600" defTabSz="914400">
              <a:lnSpc>
                <a:spcPct val="90000"/>
              </a:lnSpc>
              <a:spcAft>
                <a:spcPts val="600"/>
              </a:spcAft>
              <a:buFont typeface="Arial" panose="020B0604020202020204" pitchFamily="34" charset="0"/>
              <a:buChar char="•"/>
            </a:pPr>
            <a:endParaRPr lang="en-US" dirty="0"/>
          </a:p>
        </p:txBody>
      </p:sp>
      <p:graphicFrame>
        <p:nvGraphicFramePr>
          <p:cNvPr id="9" name="Table 8">
            <a:extLst>
              <a:ext uri="{FF2B5EF4-FFF2-40B4-BE49-F238E27FC236}">
                <a16:creationId xmlns:a16="http://schemas.microsoft.com/office/drawing/2014/main" id="{A3877892-E4E2-847F-F42B-A66AD5A2B5B3}"/>
              </a:ext>
            </a:extLst>
          </p:cNvPr>
          <p:cNvGraphicFramePr>
            <a:graphicFrameLocks noGrp="1"/>
          </p:cNvGraphicFramePr>
          <p:nvPr>
            <p:extLst>
              <p:ext uri="{D42A27DB-BD31-4B8C-83A1-F6EECF244321}">
                <p14:modId xmlns:p14="http://schemas.microsoft.com/office/powerpoint/2010/main" val="1269664666"/>
              </p:ext>
            </p:extLst>
          </p:nvPr>
        </p:nvGraphicFramePr>
        <p:xfrm>
          <a:off x="375271" y="2232742"/>
          <a:ext cx="6268716" cy="3927552"/>
        </p:xfrm>
        <a:graphic>
          <a:graphicData uri="http://schemas.openxmlformats.org/drawingml/2006/table">
            <a:tbl>
              <a:tblPr firstRow="1" bandRow="1">
                <a:tableStyleId>{5C22544A-7EE6-4342-B048-85BDC9FD1C3A}</a:tableStyleId>
              </a:tblPr>
              <a:tblGrid>
                <a:gridCol w="297059">
                  <a:extLst>
                    <a:ext uri="{9D8B030D-6E8A-4147-A177-3AD203B41FA5}">
                      <a16:colId xmlns:a16="http://schemas.microsoft.com/office/drawing/2014/main" val="2354956412"/>
                    </a:ext>
                  </a:extLst>
                </a:gridCol>
                <a:gridCol w="459797">
                  <a:extLst>
                    <a:ext uri="{9D8B030D-6E8A-4147-A177-3AD203B41FA5}">
                      <a16:colId xmlns:a16="http://schemas.microsoft.com/office/drawing/2014/main" val="406183301"/>
                    </a:ext>
                  </a:extLst>
                </a:gridCol>
                <a:gridCol w="911063">
                  <a:extLst>
                    <a:ext uri="{9D8B030D-6E8A-4147-A177-3AD203B41FA5}">
                      <a16:colId xmlns:a16="http://schemas.microsoft.com/office/drawing/2014/main" val="1206662620"/>
                    </a:ext>
                  </a:extLst>
                </a:gridCol>
                <a:gridCol w="739676">
                  <a:extLst>
                    <a:ext uri="{9D8B030D-6E8A-4147-A177-3AD203B41FA5}">
                      <a16:colId xmlns:a16="http://schemas.microsoft.com/office/drawing/2014/main" val="2377916836"/>
                    </a:ext>
                  </a:extLst>
                </a:gridCol>
                <a:gridCol w="672852">
                  <a:extLst>
                    <a:ext uri="{9D8B030D-6E8A-4147-A177-3AD203B41FA5}">
                      <a16:colId xmlns:a16="http://schemas.microsoft.com/office/drawing/2014/main" val="2726802634"/>
                    </a:ext>
                  </a:extLst>
                </a:gridCol>
                <a:gridCol w="865465">
                  <a:extLst>
                    <a:ext uri="{9D8B030D-6E8A-4147-A177-3AD203B41FA5}">
                      <a16:colId xmlns:a16="http://schemas.microsoft.com/office/drawing/2014/main" val="2660131433"/>
                    </a:ext>
                  </a:extLst>
                </a:gridCol>
                <a:gridCol w="774268">
                  <a:extLst>
                    <a:ext uri="{9D8B030D-6E8A-4147-A177-3AD203B41FA5}">
                      <a16:colId xmlns:a16="http://schemas.microsoft.com/office/drawing/2014/main" val="929661395"/>
                    </a:ext>
                  </a:extLst>
                </a:gridCol>
                <a:gridCol w="774268">
                  <a:extLst>
                    <a:ext uri="{9D8B030D-6E8A-4147-A177-3AD203B41FA5}">
                      <a16:colId xmlns:a16="http://schemas.microsoft.com/office/drawing/2014/main" val="3750171546"/>
                    </a:ext>
                  </a:extLst>
                </a:gridCol>
                <a:gridCol w="774268">
                  <a:extLst>
                    <a:ext uri="{9D8B030D-6E8A-4147-A177-3AD203B41FA5}">
                      <a16:colId xmlns:a16="http://schemas.microsoft.com/office/drawing/2014/main" val="858378873"/>
                    </a:ext>
                  </a:extLst>
                </a:gridCol>
              </a:tblGrid>
              <a:tr h="170704">
                <a:tc>
                  <a:txBody>
                    <a:bodyPr/>
                    <a:lstStyle/>
                    <a:p>
                      <a:endParaRPr lang="en-US" sz="1200"/>
                    </a:p>
                  </a:txBody>
                  <a:tcPr marL="43535" marR="43535" marT="21768" marB="21768"/>
                </a:tc>
                <a:tc>
                  <a:txBody>
                    <a:bodyPr/>
                    <a:lstStyle/>
                    <a:p>
                      <a:r>
                        <a:rPr lang="en-US" sz="1200"/>
                        <a:t>MSstats</a:t>
                      </a:r>
                    </a:p>
                  </a:txBody>
                  <a:tcPr marL="43535" marR="43535" marT="21768" marB="21768"/>
                </a:tc>
                <a:tc>
                  <a:txBody>
                    <a:bodyPr/>
                    <a:lstStyle/>
                    <a:p>
                      <a:r>
                        <a:rPr lang="en-US" sz="1200"/>
                        <a:t>DEqMS</a:t>
                      </a:r>
                    </a:p>
                  </a:txBody>
                  <a:tcPr marL="43535" marR="43535" marT="21768" marB="21768"/>
                </a:tc>
                <a:tc>
                  <a:txBody>
                    <a:bodyPr/>
                    <a:lstStyle/>
                    <a:p>
                      <a:r>
                        <a:rPr lang="en-US" sz="1200"/>
                        <a:t>MSqRob2</a:t>
                      </a:r>
                    </a:p>
                  </a:txBody>
                  <a:tcPr marL="43535" marR="43535" marT="21768" marB="21768"/>
                </a:tc>
                <a:tc>
                  <a:txBody>
                    <a:bodyPr/>
                    <a:lstStyle/>
                    <a:p>
                      <a:r>
                        <a:rPr lang="en-US" sz="1200"/>
                        <a:t>pmartR</a:t>
                      </a:r>
                    </a:p>
                  </a:txBody>
                  <a:tcPr marL="43535" marR="43535" marT="21768" marB="21768"/>
                </a:tc>
                <a:tc>
                  <a:txBody>
                    <a:bodyPr/>
                    <a:lstStyle/>
                    <a:p>
                      <a:r>
                        <a:rPr lang="en-US" sz="1200"/>
                        <a:t>DEP</a:t>
                      </a:r>
                    </a:p>
                  </a:txBody>
                  <a:tcPr marL="43535" marR="43535" marT="21768" marB="21768"/>
                </a:tc>
                <a:tc>
                  <a:txBody>
                    <a:bodyPr/>
                    <a:lstStyle/>
                    <a:p>
                      <a:r>
                        <a:rPr lang="en-US" sz="1200"/>
                        <a:t>ProDA</a:t>
                      </a:r>
                    </a:p>
                  </a:txBody>
                  <a:tcPr marL="43535" marR="43535" marT="21768" marB="21768"/>
                </a:tc>
                <a:tc>
                  <a:txBody>
                    <a:bodyPr/>
                    <a:lstStyle/>
                    <a:p>
                      <a:r>
                        <a:rPr lang="en-US" sz="1200" dirty="0" err="1"/>
                        <a:t>Prolfqua</a:t>
                      </a:r>
                      <a:endParaRPr lang="en-US" sz="1200" dirty="0"/>
                    </a:p>
                  </a:txBody>
                  <a:tcPr marL="43535" marR="43535" marT="21768" marB="21768"/>
                </a:tc>
                <a:tc>
                  <a:txBody>
                    <a:bodyPr/>
                    <a:lstStyle/>
                    <a:p>
                      <a:r>
                        <a:rPr lang="en-US" sz="1200" dirty="0" err="1"/>
                        <a:t>Limma</a:t>
                      </a:r>
                      <a:endParaRPr lang="en-US" sz="1200" dirty="0"/>
                    </a:p>
                  </a:txBody>
                  <a:tcPr marL="43535" marR="43535" marT="21768" marB="21768"/>
                </a:tc>
                <a:extLst>
                  <a:ext uri="{0D108BD9-81ED-4DB2-BD59-A6C34878D82A}">
                    <a16:rowId xmlns:a16="http://schemas.microsoft.com/office/drawing/2014/main" val="2728647375"/>
                  </a:ext>
                </a:extLst>
              </a:tr>
              <a:tr h="1124462">
                <a:tc>
                  <a:txBody>
                    <a:bodyPr/>
                    <a:lstStyle/>
                    <a:p>
                      <a:r>
                        <a:rPr lang="en-US" sz="1200" dirty="0"/>
                        <a:t>Input File</a:t>
                      </a:r>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MSstats Converter output object</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PSM(combination of sequence and charge) and calculated intensity by aggregating normalized abundance using sum.</a:t>
                      </a:r>
                    </a:p>
                    <a:p>
                      <a:pPr marL="0" indent="0">
                        <a:buNone/>
                      </a:pPr>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names, run, PSM and calculated intensity by aggregating Intensity using max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peptide,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Combined the raw data by grouping by protein name, run and calculated intensity by aggregating Intensity using sum function.</a:t>
                      </a:r>
                    </a:p>
                    <a:p>
                      <a:endParaRPr lang="en-US" sz="120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the raw data by grouping by protein name, run and calculated intensity by aggregating Intensity using sum function.</a:t>
                      </a:r>
                    </a:p>
                    <a:p>
                      <a:endParaRPr lang="en-US" sz="1200" dirty="0"/>
                    </a:p>
                  </a:txBody>
                  <a:tcPr marL="43535" marR="43535" marT="21768" marB="217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Combined raw data by grouping by protein name and run and calculated intensity by aggregating Intensity using the sum function.</a:t>
                      </a:r>
                    </a:p>
                  </a:txBody>
                  <a:tcPr marL="43535" marR="43535" marT="21768" marB="21768"/>
                </a:tc>
                <a:tc>
                  <a:txBody>
                    <a:bodyPr/>
                    <a:lstStyle/>
                    <a:p>
                      <a:r>
                        <a:rPr lang="en-US" sz="1200" dirty="0"/>
                        <a:t>Converted the raw data into a matrix in which row denotes proteins and each denotes intensities for each sample.</a:t>
                      </a:r>
                    </a:p>
                  </a:txBody>
                  <a:tcPr marL="43535" marR="43535" marT="21768" marB="21768"/>
                </a:tc>
                <a:extLst>
                  <a:ext uri="{0D108BD9-81ED-4DB2-BD59-A6C34878D82A}">
                    <a16:rowId xmlns:a16="http://schemas.microsoft.com/office/drawing/2014/main" val="1382551063"/>
                  </a:ext>
                </a:extLst>
              </a:tr>
            </a:tbl>
          </a:graphicData>
        </a:graphic>
      </p:graphicFrame>
      <p:pic>
        <p:nvPicPr>
          <p:cNvPr id="2" name="Picture 1" descr="Chart, waterfall chart&#10;&#10;Description automatically generated">
            <a:extLst>
              <a:ext uri="{FF2B5EF4-FFF2-40B4-BE49-F238E27FC236}">
                <a16:creationId xmlns:a16="http://schemas.microsoft.com/office/drawing/2014/main" id="{D8075EF6-637E-C60B-B14C-3742503A5D8B}"/>
              </a:ext>
            </a:extLst>
          </p:cNvPr>
          <p:cNvPicPr>
            <a:picLocks noChangeAspect="1"/>
          </p:cNvPicPr>
          <p:nvPr/>
        </p:nvPicPr>
        <p:blipFill>
          <a:blip r:embed="rId2"/>
          <a:stretch>
            <a:fillRect/>
          </a:stretch>
        </p:blipFill>
        <p:spPr>
          <a:xfrm>
            <a:off x="6867486" y="1981118"/>
            <a:ext cx="5044440" cy="4290060"/>
          </a:xfrm>
          <a:prstGeom prst="rect">
            <a:avLst/>
          </a:prstGeom>
        </p:spPr>
      </p:pic>
    </p:spTree>
    <p:extLst>
      <p:ext uri="{BB962C8B-B14F-4D97-AF65-F5344CB8AC3E}">
        <p14:creationId xmlns:p14="http://schemas.microsoft.com/office/powerpoint/2010/main" val="2558379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56D6-711D-95AD-5560-5CB8B5A3A08E}"/>
              </a:ext>
            </a:extLst>
          </p:cNvPr>
          <p:cNvSpPr>
            <a:spLocks noGrp="1"/>
          </p:cNvSpPr>
          <p:nvPr>
            <p:ph type="ctrTitle"/>
          </p:nvPr>
        </p:nvSpPr>
        <p:spPr>
          <a:xfrm>
            <a:off x="6590662" y="4267832"/>
            <a:ext cx="4805996" cy="1297115"/>
          </a:xfrm>
        </p:spPr>
        <p:txBody>
          <a:bodyPr anchor="t">
            <a:normAutofit fontScale="90000"/>
          </a:bodyPr>
          <a:lstStyle/>
          <a:p>
            <a:pPr algn="l"/>
            <a:r>
              <a:rPr lang="en-US" sz="4000" dirty="0">
                <a:solidFill>
                  <a:schemeClr val="tx2"/>
                </a:solidFill>
              </a:rPr>
              <a:t>Results of MSstats Converter Pre-Processing </a:t>
            </a:r>
          </a:p>
        </p:txBody>
      </p:sp>
      <p:pic>
        <p:nvPicPr>
          <p:cNvPr id="7" name="Graphic 6" descr="Flask">
            <a:extLst>
              <a:ext uri="{FF2B5EF4-FFF2-40B4-BE49-F238E27FC236}">
                <a16:creationId xmlns:a16="http://schemas.microsoft.com/office/drawing/2014/main" id="{6AB61028-F7BD-6E0A-CF58-4FAC3CA694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63170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DD7B712-6093-0F15-3E15-630AD324CA8C}"/>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Pre-Processing Steps</a:t>
            </a:r>
          </a:p>
        </p:txBody>
      </p:sp>
      <p:grpSp>
        <p:nvGrpSpPr>
          <p:cNvPr id="16" name="Group 15">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7" name="Freeform: Shape 16">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3" name="Freeform: Shape 22">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8946672D-5BAD-2857-886C-FDD6F0295420}"/>
              </a:ext>
            </a:extLst>
          </p:cNvPr>
          <p:cNvGraphicFramePr>
            <a:graphicFrameLocks noGrp="1"/>
          </p:cNvGraphicFramePr>
          <p:nvPr>
            <p:ph idx="1"/>
            <p:extLst>
              <p:ext uri="{D42A27DB-BD31-4B8C-83A1-F6EECF244321}">
                <p14:modId xmlns:p14="http://schemas.microsoft.com/office/powerpoint/2010/main" val="3507068880"/>
              </p:ext>
            </p:extLst>
          </p:nvPr>
        </p:nvGraphicFramePr>
        <p:xfrm>
          <a:off x="669780" y="1723696"/>
          <a:ext cx="9975369" cy="4266858"/>
        </p:xfrm>
        <a:graphic>
          <a:graphicData uri="http://schemas.openxmlformats.org/drawingml/2006/table">
            <a:tbl>
              <a:tblPr firstRow="1" bandRow="1">
                <a:tableStyleId>{5C22544A-7EE6-4342-B048-85BDC9FD1C3A}</a:tableStyleId>
              </a:tblPr>
              <a:tblGrid>
                <a:gridCol w="974088">
                  <a:extLst>
                    <a:ext uri="{9D8B030D-6E8A-4147-A177-3AD203B41FA5}">
                      <a16:colId xmlns:a16="http://schemas.microsoft.com/office/drawing/2014/main" val="1573441697"/>
                    </a:ext>
                  </a:extLst>
                </a:gridCol>
                <a:gridCol w="1020529">
                  <a:extLst>
                    <a:ext uri="{9D8B030D-6E8A-4147-A177-3AD203B41FA5}">
                      <a16:colId xmlns:a16="http://schemas.microsoft.com/office/drawing/2014/main" val="3640455840"/>
                    </a:ext>
                  </a:extLst>
                </a:gridCol>
                <a:gridCol w="1362407">
                  <a:extLst>
                    <a:ext uri="{9D8B030D-6E8A-4147-A177-3AD203B41FA5}">
                      <a16:colId xmlns:a16="http://schemas.microsoft.com/office/drawing/2014/main" val="3008360178"/>
                    </a:ext>
                  </a:extLst>
                </a:gridCol>
                <a:gridCol w="1361295">
                  <a:extLst>
                    <a:ext uri="{9D8B030D-6E8A-4147-A177-3AD203B41FA5}">
                      <a16:colId xmlns:a16="http://schemas.microsoft.com/office/drawing/2014/main" val="2624540449"/>
                    </a:ext>
                  </a:extLst>
                </a:gridCol>
                <a:gridCol w="1051410">
                  <a:extLst>
                    <a:ext uri="{9D8B030D-6E8A-4147-A177-3AD203B41FA5}">
                      <a16:colId xmlns:a16="http://schemas.microsoft.com/office/drawing/2014/main" val="1027212212"/>
                    </a:ext>
                  </a:extLst>
                </a:gridCol>
                <a:gridCol w="1051410">
                  <a:extLst>
                    <a:ext uri="{9D8B030D-6E8A-4147-A177-3AD203B41FA5}">
                      <a16:colId xmlns:a16="http://schemas.microsoft.com/office/drawing/2014/main" val="2571300194"/>
                    </a:ext>
                  </a:extLst>
                </a:gridCol>
                <a:gridCol w="1051410">
                  <a:extLst>
                    <a:ext uri="{9D8B030D-6E8A-4147-A177-3AD203B41FA5}">
                      <a16:colId xmlns:a16="http://schemas.microsoft.com/office/drawing/2014/main" val="3340636161"/>
                    </a:ext>
                  </a:extLst>
                </a:gridCol>
                <a:gridCol w="1051410">
                  <a:extLst>
                    <a:ext uri="{9D8B030D-6E8A-4147-A177-3AD203B41FA5}">
                      <a16:colId xmlns:a16="http://schemas.microsoft.com/office/drawing/2014/main" val="3630823879"/>
                    </a:ext>
                  </a:extLst>
                </a:gridCol>
                <a:gridCol w="1051410">
                  <a:extLst>
                    <a:ext uri="{9D8B030D-6E8A-4147-A177-3AD203B41FA5}">
                      <a16:colId xmlns:a16="http://schemas.microsoft.com/office/drawing/2014/main" val="283775931"/>
                    </a:ext>
                  </a:extLst>
                </a:gridCol>
              </a:tblGrid>
              <a:tr h="305528">
                <a:tc>
                  <a:txBody>
                    <a:bodyPr/>
                    <a:lstStyle/>
                    <a:p>
                      <a:endParaRPr lang="en-US" sz="1500"/>
                    </a:p>
                  </a:txBody>
                  <a:tcPr marL="75130" marR="75130" marT="37565" marB="37565"/>
                </a:tc>
                <a:tc>
                  <a:txBody>
                    <a:bodyPr/>
                    <a:lstStyle/>
                    <a:p>
                      <a:r>
                        <a:rPr lang="en-US" sz="1300"/>
                        <a:t>MSstats</a:t>
                      </a:r>
                    </a:p>
                  </a:txBody>
                  <a:tcPr marL="75130" marR="75130" marT="37565" marB="37565"/>
                </a:tc>
                <a:tc>
                  <a:txBody>
                    <a:bodyPr/>
                    <a:lstStyle/>
                    <a:p>
                      <a:r>
                        <a:rPr lang="en-US" sz="1300"/>
                        <a:t>DEqMS</a:t>
                      </a:r>
                    </a:p>
                  </a:txBody>
                  <a:tcPr marL="75130" marR="75130" marT="37565" marB="37565"/>
                </a:tc>
                <a:tc>
                  <a:txBody>
                    <a:bodyPr/>
                    <a:lstStyle/>
                    <a:p>
                      <a:r>
                        <a:rPr lang="en-US" sz="1300"/>
                        <a:t>MSqRob2</a:t>
                      </a:r>
                    </a:p>
                  </a:txBody>
                  <a:tcPr marL="75130" marR="75130" marT="37565" marB="37565"/>
                </a:tc>
                <a:tc>
                  <a:txBody>
                    <a:bodyPr/>
                    <a:lstStyle/>
                    <a:p>
                      <a:r>
                        <a:rPr lang="en-US" sz="1300"/>
                        <a:t>pmartR</a:t>
                      </a:r>
                    </a:p>
                  </a:txBody>
                  <a:tcPr marL="75130" marR="75130" marT="37565" marB="37565"/>
                </a:tc>
                <a:tc>
                  <a:txBody>
                    <a:bodyPr/>
                    <a:lstStyle/>
                    <a:p>
                      <a:r>
                        <a:rPr lang="en-US" sz="1300"/>
                        <a:t>DEP</a:t>
                      </a:r>
                    </a:p>
                  </a:txBody>
                  <a:tcPr marL="75130" marR="75130" marT="37565" marB="37565"/>
                </a:tc>
                <a:tc>
                  <a:txBody>
                    <a:bodyPr/>
                    <a:lstStyle/>
                    <a:p>
                      <a:r>
                        <a:rPr lang="en-US" sz="1300" dirty="0" err="1"/>
                        <a:t>ProDA</a:t>
                      </a:r>
                      <a:endParaRPr lang="en-US" sz="1300" dirty="0"/>
                    </a:p>
                  </a:txBody>
                  <a:tcPr marL="75130" marR="75130" marT="37565" marB="37565"/>
                </a:tc>
                <a:tc>
                  <a:txBody>
                    <a:bodyPr/>
                    <a:lstStyle/>
                    <a:p>
                      <a:pPr marL="0" algn="l" defTabSz="914400" rtl="0" eaLnBrk="1" latinLnBrk="0" hangingPunct="1"/>
                      <a:r>
                        <a:rPr lang="en-US" sz="1300" b="1" kern="1200" dirty="0" err="1">
                          <a:solidFill>
                            <a:schemeClr val="lt1"/>
                          </a:solidFill>
                          <a:latin typeface="+mn-lt"/>
                          <a:ea typeface="+mn-ea"/>
                          <a:cs typeface="+mn-cs"/>
                        </a:rPr>
                        <a:t>Prolfqua</a:t>
                      </a:r>
                      <a:endParaRPr lang="en-US" sz="1300" b="1" kern="1200" dirty="0">
                        <a:solidFill>
                          <a:schemeClr val="lt1"/>
                        </a:solidFill>
                        <a:latin typeface="+mn-lt"/>
                        <a:ea typeface="+mn-ea"/>
                        <a:cs typeface="+mn-cs"/>
                      </a:endParaRPr>
                    </a:p>
                  </a:txBody>
                  <a:tcPr marL="43535" marR="43535" marT="21768" marB="21768"/>
                </a:tc>
                <a:tc>
                  <a:txBody>
                    <a:bodyPr/>
                    <a:lstStyle/>
                    <a:p>
                      <a:pPr marL="0" algn="l" defTabSz="914400" rtl="0" eaLnBrk="1" latinLnBrk="0" hangingPunct="1"/>
                      <a:r>
                        <a:rPr lang="en-US" sz="1300" b="1" kern="1200" dirty="0" err="1">
                          <a:solidFill>
                            <a:schemeClr val="lt1"/>
                          </a:solidFill>
                          <a:latin typeface="+mn-lt"/>
                          <a:ea typeface="+mn-ea"/>
                          <a:cs typeface="+mn-cs"/>
                        </a:rPr>
                        <a:t>Limma</a:t>
                      </a:r>
                      <a:endParaRPr lang="en-US" sz="1300" b="1" kern="1200" dirty="0">
                        <a:solidFill>
                          <a:schemeClr val="lt1"/>
                        </a:solidFill>
                        <a:latin typeface="+mn-lt"/>
                        <a:ea typeface="+mn-ea"/>
                        <a:cs typeface="+mn-cs"/>
                      </a:endParaRPr>
                    </a:p>
                  </a:txBody>
                  <a:tcPr marL="43535" marR="43535" marT="21768" marB="21768"/>
                </a:tc>
                <a:extLst>
                  <a:ext uri="{0D108BD9-81ED-4DB2-BD59-A6C34878D82A}">
                    <a16:rowId xmlns:a16="http://schemas.microsoft.com/office/drawing/2014/main" val="2842975566"/>
                  </a:ext>
                </a:extLst>
              </a:tr>
              <a:tr h="3260632">
                <a:tc>
                  <a:txBody>
                    <a:bodyPr/>
                    <a:lstStyle/>
                    <a:p>
                      <a:r>
                        <a:rPr lang="en-US" sz="1500"/>
                        <a:t>Input File</a:t>
                      </a:r>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MSstats Converter output object</a:t>
                      </a:r>
                    </a:p>
                    <a:p>
                      <a:endParaRPr lang="en-US" sz="1500" dirty="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Combined the MSstats Converter output data by grouping by protein names, run, PSM(combination of sequence and charge) and calculated intensity by aggregating Intensity using log2 of sum function.</a:t>
                      </a:r>
                    </a:p>
                    <a:p>
                      <a:endParaRPr lang="en-US" sz="1500" dirty="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Combined the MSstats Converter output data by grouping by protein names, run, PSM(combination of sequence and charge) and calculated intensity by aggregating Intensity using max function.</a:t>
                      </a:r>
                    </a:p>
                    <a:p>
                      <a:endParaRPr lang="en-US" sz="1500" dirty="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Combined the MSstats Converter output  data by grouping by peptide sequence, run and calculated intensity by aggregating Intensity using sum function.</a:t>
                      </a:r>
                    </a:p>
                    <a:p>
                      <a:endParaRPr lang="en-US" sz="1500" dirty="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Combined the MSstats Converter output data by grouping by protein name, run and calculated intensity by aggregating Intensity using sum function.</a:t>
                      </a:r>
                    </a:p>
                    <a:p>
                      <a:endParaRPr lang="en-US" sz="1500" dirty="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Combined the MSstats Converter output data by grouping by protein name, run and calculated intensity by aggregating Intensity using sum function.</a:t>
                      </a:r>
                    </a:p>
                    <a:p>
                      <a:endParaRPr lang="en-US" sz="1500" dirty="0"/>
                    </a:p>
                  </a:txBody>
                  <a:tcPr marL="75130" marR="75130" marT="37565" marB="375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dk1"/>
                          </a:solidFill>
                          <a:latin typeface="+mn-lt"/>
                          <a:ea typeface="+mn-ea"/>
                          <a:cs typeface="+mn-cs"/>
                        </a:rPr>
                        <a:t>Combined </a:t>
                      </a:r>
                      <a:r>
                        <a:rPr lang="en-US" sz="1500" dirty="0"/>
                        <a:t>MSstats Converter output </a:t>
                      </a:r>
                      <a:r>
                        <a:rPr lang="en-US" sz="1500" kern="1200" dirty="0">
                          <a:solidFill>
                            <a:schemeClr val="dk1"/>
                          </a:solidFill>
                          <a:latin typeface="+mn-lt"/>
                          <a:ea typeface="+mn-ea"/>
                          <a:cs typeface="+mn-cs"/>
                        </a:rPr>
                        <a:t>data by grouping by protein name and run and calculated intensity by aggregating Intensity using the sum function.</a:t>
                      </a:r>
                    </a:p>
                  </a:txBody>
                  <a:tcPr marL="43535" marR="43535" marT="21768" marB="21768"/>
                </a:tc>
                <a:tc>
                  <a:txBody>
                    <a:bodyPr/>
                    <a:lstStyle/>
                    <a:p>
                      <a:pPr marL="0" algn="l" defTabSz="914400" rtl="0" eaLnBrk="1" latinLnBrk="0" hangingPunct="1"/>
                      <a:r>
                        <a:rPr lang="en-US" sz="1500" kern="1200" dirty="0">
                          <a:solidFill>
                            <a:schemeClr val="dk1"/>
                          </a:solidFill>
                          <a:latin typeface="+mn-lt"/>
                          <a:ea typeface="+mn-ea"/>
                          <a:cs typeface="+mn-cs"/>
                        </a:rPr>
                        <a:t>Converted the </a:t>
                      </a:r>
                      <a:r>
                        <a:rPr lang="en-US" sz="1500" dirty="0"/>
                        <a:t>MSstats Converter output </a:t>
                      </a:r>
                      <a:r>
                        <a:rPr lang="en-US" sz="1500" kern="1200" dirty="0">
                          <a:solidFill>
                            <a:schemeClr val="dk1"/>
                          </a:solidFill>
                          <a:latin typeface="+mn-lt"/>
                          <a:ea typeface="+mn-ea"/>
                          <a:cs typeface="+mn-cs"/>
                        </a:rPr>
                        <a:t>data into a matrix in which row denotes proteins and each denotes intensities for each sample.</a:t>
                      </a:r>
                    </a:p>
                  </a:txBody>
                  <a:tcPr marL="43535" marR="43535" marT="21768" marB="21768"/>
                </a:tc>
                <a:extLst>
                  <a:ext uri="{0D108BD9-81ED-4DB2-BD59-A6C34878D82A}">
                    <a16:rowId xmlns:a16="http://schemas.microsoft.com/office/drawing/2014/main" val="872415483"/>
                  </a:ext>
                </a:extLst>
              </a:tr>
            </a:tbl>
          </a:graphicData>
        </a:graphic>
      </p:graphicFrame>
    </p:spTree>
    <p:extLst>
      <p:ext uri="{BB962C8B-B14F-4D97-AF65-F5344CB8AC3E}">
        <p14:creationId xmlns:p14="http://schemas.microsoft.com/office/powerpoint/2010/main" val="249569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843A-34BE-1F04-45A1-0FF6F0B81A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2E6B4E6-80C4-591B-3ECB-C7248FCD43E5}"/>
              </a:ext>
            </a:extLst>
          </p:cNvPr>
          <p:cNvSpPr>
            <a:spLocks noGrp="1"/>
          </p:cNvSpPr>
          <p:nvPr>
            <p:ph idx="1"/>
          </p:nvPr>
        </p:nvSpPr>
        <p:spPr/>
        <p:txBody>
          <a:bodyPr/>
          <a:lstStyle/>
          <a:p>
            <a:pPr marL="0" indent="0">
              <a:buNone/>
            </a:pPr>
            <a:r>
              <a:rPr lang="en-US" b="0" i="0" dirty="0">
                <a:effectLst/>
              </a:rPr>
              <a:t>Numerous statistical approaches exist for the analysis of mass spectrometry proteomics data. Our research aims to determine the most effective method by examining how upstream processing influences the data. We will assess the available upstream processing options and investigate how they impact the performance of statistical methods.</a:t>
            </a:r>
            <a:endParaRPr lang="en-US" dirty="0"/>
          </a:p>
        </p:txBody>
      </p:sp>
    </p:spTree>
    <p:extLst>
      <p:ext uri="{BB962C8B-B14F-4D97-AF65-F5344CB8AC3E}">
        <p14:creationId xmlns:p14="http://schemas.microsoft.com/office/powerpoint/2010/main" val="3725337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91192"/>
            <a:ext cx="10005526" cy="1200329"/>
          </a:xfrm>
          <a:prstGeom prst="rect">
            <a:avLst/>
          </a:prstGeom>
          <a:noFill/>
        </p:spPr>
        <p:txBody>
          <a:bodyPr wrap="square">
            <a:spAutoFit/>
          </a:bodyPr>
          <a:lstStyle/>
          <a:p>
            <a:r>
              <a:rPr lang="en-US" dirty="0"/>
              <a:t>Dataset1-- DDA: Controlled Mixture</a:t>
            </a:r>
            <a:br>
              <a:rPr lang="en-US" dirty="0"/>
            </a:br>
            <a:r>
              <a:rPr lang="en-US" dirty="0"/>
              <a:t>Skyline ( 30 Significant Proteins) 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2" name="Picture 1" descr="Chart, bar chart&#10;&#10;Description automatically generated">
            <a:extLst>
              <a:ext uri="{FF2B5EF4-FFF2-40B4-BE49-F238E27FC236}">
                <a16:creationId xmlns:a16="http://schemas.microsoft.com/office/drawing/2014/main" id="{6435EFAA-F894-51E1-8152-B48C72771E67}"/>
              </a:ext>
            </a:extLst>
          </p:cNvPr>
          <p:cNvPicPr>
            <a:picLocks noChangeAspect="1"/>
          </p:cNvPicPr>
          <p:nvPr/>
        </p:nvPicPr>
        <p:blipFill>
          <a:blip r:embed="rId2"/>
          <a:stretch>
            <a:fillRect/>
          </a:stretch>
        </p:blipFill>
        <p:spPr>
          <a:xfrm>
            <a:off x="497711" y="2072621"/>
            <a:ext cx="5113020" cy="4305300"/>
          </a:xfrm>
          <a:prstGeom prst="rect">
            <a:avLst/>
          </a:prstGeom>
        </p:spPr>
      </p:pic>
      <p:pic>
        <p:nvPicPr>
          <p:cNvPr id="4" name="Picture 3" descr="Chart, waterfall chart&#10;&#10;Description automatically generated">
            <a:extLst>
              <a:ext uri="{FF2B5EF4-FFF2-40B4-BE49-F238E27FC236}">
                <a16:creationId xmlns:a16="http://schemas.microsoft.com/office/drawing/2014/main" id="{28A3F7A9-83E3-EEB3-13CB-23862ACAA9C0}"/>
              </a:ext>
            </a:extLst>
          </p:cNvPr>
          <p:cNvPicPr>
            <a:picLocks noChangeAspect="1"/>
          </p:cNvPicPr>
          <p:nvPr/>
        </p:nvPicPr>
        <p:blipFill>
          <a:blip r:embed="rId3"/>
          <a:stretch>
            <a:fillRect/>
          </a:stretch>
        </p:blipFill>
        <p:spPr>
          <a:xfrm>
            <a:off x="5962028" y="2072621"/>
            <a:ext cx="5082540" cy="4434840"/>
          </a:xfrm>
          <a:prstGeom prst="rect">
            <a:avLst/>
          </a:prstGeom>
        </p:spPr>
      </p:pic>
    </p:spTree>
    <p:extLst>
      <p:ext uri="{BB962C8B-B14F-4D97-AF65-F5344CB8AC3E}">
        <p14:creationId xmlns:p14="http://schemas.microsoft.com/office/powerpoint/2010/main" val="526766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91192"/>
            <a:ext cx="10005526" cy="1200329"/>
          </a:xfrm>
          <a:prstGeom prst="rect">
            <a:avLst/>
          </a:prstGeom>
          <a:noFill/>
        </p:spPr>
        <p:txBody>
          <a:bodyPr wrap="square">
            <a:spAutoFit/>
          </a:bodyPr>
          <a:lstStyle/>
          <a:p>
            <a:r>
              <a:rPr lang="en-US" dirty="0"/>
              <a:t>Dataset1-- DDA: Controlled Mixture</a:t>
            </a:r>
            <a:br>
              <a:rPr lang="en-US" dirty="0"/>
            </a:br>
            <a:r>
              <a:rPr lang="en-US" dirty="0"/>
              <a:t>Progenesis ( 30 Significant Proteins) 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2" name="Picture 1" descr="Chart, bar chart&#10;&#10;Description automatically generated">
            <a:extLst>
              <a:ext uri="{FF2B5EF4-FFF2-40B4-BE49-F238E27FC236}">
                <a16:creationId xmlns:a16="http://schemas.microsoft.com/office/drawing/2014/main" id="{53871CE6-2293-BD98-C2CE-EEB83C4304CF}"/>
              </a:ext>
            </a:extLst>
          </p:cNvPr>
          <p:cNvPicPr>
            <a:picLocks noChangeAspect="1"/>
          </p:cNvPicPr>
          <p:nvPr/>
        </p:nvPicPr>
        <p:blipFill>
          <a:blip r:embed="rId2"/>
          <a:stretch>
            <a:fillRect/>
          </a:stretch>
        </p:blipFill>
        <p:spPr>
          <a:xfrm>
            <a:off x="414124" y="1916979"/>
            <a:ext cx="5074920" cy="4251960"/>
          </a:xfrm>
          <a:prstGeom prst="rect">
            <a:avLst/>
          </a:prstGeom>
        </p:spPr>
      </p:pic>
      <p:pic>
        <p:nvPicPr>
          <p:cNvPr id="5" name="Picture 4" descr="Chart, bar chart&#10;&#10;Description automatically generated">
            <a:extLst>
              <a:ext uri="{FF2B5EF4-FFF2-40B4-BE49-F238E27FC236}">
                <a16:creationId xmlns:a16="http://schemas.microsoft.com/office/drawing/2014/main" id="{AFC74791-4EA5-BF0E-57B6-0EBF149D6000}"/>
              </a:ext>
            </a:extLst>
          </p:cNvPr>
          <p:cNvPicPr>
            <a:picLocks noChangeAspect="1"/>
          </p:cNvPicPr>
          <p:nvPr/>
        </p:nvPicPr>
        <p:blipFill>
          <a:blip r:embed="rId3"/>
          <a:stretch>
            <a:fillRect/>
          </a:stretch>
        </p:blipFill>
        <p:spPr>
          <a:xfrm>
            <a:off x="6096000" y="1916979"/>
            <a:ext cx="5029200" cy="4511040"/>
          </a:xfrm>
          <a:prstGeom prst="rect">
            <a:avLst/>
          </a:prstGeom>
        </p:spPr>
      </p:pic>
    </p:spTree>
    <p:extLst>
      <p:ext uri="{BB962C8B-B14F-4D97-AF65-F5344CB8AC3E}">
        <p14:creationId xmlns:p14="http://schemas.microsoft.com/office/powerpoint/2010/main" val="392911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6D6-AD9A-6605-E632-F4077540BAAC}"/>
              </a:ext>
            </a:extLst>
          </p:cNvPr>
          <p:cNvSpPr txBox="1"/>
          <p:nvPr/>
        </p:nvSpPr>
        <p:spPr>
          <a:xfrm>
            <a:off x="211494" y="191192"/>
            <a:ext cx="10005526" cy="1200329"/>
          </a:xfrm>
          <a:prstGeom prst="rect">
            <a:avLst/>
          </a:prstGeom>
          <a:noFill/>
        </p:spPr>
        <p:txBody>
          <a:bodyPr wrap="square">
            <a:spAutoFit/>
          </a:bodyPr>
          <a:lstStyle/>
          <a:p>
            <a:r>
              <a:rPr lang="en-US" dirty="0"/>
              <a:t>Dataset1-- DDA: Controlled Mixture</a:t>
            </a:r>
            <a:br>
              <a:rPr lang="en-US" dirty="0"/>
            </a:br>
            <a:r>
              <a:rPr lang="en-US" dirty="0"/>
              <a:t>P.D. ( 30 Significant Proteins) Pre-Processing done using MSstats Converter vs manually</a:t>
            </a:r>
          </a:p>
          <a:p>
            <a:endParaRPr lang="en-US" dirty="0"/>
          </a:p>
          <a:p>
            <a:endParaRPr lang="en-US" dirty="0"/>
          </a:p>
        </p:txBody>
      </p:sp>
      <p:sp>
        <p:nvSpPr>
          <p:cNvPr id="7" name="TextBox 6">
            <a:extLst>
              <a:ext uri="{FF2B5EF4-FFF2-40B4-BE49-F238E27FC236}">
                <a16:creationId xmlns:a16="http://schemas.microsoft.com/office/drawing/2014/main" id="{24034867-2668-FDD3-3F7E-7310AAD475A8}"/>
              </a:ext>
            </a:extLst>
          </p:cNvPr>
          <p:cNvSpPr txBox="1"/>
          <p:nvPr/>
        </p:nvSpPr>
        <p:spPr>
          <a:xfrm>
            <a:off x="571500" y="1213366"/>
            <a:ext cx="3657600" cy="369332"/>
          </a:xfrm>
          <a:prstGeom prst="rect">
            <a:avLst/>
          </a:prstGeom>
          <a:noFill/>
        </p:spPr>
        <p:txBody>
          <a:bodyPr wrap="square" rtlCol="0">
            <a:spAutoFit/>
          </a:bodyPr>
          <a:lstStyle/>
          <a:p>
            <a:r>
              <a:rPr lang="en-US" dirty="0"/>
              <a:t>MSstats Converter Pre-processing</a:t>
            </a:r>
          </a:p>
        </p:txBody>
      </p:sp>
      <p:sp>
        <p:nvSpPr>
          <p:cNvPr id="8" name="TextBox 7">
            <a:extLst>
              <a:ext uri="{FF2B5EF4-FFF2-40B4-BE49-F238E27FC236}">
                <a16:creationId xmlns:a16="http://schemas.microsoft.com/office/drawing/2014/main" id="{17B5D2AD-D220-4EDC-0E6E-9239137F2EA2}"/>
              </a:ext>
            </a:extLst>
          </p:cNvPr>
          <p:cNvSpPr txBox="1"/>
          <p:nvPr/>
        </p:nvSpPr>
        <p:spPr>
          <a:xfrm>
            <a:off x="6781800" y="1206855"/>
            <a:ext cx="3657600" cy="369332"/>
          </a:xfrm>
          <a:prstGeom prst="rect">
            <a:avLst/>
          </a:prstGeom>
          <a:noFill/>
        </p:spPr>
        <p:txBody>
          <a:bodyPr wrap="square" rtlCol="0">
            <a:spAutoFit/>
          </a:bodyPr>
          <a:lstStyle/>
          <a:p>
            <a:r>
              <a:rPr lang="en-US" dirty="0"/>
              <a:t>Native Pre-processing</a:t>
            </a:r>
          </a:p>
        </p:txBody>
      </p:sp>
      <p:pic>
        <p:nvPicPr>
          <p:cNvPr id="2" name="Picture 1" descr="Chart, waterfall chart&#10;&#10;Description automatically generated">
            <a:extLst>
              <a:ext uri="{FF2B5EF4-FFF2-40B4-BE49-F238E27FC236}">
                <a16:creationId xmlns:a16="http://schemas.microsoft.com/office/drawing/2014/main" id="{2825B481-41F4-247E-2D1E-3669453D1FB2}"/>
              </a:ext>
            </a:extLst>
          </p:cNvPr>
          <p:cNvPicPr>
            <a:picLocks noChangeAspect="1"/>
          </p:cNvPicPr>
          <p:nvPr/>
        </p:nvPicPr>
        <p:blipFill>
          <a:blip r:embed="rId2"/>
          <a:stretch>
            <a:fillRect/>
          </a:stretch>
        </p:blipFill>
        <p:spPr>
          <a:xfrm>
            <a:off x="6212205" y="1920504"/>
            <a:ext cx="5044440" cy="4290060"/>
          </a:xfrm>
          <a:prstGeom prst="rect">
            <a:avLst/>
          </a:prstGeom>
        </p:spPr>
      </p:pic>
      <p:pic>
        <p:nvPicPr>
          <p:cNvPr id="4" name="Picture 3" descr="Chart, bar chart&#10;&#10;Description automatically generated">
            <a:extLst>
              <a:ext uri="{FF2B5EF4-FFF2-40B4-BE49-F238E27FC236}">
                <a16:creationId xmlns:a16="http://schemas.microsoft.com/office/drawing/2014/main" id="{2FDA6A20-5C06-B665-437D-A5F0A7D3F85F}"/>
              </a:ext>
            </a:extLst>
          </p:cNvPr>
          <p:cNvPicPr>
            <a:picLocks noChangeAspect="1"/>
          </p:cNvPicPr>
          <p:nvPr/>
        </p:nvPicPr>
        <p:blipFill>
          <a:blip r:embed="rId3"/>
          <a:stretch>
            <a:fillRect/>
          </a:stretch>
        </p:blipFill>
        <p:spPr>
          <a:xfrm>
            <a:off x="280658" y="1996713"/>
            <a:ext cx="5120640" cy="4282440"/>
          </a:xfrm>
          <a:prstGeom prst="rect">
            <a:avLst/>
          </a:prstGeom>
        </p:spPr>
      </p:pic>
    </p:spTree>
    <p:extLst>
      <p:ext uri="{BB962C8B-B14F-4D97-AF65-F5344CB8AC3E}">
        <p14:creationId xmlns:p14="http://schemas.microsoft.com/office/powerpoint/2010/main" val="280699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FB2CD-C449-FC10-D97C-4F1387BC2B1F}"/>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Thank you</a:t>
            </a:r>
          </a:p>
        </p:txBody>
      </p:sp>
      <p:sp>
        <p:nvSpPr>
          <p:cNvPr id="3" name="Subtitle 2">
            <a:extLst>
              <a:ext uri="{FF2B5EF4-FFF2-40B4-BE49-F238E27FC236}">
                <a16:creationId xmlns:a16="http://schemas.microsoft.com/office/drawing/2014/main" id="{BEFE7329-D722-1B9B-D1A6-767B411F8E86}"/>
              </a:ext>
            </a:extLst>
          </p:cNvPr>
          <p:cNvSpPr>
            <a:spLocks noGrp="1"/>
          </p:cNvSpPr>
          <p:nvPr>
            <p:ph type="subTitle" idx="1"/>
          </p:nvPr>
        </p:nvSpPr>
        <p:spPr>
          <a:xfrm>
            <a:off x="6590966" y="3428999"/>
            <a:ext cx="4805691" cy="838831"/>
          </a:xfrm>
        </p:spPr>
        <p:txBody>
          <a:bodyPr anchor="b">
            <a:normAutofit/>
          </a:bodyPr>
          <a:lstStyle/>
          <a:p>
            <a:pPr algn="l"/>
            <a:endParaRPr lang="en-US" sz="2000" dirty="0">
              <a:solidFill>
                <a:schemeClr val="tx2"/>
              </a:solidFill>
            </a:endParaRPr>
          </a:p>
        </p:txBody>
      </p:sp>
      <p:pic>
        <p:nvPicPr>
          <p:cNvPr id="7" name="Graphic 6" descr="Handshake">
            <a:extLst>
              <a:ext uri="{FF2B5EF4-FFF2-40B4-BE49-F238E27FC236}">
                <a16:creationId xmlns:a16="http://schemas.microsoft.com/office/drawing/2014/main" id="{D335347C-2DD1-911D-97F0-668FC12E47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8389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26D9-6866-4238-3B1E-AF6B64327E1E}"/>
              </a:ext>
            </a:extLst>
          </p:cNvPr>
          <p:cNvSpPr>
            <a:spLocks noGrp="1"/>
          </p:cNvSpPr>
          <p:nvPr>
            <p:ph type="title"/>
          </p:nvPr>
        </p:nvSpPr>
        <p:spPr/>
        <p:txBody>
          <a:bodyPr/>
          <a:lstStyle/>
          <a:p>
            <a:r>
              <a:rPr lang="en-US" dirty="0"/>
              <a:t>Statistical Methods Used for comparison</a:t>
            </a:r>
          </a:p>
        </p:txBody>
      </p:sp>
      <p:sp>
        <p:nvSpPr>
          <p:cNvPr id="3" name="Content Placeholder 2">
            <a:extLst>
              <a:ext uri="{FF2B5EF4-FFF2-40B4-BE49-F238E27FC236}">
                <a16:creationId xmlns:a16="http://schemas.microsoft.com/office/drawing/2014/main" id="{E679AED9-621A-8597-66DB-FCDA1E75F1E9}"/>
              </a:ext>
            </a:extLst>
          </p:cNvPr>
          <p:cNvSpPr>
            <a:spLocks noGrp="1"/>
          </p:cNvSpPr>
          <p:nvPr>
            <p:ph idx="1"/>
          </p:nvPr>
        </p:nvSpPr>
        <p:spPr/>
        <p:txBody>
          <a:bodyPr>
            <a:normAutofit/>
          </a:bodyPr>
          <a:lstStyle/>
          <a:p>
            <a:r>
              <a:rPr lang="en-US" dirty="0"/>
              <a:t>MSstats</a:t>
            </a:r>
          </a:p>
          <a:p>
            <a:r>
              <a:rPr lang="en-US" dirty="0" err="1"/>
              <a:t>DeqMS</a:t>
            </a:r>
            <a:endParaRPr lang="en-US" dirty="0"/>
          </a:p>
          <a:p>
            <a:r>
              <a:rPr lang="en-US" dirty="0"/>
              <a:t>MSqRob2</a:t>
            </a:r>
          </a:p>
          <a:p>
            <a:r>
              <a:rPr lang="en-US" dirty="0" err="1"/>
              <a:t>PmartR</a:t>
            </a:r>
            <a:endParaRPr lang="en-US" dirty="0"/>
          </a:p>
          <a:p>
            <a:r>
              <a:rPr lang="en-US" dirty="0"/>
              <a:t>DEP</a:t>
            </a:r>
          </a:p>
          <a:p>
            <a:r>
              <a:rPr lang="en-US" dirty="0" err="1"/>
              <a:t>proDA</a:t>
            </a:r>
            <a:endParaRPr lang="en-US" dirty="0"/>
          </a:p>
          <a:p>
            <a:r>
              <a:rPr lang="en-US" dirty="0" err="1"/>
              <a:t>Prolfqua</a:t>
            </a:r>
            <a:endParaRPr lang="en-US" dirty="0"/>
          </a:p>
          <a:p>
            <a:r>
              <a:rPr lang="en-US" dirty="0" err="1"/>
              <a:t>Limma</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0790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6A29-2F4F-CB5B-59E0-623B1A270E74}"/>
              </a:ext>
            </a:extLst>
          </p:cNvPr>
          <p:cNvSpPr>
            <a:spLocks noGrp="1"/>
          </p:cNvSpPr>
          <p:nvPr>
            <p:ph type="title"/>
          </p:nvPr>
        </p:nvSpPr>
        <p:spPr/>
        <p:txBody>
          <a:bodyPr/>
          <a:lstStyle/>
          <a:p>
            <a:r>
              <a:rPr lang="en-US" dirty="0"/>
              <a:t>Data Overview</a:t>
            </a:r>
          </a:p>
        </p:txBody>
      </p:sp>
      <p:graphicFrame>
        <p:nvGraphicFramePr>
          <p:cNvPr id="4" name="Table 4">
            <a:extLst>
              <a:ext uri="{FF2B5EF4-FFF2-40B4-BE49-F238E27FC236}">
                <a16:creationId xmlns:a16="http://schemas.microsoft.com/office/drawing/2014/main" id="{8F4E37EF-9849-5337-8A1D-D66D0DAC38E7}"/>
              </a:ext>
            </a:extLst>
          </p:cNvPr>
          <p:cNvGraphicFramePr>
            <a:graphicFrameLocks noGrp="1"/>
          </p:cNvGraphicFramePr>
          <p:nvPr>
            <p:ph idx="1"/>
            <p:extLst>
              <p:ext uri="{D42A27DB-BD31-4B8C-83A1-F6EECF244321}">
                <p14:modId xmlns:p14="http://schemas.microsoft.com/office/powerpoint/2010/main" val="586261005"/>
              </p:ext>
            </p:extLst>
          </p:nvPr>
        </p:nvGraphicFramePr>
        <p:xfrm>
          <a:off x="838200" y="1825625"/>
          <a:ext cx="10515600" cy="4206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982256179"/>
                    </a:ext>
                  </a:extLst>
                </a:gridCol>
                <a:gridCol w="1752600">
                  <a:extLst>
                    <a:ext uri="{9D8B030D-6E8A-4147-A177-3AD203B41FA5}">
                      <a16:colId xmlns:a16="http://schemas.microsoft.com/office/drawing/2014/main" val="364885512"/>
                    </a:ext>
                  </a:extLst>
                </a:gridCol>
                <a:gridCol w="1752600">
                  <a:extLst>
                    <a:ext uri="{9D8B030D-6E8A-4147-A177-3AD203B41FA5}">
                      <a16:colId xmlns:a16="http://schemas.microsoft.com/office/drawing/2014/main" val="473103236"/>
                    </a:ext>
                  </a:extLst>
                </a:gridCol>
                <a:gridCol w="1752600">
                  <a:extLst>
                    <a:ext uri="{9D8B030D-6E8A-4147-A177-3AD203B41FA5}">
                      <a16:colId xmlns:a16="http://schemas.microsoft.com/office/drawing/2014/main" val="2448574862"/>
                    </a:ext>
                  </a:extLst>
                </a:gridCol>
                <a:gridCol w="1752600">
                  <a:extLst>
                    <a:ext uri="{9D8B030D-6E8A-4147-A177-3AD203B41FA5}">
                      <a16:colId xmlns:a16="http://schemas.microsoft.com/office/drawing/2014/main" val="3288826047"/>
                    </a:ext>
                  </a:extLst>
                </a:gridCol>
                <a:gridCol w="1752600">
                  <a:extLst>
                    <a:ext uri="{9D8B030D-6E8A-4147-A177-3AD203B41FA5}">
                      <a16:colId xmlns:a16="http://schemas.microsoft.com/office/drawing/2014/main" val="3730497013"/>
                    </a:ext>
                  </a:extLst>
                </a:gridCol>
              </a:tblGrid>
              <a:tr h="370840">
                <a:tc>
                  <a:txBody>
                    <a:bodyPr/>
                    <a:lstStyle/>
                    <a:p>
                      <a:r>
                        <a:rPr lang="en-US" dirty="0"/>
                        <a:t>Dataset</a:t>
                      </a:r>
                    </a:p>
                  </a:txBody>
                  <a:tcPr/>
                </a:tc>
                <a:tc>
                  <a:txBody>
                    <a:bodyPr/>
                    <a:lstStyle/>
                    <a:p>
                      <a:r>
                        <a:rPr lang="en-US" dirty="0"/>
                        <a:t>Comparison</a:t>
                      </a:r>
                    </a:p>
                  </a:txBody>
                  <a:tcPr/>
                </a:tc>
                <a:tc>
                  <a:txBody>
                    <a:bodyPr/>
                    <a:lstStyle/>
                    <a:p>
                      <a:r>
                        <a:rPr lang="en-US" dirty="0"/>
                        <a:t>Number of Conditions</a:t>
                      </a:r>
                    </a:p>
                  </a:txBody>
                  <a:tcPr/>
                </a:tc>
                <a:tc>
                  <a:txBody>
                    <a:bodyPr/>
                    <a:lstStyle/>
                    <a:p>
                      <a:r>
                        <a:rPr lang="en-US" dirty="0"/>
                        <a:t>Number of Biological Replicates</a:t>
                      </a:r>
                    </a:p>
                  </a:txBody>
                  <a:tcPr/>
                </a:tc>
                <a:tc>
                  <a:txBody>
                    <a:bodyPr/>
                    <a:lstStyle/>
                    <a:p>
                      <a:r>
                        <a:rPr lang="en-US" dirty="0"/>
                        <a:t>Number of Technical Replicates</a:t>
                      </a:r>
                    </a:p>
                  </a:txBody>
                  <a:tcPr/>
                </a:tc>
                <a:tc>
                  <a:txBody>
                    <a:bodyPr/>
                    <a:lstStyle/>
                    <a:p>
                      <a:r>
                        <a:rPr lang="en-US" dirty="0"/>
                        <a:t>Data Processing Tool</a:t>
                      </a:r>
                    </a:p>
                  </a:txBody>
                  <a:tcPr/>
                </a:tc>
                <a:extLst>
                  <a:ext uri="{0D108BD9-81ED-4DB2-BD59-A6C34878D82A}">
                    <a16:rowId xmlns:a16="http://schemas.microsoft.com/office/drawing/2014/main" val="2091468861"/>
                  </a:ext>
                </a:extLst>
              </a:tr>
              <a:tr h="370840">
                <a:tc>
                  <a:txBody>
                    <a:bodyPr/>
                    <a:lstStyle/>
                    <a:p>
                      <a:r>
                        <a:rPr lang="en-US" dirty="0"/>
                        <a:t>Dataset1-DDA </a:t>
                      </a:r>
                      <a:r>
                        <a:rPr lang="en-US" dirty="0" err="1"/>
                        <a:t>ControlledMix</a:t>
                      </a:r>
                      <a:endParaRPr lang="en-US" dirty="0"/>
                    </a:p>
                  </a:txBody>
                  <a:tcPr/>
                </a:tc>
                <a:tc>
                  <a:txBody>
                    <a:bodyPr/>
                    <a:lstStyle/>
                    <a:p>
                      <a:r>
                        <a:rPr lang="en-US" dirty="0"/>
                        <a:t>Group</a:t>
                      </a:r>
                    </a:p>
                  </a:txBody>
                  <a:tcPr/>
                </a:tc>
                <a:tc>
                  <a:txBody>
                    <a:bodyPr/>
                    <a:lstStyle/>
                    <a:p>
                      <a:r>
                        <a:rPr lang="en-US" dirty="0"/>
                        <a:t>5</a:t>
                      </a:r>
                    </a:p>
                  </a:txBody>
                  <a:tcPr/>
                </a:tc>
                <a:tc>
                  <a:txBody>
                    <a:bodyPr/>
                    <a:lstStyle/>
                    <a:p>
                      <a:r>
                        <a:rPr lang="en-US" dirty="0"/>
                        <a:t>1</a:t>
                      </a:r>
                    </a:p>
                  </a:txBody>
                  <a:tcPr/>
                </a:tc>
                <a:tc>
                  <a:txBody>
                    <a:bodyPr/>
                    <a:lstStyle/>
                    <a:p>
                      <a:r>
                        <a:rPr lang="en-US" dirty="0"/>
                        <a:t>3</a:t>
                      </a:r>
                    </a:p>
                  </a:txBody>
                  <a:tcPr/>
                </a:tc>
                <a:tc>
                  <a:txBody>
                    <a:bodyPr/>
                    <a:lstStyle/>
                    <a:p>
                      <a:r>
                        <a:rPr lang="en-US" dirty="0"/>
                        <a:t>Skyline</a:t>
                      </a:r>
                    </a:p>
                    <a:p>
                      <a:r>
                        <a:rPr lang="en-US" dirty="0" err="1"/>
                        <a:t>MaxQuant</a:t>
                      </a:r>
                      <a:endParaRPr lang="en-US" dirty="0"/>
                    </a:p>
                    <a:p>
                      <a:r>
                        <a:rPr lang="en-US" dirty="0"/>
                        <a:t>Progenesis</a:t>
                      </a:r>
                    </a:p>
                    <a:p>
                      <a:r>
                        <a:rPr lang="en-US" dirty="0"/>
                        <a:t>P.D.</a:t>
                      </a:r>
                    </a:p>
                  </a:txBody>
                  <a:tcPr/>
                </a:tc>
                <a:extLst>
                  <a:ext uri="{0D108BD9-81ED-4DB2-BD59-A6C34878D82A}">
                    <a16:rowId xmlns:a16="http://schemas.microsoft.com/office/drawing/2014/main" val="113573979"/>
                  </a:ext>
                </a:extLst>
              </a:tr>
              <a:tr h="370840">
                <a:tc>
                  <a:txBody>
                    <a:bodyPr/>
                    <a:lstStyle/>
                    <a:p>
                      <a:r>
                        <a:rPr lang="en-US" dirty="0"/>
                        <a:t>Dataset2-DDA:Choi2017</a:t>
                      </a:r>
                    </a:p>
                  </a:txBody>
                  <a:tcPr/>
                </a:tc>
                <a:tc>
                  <a:txBody>
                    <a:bodyPr/>
                    <a:lstStyle/>
                    <a:p>
                      <a:r>
                        <a:rPr lang="en-US" dirty="0"/>
                        <a:t>Group</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Skyline</a:t>
                      </a:r>
                    </a:p>
                    <a:p>
                      <a:r>
                        <a:rPr lang="en-US" dirty="0" err="1"/>
                        <a:t>MaxQuant</a:t>
                      </a:r>
                      <a:endParaRPr lang="en-US" dirty="0"/>
                    </a:p>
                    <a:p>
                      <a:r>
                        <a:rPr lang="en-US" dirty="0"/>
                        <a:t>Progenesis</a:t>
                      </a:r>
                    </a:p>
                    <a:p>
                      <a:endParaRPr lang="en-US" dirty="0"/>
                    </a:p>
                  </a:txBody>
                  <a:tcPr/>
                </a:tc>
                <a:extLst>
                  <a:ext uri="{0D108BD9-81ED-4DB2-BD59-A6C34878D82A}">
                    <a16:rowId xmlns:a16="http://schemas.microsoft.com/office/drawing/2014/main" val="886989460"/>
                  </a:ext>
                </a:extLst>
              </a:tr>
              <a:tr h="370840">
                <a:tc>
                  <a:txBody>
                    <a:bodyPr/>
                    <a:lstStyle/>
                    <a:p>
                      <a:r>
                        <a:rPr lang="en-US" dirty="0"/>
                        <a:t>Dataset3-DDA:Meierhofer2016</a:t>
                      </a:r>
                    </a:p>
                  </a:txBody>
                  <a:tcPr/>
                </a:tc>
                <a:tc>
                  <a:txBody>
                    <a:bodyPr/>
                    <a:lstStyle/>
                    <a:p>
                      <a:r>
                        <a:rPr lang="en-US" dirty="0"/>
                        <a:t>Paired</a:t>
                      </a:r>
                    </a:p>
                  </a:txBody>
                  <a:tcPr/>
                </a:tc>
                <a:tc>
                  <a:txBody>
                    <a:bodyPr/>
                    <a:lstStyle/>
                    <a:p>
                      <a:r>
                        <a:rPr lang="en-US" dirty="0"/>
                        <a:t>2</a:t>
                      </a:r>
                    </a:p>
                  </a:txBody>
                  <a:tcPr/>
                </a:tc>
                <a:tc>
                  <a:txBody>
                    <a:bodyPr/>
                    <a:lstStyle/>
                    <a:p>
                      <a:r>
                        <a:rPr lang="en-US" dirty="0"/>
                        <a:t>6</a:t>
                      </a:r>
                    </a:p>
                  </a:txBody>
                  <a:tcPr/>
                </a:tc>
                <a:tc>
                  <a:txBody>
                    <a:bodyPr/>
                    <a:lstStyle/>
                    <a:p>
                      <a:r>
                        <a:rPr lang="en-US" dirty="0"/>
                        <a:t>2</a:t>
                      </a:r>
                    </a:p>
                  </a:txBody>
                  <a:tcPr/>
                </a:tc>
                <a:tc>
                  <a:txBody>
                    <a:bodyPr/>
                    <a:lstStyle/>
                    <a:p>
                      <a:r>
                        <a:rPr lang="en-US" dirty="0" err="1"/>
                        <a:t>MaxQuant</a:t>
                      </a:r>
                      <a:endParaRPr lang="en-US" dirty="0"/>
                    </a:p>
                  </a:txBody>
                  <a:tcPr/>
                </a:tc>
                <a:extLst>
                  <a:ext uri="{0D108BD9-81ED-4DB2-BD59-A6C34878D82A}">
                    <a16:rowId xmlns:a16="http://schemas.microsoft.com/office/drawing/2014/main" val="724406720"/>
                  </a:ext>
                </a:extLst>
              </a:tr>
            </a:tbl>
          </a:graphicData>
        </a:graphic>
      </p:graphicFrame>
    </p:spTree>
    <p:extLst>
      <p:ext uri="{BB962C8B-B14F-4D97-AF65-F5344CB8AC3E}">
        <p14:creationId xmlns:p14="http://schemas.microsoft.com/office/powerpoint/2010/main" val="13051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311F145-ADDC-7DA8-624A-48E398440D7B}"/>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100" kern="1200" dirty="0">
                <a:solidFill>
                  <a:schemeClr val="tx1"/>
                </a:solidFill>
                <a:latin typeface="+mj-lt"/>
                <a:ea typeface="+mj-ea"/>
                <a:cs typeface="+mj-cs"/>
              </a:rPr>
              <a:t>Practical details of the existing workflows used in the evaluation</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177BB960-0498-0358-D09E-45E458E667FB}"/>
              </a:ext>
            </a:extLst>
          </p:cNvPr>
          <p:cNvGraphicFramePr>
            <a:graphicFrameLocks noGrp="1"/>
          </p:cNvGraphicFramePr>
          <p:nvPr>
            <p:extLst>
              <p:ext uri="{D42A27DB-BD31-4B8C-83A1-F6EECF244321}">
                <p14:modId xmlns:p14="http://schemas.microsoft.com/office/powerpoint/2010/main" val="1946214567"/>
              </p:ext>
            </p:extLst>
          </p:nvPr>
        </p:nvGraphicFramePr>
        <p:xfrm>
          <a:off x="320040" y="3098198"/>
          <a:ext cx="11548875" cy="2757341"/>
        </p:xfrm>
        <a:graphic>
          <a:graphicData uri="http://schemas.openxmlformats.org/drawingml/2006/table">
            <a:tbl>
              <a:tblPr firstRow="1" bandRow="1">
                <a:tableStyleId>{5C22544A-7EE6-4342-B048-85BDC9FD1C3A}</a:tableStyleId>
              </a:tblPr>
              <a:tblGrid>
                <a:gridCol w="1500431">
                  <a:extLst>
                    <a:ext uri="{9D8B030D-6E8A-4147-A177-3AD203B41FA5}">
                      <a16:colId xmlns:a16="http://schemas.microsoft.com/office/drawing/2014/main" val="1593659104"/>
                    </a:ext>
                  </a:extLst>
                </a:gridCol>
                <a:gridCol w="1437552">
                  <a:extLst>
                    <a:ext uri="{9D8B030D-6E8A-4147-A177-3AD203B41FA5}">
                      <a16:colId xmlns:a16="http://schemas.microsoft.com/office/drawing/2014/main" val="1505940675"/>
                    </a:ext>
                  </a:extLst>
                </a:gridCol>
                <a:gridCol w="1401506">
                  <a:extLst>
                    <a:ext uri="{9D8B030D-6E8A-4147-A177-3AD203B41FA5}">
                      <a16:colId xmlns:a16="http://schemas.microsoft.com/office/drawing/2014/main" val="92793701"/>
                    </a:ext>
                  </a:extLst>
                </a:gridCol>
                <a:gridCol w="1129969">
                  <a:extLst>
                    <a:ext uri="{9D8B030D-6E8A-4147-A177-3AD203B41FA5}">
                      <a16:colId xmlns:a16="http://schemas.microsoft.com/office/drawing/2014/main" val="2105944619"/>
                    </a:ext>
                  </a:extLst>
                </a:gridCol>
                <a:gridCol w="1346238">
                  <a:extLst>
                    <a:ext uri="{9D8B030D-6E8A-4147-A177-3AD203B41FA5}">
                      <a16:colId xmlns:a16="http://schemas.microsoft.com/office/drawing/2014/main" val="1371867519"/>
                    </a:ext>
                  </a:extLst>
                </a:gridCol>
                <a:gridCol w="1449567">
                  <a:extLst>
                    <a:ext uri="{9D8B030D-6E8A-4147-A177-3AD203B41FA5}">
                      <a16:colId xmlns:a16="http://schemas.microsoft.com/office/drawing/2014/main" val="1301048603"/>
                    </a:ext>
                  </a:extLst>
                </a:gridCol>
                <a:gridCol w="1641806">
                  <a:extLst>
                    <a:ext uri="{9D8B030D-6E8A-4147-A177-3AD203B41FA5}">
                      <a16:colId xmlns:a16="http://schemas.microsoft.com/office/drawing/2014/main" val="2949442851"/>
                    </a:ext>
                  </a:extLst>
                </a:gridCol>
                <a:gridCol w="1641806">
                  <a:extLst>
                    <a:ext uri="{9D8B030D-6E8A-4147-A177-3AD203B41FA5}">
                      <a16:colId xmlns:a16="http://schemas.microsoft.com/office/drawing/2014/main" val="1093183319"/>
                    </a:ext>
                  </a:extLst>
                </a:gridCol>
              </a:tblGrid>
              <a:tr h="548592">
                <a:tc>
                  <a:txBody>
                    <a:bodyPr/>
                    <a:lstStyle/>
                    <a:p>
                      <a:endParaRPr lang="en-US" sz="3200"/>
                    </a:p>
                  </a:txBody>
                  <a:tcPr marL="161350" marR="161350" marT="80675" marB="80675"/>
                </a:tc>
                <a:tc>
                  <a:txBody>
                    <a:bodyPr/>
                    <a:lstStyle/>
                    <a:p>
                      <a:r>
                        <a:rPr lang="en-US" sz="2100">
                          <a:latin typeface="Times New Roman" panose="02020603050405020304" pitchFamily="18" charset="0"/>
                          <a:cs typeface="Times New Roman" panose="02020603050405020304" pitchFamily="18" charset="0"/>
                        </a:rPr>
                        <a:t>MSstats</a:t>
                      </a:r>
                    </a:p>
                  </a:txBody>
                  <a:tcPr marL="161350" marR="161350" marT="80675" marB="80675"/>
                </a:tc>
                <a:tc>
                  <a:txBody>
                    <a:bodyPr/>
                    <a:lstStyle/>
                    <a:p>
                      <a:r>
                        <a:rPr lang="en-US" sz="2100">
                          <a:latin typeface="Times New Roman" panose="02020603050405020304" pitchFamily="18" charset="0"/>
                          <a:cs typeface="Times New Roman" panose="02020603050405020304" pitchFamily="18" charset="0"/>
                        </a:rPr>
                        <a:t>PmartR</a:t>
                      </a:r>
                    </a:p>
                  </a:txBody>
                  <a:tcPr marL="161350" marR="161350" marT="80675" marB="80675"/>
                </a:tc>
                <a:tc>
                  <a:txBody>
                    <a:bodyPr/>
                    <a:lstStyle/>
                    <a:p>
                      <a:r>
                        <a:rPr lang="en-US" sz="2100">
                          <a:latin typeface="Times New Roman" panose="02020603050405020304" pitchFamily="18" charset="0"/>
                          <a:cs typeface="Times New Roman" panose="02020603050405020304" pitchFamily="18" charset="0"/>
                        </a:rPr>
                        <a:t>DEP</a:t>
                      </a:r>
                    </a:p>
                  </a:txBody>
                  <a:tcPr marL="161350" marR="161350" marT="80675" marB="80675"/>
                </a:tc>
                <a:tc>
                  <a:txBody>
                    <a:bodyPr/>
                    <a:lstStyle/>
                    <a:p>
                      <a:r>
                        <a:rPr lang="en-US" sz="2100">
                          <a:latin typeface="Times New Roman" panose="02020603050405020304" pitchFamily="18" charset="0"/>
                          <a:cs typeface="Times New Roman" panose="02020603050405020304" pitchFamily="18" charset="0"/>
                        </a:rPr>
                        <a:t>ProDA</a:t>
                      </a:r>
                    </a:p>
                  </a:txBody>
                  <a:tcPr marL="161350" marR="161350" marT="80675" marB="80675"/>
                </a:tc>
                <a:tc>
                  <a:txBody>
                    <a:bodyPr/>
                    <a:lstStyle/>
                    <a:p>
                      <a:r>
                        <a:rPr lang="en-US" sz="2100" dirty="0" err="1">
                          <a:latin typeface="Times New Roman" panose="02020603050405020304" pitchFamily="18" charset="0"/>
                          <a:cs typeface="Times New Roman" panose="02020603050405020304" pitchFamily="18" charset="0"/>
                        </a:rPr>
                        <a:t>DEqMS</a:t>
                      </a:r>
                      <a:endParaRPr lang="en-US" sz="2100" dirty="0">
                        <a:latin typeface="Times New Roman" panose="02020603050405020304" pitchFamily="18" charset="0"/>
                        <a:cs typeface="Times New Roman" panose="02020603050405020304" pitchFamily="18" charset="0"/>
                      </a:endParaRPr>
                    </a:p>
                  </a:txBody>
                  <a:tcPr marL="161350" marR="161350" marT="80675" marB="80675"/>
                </a:tc>
                <a:tc>
                  <a:txBody>
                    <a:bodyPr/>
                    <a:lstStyle/>
                    <a:p>
                      <a:pPr marL="0" indent="0" algn="l" defTabSz="914400" rtl="0" eaLnBrk="1" latinLnBrk="0" hangingPunct="1">
                        <a:buFont typeface="Arial" panose="020B0604020202020204" pitchFamily="34" charset="0"/>
                        <a:buNone/>
                      </a:pPr>
                      <a:r>
                        <a:rPr lang="en-US" sz="2100" b="1" kern="1200" dirty="0" err="1">
                          <a:solidFill>
                            <a:schemeClr val="lt1"/>
                          </a:solidFill>
                          <a:latin typeface="Times New Roman" panose="02020603050405020304" pitchFamily="18" charset="0"/>
                          <a:ea typeface="+mn-ea"/>
                          <a:cs typeface="Times New Roman" panose="02020603050405020304" pitchFamily="18" charset="0"/>
                        </a:rPr>
                        <a:t>Prolfqua</a:t>
                      </a:r>
                      <a:endParaRPr lang="en-US" sz="21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2100" b="1" kern="1200" dirty="0" err="1">
                          <a:solidFill>
                            <a:schemeClr val="lt1"/>
                          </a:solidFill>
                          <a:latin typeface="Times New Roman" panose="02020603050405020304" pitchFamily="18" charset="0"/>
                          <a:ea typeface="+mn-ea"/>
                          <a:cs typeface="Times New Roman" panose="02020603050405020304" pitchFamily="18" charset="0"/>
                        </a:rPr>
                        <a:t>Limma</a:t>
                      </a:r>
                      <a:endParaRPr lang="en-US" sz="2100" b="1" kern="1200" dirty="0">
                        <a:solidFill>
                          <a:schemeClr val="lt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71447236"/>
                  </a:ext>
                </a:extLst>
              </a:tr>
              <a:tr h="2108311">
                <a:tc>
                  <a:txBody>
                    <a:bodyPr/>
                    <a:lstStyle/>
                    <a:p>
                      <a:r>
                        <a:rPr lang="en-US" sz="2500">
                          <a:latin typeface="Times New Roman" panose="02020603050405020304" pitchFamily="18" charset="0"/>
                          <a:cs typeface="Times New Roman" panose="02020603050405020304" pitchFamily="18" charset="0"/>
                        </a:rPr>
                        <a:t>Input File</a:t>
                      </a:r>
                    </a:p>
                  </a:txBody>
                  <a:tcPr marL="161350" marR="161350" marT="80675" marB="80675"/>
                </a:tc>
                <a:tc gridSpan="7">
                  <a:txBody>
                    <a:bodyPr/>
                    <a:lstStyle/>
                    <a:p>
                      <a:pPr marL="0" indent="0">
                        <a:buFont typeface="Arial" panose="020B0604020202020204" pitchFamily="34" charset="0"/>
                        <a:buNone/>
                      </a:pPr>
                      <a:r>
                        <a:rPr lang="en-US" sz="2500" dirty="0">
                          <a:latin typeface="Times New Roman" panose="02020603050405020304" pitchFamily="18" charset="0"/>
                          <a:cs typeface="Times New Roman" panose="02020603050405020304" pitchFamily="18" charset="0"/>
                        </a:rPr>
                        <a:t>We have used 2 options for the pre-processing the raw data</a:t>
                      </a:r>
                    </a:p>
                    <a:p>
                      <a:pPr marL="342900" indent="-342900">
                        <a:buFont typeface="Arial" panose="020B0604020202020204" pitchFamily="34" charset="0"/>
                        <a:buAutoNum type="arabicPeriod"/>
                      </a:pPr>
                      <a:r>
                        <a:rPr lang="en-US" sz="2500" dirty="0">
                          <a:latin typeface="Times New Roman" panose="02020603050405020304" pitchFamily="18" charset="0"/>
                          <a:cs typeface="Times New Roman" panose="02020603050405020304" pitchFamily="18" charset="0"/>
                        </a:rPr>
                        <a:t>Native processing to convert the raw data into the format required by each method</a:t>
                      </a:r>
                    </a:p>
                    <a:p>
                      <a:pPr marL="342900" indent="-342900">
                        <a:buFont typeface="Arial" panose="020B0604020202020204" pitchFamily="34" charset="0"/>
                        <a:buAutoNum type="arabicPeriod"/>
                      </a:pPr>
                      <a:r>
                        <a:rPr lang="en-US" sz="2500" dirty="0">
                          <a:latin typeface="Times New Roman" panose="02020603050405020304" pitchFamily="18" charset="0"/>
                          <a:cs typeface="Times New Roman" panose="02020603050405020304" pitchFamily="18" charset="0"/>
                        </a:rPr>
                        <a:t>Pre-processing using MSstats Converter and converting the data into the format required by each method</a:t>
                      </a:r>
                    </a:p>
                  </a:txBody>
                  <a:tcPr marL="161350" marR="161350" marT="80675" marB="80675"/>
                </a:tc>
                <a:tc hMerge="1">
                  <a:txBody>
                    <a:bodyPr/>
                    <a:lstStyle/>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Use MSstats converters from Skyline, </a:t>
                      </a:r>
                      <a:r>
                        <a:rPr lang="en-US" sz="1400" dirty="0" err="1">
                          <a:latin typeface="Times New Roman" panose="02020603050405020304" pitchFamily="18" charset="0"/>
                          <a:cs typeface="Times New Roman" panose="02020603050405020304" pitchFamily="18" charset="0"/>
                        </a:rPr>
                        <a:t>MaxQuant</a:t>
                      </a:r>
                      <a:r>
                        <a:rPr lang="en-US" sz="1400" dirty="0">
                          <a:latin typeface="Times New Roman" panose="02020603050405020304" pitchFamily="18" charset="0"/>
                          <a:cs typeface="Times New Roman" panose="02020603050405020304" pitchFamily="18" charset="0"/>
                        </a:rPr>
                        <a:t>, Progenesis, Proteome Discoverer. This includes filtering implemented in MSstats converters. </a:t>
                      </a:r>
                    </a:p>
                    <a:p>
                      <a:pPr marL="0" indent="0">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Reformat as required for each tool</a:t>
                      </a:r>
                    </a:p>
                  </a:txBody>
                  <a:tcPr/>
                </a:tc>
                <a:tc hMerge="1">
                  <a:txBody>
                    <a:bodyPr/>
                    <a:lstStyle/>
                    <a:p>
                      <a:endParaRPr lang="en-US" sz="1200" dirty="0">
                        <a:latin typeface="Times New Roman" panose="02020603050405020304" pitchFamily="18" charset="0"/>
                        <a:cs typeface="Times New Roman" panose="02020603050405020304" pitchFamily="18" charset="0"/>
                      </a:endParaRPr>
                    </a:p>
                  </a:txBody>
                  <a:tcPr/>
                </a:tc>
                <a:tc hMerge="1">
                  <a:txBody>
                    <a:bodyPr/>
                    <a:lstStyle/>
                    <a:p>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hMerge="1">
                  <a:txBody>
                    <a:bodyPr/>
                    <a:lstStyle/>
                    <a:p>
                      <a:pPr marL="171450" indent="-171450" algn="l" defTabSz="914400" rtl="0" eaLnBrk="1" latinLnBrk="0" hangingPunct="1">
                        <a:buFont typeface="Arial" panose="020B0604020202020204" pitchFamily="34" charset="0"/>
                        <a:buChar char="•"/>
                      </a:pP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hMerge="1">
                  <a:txBody>
                    <a:bodyPr/>
                    <a:lstStyle/>
                    <a:p>
                      <a:pPr marL="171450" indent="-171450" algn="l" defTabSz="914400" rtl="0" eaLnBrk="1" latinLnBrk="0" hangingPunct="1">
                        <a:buFont typeface="Arial" panose="020B0604020202020204" pitchFamily="34" charset="0"/>
                        <a:buChar char="•"/>
                      </a:pP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tc>
                <a:tc hMerge="1">
                  <a:txBody>
                    <a:bodyPr/>
                    <a:lstStyle/>
                    <a:p>
                      <a:pPr marL="0" indent="0">
                        <a:buFont typeface="Arial" panose="020B0604020202020204" pitchFamily="34" charset="0"/>
                        <a:buNone/>
                      </a:pPr>
                      <a:endParaRPr lang="en-US" sz="2500" dirty="0">
                        <a:latin typeface="Times New Roman" panose="02020603050405020304" pitchFamily="18" charset="0"/>
                        <a:cs typeface="Times New Roman" panose="02020603050405020304" pitchFamily="18" charset="0"/>
                      </a:endParaRPr>
                    </a:p>
                  </a:txBody>
                  <a:tcPr marL="161350" marR="161350" marT="80675" marB="80675"/>
                </a:tc>
                <a:extLst>
                  <a:ext uri="{0D108BD9-81ED-4DB2-BD59-A6C34878D82A}">
                    <a16:rowId xmlns:a16="http://schemas.microsoft.com/office/drawing/2014/main" val="2997517682"/>
                  </a:ext>
                </a:extLst>
              </a:tr>
            </a:tbl>
          </a:graphicData>
        </a:graphic>
      </p:graphicFrame>
    </p:spTree>
    <p:extLst>
      <p:ext uri="{BB962C8B-B14F-4D97-AF65-F5344CB8AC3E}">
        <p14:creationId xmlns:p14="http://schemas.microsoft.com/office/powerpoint/2010/main" val="417364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D5350FF-4CAF-45A8-9922-ABEF2A6D8BD3}"/>
              </a:ext>
            </a:extLst>
          </p:cNvPr>
          <p:cNvGraphicFramePr>
            <a:graphicFrameLocks noGrp="1"/>
          </p:cNvGraphicFramePr>
          <p:nvPr>
            <p:extLst>
              <p:ext uri="{D42A27DB-BD31-4B8C-83A1-F6EECF244321}">
                <p14:modId xmlns:p14="http://schemas.microsoft.com/office/powerpoint/2010/main" val="2082904548"/>
              </p:ext>
            </p:extLst>
          </p:nvPr>
        </p:nvGraphicFramePr>
        <p:xfrm>
          <a:off x="315686" y="538001"/>
          <a:ext cx="11132604" cy="4821021"/>
        </p:xfrm>
        <a:graphic>
          <a:graphicData uri="http://schemas.openxmlformats.org/drawingml/2006/table">
            <a:tbl>
              <a:tblPr firstRow="1" bandRow="1">
                <a:tableStyleId>{5C22544A-7EE6-4342-B048-85BDC9FD1C3A}</a:tableStyleId>
              </a:tblPr>
              <a:tblGrid>
                <a:gridCol w="1236956">
                  <a:extLst>
                    <a:ext uri="{9D8B030D-6E8A-4147-A177-3AD203B41FA5}">
                      <a16:colId xmlns:a16="http://schemas.microsoft.com/office/drawing/2014/main" val="2648048641"/>
                    </a:ext>
                  </a:extLst>
                </a:gridCol>
                <a:gridCol w="1853031">
                  <a:extLst>
                    <a:ext uri="{9D8B030D-6E8A-4147-A177-3AD203B41FA5}">
                      <a16:colId xmlns:a16="http://schemas.microsoft.com/office/drawing/2014/main" val="3473240742"/>
                    </a:ext>
                  </a:extLst>
                </a:gridCol>
                <a:gridCol w="1203649">
                  <a:extLst>
                    <a:ext uri="{9D8B030D-6E8A-4147-A177-3AD203B41FA5}">
                      <a16:colId xmlns:a16="http://schemas.microsoft.com/office/drawing/2014/main" val="289428234"/>
                    </a:ext>
                  </a:extLst>
                </a:gridCol>
                <a:gridCol w="1119674">
                  <a:extLst>
                    <a:ext uri="{9D8B030D-6E8A-4147-A177-3AD203B41FA5}">
                      <a16:colId xmlns:a16="http://schemas.microsoft.com/office/drawing/2014/main" val="1225836729"/>
                    </a:ext>
                  </a:extLst>
                </a:gridCol>
                <a:gridCol w="1240971">
                  <a:extLst>
                    <a:ext uri="{9D8B030D-6E8A-4147-A177-3AD203B41FA5}">
                      <a16:colId xmlns:a16="http://schemas.microsoft.com/office/drawing/2014/main" val="1294469187"/>
                    </a:ext>
                  </a:extLst>
                </a:gridCol>
                <a:gridCol w="767455">
                  <a:extLst>
                    <a:ext uri="{9D8B030D-6E8A-4147-A177-3AD203B41FA5}">
                      <a16:colId xmlns:a16="http://schemas.microsoft.com/office/drawing/2014/main" val="213517895"/>
                    </a:ext>
                  </a:extLst>
                </a:gridCol>
                <a:gridCol w="1236956">
                  <a:extLst>
                    <a:ext uri="{9D8B030D-6E8A-4147-A177-3AD203B41FA5}">
                      <a16:colId xmlns:a16="http://schemas.microsoft.com/office/drawing/2014/main" val="3456642215"/>
                    </a:ext>
                  </a:extLst>
                </a:gridCol>
                <a:gridCol w="1236956">
                  <a:extLst>
                    <a:ext uri="{9D8B030D-6E8A-4147-A177-3AD203B41FA5}">
                      <a16:colId xmlns:a16="http://schemas.microsoft.com/office/drawing/2014/main" val="3479575346"/>
                    </a:ext>
                  </a:extLst>
                </a:gridCol>
                <a:gridCol w="1236956">
                  <a:extLst>
                    <a:ext uri="{9D8B030D-6E8A-4147-A177-3AD203B41FA5}">
                      <a16:colId xmlns:a16="http://schemas.microsoft.com/office/drawing/2014/main" val="856653870"/>
                    </a:ext>
                  </a:extLst>
                </a:gridCol>
              </a:tblGrid>
              <a:tr h="675741">
                <a:tc>
                  <a:txBody>
                    <a:bodyPr/>
                    <a:lstStyle/>
                    <a:p>
                      <a:endParaRPr lang="en-US" dirty="0"/>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DEP</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MSqRob2</a:t>
                      </a:r>
                    </a:p>
                  </a:txBody>
                  <a:tcPr/>
                </a:tc>
                <a:tc>
                  <a:txBody>
                    <a:bodyPr/>
                    <a:lstStyle/>
                    <a:p>
                      <a:pPr marL="0" indent="0" algn="l" defTabSz="914400" rtl="0" eaLnBrk="1" latinLnBrk="0" hangingPunct="1">
                        <a:buFont typeface="Arial" panose="020B0604020202020204" pitchFamily="34" charset="0"/>
                        <a:buNone/>
                      </a:pPr>
                      <a:r>
                        <a:rPr lang="en-US" sz="1200" b="1" kern="1200" dirty="0" err="1">
                          <a:solidFill>
                            <a:schemeClr val="lt1"/>
                          </a:solidFill>
                          <a:latin typeface="Times New Roman" panose="02020603050405020304" pitchFamily="18" charset="0"/>
                          <a:ea typeface="+mn-ea"/>
                          <a:cs typeface="Times New Roman" panose="02020603050405020304" pitchFamily="18" charset="0"/>
                        </a:rPr>
                        <a:t>Prolfqua</a:t>
                      </a:r>
                      <a:endParaRPr lang="en-US" sz="12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Limma</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508800"/>
                  </a:ext>
                </a:extLst>
              </a:tr>
              <a:tr h="675741">
                <a:tc>
                  <a:txBody>
                    <a:bodyPr/>
                    <a:lstStyle/>
                    <a:p>
                      <a:pPr marL="0" indent="0" algn="l" defTabSz="914400" rtl="0" eaLnBrk="1" latinLnBrk="0" hangingPunct="1">
                        <a:buFont typeface="Arial" panose="020B0604020202020204" pitchFamily="34" charset="0"/>
                        <a:buNone/>
                      </a:pPr>
                      <a:r>
                        <a:rPr lang="en-US" sz="1400" kern="1200">
                          <a:solidFill>
                            <a:schemeClr val="dk1"/>
                          </a:solidFill>
                          <a:latin typeface="Times New Roman" panose="02020603050405020304" pitchFamily="18" charset="0"/>
                          <a:ea typeface="+mn-ea"/>
                          <a:cs typeface="Times New Roman" panose="02020603050405020304" pitchFamily="18" charset="0"/>
                        </a:rPr>
                        <a:t>Filtering</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171450" indent="-1714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Filtered Decoy or </a:t>
                      </a:r>
                      <a:r>
                        <a:rPr lang="en-US" sz="1400" kern="1200" dirty="0" err="1">
                          <a:solidFill>
                            <a:schemeClr val="dk1"/>
                          </a:solidFill>
                          <a:latin typeface="Times New Roman" panose="02020603050405020304" pitchFamily="18" charset="0"/>
                          <a:ea typeface="+mn-ea"/>
                          <a:cs typeface="Times New Roman" panose="02020603050405020304" pitchFamily="18" charset="0"/>
                        </a:rPr>
                        <a:t>iRT</a:t>
                      </a:r>
                      <a:r>
                        <a:rPr lang="en-US" sz="1400" kern="1200" dirty="0">
                          <a:solidFill>
                            <a:schemeClr val="dk1"/>
                          </a:solidFill>
                          <a:latin typeface="Times New Roman" panose="02020603050405020304" pitchFamily="18" charset="0"/>
                          <a:ea typeface="+mn-ea"/>
                          <a:cs typeface="Times New Roman" panose="02020603050405020304" pitchFamily="18" charset="0"/>
                        </a:rPr>
                        <a:t> proteins, Shared peptides, Peaks with id confidence score below cutoff, Contaminant peptides or peptides including M or oxidation M sequence</a:t>
                      </a:r>
                    </a:p>
                    <a:p>
                      <a:pPr marL="171450" indent="-1714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Aggregate multiple peaks per feature and sum: maximum peak or sum of peaks </a:t>
                      </a:r>
                    </a:p>
                    <a:p>
                      <a:pPr marL="171450" indent="-1714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Filter Features observed in one run ,proteins with one feature </a:t>
                      </a:r>
                    </a:p>
                  </a:txBody>
                  <a:tcPr/>
                </a:tc>
                <a:tc>
                  <a:txBody>
                    <a:bodyPr/>
                    <a:lstStyle/>
                    <a:p>
                      <a:pPr marL="285750" indent="-2857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Molecules Filter</a:t>
                      </a:r>
                    </a:p>
                    <a:p>
                      <a:pPr marL="285750" indent="-2857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Proteomics Filter</a:t>
                      </a:r>
                    </a:p>
                    <a:p>
                      <a:pPr marL="285750" indent="-285750" algn="l" defTabSz="914400" rtl="0" eaLnBrk="1" latinLnBrk="0" hangingPunct="1">
                        <a:buFont typeface="Arial" panose="020B0604020202020204" pitchFamily="34" charset="0"/>
                        <a:buChar char="•"/>
                      </a:pPr>
                      <a:r>
                        <a:rPr lang="en-US" sz="1400" kern="1200">
                          <a:solidFill>
                            <a:schemeClr val="dk1"/>
                          </a:solidFill>
                          <a:latin typeface="Times New Roman" panose="02020603050405020304" pitchFamily="18" charset="0"/>
                          <a:ea typeface="+mn-ea"/>
                          <a:cs typeface="Times New Roman" panose="02020603050405020304" pitchFamily="18" charset="0"/>
                        </a:rPr>
                        <a:t>IMD-Anova Filter</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kern="1200" dirty="0">
                          <a:solidFill>
                            <a:schemeClr val="dk1"/>
                          </a:solidFill>
                          <a:latin typeface="Times New Roman" panose="02020603050405020304" pitchFamily="18" charset="0"/>
                          <a:ea typeface="+mn-ea"/>
                          <a:cs typeface="Times New Roman" panose="02020603050405020304" pitchFamily="18" charset="0"/>
                        </a:rPr>
                        <a:t>The dataset is filtered for proteins that have a maximum of '</a:t>
                      </a:r>
                      <a:r>
                        <a:rPr lang="en-US" sz="1400" kern="1200" dirty="0" err="1">
                          <a:solidFill>
                            <a:schemeClr val="dk1"/>
                          </a:solidFill>
                          <a:latin typeface="Times New Roman" panose="02020603050405020304" pitchFamily="18" charset="0"/>
                          <a:ea typeface="+mn-ea"/>
                          <a:cs typeface="Times New Roman" panose="02020603050405020304" pitchFamily="18" charset="0"/>
                        </a:rPr>
                        <a:t>thr</a:t>
                      </a:r>
                      <a:r>
                        <a:rPr lang="en-US" sz="1400" kern="1200" dirty="0">
                          <a:solidFill>
                            <a:schemeClr val="dk1"/>
                          </a:solidFill>
                          <a:latin typeface="Times New Roman" panose="02020603050405020304" pitchFamily="18" charset="0"/>
                          <a:ea typeface="+mn-ea"/>
                          <a:cs typeface="Times New Roman" panose="02020603050405020304" pitchFamily="18" charset="0"/>
                        </a:rPr>
                        <a:t>' missing values in at least one condition.</a:t>
                      </a:r>
                    </a:p>
                    <a:p>
                      <a:r>
                        <a:rPr lang="en-US" sz="1400" kern="1200" dirty="0">
                          <a:solidFill>
                            <a:schemeClr val="dk1"/>
                          </a:solidFill>
                          <a:latin typeface="Times New Roman" panose="02020603050405020304" pitchFamily="18" charset="0"/>
                          <a:ea typeface="+mn-ea"/>
                          <a:cs typeface="Times New Roman" panose="02020603050405020304" pitchFamily="18" charset="0"/>
                        </a:rPr>
                        <a:t>(</a:t>
                      </a:r>
                      <a:r>
                        <a:rPr lang="en-US" sz="1400" kern="1200" dirty="0" err="1">
                          <a:solidFill>
                            <a:schemeClr val="dk1"/>
                          </a:solidFill>
                          <a:latin typeface="Times New Roman" panose="02020603050405020304" pitchFamily="18" charset="0"/>
                          <a:ea typeface="+mn-ea"/>
                          <a:cs typeface="Times New Roman" panose="02020603050405020304" pitchFamily="18" charset="0"/>
                        </a:rPr>
                        <a:t>thr</a:t>
                      </a:r>
                      <a:r>
                        <a:rPr lang="en-US" sz="1400" kern="1200" dirty="0">
                          <a:solidFill>
                            <a:schemeClr val="dk1"/>
                          </a:solidFill>
                          <a:latin typeface="Times New Roman" panose="02020603050405020304" pitchFamily="18" charset="0"/>
                          <a:ea typeface="+mn-ea"/>
                          <a:cs typeface="Times New Roman" panose="02020603050405020304" pitchFamily="18" charset="0"/>
                        </a:rPr>
                        <a:t>=0)</a:t>
                      </a:r>
                    </a:p>
                  </a:txBody>
                  <a:tcPr/>
                </a:tc>
                <a:tc>
                  <a:txBody>
                    <a:bodyPr/>
                    <a:lstStyle/>
                    <a:p>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Filter protein groups for which none of its member proteins is present in a smaller protein group.</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(to all the data)</a:t>
                      </a:r>
                    </a:p>
                  </a:txBody>
                  <a:tcPr/>
                </a:tc>
                <a:tc>
                  <a:txBody>
                    <a:bodyPr/>
                    <a:lstStyle/>
                    <a:p>
                      <a:pPr marL="285750" indent="-2857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Remove rows where intensity is lower than the threshold(default=1)</a:t>
                      </a:r>
                    </a:p>
                    <a:p>
                      <a:pPr marL="285750" indent="-2857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Kept only those proteins with 2 identified peptides</a:t>
                      </a:r>
                    </a:p>
                    <a:p>
                      <a:pPr marL="285750" indent="-285750" algn="l" defTabSz="914400" rtl="0" eaLnBrk="1" latinLnBrk="0" hangingPunct="1">
                        <a:buFont typeface="Arial" panose="020B0604020202020204" pitchFamily="34" charset="0"/>
                        <a:buChar char="•"/>
                      </a:pPr>
                      <a:r>
                        <a:rPr lang="en-US" sz="1400" kern="1200" dirty="0">
                          <a:solidFill>
                            <a:schemeClr val="dk1"/>
                          </a:solidFill>
                          <a:latin typeface="Times New Roman" panose="02020603050405020304" pitchFamily="18" charset="0"/>
                          <a:ea typeface="+mn-ea"/>
                          <a:cs typeface="Times New Roman" panose="02020603050405020304" pitchFamily="18" charset="0"/>
                        </a:rPr>
                        <a:t>Intensities log2 transformed</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extLst>
                  <a:ext uri="{0D108BD9-81ED-4DB2-BD59-A6C34878D82A}">
                    <a16:rowId xmlns:a16="http://schemas.microsoft.com/office/drawing/2014/main" val="3928253537"/>
                  </a:ext>
                </a:extLst>
              </a:tr>
            </a:tbl>
          </a:graphicData>
        </a:graphic>
      </p:graphicFrame>
    </p:spTree>
    <p:extLst>
      <p:ext uri="{BB962C8B-B14F-4D97-AF65-F5344CB8AC3E}">
        <p14:creationId xmlns:p14="http://schemas.microsoft.com/office/powerpoint/2010/main" val="31014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150690D-6AC6-50A5-BC26-290426A8FCC9}"/>
              </a:ext>
            </a:extLst>
          </p:cNvPr>
          <p:cNvGraphicFramePr>
            <a:graphicFrameLocks noGrp="1"/>
          </p:cNvGraphicFramePr>
          <p:nvPr>
            <p:extLst>
              <p:ext uri="{D42A27DB-BD31-4B8C-83A1-F6EECF244321}">
                <p14:modId xmlns:p14="http://schemas.microsoft.com/office/powerpoint/2010/main" val="2796627439"/>
              </p:ext>
            </p:extLst>
          </p:nvPr>
        </p:nvGraphicFramePr>
        <p:xfrm>
          <a:off x="285119" y="972105"/>
          <a:ext cx="11132604" cy="5430621"/>
        </p:xfrm>
        <a:graphic>
          <a:graphicData uri="http://schemas.openxmlformats.org/drawingml/2006/table">
            <a:tbl>
              <a:tblPr firstRow="1" bandRow="1">
                <a:tableStyleId>{5C22544A-7EE6-4342-B048-85BDC9FD1C3A}</a:tableStyleId>
              </a:tblPr>
              <a:tblGrid>
                <a:gridCol w="1236956">
                  <a:extLst>
                    <a:ext uri="{9D8B030D-6E8A-4147-A177-3AD203B41FA5}">
                      <a16:colId xmlns:a16="http://schemas.microsoft.com/office/drawing/2014/main" val="2511426949"/>
                    </a:ext>
                  </a:extLst>
                </a:gridCol>
                <a:gridCol w="1236956">
                  <a:extLst>
                    <a:ext uri="{9D8B030D-6E8A-4147-A177-3AD203B41FA5}">
                      <a16:colId xmlns:a16="http://schemas.microsoft.com/office/drawing/2014/main" val="2879724391"/>
                    </a:ext>
                  </a:extLst>
                </a:gridCol>
                <a:gridCol w="1236956">
                  <a:extLst>
                    <a:ext uri="{9D8B030D-6E8A-4147-A177-3AD203B41FA5}">
                      <a16:colId xmlns:a16="http://schemas.microsoft.com/office/drawing/2014/main" val="4061029441"/>
                    </a:ext>
                  </a:extLst>
                </a:gridCol>
                <a:gridCol w="1236956">
                  <a:extLst>
                    <a:ext uri="{9D8B030D-6E8A-4147-A177-3AD203B41FA5}">
                      <a16:colId xmlns:a16="http://schemas.microsoft.com/office/drawing/2014/main" val="2921116068"/>
                    </a:ext>
                  </a:extLst>
                </a:gridCol>
                <a:gridCol w="1236956">
                  <a:extLst>
                    <a:ext uri="{9D8B030D-6E8A-4147-A177-3AD203B41FA5}">
                      <a16:colId xmlns:a16="http://schemas.microsoft.com/office/drawing/2014/main" val="322407167"/>
                    </a:ext>
                  </a:extLst>
                </a:gridCol>
                <a:gridCol w="1236956">
                  <a:extLst>
                    <a:ext uri="{9D8B030D-6E8A-4147-A177-3AD203B41FA5}">
                      <a16:colId xmlns:a16="http://schemas.microsoft.com/office/drawing/2014/main" val="3368934921"/>
                    </a:ext>
                  </a:extLst>
                </a:gridCol>
                <a:gridCol w="1236956">
                  <a:extLst>
                    <a:ext uri="{9D8B030D-6E8A-4147-A177-3AD203B41FA5}">
                      <a16:colId xmlns:a16="http://schemas.microsoft.com/office/drawing/2014/main" val="668877624"/>
                    </a:ext>
                  </a:extLst>
                </a:gridCol>
                <a:gridCol w="1236956">
                  <a:extLst>
                    <a:ext uri="{9D8B030D-6E8A-4147-A177-3AD203B41FA5}">
                      <a16:colId xmlns:a16="http://schemas.microsoft.com/office/drawing/2014/main" val="83462577"/>
                    </a:ext>
                  </a:extLst>
                </a:gridCol>
                <a:gridCol w="1236956">
                  <a:extLst>
                    <a:ext uri="{9D8B030D-6E8A-4147-A177-3AD203B41FA5}">
                      <a16:colId xmlns:a16="http://schemas.microsoft.com/office/drawing/2014/main" val="4290834646"/>
                    </a:ext>
                  </a:extLst>
                </a:gridCol>
              </a:tblGrid>
              <a:tr h="675741">
                <a:tc>
                  <a:txBody>
                    <a:bodyPr/>
                    <a:lstStyle/>
                    <a:p>
                      <a:endParaRPr lang="en-US"/>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dirty="0" err="1">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DEP</a:t>
                      </a:r>
                    </a:p>
                  </a:txBody>
                  <a:tcPr/>
                </a:tc>
                <a:tc>
                  <a:txBody>
                    <a:bodyPr/>
                    <a:lstStyle/>
                    <a:p>
                      <a:r>
                        <a:rPr lang="en-US" sz="1200" dirty="0" err="1">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MSqRob2</a:t>
                      </a:r>
                    </a:p>
                  </a:txBody>
                  <a:tcPr/>
                </a:tc>
                <a:tc>
                  <a:txBody>
                    <a:bodyPr/>
                    <a:lstStyle/>
                    <a:p>
                      <a:r>
                        <a:rPr lang="en-US" sz="1200" dirty="0" err="1">
                          <a:latin typeface="Times New Roman" panose="02020603050405020304" pitchFamily="18" charset="0"/>
                          <a:cs typeface="Times New Roman" panose="02020603050405020304" pitchFamily="18" charset="0"/>
                        </a:rPr>
                        <a:t>Prolfqua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Limma</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9166062"/>
                  </a:ext>
                </a:extLst>
              </a:tr>
              <a:tr h="675741">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Normalization</a:t>
                      </a:r>
                    </a:p>
                  </a:txBody>
                  <a:tcPr/>
                </a:tc>
                <a:tc>
                  <a:txBody>
                    <a:bodyPr/>
                    <a:lstStyle/>
                    <a:p>
                      <a:pPr marL="0" algn="l" defTabSz="914400" rtl="0" eaLnBrk="1" latinLnBrk="0" hangingPunct="1"/>
                      <a:r>
                        <a:rPr lang="en-US" sz="1400" kern="1200" dirty="0" err="1">
                          <a:solidFill>
                            <a:schemeClr val="dk1"/>
                          </a:solidFill>
                          <a:latin typeface="Times New Roman" panose="02020603050405020304" pitchFamily="18" charset="0"/>
                          <a:ea typeface="+mn-ea"/>
                          <a:cs typeface="Times New Roman" panose="02020603050405020304" pitchFamily="18" charset="0"/>
                        </a:rPr>
                        <a:t>equalizeMedians</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Median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Variance stabilizing transformation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Median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Median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Robust z-score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extLst>
                  <a:ext uri="{0D108BD9-81ED-4DB2-BD59-A6C34878D82A}">
                    <a16:rowId xmlns:a16="http://schemas.microsoft.com/office/drawing/2014/main" val="3877503193"/>
                  </a:ext>
                </a:extLst>
              </a:tr>
              <a:tr h="675741">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Imputation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Decide the censored missing value and impute them by AFT model(default)</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Imputes missing values in a proteomics dataset using </a:t>
                      </a:r>
                      <a:r>
                        <a:rPr lang="en-US" sz="1400" kern="1200" dirty="0" err="1">
                          <a:solidFill>
                            <a:schemeClr val="dk1"/>
                          </a:solidFill>
                          <a:latin typeface="Times New Roman" panose="02020603050405020304" pitchFamily="18" charset="0"/>
                          <a:ea typeface="+mn-ea"/>
                          <a:cs typeface="Times New Roman" panose="02020603050405020304" pitchFamily="18" charset="0"/>
                        </a:rPr>
                        <a:t>MinProb</a:t>
                      </a:r>
                      <a:r>
                        <a:rPr lang="en-US" sz="1400" kern="1200" dirty="0">
                          <a:solidFill>
                            <a:schemeClr val="dk1"/>
                          </a:solidFill>
                          <a:latin typeface="Times New Roman" panose="02020603050405020304" pitchFamily="18" charset="0"/>
                          <a:ea typeface="+mn-ea"/>
                          <a:cs typeface="Times New Roman" panose="02020603050405020304" pitchFamily="18" charset="0"/>
                        </a:rPr>
                        <a:t> function</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If variance cannot be estimated for a protein, then the median pooled variance of all other proteins in the data set.</a:t>
                      </a:r>
                    </a:p>
                  </a:txBody>
                  <a:tcPr/>
                </a:tc>
                <a:tc>
                  <a:txBody>
                    <a:bodyPr/>
                    <a:lstStyle/>
                    <a:p>
                      <a:pPr marL="0" algn="l" defTabSz="914400" rtl="0" eaLnBrk="1" latinLnBrk="0" hangingPunct="1"/>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extLst>
                  <a:ext uri="{0D108BD9-81ED-4DB2-BD59-A6C34878D82A}">
                    <a16:rowId xmlns:a16="http://schemas.microsoft.com/office/drawing/2014/main" val="2582233483"/>
                  </a:ext>
                </a:extLst>
              </a:tr>
              <a:tr h="675741">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Summarization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TMP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Roll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(median is applied to all peptides that map to a single protein to obtain protein abundance)</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Already converted to </a:t>
                      </a:r>
                      <a:r>
                        <a:rPr lang="en-US" sz="1400" kern="1200" dirty="0" err="1">
                          <a:solidFill>
                            <a:schemeClr val="dk1"/>
                          </a:solidFill>
                          <a:latin typeface="Times New Roman" panose="02020603050405020304" pitchFamily="18" charset="0"/>
                          <a:ea typeface="+mn-ea"/>
                          <a:cs typeface="Times New Roman" panose="02020603050405020304" pitchFamily="18" charset="0"/>
                        </a:rPr>
                        <a:t>SummarizedExperiment</a:t>
                      </a:r>
                      <a:r>
                        <a:rPr lang="en-US" sz="1400" kern="1200" dirty="0">
                          <a:solidFill>
                            <a:schemeClr val="dk1"/>
                          </a:solidFill>
                          <a:latin typeface="Times New Roman" panose="02020603050405020304" pitchFamily="18" charset="0"/>
                          <a:ea typeface="+mn-ea"/>
                          <a:cs typeface="Times New Roman" panose="02020603050405020304" pitchFamily="18" charset="0"/>
                        </a:rPr>
                        <a:t> object</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 matrix object with one column per sample and one row per protein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None </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Aggregate peptides for each protein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None</a:t>
                      </a:r>
                    </a:p>
                  </a:txBody>
                  <a:tcPr/>
                </a:tc>
                <a:extLst>
                  <a:ext uri="{0D108BD9-81ED-4DB2-BD59-A6C34878D82A}">
                    <a16:rowId xmlns:a16="http://schemas.microsoft.com/office/drawing/2014/main" val="3410383263"/>
                  </a:ext>
                </a:extLst>
              </a:tr>
            </a:tbl>
          </a:graphicData>
        </a:graphic>
      </p:graphicFrame>
    </p:spTree>
    <p:extLst>
      <p:ext uri="{BB962C8B-B14F-4D97-AF65-F5344CB8AC3E}">
        <p14:creationId xmlns:p14="http://schemas.microsoft.com/office/powerpoint/2010/main" val="220274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5D1804-54D3-5FF1-5B36-8103450D1512}"/>
              </a:ext>
            </a:extLst>
          </p:cNvPr>
          <p:cNvGraphicFramePr>
            <a:graphicFrameLocks noGrp="1"/>
          </p:cNvGraphicFramePr>
          <p:nvPr>
            <p:extLst>
              <p:ext uri="{D42A27DB-BD31-4B8C-83A1-F6EECF244321}">
                <p14:modId xmlns:p14="http://schemas.microsoft.com/office/powerpoint/2010/main" val="4038492742"/>
              </p:ext>
            </p:extLst>
          </p:nvPr>
        </p:nvGraphicFramePr>
        <p:xfrm>
          <a:off x="267364" y="705774"/>
          <a:ext cx="11132605" cy="4485741"/>
        </p:xfrm>
        <a:graphic>
          <a:graphicData uri="http://schemas.openxmlformats.org/drawingml/2006/table">
            <a:tbl>
              <a:tblPr firstRow="1" bandRow="1">
                <a:tableStyleId>{5C22544A-7EE6-4342-B048-85BDC9FD1C3A}</a:tableStyleId>
              </a:tblPr>
              <a:tblGrid>
                <a:gridCol w="1236956">
                  <a:extLst>
                    <a:ext uri="{9D8B030D-6E8A-4147-A177-3AD203B41FA5}">
                      <a16:colId xmlns:a16="http://schemas.microsoft.com/office/drawing/2014/main" val="345297437"/>
                    </a:ext>
                  </a:extLst>
                </a:gridCol>
                <a:gridCol w="1236956">
                  <a:extLst>
                    <a:ext uri="{9D8B030D-6E8A-4147-A177-3AD203B41FA5}">
                      <a16:colId xmlns:a16="http://schemas.microsoft.com/office/drawing/2014/main" val="85602960"/>
                    </a:ext>
                  </a:extLst>
                </a:gridCol>
                <a:gridCol w="1236956">
                  <a:extLst>
                    <a:ext uri="{9D8B030D-6E8A-4147-A177-3AD203B41FA5}">
                      <a16:colId xmlns:a16="http://schemas.microsoft.com/office/drawing/2014/main" val="577457854"/>
                    </a:ext>
                  </a:extLst>
                </a:gridCol>
                <a:gridCol w="1025059">
                  <a:extLst>
                    <a:ext uri="{9D8B030D-6E8A-4147-A177-3AD203B41FA5}">
                      <a16:colId xmlns:a16="http://schemas.microsoft.com/office/drawing/2014/main" val="644463658"/>
                    </a:ext>
                  </a:extLst>
                </a:gridCol>
                <a:gridCol w="1339542">
                  <a:extLst>
                    <a:ext uri="{9D8B030D-6E8A-4147-A177-3AD203B41FA5}">
                      <a16:colId xmlns:a16="http://schemas.microsoft.com/office/drawing/2014/main" val="2573312896"/>
                    </a:ext>
                  </a:extLst>
                </a:gridCol>
                <a:gridCol w="1346268">
                  <a:extLst>
                    <a:ext uri="{9D8B030D-6E8A-4147-A177-3AD203B41FA5}">
                      <a16:colId xmlns:a16="http://schemas.microsoft.com/office/drawing/2014/main" val="1923832862"/>
                    </a:ext>
                  </a:extLst>
                </a:gridCol>
                <a:gridCol w="1236956">
                  <a:extLst>
                    <a:ext uri="{9D8B030D-6E8A-4147-A177-3AD203B41FA5}">
                      <a16:colId xmlns:a16="http://schemas.microsoft.com/office/drawing/2014/main" val="3462716400"/>
                    </a:ext>
                  </a:extLst>
                </a:gridCol>
                <a:gridCol w="1236956">
                  <a:extLst>
                    <a:ext uri="{9D8B030D-6E8A-4147-A177-3AD203B41FA5}">
                      <a16:colId xmlns:a16="http://schemas.microsoft.com/office/drawing/2014/main" val="1548944390"/>
                    </a:ext>
                  </a:extLst>
                </a:gridCol>
                <a:gridCol w="1236956">
                  <a:extLst>
                    <a:ext uri="{9D8B030D-6E8A-4147-A177-3AD203B41FA5}">
                      <a16:colId xmlns:a16="http://schemas.microsoft.com/office/drawing/2014/main" val="2673178183"/>
                    </a:ext>
                  </a:extLst>
                </a:gridCol>
              </a:tblGrid>
              <a:tr h="675741">
                <a:tc>
                  <a:txBody>
                    <a:bodyPr/>
                    <a:lstStyle/>
                    <a:p>
                      <a:endParaRPr lang="en-US"/>
                    </a:p>
                  </a:txBody>
                  <a:tcPr/>
                </a:tc>
                <a:tc>
                  <a:txBody>
                    <a:bodyPr/>
                    <a:lstStyle/>
                    <a:p>
                      <a:r>
                        <a:rPr lang="en-US" sz="1200" dirty="0">
                          <a:latin typeface="Times New Roman" panose="02020603050405020304" pitchFamily="18" charset="0"/>
                          <a:cs typeface="Times New Roman" panose="02020603050405020304" pitchFamily="18" charset="0"/>
                        </a:rPr>
                        <a:t>MSstats</a:t>
                      </a:r>
                    </a:p>
                  </a:txBody>
                  <a:tcPr/>
                </a:tc>
                <a:tc>
                  <a:txBody>
                    <a:bodyPr/>
                    <a:lstStyle/>
                    <a:p>
                      <a:r>
                        <a:rPr lang="en-US" sz="1200" dirty="0" err="1">
                          <a:latin typeface="Times New Roman" panose="02020603050405020304" pitchFamily="18" charset="0"/>
                          <a:cs typeface="Times New Roman" panose="02020603050405020304" pitchFamily="18" charset="0"/>
                        </a:rPr>
                        <a:t>PmartR</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DEP</a:t>
                      </a:r>
                    </a:p>
                  </a:txBody>
                  <a:tcPr/>
                </a:tc>
                <a:tc>
                  <a:txBody>
                    <a:bodyPr/>
                    <a:lstStyle/>
                    <a:p>
                      <a:r>
                        <a:rPr lang="en-US" sz="1200" dirty="0" err="1">
                          <a:latin typeface="Times New Roman" panose="02020603050405020304" pitchFamily="18" charset="0"/>
                          <a:cs typeface="Times New Roman" panose="02020603050405020304" pitchFamily="18" charset="0"/>
                        </a:rPr>
                        <a:t>ProDA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DEqMS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MSqRob2</a:t>
                      </a:r>
                    </a:p>
                  </a:txBody>
                  <a:tcPr/>
                </a:tc>
                <a:tc>
                  <a:txBody>
                    <a:bodyPr/>
                    <a:lstStyle/>
                    <a:p>
                      <a:r>
                        <a:rPr lang="en-US" sz="1200" dirty="0" err="1">
                          <a:latin typeface="Times New Roman" panose="02020603050405020304" pitchFamily="18" charset="0"/>
                          <a:cs typeface="Times New Roman" panose="02020603050405020304" pitchFamily="18" charset="0"/>
                        </a:rPr>
                        <a:t>Prolfqua</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Limma</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2870064"/>
                  </a:ext>
                </a:extLst>
              </a:tr>
              <a:tr h="675741">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Statistical Model</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Linear Mixed effect Model</a:t>
                      </a:r>
                    </a:p>
                  </a:txBody>
                  <a:tcPr/>
                </a:tc>
                <a:tc>
                  <a:txBody>
                    <a:bodyPr/>
                    <a:lstStyle/>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Anova</a:t>
                      </a:r>
                      <a:r>
                        <a:rPr lang="en-US" sz="1400" kern="1200" dirty="0">
                          <a:solidFill>
                            <a:schemeClr val="dk1"/>
                          </a:solidFill>
                          <a:latin typeface="Times New Roman" panose="02020603050405020304" pitchFamily="18" charset="0"/>
                          <a:ea typeface="+mn-ea"/>
                          <a:cs typeface="Times New Roman" panose="02020603050405020304" pitchFamily="18" charset="0"/>
                        </a:rPr>
                        <a:t> Model</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Protein-wise linear models and empirical Bayes statistics using </a:t>
                      </a:r>
                      <a:r>
                        <a:rPr lang="en-US" sz="1400" kern="1200" dirty="0" err="1">
                          <a:solidFill>
                            <a:schemeClr val="dk1"/>
                          </a:solidFill>
                          <a:latin typeface="Times New Roman" panose="02020603050405020304" pitchFamily="18" charset="0"/>
                          <a:ea typeface="+mn-ea"/>
                          <a:cs typeface="Times New Roman" panose="02020603050405020304" pitchFamily="18" charset="0"/>
                        </a:rPr>
                        <a:t>limma</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Linear probabilistic dropout model</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Follows Limma workflow (</a:t>
                      </a:r>
                      <a:r>
                        <a:rPr lang="en-US" sz="1400" kern="1200" dirty="0" err="1">
                          <a:solidFill>
                            <a:schemeClr val="dk1"/>
                          </a:solidFill>
                          <a:latin typeface="Times New Roman" panose="02020603050405020304" pitchFamily="18" charset="0"/>
                          <a:ea typeface="+mn-ea"/>
                          <a:cs typeface="Times New Roman" panose="02020603050405020304" pitchFamily="18" charset="0"/>
                        </a:rPr>
                        <a:t>lmFit,contrsts.fit,eBayes</a:t>
                      </a:r>
                      <a:r>
                        <a:rPr lang="en-US" sz="1400" kern="1200" dirty="0">
                          <a:solidFill>
                            <a:schemeClr val="dk1"/>
                          </a:solidFill>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latin typeface="Times New Roman" panose="02020603050405020304" pitchFamily="18" charset="0"/>
                          <a:ea typeface="+mn-ea"/>
                          <a:cs typeface="Times New Roman" panose="02020603050405020304" pitchFamily="18" charset="0"/>
                        </a:rPr>
                        <a:t>and includes the [</a:t>
                      </a:r>
                      <a:r>
                        <a:rPr lang="en-US" sz="1400" kern="1200" dirty="0" err="1">
                          <a:solidFill>
                            <a:schemeClr val="dk1"/>
                          </a:solidFill>
                          <a:latin typeface="Times New Roman" panose="02020603050405020304" pitchFamily="18" charset="0"/>
                          <a:ea typeface="+mn-ea"/>
                          <a:cs typeface="Times New Roman" panose="02020603050405020304" pitchFamily="18" charset="0"/>
                        </a:rPr>
                        <a:t>spectraCounteBayes</a:t>
                      </a:r>
                      <a:r>
                        <a:rPr lang="en-US" sz="1400" kern="1200" dirty="0">
                          <a:solidFill>
                            <a:schemeClr val="dk1"/>
                          </a:solidFill>
                          <a:latin typeface="Times New Roman" panose="02020603050405020304" pitchFamily="18" charset="0"/>
                          <a:ea typeface="+mn-ea"/>
                          <a:cs typeface="Times New Roman" panose="02020603050405020304" pitchFamily="18" charset="0"/>
                        </a:rPr>
                        <a:t>] function to moderate variance based on feature counts</a:t>
                      </a:r>
                    </a:p>
                    <a:p>
                      <a:pPr marL="0" indent="0" algn="l" defTabSz="914400" rtl="0" eaLnBrk="1" latinLnBrk="0" hangingPunct="1">
                        <a:buFont typeface="Arial" panose="020B0604020202020204" pitchFamily="34" charset="0"/>
                        <a:buNone/>
                      </a:pP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Linear mixed-effects model with Empirical Bayes moderation</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(formula=~Condition)</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Linear Model</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Linear model fir</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Contrasts fit</a:t>
                      </a:r>
                    </a:p>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Bayes moderation</a:t>
                      </a:r>
                    </a:p>
                  </a:txBody>
                  <a:tcPr/>
                </a:tc>
                <a:extLst>
                  <a:ext uri="{0D108BD9-81ED-4DB2-BD59-A6C34878D82A}">
                    <a16:rowId xmlns:a16="http://schemas.microsoft.com/office/drawing/2014/main" val="1300888389"/>
                  </a:ext>
                </a:extLst>
              </a:tr>
              <a:tr h="675741">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Multiple Testing</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Bonferroni</a:t>
                      </a:r>
                    </a:p>
                  </a:txBody>
                  <a:tcPr/>
                </a:tc>
                <a:tc>
                  <a:txBody>
                    <a:bodyPr/>
                    <a:lstStyle/>
                    <a:p>
                      <a:pPr marL="0" indent="0" algn="l" defTabSz="914400" rtl="0" eaLnBrk="1" latinLnBrk="0" hangingPunct="1">
                        <a:buFont typeface="Arial" panose="020B0604020202020204" pitchFamily="34" charset="0"/>
                        <a:buNone/>
                      </a:pPr>
                      <a:r>
                        <a:rPr lang="en-US" sz="1400" kern="1200" dirty="0" err="1">
                          <a:solidFill>
                            <a:schemeClr val="dk1"/>
                          </a:solidFill>
                          <a:latin typeface="Times New Roman" panose="02020603050405020304" pitchFamily="18" charset="0"/>
                          <a:ea typeface="+mn-ea"/>
                          <a:cs typeface="Times New Roman" panose="02020603050405020304" pitchFamily="18" charset="0"/>
                        </a:rPr>
                        <a:t>Setted</a:t>
                      </a:r>
                      <a:r>
                        <a:rPr lang="en-US" sz="1400" kern="1200" dirty="0">
                          <a:solidFill>
                            <a:schemeClr val="dk1"/>
                          </a:solidFill>
                          <a:latin typeface="Times New Roman" panose="02020603050405020304" pitchFamily="18" charset="0"/>
                          <a:ea typeface="+mn-ea"/>
                          <a:cs typeface="Times New Roman" panose="02020603050405020304" pitchFamily="18" charset="0"/>
                        </a:rPr>
                        <a:t> the threshold(0.05) for the adjusted P value</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tc>
                  <a:txBody>
                    <a:bodyPr/>
                    <a:lstStyle/>
                    <a:p>
                      <a:pPr marL="0" indent="0" algn="l" defTabSz="914400" rtl="0" eaLnBrk="1" latinLnBrk="0" hangingPunct="1">
                        <a:buFont typeface="Arial" panose="020B0604020202020204" pitchFamily="34" charset="0"/>
                        <a:buNone/>
                      </a:pPr>
                      <a:r>
                        <a:rPr lang="en-US" sz="1400" kern="1200" dirty="0">
                          <a:solidFill>
                            <a:schemeClr val="dk1"/>
                          </a:solidFill>
                          <a:latin typeface="Times New Roman" panose="02020603050405020304" pitchFamily="18" charset="0"/>
                          <a:ea typeface="+mn-ea"/>
                          <a:cs typeface="Times New Roman" panose="02020603050405020304" pitchFamily="18" charset="0"/>
                        </a:rPr>
                        <a:t>BH</a:t>
                      </a:r>
                    </a:p>
                  </a:txBody>
                  <a:tcPr/>
                </a:tc>
                <a:extLst>
                  <a:ext uri="{0D108BD9-81ED-4DB2-BD59-A6C34878D82A}">
                    <a16:rowId xmlns:a16="http://schemas.microsoft.com/office/drawing/2014/main" val="2506645727"/>
                  </a:ext>
                </a:extLst>
              </a:tr>
            </a:tbl>
          </a:graphicData>
        </a:graphic>
      </p:graphicFrame>
    </p:spTree>
    <p:extLst>
      <p:ext uri="{BB962C8B-B14F-4D97-AF65-F5344CB8AC3E}">
        <p14:creationId xmlns:p14="http://schemas.microsoft.com/office/powerpoint/2010/main" val="401313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A2508-0AE8-232A-9847-89D125C43983}"/>
              </a:ext>
            </a:extLst>
          </p:cNvPr>
          <p:cNvSpPr>
            <a:spLocks noGrp="1"/>
          </p:cNvSpPr>
          <p:nvPr>
            <p:ph type="ctrTitle"/>
          </p:nvPr>
        </p:nvSpPr>
        <p:spPr>
          <a:xfrm>
            <a:off x="6590662" y="4267832"/>
            <a:ext cx="4805996" cy="1297115"/>
          </a:xfrm>
        </p:spPr>
        <p:txBody>
          <a:bodyPr anchor="t">
            <a:normAutofit/>
          </a:bodyPr>
          <a:lstStyle/>
          <a:p>
            <a:pPr algn="l"/>
            <a:r>
              <a:rPr lang="en-US" sz="2800">
                <a:solidFill>
                  <a:schemeClr val="tx2"/>
                </a:solidFill>
              </a:rPr>
              <a:t>Distribution of Missing Values and Coefficient of variation among different datasets</a:t>
            </a:r>
          </a:p>
        </p:txBody>
      </p:sp>
      <p:pic>
        <p:nvPicPr>
          <p:cNvPr id="7" name="Graphic 6" descr="Statistics">
            <a:extLst>
              <a:ext uri="{FF2B5EF4-FFF2-40B4-BE49-F238E27FC236}">
                <a16:creationId xmlns:a16="http://schemas.microsoft.com/office/drawing/2014/main" id="{15D2002F-4440-BAC7-015F-F75E387A6E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288302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37684</TotalTime>
  <Words>1640</Words>
  <Application>Microsoft Office PowerPoint</Application>
  <PresentationFormat>Widescreen</PresentationFormat>
  <Paragraphs>264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Benchmarking statistical methods for mass-spectrometry-based proteomics</vt:lpstr>
      <vt:lpstr>Introduction</vt:lpstr>
      <vt:lpstr>Statistical Methods Used for comparison</vt:lpstr>
      <vt:lpstr>Data Overview</vt:lpstr>
      <vt:lpstr>PowerPoint Presentation</vt:lpstr>
      <vt:lpstr>PowerPoint Presentation</vt:lpstr>
      <vt:lpstr>PowerPoint Presentation</vt:lpstr>
      <vt:lpstr>PowerPoint Presentation</vt:lpstr>
      <vt:lpstr>Distribution of Missing Values and Coefficient of variation among different datasets</vt:lpstr>
      <vt:lpstr>PowerPoint Presentation</vt:lpstr>
      <vt:lpstr>PowerPoint Presentation</vt:lpstr>
      <vt:lpstr>PowerPoint Presentation</vt:lpstr>
      <vt:lpstr>Results of Native Pre-Processing </vt:lpstr>
      <vt:lpstr>PowerPoint Presentation</vt:lpstr>
      <vt:lpstr>PowerPoint Presentation</vt:lpstr>
      <vt:lpstr>PowerPoint Presentation</vt:lpstr>
      <vt:lpstr>PowerPoint Presentation</vt:lpstr>
      <vt:lpstr>Results of MSstats Converter Pre-Processing </vt:lpstr>
      <vt:lpstr>Pre-Processing Steps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of Statistical Methods for mass-spectrometry-based proteomics</dc:title>
  <dc:creator>Tushita Gupta</dc:creator>
  <cp:lastModifiedBy>Tushita Gupta</cp:lastModifiedBy>
  <cp:revision>81</cp:revision>
  <dcterms:created xsi:type="dcterms:W3CDTF">2023-02-13T23:13:37Z</dcterms:created>
  <dcterms:modified xsi:type="dcterms:W3CDTF">2023-04-21T19:45:14Z</dcterms:modified>
</cp:coreProperties>
</file>