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Overlock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6tojReJ3kyLJWArvbnCCUyf/O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verlock-bold.fntdata"/><Relationship Id="rId21" Type="http://schemas.openxmlformats.org/officeDocument/2006/relationships/font" Target="fonts/Overlock-regular.fntdata"/><Relationship Id="rId24" Type="http://schemas.openxmlformats.org/officeDocument/2006/relationships/font" Target="fonts/Overlock-boldItalic.fntdata"/><Relationship Id="rId23" Type="http://schemas.openxmlformats.org/officeDocument/2006/relationships/font" Target="fonts/Overlock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c93bc50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ec93bc5016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c93bc501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ec93bc5016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c93bc50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ec93bc501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c93bc50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ec93bc5016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fase-2" type="secHead">
  <p:cSld name="SECTION_HEADER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1024130" y="1628800"/>
            <a:ext cx="10928521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  <a:defRPr b="0"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1024130" y="3205519"/>
            <a:ext cx="10928521" cy="2419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6413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013"/>
              <a:buNone/>
              <a:defRPr sz="1013">
                <a:solidFill>
                  <a:srgbClr val="8C8B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>
                <a:solidFill>
                  <a:srgbClr val="8C8B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88"/>
              <a:buNone/>
              <a:defRPr sz="788">
                <a:solidFill>
                  <a:srgbClr val="8C8B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88"/>
              <a:buNone/>
              <a:defRPr sz="788">
                <a:solidFill>
                  <a:srgbClr val="8C8B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88"/>
              <a:buNone/>
              <a:defRPr sz="788">
                <a:solidFill>
                  <a:srgbClr val="8C8B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88"/>
              <a:buNone/>
              <a:defRPr sz="788">
                <a:solidFill>
                  <a:srgbClr val="8C8B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88"/>
              <a:buNone/>
              <a:defRPr sz="788">
                <a:solidFill>
                  <a:srgbClr val="8C8B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788"/>
              <a:buNone/>
              <a:defRPr sz="788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Twentieth Century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 rot="5400000">
            <a:off x="3872487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1600"/>
              <a:buChar char=" 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600"/>
              <a:buChar char="🢝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400"/>
              <a:buChar char="🢝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400"/>
              <a:buChar char="🢝"/>
              <a:defRPr sz="1400"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400"/>
              <a:buChar char="🢝"/>
              <a:defRPr sz="14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 rot="5400000">
            <a:off x="7334252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 rot="5400000">
            <a:off x="2076452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1600"/>
              <a:buChar char=" 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600"/>
              <a:buChar char="🢝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400"/>
              <a:buChar char="🢝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400"/>
              <a:buChar char="🢝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400"/>
              <a:buChar char="🢝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3" name="Google Shape;93;p24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omente título">
  <p:cSld name="2_Somente títul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239349" y="116632"/>
            <a:ext cx="11571651" cy="144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verlock"/>
                <a:ea typeface="Overlock"/>
                <a:cs typeface="Overlock"/>
                <a:sym typeface="Overloc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verlock"/>
                <a:ea typeface="Overlock"/>
                <a:cs typeface="Overlock"/>
                <a:sym typeface="Overloc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527379" y="585216"/>
            <a:ext cx="1113724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527382" y="2286000"/>
            <a:ext cx="1113723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4330" lvl="0" marL="4572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1980"/>
              <a:buFont typeface="Arial"/>
              <a:buChar char="•"/>
              <a:defRPr sz="2000" u="none">
                <a:latin typeface="Open Sans"/>
                <a:ea typeface="Open Sans"/>
                <a:cs typeface="Open Sans"/>
                <a:sym typeface="Open Sans"/>
              </a:defRPr>
            </a:lvl1pPr>
            <a:lvl2pPr indent="-341757" lvl="1" marL="914400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782"/>
              <a:buFont typeface="Arial"/>
              <a:buChar char="•"/>
              <a:defRPr sz="1800" u="none">
                <a:latin typeface="Open Sans"/>
                <a:ea typeface="Open Sans"/>
                <a:cs typeface="Open Sans"/>
                <a:sym typeface="Open Sans"/>
              </a:defRPr>
            </a:lvl2pPr>
            <a:lvl3pPr indent="-329183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84"/>
              <a:buFont typeface="Arial"/>
              <a:buChar char="•"/>
              <a:defRPr sz="1600" u="none">
                <a:latin typeface="Open Sans"/>
                <a:ea typeface="Open Sans"/>
                <a:cs typeface="Open Sans"/>
                <a:sym typeface="Open Sans"/>
              </a:defRPr>
            </a:lvl3pPr>
            <a:lvl4pPr indent="-329183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84"/>
              <a:buFont typeface="Arial"/>
              <a:buChar char="•"/>
              <a:defRPr sz="1600" u="none">
                <a:latin typeface="Open Sans"/>
                <a:ea typeface="Open Sans"/>
                <a:cs typeface="Open Sans"/>
                <a:sym typeface="Open Sans"/>
              </a:defRPr>
            </a:lvl4pPr>
            <a:lvl5pPr indent="-329183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84"/>
              <a:buFont typeface="Arial"/>
              <a:buChar char="•"/>
              <a:defRPr sz="1600" u="none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5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13"/>
              <a:buFont typeface="Twentieth Century"/>
              <a:buNone/>
              <a:defRPr sz="28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013"/>
              <a:buNone/>
              <a:defRPr sz="1013"/>
            </a:lvl2pPr>
            <a:lvl3pPr lvl="2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13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13"/>
              <a:buNone/>
              <a:defRPr sz="1013"/>
            </a:lvl4pPr>
            <a:lvl5pPr lvl="4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13"/>
              <a:buNone/>
              <a:defRPr sz="1013"/>
            </a:lvl5pPr>
            <a:lvl6pPr lvl="5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13"/>
              <a:buNone/>
              <a:defRPr sz="1013"/>
            </a:lvl6pPr>
            <a:lvl7pPr lvl="6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13"/>
              <a:buNone/>
              <a:defRPr sz="1013"/>
            </a:lvl7pPr>
            <a:lvl8pPr lvl="7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13"/>
              <a:buNone/>
              <a:defRPr sz="1013"/>
            </a:lvl8pPr>
            <a:lvl9pPr lvl="8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13"/>
              <a:buNone/>
              <a:defRPr sz="1013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6" name="Google Shape;36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F PPT Migra‹o da M#609F37.jpg" id="37" name="Google Shape;3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16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7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1600"/>
              <a:buChar char=" 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800"/>
              <a:buChar char="🢝"/>
              <a:defRPr/>
            </a:lvl2pPr>
            <a:lvl3pPr lvl="2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3pPr>
            <a:lvl4pPr lvl="3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4pPr>
            <a:lvl5pPr lvl="4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5pPr>
            <a:lvl6pPr lvl="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6pPr>
            <a:lvl7pPr lvl="6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7pPr>
            <a:lvl8pPr lvl="7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8pPr>
            <a:lvl9pPr lvl="8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go 1 col">
  <p:cSld name="codigo 1 col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527379" y="576088"/>
            <a:ext cx="11283621" cy="62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700"/>
              <a:buFont typeface="Open Sans"/>
              <a:buNone/>
              <a:defRPr u="none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527379" y="1268760"/>
            <a:ext cx="11283620" cy="4959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fase">
  <p:cSld name="enfase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1024129" y="4162465"/>
            <a:ext cx="10928521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  <a:defRPr b="0"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1024129" y="1628800"/>
            <a:ext cx="10928521" cy="2419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6413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013"/>
              <a:buNone/>
              <a:defRPr sz="1013">
                <a:solidFill>
                  <a:srgbClr val="8C8B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>
                <a:solidFill>
                  <a:srgbClr val="8C8B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88"/>
              <a:buNone/>
              <a:defRPr sz="788">
                <a:solidFill>
                  <a:srgbClr val="8C8B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88"/>
              <a:buNone/>
              <a:defRPr sz="788">
                <a:solidFill>
                  <a:srgbClr val="8C8B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88"/>
              <a:buNone/>
              <a:defRPr sz="788">
                <a:solidFill>
                  <a:srgbClr val="8C8B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88"/>
              <a:buNone/>
              <a:defRPr sz="788">
                <a:solidFill>
                  <a:srgbClr val="8C8B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88"/>
              <a:buNone/>
              <a:defRPr sz="788">
                <a:solidFill>
                  <a:srgbClr val="8C8B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788"/>
              <a:buNone/>
              <a:defRPr sz="788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401200" y="585216"/>
            <a:ext cx="11409801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449040" y="2286000"/>
            <a:ext cx="545493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2000"/>
              <a:buChar char=" 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800"/>
              <a:buChar char="🢝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00"/>
              <a:buChar char="🢝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🢝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🢝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6192011" y="2286000"/>
            <a:ext cx="561898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2000"/>
              <a:buChar char=" 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800"/>
              <a:buChar char="🢝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00"/>
              <a:buChar char="🢝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🢝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🢝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go 2 col">
  <p:cSld name="codigo 2 col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335360" y="585216"/>
            <a:ext cx="11475640" cy="539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335360" y="1268760"/>
            <a:ext cx="5443648" cy="5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5989320" y="1268760"/>
            <a:ext cx="5821680" cy="5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0" name="Google Shape;70;p20"/>
          <p:cNvCxnSpPr/>
          <p:nvPr/>
        </p:nvCxnSpPr>
        <p:spPr>
          <a:xfrm>
            <a:off x="5879976" y="3429000"/>
            <a:ext cx="0" cy="108012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20"/>
          <p:cNvCxnSpPr/>
          <p:nvPr/>
        </p:nvCxnSpPr>
        <p:spPr>
          <a:xfrm>
            <a:off x="5879976" y="3429000"/>
            <a:ext cx="0" cy="108012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024131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wentieth Century"/>
              <a:buChar char=" 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13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🢝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🢝"/>
              <a:defRPr b="0" i="0" sz="13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78638" lvl="5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788"/>
              <a:buFont typeface="Noto Sans Symbols"/>
              <a:buChar char="🢝"/>
              <a:defRPr b="0" i="0" sz="788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278638" lvl="6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788"/>
              <a:buFont typeface="Noto Sans Symbols"/>
              <a:buChar char="🢝"/>
              <a:defRPr b="0" i="0" sz="788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278638" lvl="7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788"/>
              <a:buFont typeface="Noto Sans Symbols"/>
              <a:buChar char="🢝"/>
              <a:defRPr b="0" i="0" sz="788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278638" lvl="8" marL="411480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2"/>
              </a:buClr>
              <a:buSzPts val="788"/>
              <a:buFont typeface="Noto Sans Symbols"/>
              <a:buChar char="🢝"/>
              <a:defRPr b="0" i="0" sz="788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3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3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563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2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F PPT Migra‹o da M#609F37.jpg" id="16" name="Google Shape;1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title"/>
          </p:nvPr>
        </p:nvSpPr>
        <p:spPr>
          <a:xfrm>
            <a:off x="1024130" y="1628800"/>
            <a:ext cx="10928521" cy="309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600"/>
              <a:buFont typeface="Open Sans"/>
              <a:buNone/>
            </a:pPr>
            <a:r>
              <a:rPr lang="pt-BR" sz="3600"/>
              <a:t>Reservando</a:t>
            </a:r>
            <a:br>
              <a:rPr lang="pt-BR" sz="3600"/>
            </a:br>
            <a:r>
              <a:rPr lang="pt-BR" sz="2000"/>
              <a:t>Vitor Tomasi</a:t>
            </a:r>
            <a:br>
              <a:rPr lang="pt-BR" sz="2000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/>
              <a:t>vitortomasitomasi@gmail.com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"/>
          <p:cNvSpPr txBox="1"/>
          <p:nvPr>
            <p:ph idx="1" type="body"/>
          </p:nvPr>
        </p:nvSpPr>
        <p:spPr>
          <a:xfrm>
            <a:off x="1024130" y="3205519"/>
            <a:ext cx="10928521" cy="2419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Católica de Santa Catarina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Graduação em ENGENHARIA DE SOFTWARE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Disciplina: T2ESOFT08N | PORTIFÓLIO DE PROJETO </a:t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800" y="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c93bc5016_0_50"/>
          <p:cNvSpPr txBox="1"/>
          <p:nvPr>
            <p:ph type="title"/>
          </p:nvPr>
        </p:nvSpPr>
        <p:spPr>
          <a:xfrm>
            <a:off x="527375" y="585225"/>
            <a:ext cx="6606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/>
              <a:t>Experiência do Desenvolvedor (DEVEX)</a:t>
            </a:r>
            <a:endParaRPr/>
          </a:p>
        </p:txBody>
      </p:sp>
      <p:sp>
        <p:nvSpPr>
          <p:cNvPr id="175" name="Google Shape;175;g1ec93bc5016_0_50"/>
          <p:cNvSpPr txBox="1"/>
          <p:nvPr>
            <p:ph type="title"/>
          </p:nvPr>
        </p:nvSpPr>
        <p:spPr>
          <a:xfrm>
            <a:off x="2618638" y="1594875"/>
            <a:ext cx="6606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 sz="2000"/>
              <a:t>New Relic Monitoramento</a:t>
            </a:r>
            <a:endParaRPr sz="2000"/>
          </a:p>
        </p:txBody>
      </p:sp>
      <p:sp>
        <p:nvSpPr>
          <p:cNvPr id="176" name="Google Shape;176;g1ec93bc5016_0_50"/>
          <p:cNvSpPr txBox="1"/>
          <p:nvPr/>
        </p:nvSpPr>
        <p:spPr>
          <a:xfrm>
            <a:off x="5902225" y="1862300"/>
            <a:ext cx="543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77" name="Google Shape;177;g1ec93bc5016_0_50"/>
          <p:cNvPicPr preferRelativeResize="0"/>
          <p:nvPr/>
        </p:nvPicPr>
        <p:blipFill rotWithShape="1">
          <a:blip r:embed="rId3">
            <a:alphaModFix/>
          </a:blip>
          <a:srcRect b="21441" l="24879" r="2986" t="20024"/>
          <a:stretch/>
        </p:blipFill>
        <p:spPr>
          <a:xfrm>
            <a:off x="527375" y="1940400"/>
            <a:ext cx="11254974" cy="40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527379" y="585216"/>
            <a:ext cx="1113724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Apresentação do software</a:t>
            </a:r>
            <a:endParaRPr/>
          </a:p>
        </p:txBody>
      </p:sp>
      <p:pic>
        <p:nvPicPr>
          <p:cNvPr id="183" name="Google Shape;1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463" y="1268458"/>
            <a:ext cx="4321075" cy="43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9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>
            <p:ph type="title"/>
          </p:nvPr>
        </p:nvSpPr>
        <p:spPr>
          <a:xfrm>
            <a:off x="527379" y="585216"/>
            <a:ext cx="1113724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Desafios</a:t>
            </a:r>
            <a:endParaRPr/>
          </a:p>
        </p:txBody>
      </p:sp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1817250" y="2236725"/>
            <a:ext cx="86766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pt-BR" sz="1800"/>
              <a:t>Minha principal dificuldade durante o desenvolvimento do projeto centrou-se na Integração Contínua (CI/CD), um aspecto crítico para assegurar uma entrega eficaz de atualizações de código. Além disso, enfrentei desafios na configuração do servidor, ao hospedar os arquivos no AWS EC2 em um ambiente Ubuntu.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1ec93bc5016_0_72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ec93bc5016_0_72"/>
          <p:cNvSpPr txBox="1"/>
          <p:nvPr>
            <p:ph type="title"/>
          </p:nvPr>
        </p:nvSpPr>
        <p:spPr>
          <a:xfrm>
            <a:off x="527379" y="585216"/>
            <a:ext cx="111372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Aprendizados</a:t>
            </a:r>
            <a:endParaRPr/>
          </a:p>
        </p:txBody>
      </p:sp>
      <p:sp>
        <p:nvSpPr>
          <p:cNvPr id="197" name="Google Shape;197;g1ec93bc5016_0_72"/>
          <p:cNvSpPr txBox="1"/>
          <p:nvPr>
            <p:ph idx="1" type="body"/>
          </p:nvPr>
        </p:nvSpPr>
        <p:spPr>
          <a:xfrm>
            <a:off x="527374" y="1905000"/>
            <a:ext cx="51186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5257" lvl="0" marL="1857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</a:pPr>
            <a:r>
              <a:rPr lang="pt-BR" sz="1500">
                <a:solidFill>
                  <a:srgbClr val="374151"/>
                </a:solidFill>
              </a:rPr>
              <a:t>Durante o projeto, uma descoberta significativa foi a implementação da Integração Contínua (CI/CD) com o GitHub Actions, automatizando a construção, teste e implantação do software para entregas mais rápidas e confiáveis.</a:t>
            </a:r>
            <a:endParaRPr sz="1500"/>
          </a:p>
        </p:txBody>
      </p:sp>
      <p:sp>
        <p:nvSpPr>
          <p:cNvPr id="198" name="Google Shape;198;g1ec93bc5016_0_72"/>
          <p:cNvSpPr txBox="1"/>
          <p:nvPr>
            <p:ph idx="1" type="body"/>
          </p:nvPr>
        </p:nvSpPr>
        <p:spPr>
          <a:xfrm>
            <a:off x="6493425" y="1981200"/>
            <a:ext cx="53235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5257" lvl="0" marL="1857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</a:pPr>
            <a:r>
              <a:rPr lang="pt-BR" sz="1500">
                <a:solidFill>
                  <a:srgbClr val="0F0F0F"/>
                </a:solidFill>
              </a:rPr>
              <a:t>Além disso, a configuração e hospedagem dos arquivos no AWS EC2 em um servidor Ubuntu representaram desafios que resultaram em uma valiosa experiência em gerenciamento de infraestrutura na nuvem.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0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>
            <p:ph type="title"/>
          </p:nvPr>
        </p:nvSpPr>
        <p:spPr>
          <a:xfrm>
            <a:off x="527379" y="585216"/>
            <a:ext cx="1113724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Trabalhos Futuros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527382" y="2286000"/>
            <a:ext cx="1113723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85420" lvl="0" marL="1854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•"/>
            </a:pPr>
            <a:r>
              <a:rPr b="1" lang="pt-BR"/>
              <a:t>Sistema de Reserva Avançado: </a:t>
            </a:r>
            <a:r>
              <a:rPr lang="pt-BR"/>
              <a:t>Desenvolver um sistema de reserva mais avançado que permita aos clientes escolherem especificamente a mesa desejada, visualizar layouts de restaurante e personalizar suas reservas.</a:t>
            </a:r>
            <a:endParaRPr/>
          </a:p>
          <a:p>
            <a:pPr indent="0" lvl="0" marL="1857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85737" lvl="0" marL="1857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Char char="•"/>
            </a:pPr>
            <a:r>
              <a:rPr b="1" lang="pt-BR"/>
              <a:t>Aplicativo Móvel</a:t>
            </a:r>
            <a:endParaRPr/>
          </a:p>
          <a:p>
            <a:pPr indent="-185420" lvl="0" marL="1854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Char char="•"/>
            </a:pPr>
            <a:r>
              <a:rPr b="1" lang="pt-BR"/>
              <a:t>Segurança Reforçada</a:t>
            </a:r>
            <a:endParaRPr b="1"/>
          </a:p>
          <a:p>
            <a:pPr indent="-185420" lvl="0" marL="1854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Char char="•"/>
            </a:pPr>
            <a:r>
              <a:rPr b="1" lang="pt-BR"/>
              <a:t>I</a:t>
            </a:r>
            <a:r>
              <a:rPr b="1" lang="pt-BR"/>
              <a:t>ntegração de Pagamento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3962700" y="2697450"/>
            <a:ext cx="42666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 sz="5200"/>
              <a:t>PERGUNTAS?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>
            <p:ph type="title"/>
          </p:nvPr>
        </p:nvSpPr>
        <p:spPr>
          <a:xfrm>
            <a:off x="527379" y="585216"/>
            <a:ext cx="1113724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Motivação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527374" y="1905000"/>
            <a:ext cx="51186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185738" lvl="0" marL="1857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pt-BR"/>
              <a:t>Este projeto nasceu da necessidade e da visão de um futuro melhor. Inicialmente, como muitos de nós, enfrentei um período de desemprego e criei uma marmitaria no iFood para superar esse desafio. Mas a minha visão foi além. Pensei em um futuro onde eu pudesse expandir meus horizontes e abrir um restaurante. Foi aí que surgiu a ideia do RESERVANDO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6493425" y="1981200"/>
            <a:ext cx="53235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85737" lvl="0" marL="1857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pt-BR"/>
              <a:t>O RESERVANDO não é apenas um sistema de reserva de mesas, é a materialização de um sonho de proporcionar aos clientes uma experiência excepcional, ao mesmo tempo em que reduzimos o desperdício alimentar. Com este sistema, somos capazes de projetar com precisão a quantidade de reservas que teremos e atender a essa demanda de maneira eficiente.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>
            <p:ph type="title"/>
          </p:nvPr>
        </p:nvSpPr>
        <p:spPr>
          <a:xfrm>
            <a:off x="527375" y="585225"/>
            <a:ext cx="1965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Requisitos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527374" y="2590800"/>
            <a:ext cx="51186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pt-BR" sz="1900"/>
              <a:t>Cadastro de Usuários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pt-BR" sz="1900"/>
              <a:t>Reserva de Mesas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pt-BR" sz="1900"/>
              <a:t>Geração de Códigos de Brinde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pt-BR" sz="1900"/>
              <a:t>Check-in na Mesa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pt-BR" sz="1900"/>
              <a:t>Programa de Recompensas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pt-BR" sz="1900"/>
              <a:t>Gerenciamento de Reservas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pt-BR" sz="1900"/>
              <a:t>Envio de reserva por whatsapp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900"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6493425" y="2667000"/>
            <a:ext cx="53235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9387" lvl="0" marL="1857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80"/>
              <a:buChar char="•"/>
            </a:pPr>
            <a:r>
              <a:rPr lang="pt-BR" sz="1900"/>
              <a:t>Desempenho</a:t>
            </a:r>
            <a:endParaRPr sz="1900"/>
          </a:p>
          <a:p>
            <a:pPr indent="-179387" lvl="0" marL="1857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80"/>
              <a:buChar char="•"/>
            </a:pPr>
            <a:r>
              <a:rPr lang="pt-BR" sz="1900"/>
              <a:t>Segurança</a:t>
            </a:r>
            <a:endParaRPr sz="1900"/>
          </a:p>
          <a:p>
            <a:pPr indent="-179387" lvl="0" marL="1857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80"/>
              <a:buChar char="•"/>
            </a:pPr>
            <a:r>
              <a:rPr lang="pt-BR" sz="1900"/>
              <a:t>Escalabilidade</a:t>
            </a:r>
            <a:endParaRPr sz="1900"/>
          </a:p>
          <a:p>
            <a:pPr indent="-179387" lvl="0" marL="1857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80"/>
              <a:buChar char="•"/>
            </a:pPr>
            <a:r>
              <a:rPr lang="pt-BR" sz="1900"/>
              <a:t>Usabilidade</a:t>
            </a:r>
            <a:endParaRPr sz="1900"/>
          </a:p>
          <a:p>
            <a:pPr indent="-179387" lvl="0" marL="1857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80"/>
              <a:buChar char="•"/>
            </a:pPr>
            <a:r>
              <a:rPr lang="pt-BR" sz="1900"/>
              <a:t>Disponibilidade</a:t>
            </a:r>
            <a:endParaRPr sz="1900"/>
          </a:p>
          <a:p>
            <a:pPr indent="-179387" lvl="0" marL="1857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80"/>
              <a:buChar char="•"/>
            </a:pPr>
            <a:r>
              <a:rPr lang="pt-BR" sz="1900"/>
              <a:t>Confiabilidade</a:t>
            </a:r>
            <a:endParaRPr sz="1900"/>
          </a:p>
          <a:p>
            <a:pPr indent="-179387" lvl="0" marL="1857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80"/>
              <a:buChar char="•"/>
            </a:pPr>
            <a:r>
              <a:rPr lang="pt-BR" sz="1900"/>
              <a:t>Compatibilidade com Dispositivos Móveis</a:t>
            </a:r>
            <a:endParaRPr sz="1900"/>
          </a:p>
        </p:txBody>
      </p:sp>
      <p:sp>
        <p:nvSpPr>
          <p:cNvPr id="122" name="Google Shape;122;p3"/>
          <p:cNvSpPr txBox="1"/>
          <p:nvPr>
            <p:ph type="title"/>
          </p:nvPr>
        </p:nvSpPr>
        <p:spPr>
          <a:xfrm>
            <a:off x="527375" y="2043000"/>
            <a:ext cx="1965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 sz="2100"/>
              <a:t>Funcionais</a:t>
            </a:r>
            <a:endParaRPr sz="2100"/>
          </a:p>
        </p:txBody>
      </p:sp>
      <p:sp>
        <p:nvSpPr>
          <p:cNvPr id="123" name="Google Shape;123;p3"/>
          <p:cNvSpPr txBox="1"/>
          <p:nvPr>
            <p:ph type="title"/>
          </p:nvPr>
        </p:nvSpPr>
        <p:spPr>
          <a:xfrm>
            <a:off x="6493425" y="2043000"/>
            <a:ext cx="1965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ct val="133333"/>
              <a:buFont typeface="Open Sans"/>
              <a:buNone/>
            </a:pPr>
            <a:r>
              <a:rPr lang="pt-BR" sz="2100"/>
              <a:t>Não Funcionais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4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type="title"/>
          </p:nvPr>
        </p:nvSpPr>
        <p:spPr>
          <a:xfrm>
            <a:off x="527379" y="585216"/>
            <a:ext cx="1113724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Tecnologias aplicadas 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527375" y="2286000"/>
            <a:ext cx="54636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1372"/>
              <a:buNone/>
            </a:pPr>
            <a:r>
              <a:rPr lang="pt-BR" sz="2774">
                <a:latin typeface="Open Sans"/>
                <a:ea typeface="Open Sans"/>
                <a:cs typeface="Open Sans"/>
                <a:sym typeface="Open Sans"/>
              </a:rPr>
              <a:t>Tecnologias Utilizadas</a:t>
            </a:r>
            <a:endParaRPr sz="2774"/>
          </a:p>
          <a:p>
            <a:pPr indent="-326040" lvl="0" marL="457200" rtl="0" algn="l">
              <a:lnSpc>
                <a:spcPct val="150000"/>
              </a:lnSpc>
              <a:spcBef>
                <a:spcPts val="787"/>
              </a:spcBef>
              <a:spcAft>
                <a:spcPts val="0"/>
              </a:spcAft>
              <a:buSzPct val="98999"/>
              <a:buChar char="•"/>
            </a:pPr>
            <a:r>
              <a:rPr b="1" lang="pt-BR"/>
              <a:t>Frontend:</a:t>
            </a:r>
            <a:r>
              <a:rPr lang="pt-BR"/>
              <a:t> HTML, CSS, SCSS, JavaScript</a:t>
            </a:r>
            <a:endParaRPr/>
          </a:p>
          <a:p>
            <a:pPr indent="-326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8999"/>
              <a:buChar char="•"/>
            </a:pPr>
            <a:r>
              <a:rPr b="1" lang="pt-BR"/>
              <a:t>Backend:</a:t>
            </a:r>
            <a:r>
              <a:rPr lang="pt-BR"/>
              <a:t> PHP</a:t>
            </a:r>
            <a:endParaRPr/>
          </a:p>
          <a:p>
            <a:pPr indent="-326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8999"/>
              <a:buChar char="•"/>
            </a:pPr>
            <a:r>
              <a:rPr b="1" lang="pt-BR"/>
              <a:t>Análise de Código:</a:t>
            </a:r>
            <a:r>
              <a:rPr lang="pt-BR"/>
              <a:t> PHPStan para garantir a qualidade do código PHP</a:t>
            </a:r>
            <a:endParaRPr/>
          </a:p>
          <a:p>
            <a:pPr indent="-326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8999"/>
              <a:buChar char="•"/>
            </a:pPr>
            <a:r>
              <a:rPr b="1" lang="pt-BR"/>
              <a:t>Monitoramento de Desempenho:</a:t>
            </a:r>
            <a:r>
              <a:rPr lang="pt-BR"/>
              <a:t> New Relic para observabilidade e monitoramento em tempo real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6389650" y="2818075"/>
            <a:ext cx="54636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27025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SzPts val="1550"/>
              <a:buChar char="•"/>
            </a:pPr>
            <a:r>
              <a:rPr b="1" lang="pt-BR" sz="1550">
                <a:solidFill>
                  <a:srgbClr val="2E2B21"/>
                </a:solidFill>
              </a:rPr>
              <a:t>Integração (CI/CD):</a:t>
            </a:r>
            <a:r>
              <a:rPr lang="pt-BR" sz="1550">
                <a:solidFill>
                  <a:srgbClr val="2E2B21"/>
                </a:solidFill>
              </a:rPr>
              <a:t> Este projeto utiliza o GitHub Actions para automatizar a Integração Contínua e a Implantação Contínua (CI/CD)</a:t>
            </a:r>
            <a:endParaRPr sz="1550">
              <a:solidFill>
                <a:srgbClr val="2E2B21"/>
              </a:solidFill>
            </a:endParaRPr>
          </a:p>
          <a:p>
            <a:pPr indent="-327025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SzPts val="1550"/>
              <a:buChar char="•"/>
            </a:pPr>
            <a:r>
              <a:rPr b="1" lang="pt-BR" sz="1550">
                <a:solidFill>
                  <a:srgbClr val="2E2B21"/>
                </a:solidFill>
              </a:rPr>
              <a:t>Database:</a:t>
            </a:r>
            <a:r>
              <a:rPr lang="pt-BR" sz="1550">
                <a:solidFill>
                  <a:srgbClr val="2E2B21"/>
                </a:solidFill>
              </a:rPr>
              <a:t> MySQL no AWS RDS</a:t>
            </a:r>
            <a:endParaRPr sz="1550">
              <a:solidFill>
                <a:srgbClr val="2E2B21"/>
              </a:solidFill>
            </a:endParaRPr>
          </a:p>
          <a:p>
            <a:pPr indent="-327025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SzPts val="1550"/>
              <a:buChar char="•"/>
            </a:pPr>
            <a:r>
              <a:rPr b="1" lang="pt-BR" sz="1550">
                <a:solidFill>
                  <a:srgbClr val="2E2B21"/>
                </a:solidFill>
              </a:rPr>
              <a:t>Servidor:</a:t>
            </a:r>
            <a:r>
              <a:rPr lang="pt-BR" sz="1550">
                <a:solidFill>
                  <a:srgbClr val="2E2B21"/>
                </a:solidFill>
              </a:rPr>
              <a:t> Arquivos no AWS EC2 em um servidor Ubuntu</a:t>
            </a:r>
            <a:endParaRPr sz="1550">
              <a:solidFill>
                <a:srgbClr val="2E2B2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787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5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>
            <p:ph type="title"/>
          </p:nvPr>
        </p:nvSpPr>
        <p:spPr>
          <a:xfrm>
            <a:off x="527375" y="585219"/>
            <a:ext cx="111372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Arquitetura do projeto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527375" y="2286000"/>
            <a:ext cx="54636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23850" lvl="0" marL="628650" rtl="0" algn="l">
              <a:lnSpc>
                <a:spcPct val="140000"/>
              </a:lnSpc>
              <a:spcBef>
                <a:spcPts val="787"/>
              </a:spcBef>
              <a:spcAft>
                <a:spcPts val="0"/>
              </a:spcAft>
              <a:buSzPts val="1500"/>
              <a:buChar char="•"/>
            </a:pPr>
            <a:r>
              <a:rPr b="1" lang="pt-BR" sz="1500"/>
              <a:t>Sistema RESERVANDO:</a:t>
            </a:r>
            <a:r>
              <a:rPr lang="pt-BR" sz="1500"/>
              <a:t> O sistema que permite a</a:t>
            </a:r>
            <a:r>
              <a:rPr lang="pt-BR" sz="1500"/>
              <a:t> </a:t>
            </a:r>
            <a:r>
              <a:rPr lang="pt-BR" sz="1500"/>
              <a:t>reserva de mesas, avaliações e recompensas em restaurantes.</a:t>
            </a:r>
            <a:endParaRPr sz="1500"/>
          </a:p>
          <a:p>
            <a:pPr indent="0" lvl="0" marL="914400" rtl="0" algn="l">
              <a:lnSpc>
                <a:spcPct val="140000"/>
              </a:lnSpc>
              <a:spcBef>
                <a:spcPts val="787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628650" rtl="0" algn="l">
              <a:lnSpc>
                <a:spcPct val="140000"/>
              </a:lnSpc>
              <a:spcBef>
                <a:spcPts val="787"/>
              </a:spcBef>
              <a:spcAft>
                <a:spcPts val="0"/>
              </a:spcAft>
              <a:buSzPts val="1500"/>
              <a:buChar char="•"/>
            </a:pPr>
            <a:r>
              <a:rPr b="1" lang="pt-BR" sz="1500"/>
              <a:t>Clientes:</a:t>
            </a:r>
            <a:r>
              <a:rPr lang="pt-BR" sz="1500"/>
              <a:t> Usuários que fazem reservas e deixam avaliações.</a:t>
            </a:r>
            <a:endParaRPr sz="1500"/>
          </a:p>
          <a:p>
            <a:pPr indent="0" lvl="0" marL="914400" rtl="0" algn="l">
              <a:lnSpc>
                <a:spcPct val="140000"/>
              </a:lnSpc>
              <a:spcBef>
                <a:spcPts val="787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628650" rtl="0" algn="l">
              <a:lnSpc>
                <a:spcPct val="140000"/>
              </a:lnSpc>
              <a:spcBef>
                <a:spcPts val="787"/>
              </a:spcBef>
              <a:spcAft>
                <a:spcPts val="0"/>
              </a:spcAft>
              <a:buSzPts val="1500"/>
              <a:buChar char="•"/>
            </a:pPr>
            <a:r>
              <a:rPr b="1" lang="pt-BR" sz="1500"/>
              <a:t>Restaurantes:</a:t>
            </a:r>
            <a:r>
              <a:rPr lang="pt-BR" sz="1500"/>
              <a:t> Proprietários de restaurantes que gerenciam reservas.</a:t>
            </a:r>
            <a:endParaRPr sz="1500"/>
          </a:p>
          <a:p>
            <a:pPr indent="0" lvl="0" marL="0" rtl="0" algn="l">
              <a:lnSpc>
                <a:spcPct val="140000"/>
              </a:lnSpc>
              <a:spcBef>
                <a:spcPts val="787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6278850" y="2286000"/>
            <a:ext cx="54636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238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SzPts val="1500"/>
              <a:buChar char="•"/>
            </a:pPr>
            <a:r>
              <a:rPr b="1" lang="pt-BR" sz="1500">
                <a:solidFill>
                  <a:srgbClr val="2E2B21"/>
                </a:solidFill>
              </a:rPr>
              <a:t>Aplicação Web:</a:t>
            </a:r>
            <a:r>
              <a:rPr lang="pt-BR" sz="1500">
                <a:solidFill>
                  <a:srgbClr val="2E2B21"/>
                </a:solidFill>
              </a:rPr>
              <a:t> A interface do usuário acessada pelos clientes e gerentes de restaurantes.</a:t>
            </a:r>
            <a:endParaRPr sz="1500">
              <a:solidFill>
                <a:srgbClr val="2E2B21"/>
              </a:solidFill>
            </a:endParaRPr>
          </a:p>
          <a:p>
            <a:pPr indent="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E2B21"/>
              </a:solidFill>
            </a:endParaRPr>
          </a:p>
          <a:p>
            <a:pPr indent="-3238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SzPts val="1500"/>
              <a:buChar char="•"/>
            </a:pPr>
            <a:r>
              <a:rPr b="1" lang="pt-BR" sz="1500">
                <a:solidFill>
                  <a:srgbClr val="2E2B21"/>
                </a:solidFill>
              </a:rPr>
              <a:t>Backend:</a:t>
            </a:r>
            <a:r>
              <a:rPr lang="pt-BR" sz="1500">
                <a:solidFill>
                  <a:srgbClr val="2E2B21"/>
                </a:solidFill>
              </a:rPr>
              <a:t> Lógica de negócios e processamento de dados.</a:t>
            </a:r>
            <a:endParaRPr sz="1500">
              <a:solidFill>
                <a:srgbClr val="2E2B21"/>
              </a:solidFill>
            </a:endParaRPr>
          </a:p>
          <a:p>
            <a:pPr indent="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E2B21"/>
              </a:solidFill>
            </a:endParaRPr>
          </a:p>
          <a:p>
            <a:pPr indent="-3238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SzPts val="1500"/>
              <a:buChar char="•"/>
            </a:pPr>
            <a:r>
              <a:rPr b="1" lang="pt-BR" sz="1500">
                <a:solidFill>
                  <a:srgbClr val="2E2B21"/>
                </a:solidFill>
              </a:rPr>
              <a:t>Banco de Dados:</a:t>
            </a:r>
            <a:r>
              <a:rPr lang="pt-BR" sz="1500">
                <a:solidFill>
                  <a:srgbClr val="2E2B21"/>
                </a:solidFill>
              </a:rPr>
              <a:t> Armazenamento de dados de clientes, reservas e avaliações.</a:t>
            </a:r>
            <a:endParaRPr sz="1500">
              <a:solidFill>
                <a:srgbClr val="2E2B21"/>
              </a:solidFill>
            </a:endParaRPr>
          </a:p>
          <a:p>
            <a:pPr indent="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E2B21"/>
              </a:solidFill>
            </a:endParaRPr>
          </a:p>
          <a:p>
            <a:pPr indent="-3238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SzPts val="1500"/>
              <a:buChar char="•"/>
            </a:pPr>
            <a:r>
              <a:rPr b="1" lang="pt-BR" sz="1500">
                <a:solidFill>
                  <a:srgbClr val="2E2B21"/>
                </a:solidFill>
              </a:rPr>
              <a:t>Servidor Web: </a:t>
            </a:r>
            <a:r>
              <a:rPr lang="pt-BR" sz="1500">
                <a:solidFill>
                  <a:srgbClr val="2E2B21"/>
                </a:solidFill>
              </a:rPr>
              <a:t>Servidor que hospeda a aplicação web.</a:t>
            </a:r>
            <a:endParaRPr sz="1500">
              <a:solidFill>
                <a:srgbClr val="2E2B21"/>
              </a:solidFill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6278850" y="1757825"/>
            <a:ext cx="39900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Visão de Contêiner</a:t>
            </a:r>
            <a:endParaRPr sz="2100"/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773700" y="1718400"/>
            <a:ext cx="39900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Visão de Contexto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527379" y="585216"/>
            <a:ext cx="1113724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/>
              <a:t>O projeto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8082"/>
            <a:ext cx="11887199" cy="66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025" y="2411248"/>
            <a:ext cx="64579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c93bc5016_0_28"/>
          <p:cNvSpPr txBox="1"/>
          <p:nvPr>
            <p:ph type="title"/>
          </p:nvPr>
        </p:nvSpPr>
        <p:spPr>
          <a:xfrm>
            <a:off x="527379" y="585216"/>
            <a:ext cx="111372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/>
              <a:t>O projeto</a:t>
            </a:r>
            <a:endParaRPr/>
          </a:p>
        </p:txBody>
      </p:sp>
      <p:pic>
        <p:nvPicPr>
          <p:cNvPr id="154" name="Google Shape;154;g1ec93bc5016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075" y="1478311"/>
            <a:ext cx="6637851" cy="39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527375" y="585225"/>
            <a:ext cx="6606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/>
              <a:t>Experiência do Desenvolvedor (DEVEX)</a:t>
            </a:r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3920" r="9925" t="0"/>
          <a:stretch/>
        </p:blipFill>
        <p:spPr>
          <a:xfrm>
            <a:off x="670050" y="2199750"/>
            <a:ext cx="10503776" cy="352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>
            <p:ph type="title"/>
          </p:nvPr>
        </p:nvSpPr>
        <p:spPr>
          <a:xfrm>
            <a:off x="2618638" y="1594875"/>
            <a:ext cx="6606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 sz="2000"/>
              <a:t>Integração (CI/CD)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c93bc5016_0_39"/>
          <p:cNvSpPr txBox="1"/>
          <p:nvPr>
            <p:ph type="title"/>
          </p:nvPr>
        </p:nvSpPr>
        <p:spPr>
          <a:xfrm>
            <a:off x="527375" y="585225"/>
            <a:ext cx="6606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/>
              <a:t>Experiência do Desenvolvedor (DEVEX)</a:t>
            </a:r>
            <a:endParaRPr/>
          </a:p>
        </p:txBody>
      </p:sp>
      <p:sp>
        <p:nvSpPr>
          <p:cNvPr id="167" name="Google Shape;167;g1ec93bc5016_0_39"/>
          <p:cNvSpPr txBox="1"/>
          <p:nvPr>
            <p:ph type="title"/>
          </p:nvPr>
        </p:nvSpPr>
        <p:spPr>
          <a:xfrm>
            <a:off x="2618638" y="1594875"/>
            <a:ext cx="6606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2800"/>
              <a:buFont typeface="Open Sans"/>
              <a:buNone/>
            </a:pPr>
            <a:r>
              <a:rPr lang="pt-BR" sz="2000"/>
              <a:t>Análise de Código</a:t>
            </a:r>
            <a:endParaRPr sz="2000"/>
          </a:p>
        </p:txBody>
      </p:sp>
      <p:sp>
        <p:nvSpPr>
          <p:cNvPr id="168" name="Google Shape;168;g1ec93bc5016_0_39"/>
          <p:cNvSpPr txBox="1"/>
          <p:nvPr/>
        </p:nvSpPr>
        <p:spPr>
          <a:xfrm>
            <a:off x="5902225" y="1862300"/>
            <a:ext cx="543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69" name="Google Shape;169;g1ec93bc5016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2054175"/>
            <a:ext cx="99536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-2014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2006-01-02T04:13:30Z</dcterms:created>
  <dc:creator>Jobson Ronan</dc:creator>
</cp:coreProperties>
</file>