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823144"/>
            <a:ext cx="7369809" cy="2317115"/>
          </a:xfrm>
          <a:custGeom>
            <a:avLst/>
            <a:gdLst/>
            <a:ahLst/>
            <a:cxnLst/>
            <a:rect l="l" t="t" r="r" b="b"/>
            <a:pathLst>
              <a:path w="7369809" h="2317115">
                <a:moveTo>
                  <a:pt x="7369199" y="2316900"/>
                </a:moveTo>
                <a:lnTo>
                  <a:pt x="0" y="2316900"/>
                </a:lnTo>
                <a:lnTo>
                  <a:pt x="0" y="0"/>
                </a:lnTo>
                <a:lnTo>
                  <a:pt x="7369199" y="23169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3209" y="1554112"/>
            <a:ext cx="5560695" cy="3589654"/>
          </a:xfrm>
          <a:custGeom>
            <a:avLst/>
            <a:gdLst/>
            <a:ahLst/>
            <a:cxnLst/>
            <a:rect l="l" t="t" r="r" b="b"/>
            <a:pathLst>
              <a:path w="5560695" h="3589654">
                <a:moveTo>
                  <a:pt x="5560499" y="3589500"/>
                </a:moveTo>
                <a:lnTo>
                  <a:pt x="0" y="3589500"/>
                </a:lnTo>
                <a:lnTo>
                  <a:pt x="5560499" y="0"/>
                </a:lnTo>
                <a:lnTo>
                  <a:pt x="5560499" y="35895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5981" y="-114"/>
            <a:ext cx="2251710" cy="1043940"/>
          </a:xfrm>
          <a:custGeom>
            <a:avLst/>
            <a:gdLst/>
            <a:ahLst/>
            <a:cxnLst/>
            <a:rect l="l" t="t" r="r" b="b"/>
            <a:pathLst>
              <a:path w="2251710" h="1043940">
                <a:moveTo>
                  <a:pt x="1741258" y="0"/>
                </a:moveTo>
                <a:lnTo>
                  <a:pt x="1598434" y="0"/>
                </a:lnTo>
                <a:lnTo>
                  <a:pt x="0" y="1043406"/>
                </a:lnTo>
                <a:lnTo>
                  <a:pt x="142824" y="1043406"/>
                </a:lnTo>
                <a:lnTo>
                  <a:pt x="1741258" y="0"/>
                </a:lnTo>
                <a:close/>
              </a:path>
              <a:path w="2251710" h="1043940">
                <a:moveTo>
                  <a:pt x="1996300" y="0"/>
                </a:moveTo>
                <a:lnTo>
                  <a:pt x="1853476" y="0"/>
                </a:lnTo>
                <a:lnTo>
                  <a:pt x="255054" y="1043406"/>
                </a:lnTo>
                <a:lnTo>
                  <a:pt x="397878" y="1043406"/>
                </a:lnTo>
                <a:lnTo>
                  <a:pt x="1996300" y="0"/>
                </a:lnTo>
                <a:close/>
              </a:path>
              <a:path w="2251710" h="1043940">
                <a:moveTo>
                  <a:pt x="2251354" y="0"/>
                </a:moveTo>
                <a:lnTo>
                  <a:pt x="2108530" y="0"/>
                </a:lnTo>
                <a:lnTo>
                  <a:pt x="510095" y="1043406"/>
                </a:lnTo>
                <a:lnTo>
                  <a:pt x="652919" y="1043406"/>
                </a:lnTo>
                <a:lnTo>
                  <a:pt x="2251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24" y="206249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925" y="4522127"/>
            <a:ext cx="1593850" cy="617220"/>
          </a:xfrm>
          <a:custGeom>
            <a:avLst/>
            <a:gdLst/>
            <a:ahLst/>
            <a:cxnLst/>
            <a:rect l="l" t="t" r="r" b="b"/>
            <a:pathLst>
              <a:path w="1593850" h="617220">
                <a:moveTo>
                  <a:pt x="1075169" y="0"/>
                </a:moveTo>
                <a:lnTo>
                  <a:pt x="975118" y="0"/>
                </a:lnTo>
                <a:lnTo>
                  <a:pt x="0" y="617080"/>
                </a:lnTo>
                <a:lnTo>
                  <a:pt x="100037" y="617080"/>
                </a:lnTo>
                <a:lnTo>
                  <a:pt x="1075169" y="0"/>
                </a:lnTo>
                <a:close/>
              </a:path>
              <a:path w="1593850" h="617220">
                <a:moveTo>
                  <a:pt x="1334236" y="0"/>
                </a:moveTo>
                <a:lnTo>
                  <a:pt x="1234198" y="0"/>
                </a:lnTo>
                <a:lnTo>
                  <a:pt x="259080" y="617080"/>
                </a:lnTo>
                <a:lnTo>
                  <a:pt x="359117" y="617080"/>
                </a:lnTo>
                <a:lnTo>
                  <a:pt x="1334236" y="0"/>
                </a:lnTo>
                <a:close/>
              </a:path>
              <a:path w="1593850" h="617220">
                <a:moveTo>
                  <a:pt x="1593303" y="0"/>
                </a:moveTo>
                <a:lnTo>
                  <a:pt x="1493266" y="0"/>
                </a:lnTo>
                <a:lnTo>
                  <a:pt x="518147" y="617080"/>
                </a:lnTo>
                <a:lnTo>
                  <a:pt x="618185" y="617080"/>
                </a:lnTo>
                <a:lnTo>
                  <a:pt x="159330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86348" y="1244"/>
            <a:ext cx="3257550" cy="1261745"/>
          </a:xfrm>
          <a:custGeom>
            <a:avLst/>
            <a:gdLst/>
            <a:ahLst/>
            <a:cxnLst/>
            <a:rect l="l" t="t" r="r" b="b"/>
            <a:pathLst>
              <a:path w="3257550" h="1261745">
                <a:moveTo>
                  <a:pt x="2198128" y="0"/>
                </a:moveTo>
                <a:lnTo>
                  <a:pt x="1993493" y="0"/>
                </a:lnTo>
                <a:lnTo>
                  <a:pt x="0" y="1261516"/>
                </a:lnTo>
                <a:lnTo>
                  <a:pt x="204635" y="1261516"/>
                </a:lnTo>
                <a:lnTo>
                  <a:pt x="2198128" y="0"/>
                </a:lnTo>
                <a:close/>
              </a:path>
              <a:path w="3257550" h="1261745">
                <a:moveTo>
                  <a:pt x="2727782" y="0"/>
                </a:moveTo>
                <a:lnTo>
                  <a:pt x="2523159" y="0"/>
                </a:lnTo>
                <a:lnTo>
                  <a:pt x="529666" y="1261516"/>
                </a:lnTo>
                <a:lnTo>
                  <a:pt x="734288" y="1261516"/>
                </a:lnTo>
                <a:lnTo>
                  <a:pt x="2727782" y="0"/>
                </a:lnTo>
                <a:close/>
              </a:path>
              <a:path w="3257550" h="1261745">
                <a:moveTo>
                  <a:pt x="3257448" y="0"/>
                </a:moveTo>
                <a:lnTo>
                  <a:pt x="3052826" y="0"/>
                </a:lnTo>
                <a:lnTo>
                  <a:pt x="1059332" y="1261516"/>
                </a:lnTo>
                <a:lnTo>
                  <a:pt x="1263954" y="1261516"/>
                </a:lnTo>
                <a:lnTo>
                  <a:pt x="3257448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383435"/>
            <a:ext cx="415797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175" y="1624239"/>
            <a:ext cx="7277734" cy="193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23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0" y="2824500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99" y="2318999"/>
                  </a:moveTo>
                  <a:lnTo>
                    <a:pt x="0" y="2318999"/>
                  </a:lnTo>
                  <a:lnTo>
                    <a:pt x="0" y="0"/>
                  </a:lnTo>
                  <a:lnTo>
                    <a:pt x="7370399" y="2318999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9" y="1550700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99" y="3592799"/>
                  </a:moveTo>
                  <a:lnTo>
                    <a:pt x="0" y="3592799"/>
                  </a:lnTo>
                  <a:lnTo>
                    <a:pt x="5561399" y="0"/>
                  </a:lnTo>
                  <a:lnTo>
                    <a:pt x="5561399" y="3592799"/>
                  </a:lnTo>
                  <a:close/>
                </a:path>
              </a:pathLst>
            </a:custGeom>
            <a:solidFill>
              <a:srgbClr val="C4A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904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100" y="2052599"/>
                  </a:moveTo>
                  <a:lnTo>
                    <a:pt x="0" y="0"/>
                  </a:lnTo>
                  <a:lnTo>
                    <a:pt x="4085100" y="0"/>
                  </a:lnTo>
                  <a:lnTo>
                    <a:pt x="4085100" y="2052599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99148" y="592"/>
            <a:ext cx="8743315" cy="5143500"/>
            <a:chOff x="199148" y="592"/>
            <a:chExt cx="8743315" cy="5143500"/>
          </a:xfrm>
        </p:grpSpPr>
        <p:sp>
          <p:nvSpPr>
            <p:cNvPr id="9" name="object 9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511" y="205663"/>
                  </a:moveTo>
                  <a:lnTo>
                    <a:pt x="1987232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25" y="205663"/>
                  </a:lnTo>
                  <a:lnTo>
                    <a:pt x="1732800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94" y="205663"/>
                  </a:lnTo>
                  <a:lnTo>
                    <a:pt x="1478368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62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511" y="4936655"/>
                  </a:lnTo>
                  <a:lnTo>
                    <a:pt x="8737511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308"/>
                  </a:lnTo>
                  <a:lnTo>
                    <a:pt x="141706" y="1044308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308"/>
                  </a:lnTo>
                  <a:lnTo>
                    <a:pt x="396138" y="1044308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63" y="0"/>
                  </a:moveTo>
                  <a:lnTo>
                    <a:pt x="2108657" y="0"/>
                  </a:lnTo>
                  <a:lnTo>
                    <a:pt x="508863" y="1044308"/>
                  </a:lnTo>
                  <a:lnTo>
                    <a:pt x="650570" y="1044308"/>
                  </a:lnTo>
                  <a:lnTo>
                    <a:pt x="2250363" y="0"/>
                  </a:lnTo>
                  <a:close/>
                </a:path>
              </a:pathLst>
            </a:custGeom>
            <a:solidFill>
              <a:srgbClr val="163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57466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35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35" y="0"/>
                  </a:lnTo>
                  <a:close/>
                </a:path>
                <a:path w="1851659" h="752475">
                  <a:moveTo>
                    <a:pt x="1550263" y="0"/>
                  </a:moveTo>
                  <a:lnTo>
                    <a:pt x="1489532" y="0"/>
                  </a:lnTo>
                  <a:lnTo>
                    <a:pt x="301015" y="752106"/>
                  </a:lnTo>
                  <a:lnTo>
                    <a:pt x="361746" y="752106"/>
                  </a:lnTo>
                  <a:lnTo>
                    <a:pt x="1550263" y="0"/>
                  </a:lnTo>
                  <a:close/>
                </a:path>
                <a:path w="1851659" h="752475">
                  <a:moveTo>
                    <a:pt x="1851279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62" y="752106"/>
                  </a:lnTo>
                  <a:lnTo>
                    <a:pt x="1851279" y="0"/>
                  </a:lnTo>
                  <a:close/>
                </a:path>
              </a:pathLst>
            </a:custGeom>
            <a:solidFill>
              <a:srgbClr val="23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022" y="4217860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28"/>
                  </a:lnTo>
                  <a:lnTo>
                    <a:pt x="149250" y="925728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605" y="0"/>
                  </a:moveTo>
                  <a:lnTo>
                    <a:pt x="1851355" y="0"/>
                  </a:lnTo>
                  <a:lnTo>
                    <a:pt x="388467" y="925728"/>
                  </a:lnTo>
                  <a:lnTo>
                    <a:pt x="537718" y="925728"/>
                  </a:lnTo>
                  <a:lnTo>
                    <a:pt x="2000605" y="0"/>
                  </a:lnTo>
                  <a:close/>
                </a:path>
                <a:path w="2389504" h="925829">
                  <a:moveTo>
                    <a:pt x="2389073" y="0"/>
                  </a:moveTo>
                  <a:lnTo>
                    <a:pt x="2239822" y="0"/>
                  </a:lnTo>
                  <a:lnTo>
                    <a:pt x="776935" y="925728"/>
                  </a:lnTo>
                  <a:lnTo>
                    <a:pt x="926185" y="925728"/>
                  </a:lnTo>
                  <a:lnTo>
                    <a:pt x="23890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148" y="4055656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31" y="0"/>
                  </a:moveTo>
                  <a:lnTo>
                    <a:pt x="1711883" y="0"/>
                  </a:lnTo>
                  <a:lnTo>
                    <a:pt x="0" y="1083310"/>
                  </a:lnTo>
                  <a:lnTo>
                    <a:pt x="174447" y="1083310"/>
                  </a:lnTo>
                  <a:lnTo>
                    <a:pt x="1886331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16" y="0"/>
                  </a:lnTo>
                  <a:lnTo>
                    <a:pt x="454533" y="1083310"/>
                  </a:lnTo>
                  <a:lnTo>
                    <a:pt x="628980" y="1083310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409" y="0"/>
                  </a:moveTo>
                  <a:lnTo>
                    <a:pt x="2620949" y="0"/>
                  </a:lnTo>
                  <a:lnTo>
                    <a:pt x="909066" y="1083310"/>
                  </a:lnTo>
                  <a:lnTo>
                    <a:pt x="1083525" y="1083310"/>
                  </a:lnTo>
                  <a:lnTo>
                    <a:pt x="2795409" y="0"/>
                  </a:lnTo>
                  <a:close/>
                </a:path>
              </a:pathLst>
            </a:custGeom>
            <a:solidFill>
              <a:srgbClr val="0078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06411" y="658207"/>
            <a:ext cx="392684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 marR="5080" indent="-1137285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Computer</a:t>
            </a:r>
            <a:r>
              <a:rPr sz="4100" spc="-225" dirty="0"/>
              <a:t> </a:t>
            </a:r>
            <a:r>
              <a:rPr sz="4100" spc="-10" dirty="0"/>
              <a:t>Vision Project</a:t>
            </a:r>
            <a:endParaRPr sz="4100"/>
          </a:p>
        </p:txBody>
      </p:sp>
      <p:sp>
        <p:nvSpPr>
          <p:cNvPr id="15" name="object 15"/>
          <p:cNvSpPr txBox="1"/>
          <p:nvPr/>
        </p:nvSpPr>
        <p:spPr>
          <a:xfrm>
            <a:off x="1964375" y="2338368"/>
            <a:ext cx="452437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Group</a:t>
            </a:r>
            <a:r>
              <a:rPr sz="1900" spc="-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Project</a:t>
            </a:r>
            <a:r>
              <a:rPr lang="en-IN" sz="1900" spc="-10" dirty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469265" indent="-423545">
              <a:lnSpc>
                <a:spcPts val="2050"/>
              </a:lnSpc>
              <a:spcBef>
                <a:spcPts val="1365"/>
              </a:spcBef>
              <a:buAutoNum type="arabicParenR"/>
              <a:tabLst>
                <a:tab pos="469265" algn="l"/>
              </a:tabLst>
            </a:pPr>
            <a:r>
              <a:rPr sz="1900" dirty="0">
                <a:latin typeface="Calibri"/>
                <a:cs typeface="Calibri"/>
              </a:rPr>
              <a:t>L.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Vitesh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Reddy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-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S20220010126</a:t>
            </a:r>
            <a:endParaRPr sz="1900" dirty="0">
              <a:latin typeface="Calibri"/>
              <a:cs typeface="Calibri"/>
            </a:endParaRPr>
          </a:p>
          <a:p>
            <a:pPr marL="469265" indent="-423545">
              <a:lnSpc>
                <a:spcPts val="1825"/>
              </a:lnSpc>
              <a:buAutoNum type="arabicParenR"/>
              <a:tabLst>
                <a:tab pos="469265" algn="l"/>
              </a:tabLst>
            </a:pPr>
            <a:r>
              <a:rPr sz="1900" dirty="0">
                <a:latin typeface="Calibri"/>
                <a:cs typeface="Calibri"/>
              </a:rPr>
              <a:t>K.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Tarak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Reddy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-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S20220010113</a:t>
            </a:r>
            <a:endParaRPr sz="1900" dirty="0">
              <a:latin typeface="Calibri"/>
              <a:cs typeface="Calibri"/>
            </a:endParaRPr>
          </a:p>
          <a:p>
            <a:pPr marL="469265" indent="-423545">
              <a:lnSpc>
                <a:spcPts val="1825"/>
              </a:lnSpc>
              <a:buAutoNum type="arabicParenR"/>
              <a:tabLst>
                <a:tab pos="469265" algn="l"/>
              </a:tabLst>
            </a:pPr>
            <a:r>
              <a:rPr sz="1900" dirty="0">
                <a:latin typeface="Calibri"/>
                <a:cs typeface="Calibri"/>
              </a:rPr>
              <a:t>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.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Venkata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Siva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Sai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Kiran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-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S20220010225</a:t>
            </a:r>
            <a:endParaRPr sz="1900" dirty="0">
              <a:latin typeface="Calibri"/>
              <a:cs typeface="Calibri"/>
            </a:endParaRPr>
          </a:p>
          <a:p>
            <a:pPr marL="469265" indent="-423545">
              <a:lnSpc>
                <a:spcPts val="2050"/>
              </a:lnSpc>
              <a:buAutoNum type="arabicParenR"/>
              <a:tabLst>
                <a:tab pos="469265" algn="l"/>
              </a:tabLst>
            </a:pPr>
            <a:r>
              <a:rPr sz="1900" spc="-10" dirty="0">
                <a:latin typeface="Calibri"/>
                <a:cs typeface="Calibri"/>
              </a:rPr>
              <a:t>Ayush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Singhai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-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S20220010024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76" y="2115069"/>
            <a:ext cx="5059680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Project:</a:t>
            </a:r>
            <a:endParaRPr sz="320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dirty="0"/>
              <a:t>Handwritten</a:t>
            </a:r>
            <a:r>
              <a:rPr sz="2400" spc="-55" dirty="0"/>
              <a:t> </a:t>
            </a:r>
            <a:r>
              <a:rPr sz="2400" dirty="0"/>
              <a:t>digit</a:t>
            </a:r>
            <a:r>
              <a:rPr sz="2400" spc="-45" dirty="0"/>
              <a:t> </a:t>
            </a:r>
            <a:r>
              <a:rPr sz="2400" dirty="0"/>
              <a:t>recognition</a:t>
            </a:r>
            <a:r>
              <a:rPr sz="2400" spc="-45" dirty="0"/>
              <a:t> </a:t>
            </a:r>
            <a:r>
              <a:rPr sz="2400" spc="-10" dirty="0"/>
              <a:t>system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spc="-3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project: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971550"/>
            <a:ext cx="7144384" cy="3815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Handwritten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Digit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Recognition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classifies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handwritten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digits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(0–9)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learning.</a:t>
            </a:r>
            <a:endParaRPr lang="en-IN" sz="12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32740" algn="l"/>
              </a:tabLst>
            </a:pPr>
            <a:endParaRPr sz="1200" dirty="0">
              <a:latin typeface="Arial MT"/>
              <a:cs typeface="Arial MT"/>
            </a:endParaRPr>
          </a:p>
          <a:p>
            <a:pPr marL="332740" marR="21209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Utilizes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MNIST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60,000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10,000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each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28x28 pixels.</a:t>
            </a:r>
            <a:endParaRPr lang="en-IN" sz="1200" spc="-10" dirty="0">
              <a:latin typeface="Arial MT"/>
              <a:cs typeface="Arial MT"/>
            </a:endParaRPr>
          </a:p>
          <a:p>
            <a:pPr marL="12065" marR="212090">
              <a:lnSpc>
                <a:spcPct val="114999"/>
              </a:lnSpc>
              <a:tabLst>
                <a:tab pos="332740" algn="l"/>
              </a:tabLst>
            </a:pPr>
            <a:endParaRPr sz="1200" dirty="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Preprocessing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15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NumPy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normalization,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ensuring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consistent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values.</a:t>
            </a:r>
            <a:endParaRPr sz="1200" dirty="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19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b="1" spc="-10" dirty="0">
                <a:latin typeface="Arial"/>
                <a:cs typeface="Arial"/>
              </a:rPr>
              <a:t>Model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789940" marR="176530" lvl="1" indent="-320675">
              <a:lnSpc>
                <a:spcPct val="114999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Built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Convolutional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Neural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Network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(CNN)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TensorFlow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Keras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streamlined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training.</a:t>
            </a:r>
            <a:endParaRPr sz="1200" dirty="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15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CNN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digit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patterns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through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techniques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gradient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augmentation.</a:t>
            </a:r>
            <a:endParaRPr lang="en-IN" sz="1200" spc="-10" dirty="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15"/>
              </a:spcBef>
              <a:buChar char="○"/>
              <a:tabLst>
                <a:tab pos="789940" algn="l"/>
              </a:tabLst>
            </a:pPr>
            <a:r>
              <a:rPr lang="en-IN" sz="1200" spc="-10" dirty="0">
                <a:latin typeface="Arial MT"/>
                <a:cs typeface="Arial MT"/>
              </a:rPr>
              <a:t>Models Accuracy was Around 99.77% for </a:t>
            </a:r>
            <a:r>
              <a:rPr lang="en-IN" sz="1200" spc="-10">
                <a:latin typeface="Arial MT"/>
                <a:cs typeface="Arial MT"/>
              </a:rPr>
              <a:t>training  set.</a:t>
            </a:r>
            <a:endParaRPr sz="1200" dirty="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19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b="1" spc="-10" dirty="0">
                <a:latin typeface="Arial"/>
                <a:cs typeface="Arial"/>
              </a:rPr>
              <a:t>Applications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789940" marR="647065" lvl="1" indent="-320675">
              <a:lnSpc>
                <a:spcPct val="114999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suited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real-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enabling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digitizing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handwritten </a:t>
            </a:r>
            <a:r>
              <a:rPr sz="1200" dirty="0">
                <a:latin typeface="Arial MT"/>
                <a:cs typeface="Arial MT"/>
              </a:rPr>
              <a:t>documents,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postal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recognition,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check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processing.</a:t>
            </a:r>
            <a:endParaRPr lang="en-IN" sz="1200" spc="-10" dirty="0">
              <a:latin typeface="Arial MT"/>
              <a:cs typeface="Arial MT"/>
            </a:endParaRPr>
          </a:p>
          <a:p>
            <a:pPr marL="469265" marR="647065" lvl="1">
              <a:lnSpc>
                <a:spcPct val="114999"/>
              </a:lnSpc>
              <a:tabLst>
                <a:tab pos="789940" algn="l"/>
              </a:tabLst>
            </a:pPr>
            <a:endParaRPr lang="en-IN" sz="1200" spc="-10" dirty="0">
              <a:latin typeface="Arial MT"/>
              <a:cs typeface="Arial MT"/>
            </a:endParaRPr>
          </a:p>
          <a:p>
            <a:pPr marL="469265" marR="647065" lvl="1">
              <a:lnSpc>
                <a:spcPct val="114999"/>
              </a:lnSpc>
              <a:tabLst>
                <a:tab pos="789940" algn="l"/>
              </a:tabLst>
            </a:pPr>
            <a:endParaRPr lang="en-IN" sz="1200" spc="-10" dirty="0">
              <a:latin typeface="Arial MT"/>
              <a:cs typeface="Arial MT"/>
            </a:endParaRPr>
          </a:p>
          <a:p>
            <a:pPr marL="469265" marR="647065" lvl="1">
              <a:lnSpc>
                <a:spcPct val="114999"/>
              </a:lnSpc>
              <a:tabLst>
                <a:tab pos="789940" algn="l"/>
              </a:tabLst>
            </a:pPr>
            <a:endParaRPr lang="en-IN" sz="1200" spc="-1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10393"/>
            <a:ext cx="34499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Technologies</a:t>
            </a:r>
            <a:r>
              <a:rPr sz="3200" spc="-60" dirty="0"/>
              <a:t> </a:t>
            </a:r>
            <a:r>
              <a:rPr sz="3200" spc="-20" dirty="0"/>
              <a:t>used: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75058" y="1235739"/>
            <a:ext cx="4196080" cy="20237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6715" indent="-374015">
              <a:lnSpc>
                <a:spcPct val="100000"/>
              </a:lnSpc>
              <a:spcBef>
                <a:spcPts val="440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Network</a:t>
            </a:r>
            <a:r>
              <a:rPr sz="19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9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9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Convolutional</a:t>
            </a:r>
            <a:r>
              <a:rPr sz="19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Network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345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9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MNIST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Framework</a:t>
            </a:r>
            <a:r>
              <a:rPr sz="19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9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Tensorflow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API</a:t>
            </a:r>
            <a:r>
              <a:rPr sz="19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used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33944"/>
                </a:solidFill>
                <a:latin typeface="Calibri"/>
                <a:cs typeface="Calibri"/>
              </a:rPr>
              <a:t>Keras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345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Pixel</a:t>
            </a:r>
            <a:r>
              <a:rPr sz="19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size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784</a:t>
            </a:r>
            <a:r>
              <a:rPr sz="19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(28X28)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340"/>
              </a:spcBef>
              <a:buFont typeface="Arial MT"/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Computer</a:t>
            </a:r>
            <a:r>
              <a:rPr sz="19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vision</a:t>
            </a:r>
            <a:r>
              <a:rPr sz="19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library</a:t>
            </a:r>
            <a:r>
              <a:rPr sz="19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r>
              <a:rPr sz="19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3944"/>
                </a:solidFill>
                <a:latin typeface="Calibri"/>
                <a:cs typeface="Calibri"/>
              </a:rPr>
              <a:t>OpenCV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Individual</a:t>
            </a:r>
            <a:r>
              <a:rPr spc="-90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175" y="1543139"/>
            <a:ext cx="7219315" cy="2977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33944"/>
                </a:solidFill>
                <a:latin typeface="Calibri"/>
                <a:cs typeface="Calibri"/>
              </a:rPr>
              <a:t>L.</a:t>
            </a:r>
            <a:r>
              <a:rPr sz="17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33944"/>
                </a:solidFill>
                <a:latin typeface="Calibri"/>
                <a:cs typeface="Calibri"/>
              </a:rPr>
              <a:t>Vitesh</a:t>
            </a:r>
            <a:r>
              <a:rPr sz="17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33944"/>
                </a:solidFill>
                <a:latin typeface="Calibri"/>
                <a:cs typeface="Calibri"/>
              </a:rPr>
              <a:t>Reddy</a:t>
            </a:r>
            <a:r>
              <a:rPr sz="17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b="1" spc="-5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  <a:p>
            <a:pPr marL="469900" marR="205740" indent="-35941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Responsible</a:t>
            </a:r>
            <a:r>
              <a:rPr sz="17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for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training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convolutional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network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MNIST</a:t>
            </a:r>
            <a:r>
              <a:rPr sz="1700" spc="-5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dataset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saving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model.</a:t>
            </a:r>
            <a:endParaRPr lang="en-IN" sz="1700" spc="-10" dirty="0">
              <a:solidFill>
                <a:srgbClr val="233944"/>
              </a:solidFill>
              <a:latin typeface="Calibri"/>
              <a:cs typeface="Calibri"/>
            </a:endParaRPr>
          </a:p>
          <a:p>
            <a:pPr marL="469900" marR="205740" indent="-35941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lang="en-IN" sz="1700" spc="-10" dirty="0">
                <a:solidFill>
                  <a:srgbClr val="233944"/>
                </a:solidFill>
                <a:latin typeface="Calibri"/>
                <a:cs typeface="Calibri"/>
              </a:rPr>
              <a:t>Also compared two machine learning algorithms like KNN and RANDOMFOREST to check the performance compared to Neural Networks.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b="1" dirty="0">
                <a:solidFill>
                  <a:srgbClr val="233944"/>
                </a:solidFill>
                <a:latin typeface="Calibri"/>
                <a:cs typeface="Calibri"/>
              </a:rPr>
              <a:t>K.</a:t>
            </a:r>
            <a:r>
              <a:rPr sz="17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b="1" spc="-25" dirty="0">
                <a:solidFill>
                  <a:srgbClr val="233944"/>
                </a:solidFill>
                <a:latin typeface="Calibri"/>
                <a:cs typeface="Calibri"/>
              </a:rPr>
              <a:t>Tarak</a:t>
            </a:r>
            <a:r>
              <a:rPr sz="1700" b="1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33944"/>
                </a:solidFill>
                <a:latin typeface="Calibri"/>
                <a:cs typeface="Calibri"/>
              </a:rPr>
              <a:t>Reddy</a:t>
            </a:r>
            <a:r>
              <a:rPr sz="1700" b="1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b="1" spc="-5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  <a:p>
            <a:pPr marL="469900" marR="5080" indent="-35941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Handles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pre-processing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MNIST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dataset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splitting</a:t>
            </a:r>
            <a:r>
              <a:rPr sz="1700" spc="-5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it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into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training</a:t>
            </a:r>
            <a:r>
              <a:rPr sz="1700" spc="-4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700" dirty="0">
                <a:solidFill>
                  <a:srgbClr val="233944"/>
                </a:solidFill>
                <a:latin typeface="Calibri"/>
                <a:cs typeface="Calibri"/>
              </a:rPr>
              <a:t>testing</a:t>
            </a:r>
            <a:r>
              <a:rPr sz="1700" spc="-9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33944"/>
                </a:solidFill>
                <a:latin typeface="Calibri"/>
                <a:cs typeface="Calibri"/>
              </a:rPr>
              <a:t>data.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63410"/>
            <a:ext cx="4157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Individual</a:t>
            </a:r>
            <a:r>
              <a:rPr spc="-90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T.</a:t>
            </a:r>
            <a:r>
              <a:rPr spc="-50" dirty="0"/>
              <a:t> </a:t>
            </a:r>
            <a:r>
              <a:rPr spc="-20" dirty="0"/>
              <a:t>Venkata</a:t>
            </a:r>
            <a:r>
              <a:rPr spc="-35" dirty="0"/>
              <a:t> </a:t>
            </a:r>
            <a:r>
              <a:rPr dirty="0"/>
              <a:t>Siva</a:t>
            </a:r>
            <a:r>
              <a:rPr spc="-40" dirty="0"/>
              <a:t> </a:t>
            </a:r>
            <a:r>
              <a:rPr dirty="0"/>
              <a:t>Sai</a:t>
            </a:r>
            <a:r>
              <a:rPr spc="-35" dirty="0"/>
              <a:t> </a:t>
            </a:r>
            <a:r>
              <a:rPr dirty="0"/>
              <a:t>Kiran</a:t>
            </a:r>
            <a:r>
              <a:rPr spc="-35" dirty="0"/>
              <a:t> </a:t>
            </a:r>
            <a:r>
              <a:rPr spc="-50" dirty="0"/>
              <a:t>:</a:t>
            </a: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Font typeface="Arial MT"/>
              <a:buChar char="●"/>
              <a:tabLst>
                <a:tab pos="469265" algn="l"/>
              </a:tabLst>
            </a:pPr>
            <a:r>
              <a:rPr b="0" spc="-10" dirty="0">
                <a:latin typeface="Calibri"/>
                <a:cs typeface="Calibri"/>
              </a:rPr>
              <a:t>Focuses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detecting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edges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corners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image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captured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using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OpenCV.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/>
              <a:t>Ayush</a:t>
            </a:r>
            <a:r>
              <a:rPr spc="-55" dirty="0"/>
              <a:t> </a:t>
            </a:r>
            <a:r>
              <a:rPr dirty="0"/>
              <a:t>Singhai</a:t>
            </a:r>
            <a:r>
              <a:rPr spc="-55" dirty="0"/>
              <a:t> </a:t>
            </a:r>
            <a:r>
              <a:rPr spc="-50" dirty="0"/>
              <a:t>:</a:t>
            </a:r>
          </a:p>
          <a:p>
            <a:pPr marL="469900" marR="5080" indent="-35941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b="0" spc="-10" dirty="0">
                <a:latin typeface="Calibri"/>
                <a:cs typeface="Calibri"/>
              </a:rPr>
              <a:t>Compares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numbers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MNIST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dataset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those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images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captured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by </a:t>
            </a:r>
            <a:r>
              <a:rPr b="0" dirty="0">
                <a:latin typeface="Calibri"/>
                <a:cs typeface="Calibri"/>
              </a:rPr>
              <a:t>OpenCV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make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295</Words>
  <Application>Microsoft Office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Georgia</vt:lpstr>
      <vt:lpstr>Office Theme</vt:lpstr>
      <vt:lpstr>Computer Vision Project</vt:lpstr>
      <vt:lpstr>Project: Handwritten digit recognition system</vt:lpstr>
      <vt:lpstr>Overview of project:</vt:lpstr>
      <vt:lpstr>Technologies used:</vt:lpstr>
      <vt:lpstr>Individual Contribution:</vt:lpstr>
      <vt:lpstr>Individual Contribution: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</dc:title>
  <cp:lastModifiedBy>vitesh reddy</cp:lastModifiedBy>
  <cp:revision>1</cp:revision>
  <dcterms:created xsi:type="dcterms:W3CDTF">2024-11-30T15:27:34Z</dcterms:created>
  <dcterms:modified xsi:type="dcterms:W3CDTF">2024-11-30T15:41:13Z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