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6" r:id="rId7"/>
    <p:sldId id="260" r:id="rId8"/>
    <p:sldId id="265" r:id="rId9"/>
    <p:sldId id="261" r:id="rId10"/>
    <p:sldId id="262" r:id="rId11"/>
    <p:sldId id="267"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8905" y="2136140"/>
            <a:ext cx="7999095" cy="1635760"/>
          </a:xfrm>
        </p:spPr>
        <p:txBody>
          <a:bodyPr>
            <a:normAutofit fontScale="90000"/>
          </a:bodyPr>
          <a:lstStyle/>
          <a:p>
            <a:r>
              <a:rPr lang="en-US" sz="5400" dirty="0">
                <a:latin typeface="Cambria" panose="02040503050406030204"/>
                <a:ea typeface="Cambria" panose="02040503050406030204"/>
                <a:sym typeface="Cambria" panose="02040503050406030204"/>
              </a:rPr>
              <a:t>JAVA PROGRAMMING FOR FLIGHT TICKET RESERVATION SYSTEM</a:t>
            </a:r>
            <a:endParaRPr lang="en-US" sz="5400" dirty="0">
              <a:latin typeface="Cambria" panose="02040503050406030204"/>
              <a:ea typeface="Cambria" panose="02040503050406030204"/>
              <a:sym typeface="Cambria" panose="02040503050406030204"/>
            </a:endParaRPr>
          </a:p>
        </p:txBody>
      </p:sp>
      <p:sp>
        <p:nvSpPr>
          <p:cNvPr id="3" name="Subtitle 2"/>
          <p:cNvSpPr>
            <a:spLocks noGrp="1"/>
          </p:cNvSpPr>
          <p:nvPr>
            <p:ph type="subTitle" idx="1"/>
          </p:nvPr>
        </p:nvSpPr>
        <p:spPr>
          <a:xfrm>
            <a:off x="8107680" y="4537710"/>
            <a:ext cx="3270250" cy="1214120"/>
          </a:xfrm>
        </p:spPr>
        <p:txBody>
          <a:bodyPr>
            <a:normAutofit lnSpcReduction="10000"/>
          </a:bodyPr>
          <a:lstStyle/>
          <a:p>
            <a:pPr marL="0" lvl="0" indent="0" algn="r" rtl="0">
              <a:lnSpc>
                <a:spcPct val="112000"/>
              </a:lnSpc>
              <a:spcBef>
                <a:spcPts val="0"/>
              </a:spcBef>
              <a:spcAft>
                <a:spcPts val="0"/>
              </a:spcAft>
              <a:buClr>
                <a:schemeClr val="dk2"/>
              </a:buClr>
              <a:buSzPct val="100000"/>
              <a:buNone/>
            </a:pPr>
            <a:r>
              <a:rPr lang="en-US" b="1" dirty="0">
                <a:latin typeface="Cambria" panose="02040503050406030204"/>
                <a:ea typeface="Cambria" panose="02040503050406030204"/>
                <a:sym typeface="Cambria" panose="02040503050406030204"/>
              </a:rPr>
              <a:t>NAME : T VITHESH                                                                                              REGNO :192110114</a:t>
            </a:r>
            <a:endParaRPr lang="en-US" b="1" dirty="0">
              <a:latin typeface="Cambria" panose="02040503050406030204"/>
              <a:ea typeface="Cambria" panose="02040503050406030204"/>
              <a:sym typeface="Cambria" panose="02040503050406030204"/>
            </a:endParaRPr>
          </a:p>
        </p:txBody>
      </p:sp>
      <p:sp>
        <p:nvSpPr>
          <p:cNvPr id="4" name="Text Box 3"/>
          <p:cNvSpPr txBox="1"/>
          <p:nvPr/>
        </p:nvSpPr>
        <p:spPr>
          <a:xfrm>
            <a:off x="9688195" y="1518920"/>
            <a:ext cx="4064000" cy="368300"/>
          </a:xfrm>
          <a:prstGeom prst="rect">
            <a:avLst/>
          </a:prstGeom>
          <a:noFill/>
        </p:spPr>
        <p:txBody>
          <a:bodyPr wrap="square" rtlCol="0">
            <a:spAutoFit/>
          </a:bodyPr>
          <a:p>
            <a:endParaRPr lang="en-US"/>
          </a:p>
        </p:txBody>
      </p:sp>
      <p:pic>
        <p:nvPicPr>
          <p:cNvPr id="7" name="Picture 6" descr="A logo for a school of engineering&#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7816" y="197963"/>
            <a:ext cx="11626200" cy="1244338"/>
          </a:xfrm>
          <a:prstGeom prst="rect">
            <a:avLst/>
          </a:prstGeom>
        </p:spPr>
      </p:pic>
      <p:pic>
        <p:nvPicPr>
          <p:cNvPr id="5" name="Picture 4" descr="A logo of a university&#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95" y="1518920"/>
            <a:ext cx="2095500" cy="1512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7355" y="365125"/>
            <a:ext cx="10926445" cy="975995"/>
          </a:xfrm>
        </p:spPr>
        <p:txBody>
          <a:bodyPr/>
          <a:p>
            <a:r>
              <a:rPr lang="en-US">
                <a:solidFill>
                  <a:schemeClr val="accent1"/>
                </a:solidFill>
              </a:rPr>
              <a:t>PROPOSED MODEL</a:t>
            </a:r>
            <a:endParaRPr lang="en-US">
              <a:solidFill>
                <a:schemeClr val="accent1"/>
              </a:solidFill>
            </a:endParaRPr>
          </a:p>
        </p:txBody>
      </p:sp>
      <p:sp>
        <p:nvSpPr>
          <p:cNvPr id="3" name="Content Placeholder 2"/>
          <p:cNvSpPr>
            <a:spLocks noGrp="1"/>
          </p:cNvSpPr>
          <p:nvPr>
            <p:ph idx="1"/>
          </p:nvPr>
        </p:nvSpPr>
        <p:spPr>
          <a:xfrm>
            <a:off x="365125" y="1445260"/>
            <a:ext cx="10988675" cy="5153025"/>
          </a:xfrm>
        </p:spPr>
        <p:txBody>
          <a:bodyPr>
            <a:normAutofit fontScale="90000"/>
          </a:bodyPr>
          <a:p>
            <a:r>
              <a:rPr lang="en-US" b="1"/>
              <a:t>User Interface (UI)</a:t>
            </a:r>
            <a:r>
              <a:rPr lang="en-US"/>
              <a:t>: Clean and intuitive design for easy navigation.</a:t>
            </a:r>
            <a:endParaRPr lang="en-US"/>
          </a:p>
          <a:p>
            <a:r>
              <a:rPr lang="en-US" b="1"/>
              <a:t>Flight Search Engine</a:t>
            </a:r>
            <a:r>
              <a:rPr lang="en-US"/>
              <a:t>: Advanced search functionality with real-time availability.</a:t>
            </a:r>
            <a:endParaRPr lang="en-US"/>
          </a:p>
          <a:p>
            <a:r>
              <a:rPr lang="en-US" b="1"/>
              <a:t>Fare Management System</a:t>
            </a:r>
            <a:r>
              <a:rPr lang="en-US"/>
              <a:t>: Transparent fare display and comparison.</a:t>
            </a:r>
            <a:endParaRPr lang="en-US"/>
          </a:p>
          <a:p>
            <a:r>
              <a:rPr lang="en-US" b="1"/>
              <a:t>Reservation Management Tools</a:t>
            </a:r>
            <a:r>
              <a:rPr lang="en-US"/>
              <a:t>:  User accounts for easy access and modification.</a:t>
            </a:r>
            <a:endParaRPr lang="en-US"/>
          </a:p>
          <a:p>
            <a:r>
              <a:rPr lang="en-US" b="1"/>
              <a:t>Secure Payment Processing</a:t>
            </a:r>
            <a:r>
              <a:rPr lang="en-US"/>
              <a:t>: Integration with secure payment gateways.</a:t>
            </a:r>
            <a:endParaRPr lang="en-US"/>
          </a:p>
          <a:p>
            <a:r>
              <a:rPr lang="en-US" b="1"/>
              <a:t>Backend System:</a:t>
            </a:r>
            <a:r>
              <a:rPr lang="en-US"/>
              <a:t> Scalable architecture with real-time updates.</a:t>
            </a:r>
            <a:endParaRPr lang="en-US"/>
          </a:p>
          <a:p>
            <a:r>
              <a:rPr lang="en-US" b="1"/>
              <a:t>Security and Compliance</a:t>
            </a:r>
            <a:r>
              <a:rPr lang="en-US"/>
              <a:t>: Implementation of encryption and compliance measures.</a:t>
            </a:r>
            <a:endParaRPr lang="en-US"/>
          </a:p>
          <a:p>
            <a:r>
              <a:rPr lang="en-US" b="1"/>
              <a:t>Customer Support and Feedback</a:t>
            </a:r>
            <a:r>
              <a:rPr lang="en-US"/>
              <a:t>:Integration of customer support features and feedback mechanisms.</a:t>
            </a:r>
            <a:endParaRPr lang="en-US"/>
          </a:p>
          <a:p>
            <a:r>
              <a:rPr lang="en-US" b="1"/>
              <a:t>Continuous Improvement</a:t>
            </a:r>
            <a:r>
              <a:rPr lang="en-US"/>
              <a:t>:Agile methodology for iterative enhancements.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rPr>
              <a:t>CONCLUSION</a:t>
            </a:r>
            <a:endParaRPr lang="en-US" b="1">
              <a:solidFill>
                <a:schemeClr val="accent1"/>
              </a:solidFill>
            </a:endParaRPr>
          </a:p>
        </p:txBody>
      </p:sp>
      <p:sp>
        <p:nvSpPr>
          <p:cNvPr id="3" name="Content Placeholder 2"/>
          <p:cNvSpPr>
            <a:spLocks noGrp="1"/>
          </p:cNvSpPr>
          <p:nvPr>
            <p:ph idx="1"/>
          </p:nvPr>
        </p:nvSpPr>
        <p:spPr/>
        <p:txBody>
          <a:bodyPr>
            <a:normAutofit fontScale="90000" lnSpcReduction="10000"/>
          </a:bodyPr>
          <a:p>
            <a:r>
              <a:rPr lang="en-US"/>
              <a:t>The development of our flight reservation system represents a significant advancement in simplifying the booking process for travelers while empowering airlines and agencies with efficient tools. Through user-centric design and integration of cutting-edge technology, the system offers comprehensive flight search, real-time availability, transparent fare management, and secure payment processing.</a:t>
            </a:r>
            <a:endParaRPr lang="en-US"/>
          </a:p>
          <a:p>
            <a:r>
              <a:rPr lang="en-US"/>
              <a:t>With a focus on user experience, security, and innovation, our system aims to set new standards in air travel booking. Personalized accounts, intuitive management tools, and proactive notifications ensure a seamless experience. Moving forward, ongoing enhancements will continue to adapt to emerging trends, ensuring the system remains at the forefront of the industry, delivering convenience and reliability to travelers worldwide.</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descr="A blue and white thank you sign&#10;&#10;Description automatically generated"/>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100330" y="1365885"/>
            <a:ext cx="12091670" cy="5040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265" y="448945"/>
            <a:ext cx="6477635" cy="635000"/>
          </a:xfrm>
        </p:spPr>
        <p:txBody>
          <a:bodyPr>
            <a:normAutofit fontScale="90000"/>
          </a:bodyPr>
          <a:p>
            <a:r>
              <a:rPr lang="en-US"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ABSTRACT</a:t>
            </a:r>
            <a:br>
              <a:rPr lang="en-US" b="1" dirty="0">
                <a:latin typeface="Times New Roman" panose="02020603050405020304"/>
                <a:ea typeface="Times New Roman" panose="02020603050405020304"/>
                <a:cs typeface="Times New Roman" panose="02020603050405020304"/>
                <a:sym typeface="Times New Roman" panose="02020603050405020304"/>
              </a:rPr>
            </a:br>
            <a:endParaRPr lang="en-US"/>
          </a:p>
        </p:txBody>
      </p:sp>
      <p:sp>
        <p:nvSpPr>
          <p:cNvPr id="3" name="Content Placeholder 2"/>
          <p:cNvSpPr>
            <a:spLocks noGrp="1"/>
          </p:cNvSpPr>
          <p:nvPr>
            <p:ph idx="1"/>
          </p:nvPr>
        </p:nvSpPr>
        <p:spPr>
          <a:xfrm>
            <a:off x="402590" y="857250"/>
            <a:ext cx="8842375" cy="5735320"/>
          </a:xfrm>
        </p:spPr>
        <p:txBody>
          <a:bodyPr>
            <a:normAutofit fontScale="90000" lnSpcReduction="20000"/>
          </a:bodyPr>
          <a:p>
            <a:r>
              <a:rPr lang="en-US"/>
              <a:t>Developed a modern flight reservation system for efficient airline ticket booking.</a:t>
            </a:r>
            <a:endParaRPr lang="en-US"/>
          </a:p>
          <a:p>
            <a:pPr>
              <a:lnSpc>
                <a:spcPct val="100000"/>
              </a:lnSpc>
            </a:pPr>
            <a:r>
              <a:rPr lang="en-US"/>
              <a:t>Features comprehensive flight search functionality based on user preferences.</a:t>
            </a:r>
            <a:endParaRPr lang="en-US"/>
          </a:p>
          <a:p>
            <a:pPr>
              <a:lnSpc>
                <a:spcPct val="100000"/>
              </a:lnSpc>
            </a:pPr>
            <a:r>
              <a:rPr lang="en-US" b="1"/>
              <a:t>Real-time availability</a:t>
            </a:r>
            <a:r>
              <a:rPr lang="en-US"/>
              <a:t> checking for accurate booking information.</a:t>
            </a:r>
            <a:endParaRPr lang="en-US"/>
          </a:p>
          <a:p>
            <a:r>
              <a:rPr lang="en-US"/>
              <a:t>Dynamic fare management system to display fares and fees transparently.</a:t>
            </a:r>
            <a:endParaRPr lang="en-US"/>
          </a:p>
          <a:p>
            <a:r>
              <a:rPr lang="en-US"/>
              <a:t>Secure payment processing with multiple payment options.</a:t>
            </a:r>
            <a:endParaRPr lang="en-US"/>
          </a:p>
          <a:p>
            <a:r>
              <a:rPr lang="en-US"/>
              <a:t>User-friendly reservation management tools for easy booking modifications.</a:t>
            </a:r>
            <a:endParaRPr lang="en-US"/>
          </a:p>
          <a:p>
            <a:r>
              <a:rPr lang="en-US"/>
              <a:t>Integration with airline databases through GDS and APIs.</a:t>
            </a:r>
            <a:endParaRPr lang="en-US"/>
          </a:p>
          <a:p>
            <a:r>
              <a:rPr lang="en-US"/>
              <a:t>Personalized user accounts for streamlined booking experience.</a:t>
            </a:r>
            <a:endParaRPr lang="en-US"/>
          </a:p>
          <a:p>
            <a:r>
              <a:rPr lang="en-US"/>
              <a:t>Proactive notifications for booking updates and flight status.</a:t>
            </a:r>
            <a:endParaRPr lang="en-US"/>
          </a:p>
          <a:p>
            <a:r>
              <a:rPr lang="en-US"/>
              <a:t>Prioritizes security and reliability to safeguard user data and transactions.</a:t>
            </a:r>
            <a:endParaRPr lang="en-US"/>
          </a:p>
        </p:txBody>
      </p:sp>
      <p:pic>
        <p:nvPicPr>
          <p:cNvPr id="5" name="Picture 4" descr="image 11"/>
          <p:cNvPicPr>
            <a:picLocks noChangeAspect="1"/>
          </p:cNvPicPr>
          <p:nvPr/>
        </p:nvPicPr>
        <p:blipFill>
          <a:blip r:embed="rId1"/>
          <a:stretch>
            <a:fillRect/>
          </a:stretch>
        </p:blipFill>
        <p:spPr>
          <a:xfrm>
            <a:off x="9309100" y="639445"/>
            <a:ext cx="2654935" cy="5688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3550" y="307340"/>
            <a:ext cx="6004560" cy="845185"/>
          </a:xfrm>
        </p:spPr>
        <p:txBody>
          <a:bodyPr/>
          <a:p>
            <a:pPr>
              <a:lnSpc>
                <a:spcPct val="100000"/>
              </a:lnSpc>
            </a:pPr>
            <a:r>
              <a:rPr lang="en-US"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Content Placeholder 2"/>
          <p:cNvSpPr>
            <a:spLocks noGrp="1"/>
          </p:cNvSpPr>
          <p:nvPr>
            <p:ph idx="1"/>
          </p:nvPr>
        </p:nvSpPr>
        <p:spPr>
          <a:xfrm>
            <a:off x="154940" y="1278890"/>
            <a:ext cx="9020810" cy="4790440"/>
          </a:xfrm>
        </p:spPr>
        <p:txBody>
          <a:bodyPr>
            <a:noAutofit/>
          </a:bodyPr>
          <a:p>
            <a:pPr>
              <a:lnSpc>
                <a:spcPct val="150000"/>
              </a:lnSpc>
            </a:pPr>
            <a:r>
              <a:rPr lang="en-US" sz="2200"/>
              <a:t>Globalization and increased mobility drive demand for efficient air travel.</a:t>
            </a:r>
            <a:endParaRPr lang="en-US" sz="2200"/>
          </a:p>
          <a:p>
            <a:pPr algn="just">
              <a:lnSpc>
                <a:spcPct val="100000"/>
              </a:lnSpc>
            </a:pPr>
            <a:r>
              <a:rPr lang="en-US" sz="2200"/>
              <a:t>Need for robust flight reservation systems to streamline booking process.</a:t>
            </a:r>
            <a:endParaRPr lang="en-US" sz="2200"/>
          </a:p>
          <a:p>
            <a:r>
              <a:rPr lang="en-US" sz="2200"/>
              <a:t>Project aims to develop modern and </a:t>
            </a:r>
            <a:r>
              <a:rPr lang="en-US" sz="2200" b="1"/>
              <a:t>sophisticated flight reservation system</a:t>
            </a:r>
            <a:r>
              <a:rPr lang="en-US" sz="2200"/>
              <a:t>.</a:t>
            </a:r>
            <a:endParaRPr lang="en-US" sz="2200"/>
          </a:p>
          <a:p>
            <a:r>
              <a:rPr lang="en-US" sz="2200"/>
              <a:t>Enhances booking experience for travelers and empowers airlines/travel agencies.</a:t>
            </a:r>
            <a:endParaRPr lang="en-US" sz="2200"/>
          </a:p>
          <a:p>
            <a:r>
              <a:rPr lang="en-US" sz="2200" b="1"/>
              <a:t>Key objective</a:t>
            </a:r>
            <a:r>
              <a:rPr lang="en-US" sz="2200"/>
              <a:t>: Create user-centric platform simplifying airline ticket booking.</a:t>
            </a:r>
            <a:endParaRPr lang="en-US" sz="2200"/>
          </a:p>
          <a:p>
            <a:r>
              <a:rPr lang="en-US" sz="2200"/>
              <a:t>Integrates cutting-edge technology and industry-standard interfaces.</a:t>
            </a:r>
            <a:endParaRPr lang="en-US" sz="2200"/>
          </a:p>
          <a:p>
            <a:r>
              <a:rPr lang="en-US" sz="2200"/>
              <a:t>Provides access to vast selection of flight options from various airlines worldwide.</a:t>
            </a:r>
            <a:endParaRPr lang="en-US" sz="2200"/>
          </a:p>
          <a:p>
            <a:r>
              <a:rPr lang="en-US" sz="2200"/>
              <a:t>Secure payment processing mechanisms for user peace of mind.</a:t>
            </a:r>
            <a:endParaRPr lang="en-US" sz="2200"/>
          </a:p>
          <a:p>
            <a:r>
              <a:rPr lang="en-US" sz="2200"/>
              <a:t>Aims to set new standards for excellence in air travel booking.</a:t>
            </a:r>
            <a:endParaRPr lang="en-US" sz="2200"/>
          </a:p>
        </p:txBody>
      </p:sp>
      <p:pic>
        <p:nvPicPr>
          <p:cNvPr id="4" name="Picture 3" descr="download"/>
          <p:cNvPicPr>
            <a:picLocks noChangeAspect="1"/>
          </p:cNvPicPr>
          <p:nvPr/>
        </p:nvPicPr>
        <p:blipFill>
          <a:blip r:embed="rId1"/>
          <a:stretch>
            <a:fillRect/>
          </a:stretch>
        </p:blipFill>
        <p:spPr>
          <a:xfrm>
            <a:off x="9077960" y="701040"/>
            <a:ext cx="3114675" cy="585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1685"/>
          </a:xfrm>
        </p:spPr>
        <p:txBody>
          <a:bodyPr/>
          <a:p>
            <a:r>
              <a:rPr lang="en-US"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EXISTING SYSTEM</a:t>
            </a:r>
            <a:endParaRPr lang="en-US"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Content Placeholder 2"/>
          <p:cNvSpPr>
            <a:spLocks noGrp="1"/>
          </p:cNvSpPr>
          <p:nvPr>
            <p:ph idx="1"/>
          </p:nvPr>
        </p:nvSpPr>
        <p:spPr>
          <a:xfrm>
            <a:off x="520065" y="1240155"/>
            <a:ext cx="11163300" cy="4937125"/>
          </a:xfrm>
        </p:spPr>
        <p:txBody>
          <a:bodyPr>
            <a:noAutofit/>
          </a:bodyPr>
          <a:p>
            <a:pPr>
              <a:lnSpc>
                <a:spcPct val="100000"/>
              </a:lnSpc>
            </a:pPr>
            <a:r>
              <a:rPr lang="en-US" sz="2300" b="1"/>
              <a:t>Legacy Systems:</a:t>
            </a:r>
            <a:r>
              <a:rPr lang="en-US" sz="2300"/>
              <a:t> . These legacy systems, while functional, often lack the advanced features and user-centric approach of more contemporary solutions.</a:t>
            </a:r>
            <a:endParaRPr lang="en-US" sz="2300"/>
          </a:p>
          <a:p>
            <a:r>
              <a:rPr lang="en-US" sz="2300" b="1"/>
              <a:t>Global Distribution Systems (GDS)</a:t>
            </a:r>
            <a:r>
              <a:rPr lang="en-US" sz="2300"/>
              <a:t>: GDS platforms such as Amadeus, Sabre, and Travelport have long been used by airlines and travel agencies to distribute flight inventory and facilitate bookings. </a:t>
            </a:r>
            <a:endParaRPr lang="en-US" sz="2300"/>
          </a:p>
          <a:p>
            <a:r>
              <a:rPr lang="en-US" sz="2300" b="1"/>
              <a:t>Online Travel Agencies (OTAs)</a:t>
            </a:r>
            <a:r>
              <a:rPr lang="en-US" sz="2300"/>
              <a:t>: Online travel agencies like Expedia, Booking.com, and Kayak have revolutionized the way travelers book flights. These platforms provide users with the ability to search for flights, compare prices, and make bookings online.</a:t>
            </a:r>
            <a:endParaRPr lang="en-US" sz="2300"/>
          </a:p>
          <a:p>
            <a:r>
              <a:rPr lang="en-US" sz="2300" b="1"/>
              <a:t>Emerging Technologies</a:t>
            </a:r>
            <a:r>
              <a:rPr lang="en-US" sz="2300"/>
              <a:t>: With advancements in technology such as artificial intelligence (AI) and blockchain, new opportunities are emerging to further enhance flight reservation systems. </a:t>
            </a:r>
            <a:endParaRPr lang="en-US" sz="2300"/>
          </a:p>
          <a:p>
            <a:r>
              <a:rPr lang="en-US" sz="2300" b="1"/>
              <a:t>Industry Collaborations</a:t>
            </a:r>
            <a:r>
              <a:rPr lang="en-US" sz="2300"/>
              <a:t>: Collaboration among airlines, travel agencies, and technology providers continues to drive innovation in the flight reservation space.</a:t>
            </a:r>
            <a:endParaRPr lang="en-US"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5790"/>
          </a:xfrm>
        </p:spPr>
        <p:txBody>
          <a:bodyPr>
            <a:normAutofit fontScale="90000"/>
          </a:bodyPr>
          <a:p>
            <a:r>
              <a:rPr lang="en-US" b="1">
                <a:solidFill>
                  <a:schemeClr val="accent1"/>
                </a:solidFill>
              </a:rPr>
              <a:t>HARDWARE / SOFTWARE</a:t>
            </a:r>
            <a:endParaRPr lang="en-US" b="1">
              <a:solidFill>
                <a:schemeClr val="accent1"/>
              </a:solidFill>
            </a:endParaRPr>
          </a:p>
        </p:txBody>
      </p:sp>
      <p:sp>
        <p:nvSpPr>
          <p:cNvPr id="3" name="Content Placeholder 2"/>
          <p:cNvSpPr>
            <a:spLocks noGrp="1"/>
          </p:cNvSpPr>
          <p:nvPr>
            <p:ph idx="1"/>
          </p:nvPr>
        </p:nvSpPr>
        <p:spPr>
          <a:xfrm>
            <a:off x="508635" y="1102360"/>
            <a:ext cx="11163935" cy="5907405"/>
          </a:xfrm>
        </p:spPr>
        <p:txBody>
          <a:bodyPr>
            <a:noAutofit/>
          </a:bodyPr>
          <a:p>
            <a:pPr marL="0" indent="0">
              <a:buNone/>
            </a:pPr>
            <a:r>
              <a:rPr lang="en-US" sz="2600" b="1"/>
              <a:t>HARDWARE</a:t>
            </a:r>
            <a:endParaRPr lang="en-US" sz="2600" b="1"/>
          </a:p>
          <a:p>
            <a:r>
              <a:rPr lang="en-US" sz="2200" b="1"/>
              <a:t>Server</a:t>
            </a:r>
            <a:r>
              <a:rPr lang="en-US" sz="2200"/>
              <a:t>s: High-performance servers for hosting the system.</a:t>
            </a:r>
            <a:endParaRPr lang="en-US" sz="2200"/>
          </a:p>
          <a:p>
            <a:r>
              <a:rPr lang="en-US" sz="2200" b="1"/>
              <a:t>Networking Equipment</a:t>
            </a:r>
            <a:r>
              <a:rPr lang="en-US" sz="2200"/>
              <a:t>: Routers, switches, and firewalls for reliable connectivity.</a:t>
            </a:r>
            <a:endParaRPr lang="en-US" sz="2200"/>
          </a:p>
          <a:p>
            <a:r>
              <a:rPr lang="en-US" sz="2200" b="1"/>
              <a:t>Storage Solutions</a:t>
            </a:r>
            <a:r>
              <a:rPr lang="en-US" sz="2200"/>
              <a:t>: HDDs or SSDs for storing databases and files.</a:t>
            </a:r>
            <a:endParaRPr lang="en-US" sz="2200"/>
          </a:p>
          <a:p>
            <a:pPr marL="0" indent="0">
              <a:buNone/>
            </a:pPr>
            <a:r>
              <a:rPr lang="en-US" sz="2600" b="1"/>
              <a:t>SOFTWARE</a:t>
            </a:r>
            <a:endParaRPr lang="en-US" sz="2600" b="1"/>
          </a:p>
          <a:p>
            <a:r>
              <a:rPr lang="en-US" sz="2200" b="1"/>
              <a:t>Operating System</a:t>
            </a:r>
            <a:r>
              <a:rPr lang="en-US" sz="2200"/>
              <a:t>: Linux or Windows Server for server management.</a:t>
            </a:r>
            <a:endParaRPr lang="en-US" sz="2200"/>
          </a:p>
          <a:p>
            <a:r>
              <a:rPr lang="en-US" sz="2200" b="1"/>
              <a:t>Web Server</a:t>
            </a:r>
            <a:r>
              <a:rPr lang="en-US" sz="2200"/>
              <a:t>: Apache or Nginx for handling HTTP requests.</a:t>
            </a:r>
            <a:endParaRPr lang="en-US" sz="2200"/>
          </a:p>
          <a:p>
            <a:r>
              <a:rPr lang="en-US" sz="2200" b="1"/>
              <a:t>Database Management System</a:t>
            </a:r>
            <a:r>
              <a:rPr lang="en-US" sz="2200"/>
              <a:t>: MySQL, PostgreSQL, or Oracle for data storage.</a:t>
            </a:r>
            <a:endParaRPr lang="en-US" sz="2200"/>
          </a:p>
          <a:p>
            <a:r>
              <a:rPr lang="en-US" sz="2200" b="1"/>
              <a:t>Programming Languages</a:t>
            </a:r>
            <a:r>
              <a:rPr lang="en-US" sz="2200"/>
              <a:t>:  Java, JavaScript for backend and frontend development.</a:t>
            </a:r>
            <a:endParaRPr lang="en-US" sz="2200"/>
          </a:p>
          <a:p>
            <a:r>
              <a:rPr lang="en-US" sz="2200" b="1"/>
              <a:t>Web Development Technologies</a:t>
            </a:r>
            <a:r>
              <a:rPr lang="en-US" sz="2200"/>
              <a:t>: HTML, CSS, JavaScript, and frameworks like React or Angular for frontend.</a:t>
            </a:r>
            <a:endParaRPr lang="en-US" sz="2200"/>
          </a:p>
          <a:p>
            <a:r>
              <a:rPr lang="en-US" sz="2200" b="1"/>
              <a:t>Security Tools:</a:t>
            </a:r>
            <a:r>
              <a:rPr lang="en-US" sz="2200"/>
              <a:t> Encryption, SSL/TLS certificates, firewalls for data protection.</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latin typeface="Times New Roman" panose="02020603050405020304"/>
                <a:ea typeface="Times New Roman" panose="02020603050405020304"/>
                <a:cs typeface="Times New Roman" panose="02020603050405020304"/>
                <a:sym typeface="Times New Roman" panose="02020603050405020304"/>
              </a:rPr>
              <a:t>SYSTEM ARCHITECTURE </a:t>
            </a:r>
            <a:r>
              <a:rPr lang="en-US" b="1">
                <a:latin typeface="Times New Roman" panose="02020603050405020304"/>
                <a:ea typeface="Times New Roman" panose="02020603050405020304"/>
                <a:cs typeface="Times New Roman" panose="02020603050405020304"/>
                <a:sym typeface="Times New Roman" panose="02020603050405020304"/>
              </a:rPr>
              <a:t> </a:t>
            </a:r>
            <a:endParaRPr lang="en-US"/>
          </a:p>
        </p:txBody>
      </p:sp>
      <p:pic>
        <p:nvPicPr>
          <p:cNvPr id="6" name="Content Placeholder 5"/>
          <p:cNvPicPr>
            <a:picLocks noChangeAspect="1"/>
          </p:cNvPicPr>
          <p:nvPr>
            <p:ph idx="1"/>
          </p:nvPr>
        </p:nvPicPr>
        <p:blipFill>
          <a:blip r:embed="rId1"/>
          <a:stretch>
            <a:fillRect/>
          </a:stretch>
        </p:blipFill>
        <p:spPr>
          <a:xfrm>
            <a:off x="2533650" y="1825625"/>
            <a:ext cx="798766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kashipara.com_image002-png"/>
          <p:cNvPicPr>
            <a:picLocks noChangeAspect="1"/>
          </p:cNvPicPr>
          <p:nvPr>
            <p:ph idx="4294967295"/>
          </p:nvPr>
        </p:nvPicPr>
        <p:blipFill>
          <a:blip r:embed="rId1"/>
          <a:stretch>
            <a:fillRect/>
          </a:stretch>
        </p:blipFill>
        <p:spPr>
          <a:xfrm>
            <a:off x="472440" y="553085"/>
            <a:ext cx="11167110" cy="5721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rPr>
              <a:t>OUTPUT</a:t>
            </a:r>
            <a:endParaRPr lang="en-US" b="1">
              <a:solidFill>
                <a:schemeClr val="accent1"/>
              </a:solidFill>
            </a:endParaRPr>
          </a:p>
        </p:txBody>
      </p:sp>
      <p:pic>
        <p:nvPicPr>
          <p:cNvPr id="4" name="Content Placeholder 3"/>
          <p:cNvPicPr>
            <a:picLocks noGrp="1" noChangeAspect="1"/>
          </p:cNvPicPr>
          <p:nvPr>
            <p:ph idx="1"/>
          </p:nvPr>
        </p:nvPicPr>
        <p:blipFill>
          <a:blip r:embed="rId1"/>
          <a:stretch>
            <a:fillRect/>
          </a:stretch>
        </p:blipFill>
        <p:spPr>
          <a:xfrm>
            <a:off x="601345" y="1825625"/>
            <a:ext cx="4258945" cy="2039620"/>
          </a:xfrm>
          <a:prstGeom prst="rect">
            <a:avLst/>
          </a:prstGeom>
        </p:spPr>
      </p:pic>
      <p:pic>
        <p:nvPicPr>
          <p:cNvPr id="8" name="Picture 7"/>
          <p:cNvPicPr>
            <a:picLocks noChangeAspect="1"/>
          </p:cNvPicPr>
          <p:nvPr/>
        </p:nvPicPr>
        <p:blipFill>
          <a:blip r:embed="rId2"/>
          <a:stretch>
            <a:fillRect/>
          </a:stretch>
        </p:blipFill>
        <p:spPr>
          <a:xfrm>
            <a:off x="5777865" y="1950720"/>
            <a:ext cx="5781675" cy="1914525"/>
          </a:xfrm>
          <a:prstGeom prst="rect">
            <a:avLst/>
          </a:prstGeom>
        </p:spPr>
      </p:pic>
      <p:pic>
        <p:nvPicPr>
          <p:cNvPr id="5" name="Picture 4"/>
          <p:cNvPicPr>
            <a:picLocks noChangeAspect="1"/>
          </p:cNvPicPr>
          <p:nvPr/>
        </p:nvPicPr>
        <p:blipFill>
          <a:blip r:embed="rId2"/>
          <a:stretch>
            <a:fillRect/>
          </a:stretch>
        </p:blipFill>
        <p:spPr>
          <a:xfrm>
            <a:off x="2195830" y="4124325"/>
            <a:ext cx="6235700" cy="2414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3440"/>
          </a:xfrm>
        </p:spPr>
        <p:txBody>
          <a:bodyPr/>
          <a:p>
            <a:r>
              <a:rPr lang="en-US" b="1">
                <a:solidFill>
                  <a:schemeClr val="accent1"/>
                </a:solidFill>
              </a:rPr>
              <a:t>ADVANTAGES</a:t>
            </a:r>
            <a:endParaRPr lang="en-US" b="1">
              <a:solidFill>
                <a:schemeClr val="accent1"/>
              </a:solidFill>
            </a:endParaRPr>
          </a:p>
        </p:txBody>
      </p:sp>
      <p:sp>
        <p:nvSpPr>
          <p:cNvPr id="3" name="Content Placeholder 2"/>
          <p:cNvSpPr>
            <a:spLocks noGrp="1"/>
          </p:cNvSpPr>
          <p:nvPr>
            <p:ph idx="1"/>
          </p:nvPr>
        </p:nvSpPr>
        <p:spPr>
          <a:xfrm>
            <a:off x="838200" y="1355725"/>
            <a:ext cx="10515600" cy="4821555"/>
          </a:xfrm>
        </p:spPr>
        <p:txBody>
          <a:bodyPr>
            <a:noAutofit/>
          </a:bodyPr>
          <a:p>
            <a:r>
              <a:rPr lang="en-US" sz="2300" b="1"/>
              <a:t>Enhanced User Experience</a:t>
            </a:r>
            <a:r>
              <a:rPr lang="en-US" sz="2300"/>
              <a:t>: The project aims to provide travelers with a seamless and user-friendly booking experience, allowing them to search for flights, compare options, and make bookings with ease.</a:t>
            </a:r>
            <a:endParaRPr lang="en-US" sz="2300"/>
          </a:p>
          <a:p>
            <a:r>
              <a:rPr lang="en-US" sz="2300" b="1"/>
              <a:t>Comprehensive Flight Options</a:t>
            </a:r>
            <a:r>
              <a:rPr lang="en-US" sz="2300"/>
              <a:t>: By integrating with airline databases through Global Distribution Systems (GDS) and APIs, the system offers users access to a wide array of flight options from various airlines worldwide, ensuring greater choice and flexibility.</a:t>
            </a:r>
            <a:endParaRPr lang="en-US" sz="2300"/>
          </a:p>
          <a:p>
            <a:r>
              <a:rPr lang="en-US" sz="2300" b="1"/>
              <a:t>Real-Time Availability Checking</a:t>
            </a:r>
            <a:r>
              <a:rPr lang="en-US" sz="2300"/>
              <a:t>: Users can receive accurate and up-to-date information about flight availability, enabling them to make informed decisions and secure bookings without delays.</a:t>
            </a:r>
            <a:endParaRPr lang="en-US" sz="2300"/>
          </a:p>
          <a:p>
            <a:r>
              <a:rPr lang="en-US" sz="2300" b="1"/>
              <a:t>Secure Payment Processing</a:t>
            </a:r>
            <a:r>
              <a:rPr lang="en-US" sz="2300"/>
              <a:t>: With robust encryption protocols and secure payment processing mechanisms, users can trust that their financial transactions are handled safely and securely.</a:t>
            </a:r>
            <a:endParaRPr lang="en-US" sz="2300"/>
          </a:p>
          <a:p>
            <a:r>
              <a:rPr lang="en-US" sz="2300" b="1"/>
              <a:t>Innovation and Future-Readiness</a:t>
            </a:r>
            <a:r>
              <a:rPr lang="en-US" sz="2300"/>
              <a:t>: By leveraging cutting-edge technology , the project aims to set new standards for excellence in air travel booking, fostering innovation and adaptability to future trends and challenges in the industry.</a:t>
            </a:r>
            <a:endParaRPr lang="en-US" sz="2300"/>
          </a:p>
          <a:p>
            <a:endParaRPr lang="en-US" sz="2300"/>
          </a:p>
          <a:p>
            <a:endParaRPr lang="en-US" sz="2300"/>
          </a:p>
          <a:p>
            <a:endParaRPr lang="en-US" sz="2300"/>
          </a:p>
          <a:p>
            <a:endParaRPr lang="en-US" sz="2300"/>
          </a:p>
          <a:p>
            <a:endParaRPr lang="en-US" sz="2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5806</Words>
  <Application>WPS Presentation</Application>
  <PresentationFormat>Widescreen</PresentationFormat>
  <Paragraphs>91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Calibri Light</vt:lpstr>
      <vt:lpstr>Calibri</vt:lpstr>
      <vt:lpstr>Microsoft YaHei</vt:lpstr>
      <vt:lpstr>Arial Unicode MS</vt:lpstr>
      <vt:lpstr>Cambria</vt:lpstr>
      <vt:lpstr>Times New Roman</vt:lpstr>
      <vt:lpstr>Noto Sans Symbols</vt:lpstr>
      <vt:lpstr>Segoe Print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FOR FLIGHT TICKET RESERVATION SYSTEM</dc:title>
  <dc:creator/>
  <cp:lastModifiedBy>T Vinay Chowdhary</cp:lastModifiedBy>
  <cp:revision>1</cp:revision>
  <dcterms:created xsi:type="dcterms:W3CDTF">2024-03-25T04:52:49Z</dcterms:created>
  <dcterms:modified xsi:type="dcterms:W3CDTF">2024-03-25T04:52:49Z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53B32567D4024A94AA8F66D5723853DD_11</vt:lpwstr>
  </property>
  <property fmtid="{D5CDD505-2E9C-101B-9397-08002B2CF9AE}" pid="3" name="KSOProductBuildVer">
    <vt:lpwstr>1033-12.2.0.13489</vt:lpwstr>
  </property>
</Properties>
</file>