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webextensions/webextension1.xml" ContentType="application/vnd.ms-office.webextension+xml"/>
  <Override PartName="/ppt/webextensions/webextension2.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67" r:id="rId5"/>
    <p:sldId id="257" r:id="rId6"/>
    <p:sldId id="258" r:id="rId7"/>
    <p:sldId id="259" r:id="rId8"/>
    <p:sldId id="260" r:id="rId9"/>
    <p:sldId id="261" r:id="rId10"/>
    <p:sldId id="262" r:id="rId11"/>
    <p:sldId id="263" r:id="rId12"/>
    <p:sldId id="256" r:id="rId13"/>
    <p:sldId id="264" r:id="rId14"/>
    <p:sldId id="265" r:id="rId15"/>
    <p:sldId id="266" r:id="rId16"/>
    <p:sldId id="268" r:id="rId17"/>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7"/>
  </p:normalViewPr>
  <p:slideViewPr>
    <p:cSldViewPr snapToGrid="0" snapToObjects="1">
      <p:cViewPr varScale="1">
        <p:scale>
          <a:sx n="55" d="100"/>
          <a:sy n="55" d="100"/>
        </p:scale>
        <p:origin x="109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FF398-0BAD-4A8A-B7F1-8D43201C9DEB}" type="doc">
      <dgm:prSet loTypeId="urn:microsoft.com/office/officeart/2008/layout/LinedList" loCatId="list" qsTypeId="urn:microsoft.com/office/officeart/2005/8/quickstyle/simple4" qsCatId="simple" csTypeId="urn:microsoft.com/office/officeart/2005/8/colors/accent2_2" csCatId="accent2" phldr="1"/>
      <dgm:spPr/>
      <dgm:t>
        <a:bodyPr/>
        <a:lstStyle/>
        <a:p>
          <a:endParaRPr lang="en-US"/>
        </a:p>
      </dgm:t>
    </dgm:pt>
    <dgm:pt modelId="{FD8AB266-F54C-474E-ABC1-8BD67EED0975}">
      <dgm:prSet custT="1"/>
      <dgm:spPr/>
      <dgm:t>
        <a:bodyPr/>
        <a:lstStyle/>
        <a:p>
          <a:pPr algn="l">
            <a:lnSpc>
              <a:spcPct val="100000"/>
            </a:lnSpc>
          </a:pPr>
          <a:r>
            <a:rPr lang="en-US" sz="1800" b="1" dirty="0"/>
            <a:t>Examine the Data Model:</a:t>
          </a:r>
        </a:p>
      </dgm:t>
    </dgm:pt>
    <dgm:pt modelId="{3FE4463B-C8BA-4432-88C6-4798ABED86E3}" type="parTrans" cxnId="{FCDC8B75-64F7-46B5-81D3-D1B44EE77DBA}">
      <dgm:prSet/>
      <dgm:spPr/>
      <dgm:t>
        <a:bodyPr/>
        <a:lstStyle/>
        <a:p>
          <a:endParaRPr lang="en-US"/>
        </a:p>
      </dgm:t>
    </dgm:pt>
    <dgm:pt modelId="{8825FBD8-7E77-4A4F-9168-30D8CA77EAC2}" type="sibTrans" cxnId="{FCDC8B75-64F7-46B5-81D3-D1B44EE77DBA}">
      <dgm:prSet/>
      <dgm:spPr/>
      <dgm:t>
        <a:bodyPr/>
        <a:lstStyle/>
        <a:p>
          <a:pPr>
            <a:lnSpc>
              <a:spcPct val="100000"/>
            </a:lnSpc>
          </a:pPr>
          <a:endParaRPr lang="en-US"/>
        </a:p>
      </dgm:t>
    </dgm:pt>
    <dgm:pt modelId="{2120BFF0-8610-4F76-9A08-F62AD1238203}">
      <dgm:prSet/>
      <dgm:spPr/>
      <dgm:t>
        <a:bodyPr/>
        <a:lstStyle/>
        <a:p>
          <a:pPr>
            <a:lnSpc>
              <a:spcPct val="100000"/>
            </a:lnSpc>
          </a:pPr>
          <a:r>
            <a:rPr lang="en-US" dirty="0"/>
            <a:t>Open the PBIX file using Power BI Desktop to inspect the data model. In the Model View, identify tables, relationships, and their structure.</a:t>
          </a:r>
        </a:p>
      </dgm:t>
    </dgm:pt>
    <dgm:pt modelId="{0EA35040-DD9F-4D66-BF99-74544CDC95BC}" type="parTrans" cxnId="{1AB44584-F390-4D91-BD64-F81752D14130}">
      <dgm:prSet/>
      <dgm:spPr/>
      <dgm:t>
        <a:bodyPr/>
        <a:lstStyle/>
        <a:p>
          <a:endParaRPr lang="en-US"/>
        </a:p>
      </dgm:t>
    </dgm:pt>
    <dgm:pt modelId="{BE3BE21C-88A7-44F5-9CC5-2E056052D56C}" type="sibTrans" cxnId="{1AB44584-F390-4D91-BD64-F81752D14130}">
      <dgm:prSet/>
      <dgm:spPr/>
      <dgm:t>
        <a:bodyPr/>
        <a:lstStyle/>
        <a:p>
          <a:pPr>
            <a:lnSpc>
              <a:spcPct val="100000"/>
            </a:lnSpc>
          </a:pPr>
          <a:endParaRPr lang="en-US"/>
        </a:p>
      </dgm:t>
    </dgm:pt>
    <dgm:pt modelId="{505741E0-7617-4FD9-BC56-58BF3DCB5170}">
      <dgm:prSet custT="1"/>
      <dgm:spPr/>
      <dgm:t>
        <a:bodyPr/>
        <a:lstStyle/>
        <a:p>
          <a:pPr>
            <a:lnSpc>
              <a:spcPct val="100000"/>
            </a:lnSpc>
          </a:pPr>
          <a:r>
            <a:rPr lang="en-US" sz="1800" b="1" dirty="0"/>
            <a:t>Review Data Source Queries:</a:t>
          </a:r>
          <a:endParaRPr lang="en-US" sz="1800" dirty="0"/>
        </a:p>
      </dgm:t>
    </dgm:pt>
    <dgm:pt modelId="{A9076720-6020-4F3D-98B4-77D532449AAF}" type="parTrans" cxnId="{5647F3F7-7999-4352-B07F-C83A26BD1CD3}">
      <dgm:prSet/>
      <dgm:spPr/>
      <dgm:t>
        <a:bodyPr/>
        <a:lstStyle/>
        <a:p>
          <a:endParaRPr lang="en-US"/>
        </a:p>
      </dgm:t>
    </dgm:pt>
    <dgm:pt modelId="{7268D185-9678-4351-9628-B0CF0E1C113F}" type="sibTrans" cxnId="{5647F3F7-7999-4352-B07F-C83A26BD1CD3}">
      <dgm:prSet/>
      <dgm:spPr/>
      <dgm:t>
        <a:bodyPr/>
        <a:lstStyle/>
        <a:p>
          <a:pPr>
            <a:lnSpc>
              <a:spcPct val="100000"/>
            </a:lnSpc>
          </a:pPr>
          <a:endParaRPr lang="en-US"/>
        </a:p>
      </dgm:t>
    </dgm:pt>
    <dgm:pt modelId="{55F5E59D-DC8E-4424-8A59-43983018F958}">
      <dgm:prSet/>
      <dgm:spPr/>
      <dgm:t>
        <a:bodyPr/>
        <a:lstStyle/>
        <a:p>
          <a:pPr>
            <a:lnSpc>
              <a:spcPct val="100000"/>
            </a:lnSpc>
          </a:pPr>
          <a:r>
            <a:rPr lang="en-US"/>
            <a:t>In the Power Query Editor, observe the transformation steps applied to the data. This will help you understand how raw data is cleansed, transformed, and combined before loading into the data model.</a:t>
          </a:r>
        </a:p>
      </dgm:t>
    </dgm:pt>
    <dgm:pt modelId="{52E4560A-5D30-4B20-A4B1-B2EB1EB67B1C}" type="parTrans" cxnId="{42F7794B-BE22-4B00-BF52-1F5ED9FD6924}">
      <dgm:prSet/>
      <dgm:spPr/>
      <dgm:t>
        <a:bodyPr/>
        <a:lstStyle/>
        <a:p>
          <a:endParaRPr lang="en-US"/>
        </a:p>
      </dgm:t>
    </dgm:pt>
    <dgm:pt modelId="{353BB59F-5CD8-4005-B00B-25EA537A9B14}" type="sibTrans" cxnId="{42F7794B-BE22-4B00-BF52-1F5ED9FD6924}">
      <dgm:prSet/>
      <dgm:spPr/>
      <dgm:t>
        <a:bodyPr/>
        <a:lstStyle/>
        <a:p>
          <a:pPr>
            <a:lnSpc>
              <a:spcPct val="100000"/>
            </a:lnSpc>
          </a:pPr>
          <a:endParaRPr lang="en-US"/>
        </a:p>
      </dgm:t>
    </dgm:pt>
    <dgm:pt modelId="{2F155B3B-2B2C-4F08-8153-50697D5B2FD5}">
      <dgm:prSet custT="1"/>
      <dgm:spPr/>
      <dgm:t>
        <a:bodyPr/>
        <a:lstStyle/>
        <a:p>
          <a:pPr>
            <a:lnSpc>
              <a:spcPct val="100000"/>
            </a:lnSpc>
          </a:pPr>
          <a:r>
            <a:rPr lang="en-US" sz="1800" b="1" dirty="0"/>
            <a:t>Metadata Overview:</a:t>
          </a:r>
          <a:endParaRPr lang="en-US" sz="1800" dirty="0"/>
        </a:p>
      </dgm:t>
    </dgm:pt>
    <dgm:pt modelId="{4308DABC-7296-40D6-A169-FD0718FC4EEC}" type="parTrans" cxnId="{3DD0CB90-C677-4B14-ADF8-7A9540124F96}">
      <dgm:prSet/>
      <dgm:spPr/>
      <dgm:t>
        <a:bodyPr/>
        <a:lstStyle/>
        <a:p>
          <a:endParaRPr lang="en-US"/>
        </a:p>
      </dgm:t>
    </dgm:pt>
    <dgm:pt modelId="{440192C1-60D8-49F8-AB53-C0056A1793D5}" type="sibTrans" cxnId="{3DD0CB90-C677-4B14-ADF8-7A9540124F96}">
      <dgm:prSet/>
      <dgm:spPr/>
      <dgm:t>
        <a:bodyPr/>
        <a:lstStyle/>
        <a:p>
          <a:pPr>
            <a:lnSpc>
              <a:spcPct val="100000"/>
            </a:lnSpc>
          </a:pPr>
          <a:endParaRPr lang="en-US"/>
        </a:p>
      </dgm:t>
    </dgm:pt>
    <dgm:pt modelId="{7F657EB1-7F66-4E04-90D3-A702DBC755CF}">
      <dgm:prSet/>
      <dgm:spPr/>
      <dgm:t>
        <a:bodyPr/>
        <a:lstStyle/>
        <a:p>
          <a:pPr>
            <a:lnSpc>
              <a:spcPct val="100000"/>
            </a:lnSpc>
          </a:pPr>
          <a:r>
            <a:rPr lang="en-US"/>
            <a:t>Look at descriptive details such as data types, column names, and calculated measures. This metadata provides important context about the data's structure and origin.</a:t>
          </a:r>
        </a:p>
      </dgm:t>
    </dgm:pt>
    <dgm:pt modelId="{3807D641-3C0E-4C84-9816-848D2D5492B3}" type="parTrans" cxnId="{F87F32B9-BC28-46C4-9ECB-56310FD067D7}">
      <dgm:prSet/>
      <dgm:spPr/>
      <dgm:t>
        <a:bodyPr/>
        <a:lstStyle/>
        <a:p>
          <a:endParaRPr lang="en-US"/>
        </a:p>
      </dgm:t>
    </dgm:pt>
    <dgm:pt modelId="{217B790D-784A-4DF6-B44C-D8E1008BBD2C}" type="sibTrans" cxnId="{F87F32B9-BC28-46C4-9ECB-56310FD067D7}">
      <dgm:prSet/>
      <dgm:spPr/>
      <dgm:t>
        <a:bodyPr/>
        <a:lstStyle/>
        <a:p>
          <a:pPr>
            <a:lnSpc>
              <a:spcPct val="100000"/>
            </a:lnSpc>
          </a:pPr>
          <a:endParaRPr lang="en-US"/>
        </a:p>
      </dgm:t>
    </dgm:pt>
    <dgm:pt modelId="{1D0E73DA-6A85-4E0F-904E-031E9F7A16BE}">
      <dgm:prSet custT="1"/>
      <dgm:spPr/>
      <dgm:t>
        <a:bodyPr/>
        <a:lstStyle/>
        <a:p>
          <a:pPr>
            <a:lnSpc>
              <a:spcPct val="100000"/>
            </a:lnSpc>
          </a:pPr>
          <a:r>
            <a:rPr lang="en-US" sz="1800" b="1" dirty="0"/>
            <a:t>Visualization Insights:</a:t>
          </a:r>
          <a:endParaRPr lang="en-US" sz="1800" dirty="0"/>
        </a:p>
      </dgm:t>
    </dgm:pt>
    <dgm:pt modelId="{5669C270-9C7C-4C9A-91A4-BFBF9B6041BC}" type="parTrans" cxnId="{06469A77-4D63-426F-8CDA-F78A5F90BC56}">
      <dgm:prSet/>
      <dgm:spPr/>
      <dgm:t>
        <a:bodyPr/>
        <a:lstStyle/>
        <a:p>
          <a:endParaRPr lang="en-US"/>
        </a:p>
      </dgm:t>
    </dgm:pt>
    <dgm:pt modelId="{236736C5-42A8-4DF6-BF97-0670386BBA5E}" type="sibTrans" cxnId="{06469A77-4D63-426F-8CDA-F78A5F90BC56}">
      <dgm:prSet/>
      <dgm:spPr/>
      <dgm:t>
        <a:bodyPr/>
        <a:lstStyle/>
        <a:p>
          <a:pPr>
            <a:lnSpc>
              <a:spcPct val="100000"/>
            </a:lnSpc>
          </a:pPr>
          <a:endParaRPr lang="en-US"/>
        </a:p>
      </dgm:t>
    </dgm:pt>
    <dgm:pt modelId="{9FB6E375-DC50-4468-BB4C-B676F2A33B4F}">
      <dgm:prSet/>
      <dgm:spPr/>
      <dgm:t>
        <a:bodyPr/>
        <a:lstStyle/>
        <a:p>
          <a:pPr>
            <a:lnSpc>
              <a:spcPct val="100000"/>
            </a:lnSpc>
          </a:pPr>
          <a:r>
            <a:rPr lang="en-US" dirty="0"/>
            <a:t>Analyze the existing visuals in your dashboard for hints on key performance indicators (KPIs), aggregation methods, and groupings which can give insight into the most critical data elements.</a:t>
          </a:r>
        </a:p>
      </dgm:t>
    </dgm:pt>
    <dgm:pt modelId="{380969C6-615A-44EC-9A81-3C43A5BC09C0}" type="parTrans" cxnId="{3BD3A363-9F2F-4CB7-8999-F820D56438BD}">
      <dgm:prSet/>
      <dgm:spPr/>
      <dgm:t>
        <a:bodyPr/>
        <a:lstStyle/>
        <a:p>
          <a:endParaRPr lang="en-US"/>
        </a:p>
      </dgm:t>
    </dgm:pt>
    <dgm:pt modelId="{8B009A3A-3557-49F4-8410-1C542A2203AE}" type="sibTrans" cxnId="{3BD3A363-9F2F-4CB7-8999-F820D56438BD}">
      <dgm:prSet/>
      <dgm:spPr/>
      <dgm:t>
        <a:bodyPr/>
        <a:lstStyle/>
        <a:p>
          <a:endParaRPr lang="en-US"/>
        </a:p>
      </dgm:t>
    </dgm:pt>
    <dgm:pt modelId="{7AB499F9-EBCF-4424-B057-BF0FC39AA549}" type="pres">
      <dgm:prSet presAssocID="{95BFF398-0BAD-4A8A-B7F1-8D43201C9DEB}" presName="vert0" presStyleCnt="0">
        <dgm:presLayoutVars>
          <dgm:dir/>
          <dgm:animOne val="branch"/>
          <dgm:animLvl val="lvl"/>
        </dgm:presLayoutVars>
      </dgm:prSet>
      <dgm:spPr/>
    </dgm:pt>
    <dgm:pt modelId="{46E60BD4-6BE6-4CEF-87AC-3161E519BB86}" type="pres">
      <dgm:prSet presAssocID="{FD8AB266-F54C-474E-ABC1-8BD67EED0975}" presName="thickLine" presStyleLbl="alignNode1" presStyleIdx="0" presStyleCnt="8"/>
      <dgm:spPr/>
    </dgm:pt>
    <dgm:pt modelId="{91D41288-EE88-4C9E-BF31-65E81FC944EC}" type="pres">
      <dgm:prSet presAssocID="{FD8AB266-F54C-474E-ABC1-8BD67EED0975}" presName="horz1" presStyleCnt="0"/>
      <dgm:spPr/>
    </dgm:pt>
    <dgm:pt modelId="{2B196EAD-5024-42D9-AEB1-A34B2F42A206}" type="pres">
      <dgm:prSet presAssocID="{FD8AB266-F54C-474E-ABC1-8BD67EED0975}" presName="tx1" presStyleLbl="revTx" presStyleIdx="0" presStyleCnt="8"/>
      <dgm:spPr/>
    </dgm:pt>
    <dgm:pt modelId="{5C3BF6E4-AC30-455C-A335-CF704A34BD7D}" type="pres">
      <dgm:prSet presAssocID="{FD8AB266-F54C-474E-ABC1-8BD67EED0975}" presName="vert1" presStyleCnt="0"/>
      <dgm:spPr/>
    </dgm:pt>
    <dgm:pt modelId="{2C1ACACF-5090-4BAE-AE17-54A53F0434F9}" type="pres">
      <dgm:prSet presAssocID="{2120BFF0-8610-4F76-9A08-F62AD1238203}" presName="thickLine" presStyleLbl="alignNode1" presStyleIdx="1" presStyleCnt="8"/>
      <dgm:spPr/>
    </dgm:pt>
    <dgm:pt modelId="{B6B48EE9-9294-4638-B58C-EF268506DD67}" type="pres">
      <dgm:prSet presAssocID="{2120BFF0-8610-4F76-9A08-F62AD1238203}" presName="horz1" presStyleCnt="0"/>
      <dgm:spPr/>
    </dgm:pt>
    <dgm:pt modelId="{25B7C7BD-943D-4449-B201-1CBE9D896B90}" type="pres">
      <dgm:prSet presAssocID="{2120BFF0-8610-4F76-9A08-F62AD1238203}" presName="tx1" presStyleLbl="revTx" presStyleIdx="1" presStyleCnt="8"/>
      <dgm:spPr/>
    </dgm:pt>
    <dgm:pt modelId="{A2D38210-6302-4BB5-B08F-67D2C68ECCFF}" type="pres">
      <dgm:prSet presAssocID="{2120BFF0-8610-4F76-9A08-F62AD1238203}" presName="vert1" presStyleCnt="0"/>
      <dgm:spPr/>
    </dgm:pt>
    <dgm:pt modelId="{3C688F3F-8FF3-4205-AB1D-888818411185}" type="pres">
      <dgm:prSet presAssocID="{505741E0-7617-4FD9-BC56-58BF3DCB5170}" presName="thickLine" presStyleLbl="alignNode1" presStyleIdx="2" presStyleCnt="8"/>
      <dgm:spPr/>
    </dgm:pt>
    <dgm:pt modelId="{B3C6691D-7D7E-47F7-BBA5-E069DF43E57D}" type="pres">
      <dgm:prSet presAssocID="{505741E0-7617-4FD9-BC56-58BF3DCB5170}" presName="horz1" presStyleCnt="0"/>
      <dgm:spPr/>
    </dgm:pt>
    <dgm:pt modelId="{4FD737BB-44E5-49CC-BF89-5AFC8D5E9CB4}" type="pres">
      <dgm:prSet presAssocID="{505741E0-7617-4FD9-BC56-58BF3DCB5170}" presName="tx1" presStyleLbl="revTx" presStyleIdx="2" presStyleCnt="8"/>
      <dgm:spPr/>
    </dgm:pt>
    <dgm:pt modelId="{04EE9BA8-0D27-4BEF-B805-8D2B1942B6DA}" type="pres">
      <dgm:prSet presAssocID="{505741E0-7617-4FD9-BC56-58BF3DCB5170}" presName="vert1" presStyleCnt="0"/>
      <dgm:spPr/>
    </dgm:pt>
    <dgm:pt modelId="{BE4FC40E-76F2-48B2-B42E-E6AEB28C4D24}" type="pres">
      <dgm:prSet presAssocID="{55F5E59D-DC8E-4424-8A59-43983018F958}" presName="thickLine" presStyleLbl="alignNode1" presStyleIdx="3" presStyleCnt="8"/>
      <dgm:spPr/>
    </dgm:pt>
    <dgm:pt modelId="{D81F4291-C6A0-4424-8976-7352F90A67EF}" type="pres">
      <dgm:prSet presAssocID="{55F5E59D-DC8E-4424-8A59-43983018F958}" presName="horz1" presStyleCnt="0"/>
      <dgm:spPr/>
    </dgm:pt>
    <dgm:pt modelId="{5547326E-1E09-4822-B4F9-67E94F4F48F6}" type="pres">
      <dgm:prSet presAssocID="{55F5E59D-DC8E-4424-8A59-43983018F958}" presName="tx1" presStyleLbl="revTx" presStyleIdx="3" presStyleCnt="8"/>
      <dgm:spPr/>
    </dgm:pt>
    <dgm:pt modelId="{67263C65-4162-4906-93E4-2AF2C5BB7746}" type="pres">
      <dgm:prSet presAssocID="{55F5E59D-DC8E-4424-8A59-43983018F958}" presName="vert1" presStyleCnt="0"/>
      <dgm:spPr/>
    </dgm:pt>
    <dgm:pt modelId="{9BB29FFD-F155-4B72-9ACC-FC544325483E}" type="pres">
      <dgm:prSet presAssocID="{2F155B3B-2B2C-4F08-8153-50697D5B2FD5}" presName="thickLine" presStyleLbl="alignNode1" presStyleIdx="4" presStyleCnt="8"/>
      <dgm:spPr/>
    </dgm:pt>
    <dgm:pt modelId="{F202B403-A202-438D-B321-B4B718F02523}" type="pres">
      <dgm:prSet presAssocID="{2F155B3B-2B2C-4F08-8153-50697D5B2FD5}" presName="horz1" presStyleCnt="0"/>
      <dgm:spPr/>
    </dgm:pt>
    <dgm:pt modelId="{0B71B723-A1A0-4AE4-94A0-32EF19234F61}" type="pres">
      <dgm:prSet presAssocID="{2F155B3B-2B2C-4F08-8153-50697D5B2FD5}" presName="tx1" presStyleLbl="revTx" presStyleIdx="4" presStyleCnt="8"/>
      <dgm:spPr/>
    </dgm:pt>
    <dgm:pt modelId="{4C53D983-9692-4B23-9CB3-943D8652DFA1}" type="pres">
      <dgm:prSet presAssocID="{2F155B3B-2B2C-4F08-8153-50697D5B2FD5}" presName="vert1" presStyleCnt="0"/>
      <dgm:spPr/>
    </dgm:pt>
    <dgm:pt modelId="{B341AAC6-5057-4D9F-B6EF-F62A25FCB17E}" type="pres">
      <dgm:prSet presAssocID="{7F657EB1-7F66-4E04-90D3-A702DBC755CF}" presName="thickLine" presStyleLbl="alignNode1" presStyleIdx="5" presStyleCnt="8"/>
      <dgm:spPr/>
    </dgm:pt>
    <dgm:pt modelId="{DFFD1C5D-EC10-4F41-A19D-AC5B015FBC71}" type="pres">
      <dgm:prSet presAssocID="{7F657EB1-7F66-4E04-90D3-A702DBC755CF}" presName="horz1" presStyleCnt="0"/>
      <dgm:spPr/>
    </dgm:pt>
    <dgm:pt modelId="{47D0E391-E9F5-42A3-B615-F104A450C5BC}" type="pres">
      <dgm:prSet presAssocID="{7F657EB1-7F66-4E04-90D3-A702DBC755CF}" presName="tx1" presStyleLbl="revTx" presStyleIdx="5" presStyleCnt="8"/>
      <dgm:spPr/>
    </dgm:pt>
    <dgm:pt modelId="{22552074-264F-4DFA-A4F2-DB6DB87D7200}" type="pres">
      <dgm:prSet presAssocID="{7F657EB1-7F66-4E04-90D3-A702DBC755CF}" presName="vert1" presStyleCnt="0"/>
      <dgm:spPr/>
    </dgm:pt>
    <dgm:pt modelId="{B89288E1-4DF8-4430-9BAB-C74B783B32BA}" type="pres">
      <dgm:prSet presAssocID="{1D0E73DA-6A85-4E0F-904E-031E9F7A16BE}" presName="thickLine" presStyleLbl="alignNode1" presStyleIdx="6" presStyleCnt="8"/>
      <dgm:spPr/>
    </dgm:pt>
    <dgm:pt modelId="{8830B2DB-33D4-4F37-A431-BC5CFAABE1E3}" type="pres">
      <dgm:prSet presAssocID="{1D0E73DA-6A85-4E0F-904E-031E9F7A16BE}" presName="horz1" presStyleCnt="0"/>
      <dgm:spPr/>
    </dgm:pt>
    <dgm:pt modelId="{167E84DC-2AF5-47D4-9BAD-D93F43B030E0}" type="pres">
      <dgm:prSet presAssocID="{1D0E73DA-6A85-4E0F-904E-031E9F7A16BE}" presName="tx1" presStyleLbl="revTx" presStyleIdx="6" presStyleCnt="8"/>
      <dgm:spPr/>
    </dgm:pt>
    <dgm:pt modelId="{E7264DCC-E8DE-42D1-9861-07C4B33C0F3B}" type="pres">
      <dgm:prSet presAssocID="{1D0E73DA-6A85-4E0F-904E-031E9F7A16BE}" presName="vert1" presStyleCnt="0"/>
      <dgm:spPr/>
    </dgm:pt>
    <dgm:pt modelId="{9A3270DD-8029-43ED-BB29-1A0205EE744A}" type="pres">
      <dgm:prSet presAssocID="{9FB6E375-DC50-4468-BB4C-B676F2A33B4F}" presName="thickLine" presStyleLbl="alignNode1" presStyleIdx="7" presStyleCnt="8"/>
      <dgm:spPr/>
    </dgm:pt>
    <dgm:pt modelId="{ACE27EA8-6F2D-4044-9D74-493378107091}" type="pres">
      <dgm:prSet presAssocID="{9FB6E375-DC50-4468-BB4C-B676F2A33B4F}" presName="horz1" presStyleCnt="0"/>
      <dgm:spPr/>
    </dgm:pt>
    <dgm:pt modelId="{B53F21D3-8360-47A3-8B86-C4F790370F1A}" type="pres">
      <dgm:prSet presAssocID="{9FB6E375-DC50-4468-BB4C-B676F2A33B4F}" presName="tx1" presStyleLbl="revTx" presStyleIdx="7" presStyleCnt="8"/>
      <dgm:spPr/>
    </dgm:pt>
    <dgm:pt modelId="{A7343433-3981-4388-AA19-DFD614B6D50E}" type="pres">
      <dgm:prSet presAssocID="{9FB6E375-DC50-4468-BB4C-B676F2A33B4F}" presName="vert1" presStyleCnt="0"/>
      <dgm:spPr/>
    </dgm:pt>
  </dgm:ptLst>
  <dgm:cxnLst>
    <dgm:cxn modelId="{3BD3A363-9F2F-4CB7-8999-F820D56438BD}" srcId="{95BFF398-0BAD-4A8A-B7F1-8D43201C9DEB}" destId="{9FB6E375-DC50-4468-BB4C-B676F2A33B4F}" srcOrd="7" destOrd="0" parTransId="{380969C6-615A-44EC-9A81-3C43A5BC09C0}" sibTransId="{8B009A3A-3557-49F4-8410-1C542A2203AE}"/>
    <dgm:cxn modelId="{42F7794B-BE22-4B00-BF52-1F5ED9FD6924}" srcId="{95BFF398-0BAD-4A8A-B7F1-8D43201C9DEB}" destId="{55F5E59D-DC8E-4424-8A59-43983018F958}" srcOrd="3" destOrd="0" parTransId="{52E4560A-5D30-4B20-A4B1-B2EB1EB67B1C}" sibTransId="{353BB59F-5CD8-4005-B00B-25EA537A9B14}"/>
    <dgm:cxn modelId="{FCDC8B75-64F7-46B5-81D3-D1B44EE77DBA}" srcId="{95BFF398-0BAD-4A8A-B7F1-8D43201C9DEB}" destId="{FD8AB266-F54C-474E-ABC1-8BD67EED0975}" srcOrd="0" destOrd="0" parTransId="{3FE4463B-C8BA-4432-88C6-4798ABED86E3}" sibTransId="{8825FBD8-7E77-4A4F-9168-30D8CA77EAC2}"/>
    <dgm:cxn modelId="{06469A77-4D63-426F-8CDA-F78A5F90BC56}" srcId="{95BFF398-0BAD-4A8A-B7F1-8D43201C9DEB}" destId="{1D0E73DA-6A85-4E0F-904E-031E9F7A16BE}" srcOrd="6" destOrd="0" parTransId="{5669C270-9C7C-4C9A-91A4-BFBF9B6041BC}" sibTransId="{236736C5-42A8-4DF6-BF97-0670386BBA5E}"/>
    <dgm:cxn modelId="{B6AE797A-E202-49BE-AFDC-85784608A9C8}" type="presOf" srcId="{FD8AB266-F54C-474E-ABC1-8BD67EED0975}" destId="{2B196EAD-5024-42D9-AEB1-A34B2F42A206}" srcOrd="0" destOrd="0" presId="urn:microsoft.com/office/officeart/2008/layout/LinedList"/>
    <dgm:cxn modelId="{A32EC87F-8468-4892-B09B-06E378F954DB}" type="presOf" srcId="{55F5E59D-DC8E-4424-8A59-43983018F958}" destId="{5547326E-1E09-4822-B4F9-67E94F4F48F6}" srcOrd="0" destOrd="0" presId="urn:microsoft.com/office/officeart/2008/layout/LinedList"/>
    <dgm:cxn modelId="{1AB44584-F390-4D91-BD64-F81752D14130}" srcId="{95BFF398-0BAD-4A8A-B7F1-8D43201C9DEB}" destId="{2120BFF0-8610-4F76-9A08-F62AD1238203}" srcOrd="1" destOrd="0" parTransId="{0EA35040-DD9F-4D66-BF99-74544CDC95BC}" sibTransId="{BE3BE21C-88A7-44F5-9CC5-2E056052D56C}"/>
    <dgm:cxn modelId="{B2C21785-EB70-4FAF-81CA-840F97419FB2}" type="presOf" srcId="{95BFF398-0BAD-4A8A-B7F1-8D43201C9DEB}" destId="{7AB499F9-EBCF-4424-B057-BF0FC39AA549}" srcOrd="0" destOrd="0" presId="urn:microsoft.com/office/officeart/2008/layout/LinedList"/>
    <dgm:cxn modelId="{C9BF118B-7334-4A80-A4CB-AC95BCC2D618}" type="presOf" srcId="{2F155B3B-2B2C-4F08-8153-50697D5B2FD5}" destId="{0B71B723-A1A0-4AE4-94A0-32EF19234F61}" srcOrd="0" destOrd="0" presId="urn:microsoft.com/office/officeart/2008/layout/LinedList"/>
    <dgm:cxn modelId="{3DD0CB90-C677-4B14-ADF8-7A9540124F96}" srcId="{95BFF398-0BAD-4A8A-B7F1-8D43201C9DEB}" destId="{2F155B3B-2B2C-4F08-8153-50697D5B2FD5}" srcOrd="4" destOrd="0" parTransId="{4308DABC-7296-40D6-A169-FD0718FC4EEC}" sibTransId="{440192C1-60D8-49F8-AB53-C0056A1793D5}"/>
    <dgm:cxn modelId="{6E0F10AA-2F31-4821-9654-3197D2137ABD}" type="presOf" srcId="{9FB6E375-DC50-4468-BB4C-B676F2A33B4F}" destId="{B53F21D3-8360-47A3-8B86-C4F790370F1A}" srcOrd="0" destOrd="0" presId="urn:microsoft.com/office/officeart/2008/layout/LinedList"/>
    <dgm:cxn modelId="{F87F32B9-BC28-46C4-9ECB-56310FD067D7}" srcId="{95BFF398-0BAD-4A8A-B7F1-8D43201C9DEB}" destId="{7F657EB1-7F66-4E04-90D3-A702DBC755CF}" srcOrd="5" destOrd="0" parTransId="{3807D641-3C0E-4C84-9816-848D2D5492B3}" sibTransId="{217B790D-784A-4DF6-B44C-D8E1008BBD2C}"/>
    <dgm:cxn modelId="{574E7AC8-491C-4388-BA8F-79DFE791A0FB}" type="presOf" srcId="{7F657EB1-7F66-4E04-90D3-A702DBC755CF}" destId="{47D0E391-E9F5-42A3-B615-F104A450C5BC}" srcOrd="0" destOrd="0" presId="urn:microsoft.com/office/officeart/2008/layout/LinedList"/>
    <dgm:cxn modelId="{B37853E2-A79D-4147-AADC-E805838DE85C}" type="presOf" srcId="{2120BFF0-8610-4F76-9A08-F62AD1238203}" destId="{25B7C7BD-943D-4449-B201-1CBE9D896B90}" srcOrd="0" destOrd="0" presId="urn:microsoft.com/office/officeart/2008/layout/LinedList"/>
    <dgm:cxn modelId="{14FF86ED-2342-4A79-91BA-728F062B6CD3}" type="presOf" srcId="{1D0E73DA-6A85-4E0F-904E-031E9F7A16BE}" destId="{167E84DC-2AF5-47D4-9BAD-D93F43B030E0}" srcOrd="0" destOrd="0" presId="urn:microsoft.com/office/officeart/2008/layout/LinedList"/>
    <dgm:cxn modelId="{FE90FEED-3868-4F6D-9BC4-E3F5FBE7BEEA}" type="presOf" srcId="{505741E0-7617-4FD9-BC56-58BF3DCB5170}" destId="{4FD737BB-44E5-49CC-BF89-5AFC8D5E9CB4}" srcOrd="0" destOrd="0" presId="urn:microsoft.com/office/officeart/2008/layout/LinedList"/>
    <dgm:cxn modelId="{5647F3F7-7999-4352-B07F-C83A26BD1CD3}" srcId="{95BFF398-0BAD-4A8A-B7F1-8D43201C9DEB}" destId="{505741E0-7617-4FD9-BC56-58BF3DCB5170}" srcOrd="2" destOrd="0" parTransId="{A9076720-6020-4F3D-98B4-77D532449AAF}" sibTransId="{7268D185-9678-4351-9628-B0CF0E1C113F}"/>
    <dgm:cxn modelId="{9F45AB1E-7166-4817-AE99-350A85FB940F}" type="presParOf" srcId="{7AB499F9-EBCF-4424-B057-BF0FC39AA549}" destId="{46E60BD4-6BE6-4CEF-87AC-3161E519BB86}" srcOrd="0" destOrd="0" presId="urn:microsoft.com/office/officeart/2008/layout/LinedList"/>
    <dgm:cxn modelId="{CD903E53-1B15-4902-A55C-A648D5CB6AB7}" type="presParOf" srcId="{7AB499F9-EBCF-4424-B057-BF0FC39AA549}" destId="{91D41288-EE88-4C9E-BF31-65E81FC944EC}" srcOrd="1" destOrd="0" presId="urn:microsoft.com/office/officeart/2008/layout/LinedList"/>
    <dgm:cxn modelId="{4A3AE296-42A8-400D-9533-8D66B5643663}" type="presParOf" srcId="{91D41288-EE88-4C9E-BF31-65E81FC944EC}" destId="{2B196EAD-5024-42D9-AEB1-A34B2F42A206}" srcOrd="0" destOrd="0" presId="urn:microsoft.com/office/officeart/2008/layout/LinedList"/>
    <dgm:cxn modelId="{0BEA64D7-71A2-439E-8CE3-C39957BE699E}" type="presParOf" srcId="{91D41288-EE88-4C9E-BF31-65E81FC944EC}" destId="{5C3BF6E4-AC30-455C-A335-CF704A34BD7D}" srcOrd="1" destOrd="0" presId="urn:microsoft.com/office/officeart/2008/layout/LinedList"/>
    <dgm:cxn modelId="{22048DC3-1319-4CB5-AC98-00C4DCAEEF76}" type="presParOf" srcId="{7AB499F9-EBCF-4424-B057-BF0FC39AA549}" destId="{2C1ACACF-5090-4BAE-AE17-54A53F0434F9}" srcOrd="2" destOrd="0" presId="urn:microsoft.com/office/officeart/2008/layout/LinedList"/>
    <dgm:cxn modelId="{C72848E9-EDA4-455F-B3DC-E77131A94AA2}" type="presParOf" srcId="{7AB499F9-EBCF-4424-B057-BF0FC39AA549}" destId="{B6B48EE9-9294-4638-B58C-EF268506DD67}" srcOrd="3" destOrd="0" presId="urn:microsoft.com/office/officeart/2008/layout/LinedList"/>
    <dgm:cxn modelId="{FBCB3586-FAA9-4052-9765-0F3AE16E6E2E}" type="presParOf" srcId="{B6B48EE9-9294-4638-B58C-EF268506DD67}" destId="{25B7C7BD-943D-4449-B201-1CBE9D896B90}" srcOrd="0" destOrd="0" presId="urn:microsoft.com/office/officeart/2008/layout/LinedList"/>
    <dgm:cxn modelId="{2FACEECA-0AF8-4379-868D-1AE39B70BBFC}" type="presParOf" srcId="{B6B48EE9-9294-4638-B58C-EF268506DD67}" destId="{A2D38210-6302-4BB5-B08F-67D2C68ECCFF}" srcOrd="1" destOrd="0" presId="urn:microsoft.com/office/officeart/2008/layout/LinedList"/>
    <dgm:cxn modelId="{7B815531-C203-4362-9F42-B221CDC84D44}" type="presParOf" srcId="{7AB499F9-EBCF-4424-B057-BF0FC39AA549}" destId="{3C688F3F-8FF3-4205-AB1D-888818411185}" srcOrd="4" destOrd="0" presId="urn:microsoft.com/office/officeart/2008/layout/LinedList"/>
    <dgm:cxn modelId="{4895BFE5-5106-4748-8E41-004AB1416FD2}" type="presParOf" srcId="{7AB499F9-EBCF-4424-B057-BF0FC39AA549}" destId="{B3C6691D-7D7E-47F7-BBA5-E069DF43E57D}" srcOrd="5" destOrd="0" presId="urn:microsoft.com/office/officeart/2008/layout/LinedList"/>
    <dgm:cxn modelId="{CFA31B53-B505-4741-ACA1-7B156B64E119}" type="presParOf" srcId="{B3C6691D-7D7E-47F7-BBA5-E069DF43E57D}" destId="{4FD737BB-44E5-49CC-BF89-5AFC8D5E9CB4}" srcOrd="0" destOrd="0" presId="urn:microsoft.com/office/officeart/2008/layout/LinedList"/>
    <dgm:cxn modelId="{7BEED3E5-F5DF-4EA9-8E4B-746088EA724C}" type="presParOf" srcId="{B3C6691D-7D7E-47F7-BBA5-E069DF43E57D}" destId="{04EE9BA8-0D27-4BEF-B805-8D2B1942B6DA}" srcOrd="1" destOrd="0" presId="urn:microsoft.com/office/officeart/2008/layout/LinedList"/>
    <dgm:cxn modelId="{353FF8C0-C37B-474B-B2DF-90E4AF9B06BB}" type="presParOf" srcId="{7AB499F9-EBCF-4424-B057-BF0FC39AA549}" destId="{BE4FC40E-76F2-48B2-B42E-E6AEB28C4D24}" srcOrd="6" destOrd="0" presId="urn:microsoft.com/office/officeart/2008/layout/LinedList"/>
    <dgm:cxn modelId="{DC99EC72-55B7-4890-A951-FFEB741196F3}" type="presParOf" srcId="{7AB499F9-EBCF-4424-B057-BF0FC39AA549}" destId="{D81F4291-C6A0-4424-8976-7352F90A67EF}" srcOrd="7" destOrd="0" presId="urn:microsoft.com/office/officeart/2008/layout/LinedList"/>
    <dgm:cxn modelId="{20A041DE-EF7A-46DA-83F4-2352536CC237}" type="presParOf" srcId="{D81F4291-C6A0-4424-8976-7352F90A67EF}" destId="{5547326E-1E09-4822-B4F9-67E94F4F48F6}" srcOrd="0" destOrd="0" presId="urn:microsoft.com/office/officeart/2008/layout/LinedList"/>
    <dgm:cxn modelId="{341EF9F4-226A-48B3-89D3-3C0FC72E6925}" type="presParOf" srcId="{D81F4291-C6A0-4424-8976-7352F90A67EF}" destId="{67263C65-4162-4906-93E4-2AF2C5BB7746}" srcOrd="1" destOrd="0" presId="urn:microsoft.com/office/officeart/2008/layout/LinedList"/>
    <dgm:cxn modelId="{6252DF28-B6A6-4703-B145-60FE5D2718FE}" type="presParOf" srcId="{7AB499F9-EBCF-4424-B057-BF0FC39AA549}" destId="{9BB29FFD-F155-4B72-9ACC-FC544325483E}" srcOrd="8" destOrd="0" presId="urn:microsoft.com/office/officeart/2008/layout/LinedList"/>
    <dgm:cxn modelId="{F93866FA-1180-48A0-9954-B24F6402EEEF}" type="presParOf" srcId="{7AB499F9-EBCF-4424-B057-BF0FC39AA549}" destId="{F202B403-A202-438D-B321-B4B718F02523}" srcOrd="9" destOrd="0" presId="urn:microsoft.com/office/officeart/2008/layout/LinedList"/>
    <dgm:cxn modelId="{58EB2B94-CFAC-41E5-AF27-5139010844C5}" type="presParOf" srcId="{F202B403-A202-438D-B321-B4B718F02523}" destId="{0B71B723-A1A0-4AE4-94A0-32EF19234F61}" srcOrd="0" destOrd="0" presId="urn:microsoft.com/office/officeart/2008/layout/LinedList"/>
    <dgm:cxn modelId="{642C5888-F998-45C7-A0AE-0182EEAF08F0}" type="presParOf" srcId="{F202B403-A202-438D-B321-B4B718F02523}" destId="{4C53D983-9692-4B23-9CB3-943D8652DFA1}" srcOrd="1" destOrd="0" presId="urn:microsoft.com/office/officeart/2008/layout/LinedList"/>
    <dgm:cxn modelId="{69B834F5-ABF8-4664-AE6D-C7454FDEC807}" type="presParOf" srcId="{7AB499F9-EBCF-4424-B057-BF0FC39AA549}" destId="{B341AAC6-5057-4D9F-B6EF-F62A25FCB17E}" srcOrd="10" destOrd="0" presId="urn:microsoft.com/office/officeart/2008/layout/LinedList"/>
    <dgm:cxn modelId="{4A5B3574-2414-4D72-9049-EE3312FDF357}" type="presParOf" srcId="{7AB499F9-EBCF-4424-B057-BF0FC39AA549}" destId="{DFFD1C5D-EC10-4F41-A19D-AC5B015FBC71}" srcOrd="11" destOrd="0" presId="urn:microsoft.com/office/officeart/2008/layout/LinedList"/>
    <dgm:cxn modelId="{5525B656-7945-459E-ADDA-51ED910C14D4}" type="presParOf" srcId="{DFFD1C5D-EC10-4F41-A19D-AC5B015FBC71}" destId="{47D0E391-E9F5-42A3-B615-F104A450C5BC}" srcOrd="0" destOrd="0" presId="urn:microsoft.com/office/officeart/2008/layout/LinedList"/>
    <dgm:cxn modelId="{B0EBC483-A508-4BE5-81A3-036D0CE26339}" type="presParOf" srcId="{DFFD1C5D-EC10-4F41-A19D-AC5B015FBC71}" destId="{22552074-264F-4DFA-A4F2-DB6DB87D7200}" srcOrd="1" destOrd="0" presId="urn:microsoft.com/office/officeart/2008/layout/LinedList"/>
    <dgm:cxn modelId="{8D27F011-D9A9-4B88-A2DA-1B7901C5323B}" type="presParOf" srcId="{7AB499F9-EBCF-4424-B057-BF0FC39AA549}" destId="{B89288E1-4DF8-4430-9BAB-C74B783B32BA}" srcOrd="12" destOrd="0" presId="urn:microsoft.com/office/officeart/2008/layout/LinedList"/>
    <dgm:cxn modelId="{D8C07790-514C-4576-AF62-1E671C4165E5}" type="presParOf" srcId="{7AB499F9-EBCF-4424-B057-BF0FC39AA549}" destId="{8830B2DB-33D4-4F37-A431-BC5CFAABE1E3}" srcOrd="13" destOrd="0" presId="urn:microsoft.com/office/officeart/2008/layout/LinedList"/>
    <dgm:cxn modelId="{AF3B241E-E847-477B-A30A-19EF5DE3344B}" type="presParOf" srcId="{8830B2DB-33D4-4F37-A431-BC5CFAABE1E3}" destId="{167E84DC-2AF5-47D4-9BAD-D93F43B030E0}" srcOrd="0" destOrd="0" presId="urn:microsoft.com/office/officeart/2008/layout/LinedList"/>
    <dgm:cxn modelId="{A2277ACE-8AF7-4874-B85E-36BA0C08CA7E}" type="presParOf" srcId="{8830B2DB-33D4-4F37-A431-BC5CFAABE1E3}" destId="{E7264DCC-E8DE-42D1-9861-07C4B33C0F3B}" srcOrd="1" destOrd="0" presId="urn:microsoft.com/office/officeart/2008/layout/LinedList"/>
    <dgm:cxn modelId="{B19A2AA9-DC56-40E7-BC35-4F8704C6AAB2}" type="presParOf" srcId="{7AB499F9-EBCF-4424-B057-BF0FC39AA549}" destId="{9A3270DD-8029-43ED-BB29-1A0205EE744A}" srcOrd="14" destOrd="0" presId="urn:microsoft.com/office/officeart/2008/layout/LinedList"/>
    <dgm:cxn modelId="{39CA30AF-EAF1-4FF1-9D5D-9C07F3BC82BA}" type="presParOf" srcId="{7AB499F9-EBCF-4424-B057-BF0FC39AA549}" destId="{ACE27EA8-6F2D-4044-9D74-493378107091}" srcOrd="15" destOrd="0" presId="urn:microsoft.com/office/officeart/2008/layout/LinedList"/>
    <dgm:cxn modelId="{510FECB4-7A50-4E48-A0AC-599EB0F2ED0D}" type="presParOf" srcId="{ACE27EA8-6F2D-4044-9D74-493378107091}" destId="{B53F21D3-8360-47A3-8B86-C4F790370F1A}" srcOrd="0" destOrd="0" presId="urn:microsoft.com/office/officeart/2008/layout/LinedList"/>
    <dgm:cxn modelId="{DF97F1E1-356E-48FD-AEDD-E7E28CF9B977}" type="presParOf" srcId="{ACE27EA8-6F2D-4044-9D74-493378107091}" destId="{A7343433-3981-4388-AA19-DFD614B6D50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A9DF91-FCDE-49CB-9F7B-3867EFC1425A}" type="doc">
      <dgm:prSet loTypeId="urn:microsoft.com/office/officeart/2016/7/layout/LinearArrowProcessNumbered" loCatId="process" qsTypeId="urn:microsoft.com/office/officeart/2005/8/quickstyle/simple4" qsCatId="simple" csTypeId="urn:microsoft.com/office/officeart/2005/8/colors/colorful5" csCatId="colorful"/>
      <dgm:spPr/>
      <dgm:t>
        <a:bodyPr/>
        <a:lstStyle/>
        <a:p>
          <a:endParaRPr lang="en-US"/>
        </a:p>
      </dgm:t>
    </dgm:pt>
    <dgm:pt modelId="{81319A5A-AFC1-41F9-B24E-9EB49E48DA8A}">
      <dgm:prSet/>
      <dgm:spPr/>
      <dgm:t>
        <a:bodyPr/>
        <a:lstStyle/>
        <a:p>
          <a:r>
            <a:rPr lang="en-US" b="1"/>
            <a:t>1. Remove Duplicate Records:</a:t>
          </a:r>
          <a:endParaRPr lang="en-US"/>
        </a:p>
      </dgm:t>
    </dgm:pt>
    <dgm:pt modelId="{DF8A13B7-8D7E-4A6F-973E-80C04472624E}" type="parTrans" cxnId="{9E3201B6-8BC2-4B61-BAA6-D649DA89FC46}">
      <dgm:prSet/>
      <dgm:spPr/>
      <dgm:t>
        <a:bodyPr/>
        <a:lstStyle/>
        <a:p>
          <a:endParaRPr lang="en-US"/>
        </a:p>
      </dgm:t>
    </dgm:pt>
    <dgm:pt modelId="{A7E40529-0818-4822-B1C8-67C071E903D7}" type="sibTrans" cxnId="{9E3201B6-8BC2-4B61-BAA6-D649DA89FC46}">
      <dgm:prSet phldrT="1" phldr="0"/>
      <dgm:spPr/>
      <dgm:t>
        <a:bodyPr/>
        <a:lstStyle/>
        <a:p>
          <a:r>
            <a:rPr lang="en-US"/>
            <a:t>1</a:t>
          </a:r>
        </a:p>
      </dgm:t>
    </dgm:pt>
    <dgm:pt modelId="{8E086D3C-E983-478D-8710-138AC00310E1}">
      <dgm:prSet/>
      <dgm:spPr/>
      <dgm:t>
        <a:bodyPr/>
        <a:lstStyle/>
        <a:p>
          <a:r>
            <a:rPr lang="en-US"/>
            <a:t>- Identify duplicate rows and remove them to ensure unique observations.  </a:t>
          </a:r>
        </a:p>
      </dgm:t>
    </dgm:pt>
    <dgm:pt modelId="{E65FD366-6B50-4D2B-B2D9-3E53980DA3B5}" type="parTrans" cxnId="{B26DFC31-AF14-4B1A-89A4-B57F01495D69}">
      <dgm:prSet/>
      <dgm:spPr/>
      <dgm:t>
        <a:bodyPr/>
        <a:lstStyle/>
        <a:p>
          <a:endParaRPr lang="en-US"/>
        </a:p>
      </dgm:t>
    </dgm:pt>
    <dgm:pt modelId="{31AE5AC5-FB47-474C-B17D-B22C51D1459C}" type="sibTrans" cxnId="{B26DFC31-AF14-4B1A-89A4-B57F01495D69}">
      <dgm:prSet/>
      <dgm:spPr/>
      <dgm:t>
        <a:bodyPr/>
        <a:lstStyle/>
        <a:p>
          <a:endParaRPr lang="en-US"/>
        </a:p>
      </dgm:t>
    </dgm:pt>
    <dgm:pt modelId="{43C18646-38A0-4585-B876-56A987CD4D9B}">
      <dgm:prSet/>
      <dgm:spPr/>
      <dgm:t>
        <a:bodyPr/>
        <a:lstStyle/>
        <a:p>
          <a:r>
            <a:rPr lang="en-US"/>
            <a:t>$$\text{Unique rows} = \text{distinct}( \text{Data} )$$</a:t>
          </a:r>
        </a:p>
      </dgm:t>
    </dgm:pt>
    <dgm:pt modelId="{B62E87D3-49E8-4F9A-831C-B04AF1F92A7E}" type="parTrans" cxnId="{AC517231-ABB6-4AF2-AA11-D64F5E0393C6}">
      <dgm:prSet/>
      <dgm:spPr/>
      <dgm:t>
        <a:bodyPr/>
        <a:lstStyle/>
        <a:p>
          <a:endParaRPr lang="en-US"/>
        </a:p>
      </dgm:t>
    </dgm:pt>
    <dgm:pt modelId="{0FBF00C1-798D-4D49-9944-AF3FE9FF5234}" type="sibTrans" cxnId="{AC517231-ABB6-4AF2-AA11-D64F5E0393C6}">
      <dgm:prSet/>
      <dgm:spPr/>
      <dgm:t>
        <a:bodyPr/>
        <a:lstStyle/>
        <a:p>
          <a:endParaRPr lang="en-US"/>
        </a:p>
      </dgm:t>
    </dgm:pt>
    <dgm:pt modelId="{8507BA42-6C07-4FBA-8656-B4A7CB78446B}">
      <dgm:prSet/>
      <dgm:spPr/>
      <dgm:t>
        <a:bodyPr/>
        <a:lstStyle/>
        <a:p>
          <a:r>
            <a:rPr lang="en-US" b="1" dirty="0"/>
            <a:t>2. Handle Missing or Null Values:</a:t>
          </a:r>
          <a:endParaRPr lang="en-US" dirty="0"/>
        </a:p>
      </dgm:t>
    </dgm:pt>
    <dgm:pt modelId="{538F0D60-B57A-4CD5-B21A-77C0C8CFE5CC}" type="parTrans" cxnId="{DE3D19FC-6FC6-4CB3-BF46-238C7B1D476D}">
      <dgm:prSet/>
      <dgm:spPr/>
      <dgm:t>
        <a:bodyPr/>
        <a:lstStyle/>
        <a:p>
          <a:endParaRPr lang="en-US"/>
        </a:p>
      </dgm:t>
    </dgm:pt>
    <dgm:pt modelId="{07369D32-864D-4B94-8DDC-0619990A30D2}" type="sibTrans" cxnId="{DE3D19FC-6FC6-4CB3-BF46-238C7B1D476D}">
      <dgm:prSet phldrT="2" phldr="0"/>
      <dgm:spPr/>
      <dgm:t>
        <a:bodyPr/>
        <a:lstStyle/>
        <a:p>
          <a:r>
            <a:rPr lang="en-US"/>
            <a:t>2</a:t>
          </a:r>
        </a:p>
      </dgm:t>
    </dgm:pt>
    <dgm:pt modelId="{10C08B65-591A-4338-B50F-CA2E394FECF6}">
      <dgm:prSet/>
      <dgm:spPr/>
      <dgm:t>
        <a:bodyPr/>
        <a:lstStyle/>
        <a:p>
          <a:r>
            <a:rPr lang="en-US"/>
            <a:t>- Locate columns with missing values and decide whether to impute (e.g., using mean, median, or mode) or remove them.  </a:t>
          </a:r>
        </a:p>
      </dgm:t>
    </dgm:pt>
    <dgm:pt modelId="{E0072824-8C4B-4E00-9BEA-661BC41652D6}" type="parTrans" cxnId="{B9EEE71A-6C00-4E5D-B71B-9902D9B798B5}">
      <dgm:prSet/>
      <dgm:spPr/>
      <dgm:t>
        <a:bodyPr/>
        <a:lstStyle/>
        <a:p>
          <a:endParaRPr lang="en-US"/>
        </a:p>
      </dgm:t>
    </dgm:pt>
    <dgm:pt modelId="{B5EF66D0-0BCD-4C0C-8A51-9F286077F887}" type="sibTrans" cxnId="{B9EEE71A-6C00-4E5D-B71B-9902D9B798B5}">
      <dgm:prSet/>
      <dgm:spPr/>
      <dgm:t>
        <a:bodyPr/>
        <a:lstStyle/>
        <a:p>
          <a:endParaRPr lang="en-US"/>
        </a:p>
      </dgm:t>
    </dgm:pt>
    <dgm:pt modelId="{B37AC7F3-FCD5-4369-8AB3-73062A244621}">
      <dgm:prSet/>
      <dgm:spPr/>
      <dgm:t>
        <a:bodyPr/>
        <a:lstStyle/>
        <a:p>
          <a:r>
            <a:rPr lang="en-US"/>
            <a:t>$$\text{Imputed Value} = \text{if null then appropriate method else original value}$$</a:t>
          </a:r>
        </a:p>
      </dgm:t>
    </dgm:pt>
    <dgm:pt modelId="{B2F04BCC-C575-4F94-B1B6-4BB57E72238D}" type="parTrans" cxnId="{7BEEBEC2-CF04-44C8-B3B2-068977C03851}">
      <dgm:prSet/>
      <dgm:spPr/>
      <dgm:t>
        <a:bodyPr/>
        <a:lstStyle/>
        <a:p>
          <a:endParaRPr lang="en-US"/>
        </a:p>
      </dgm:t>
    </dgm:pt>
    <dgm:pt modelId="{2ED1404D-F47A-457D-966D-FF02EB342B4F}" type="sibTrans" cxnId="{7BEEBEC2-CF04-44C8-B3B2-068977C03851}">
      <dgm:prSet/>
      <dgm:spPr/>
      <dgm:t>
        <a:bodyPr/>
        <a:lstStyle/>
        <a:p>
          <a:endParaRPr lang="en-US"/>
        </a:p>
      </dgm:t>
    </dgm:pt>
    <dgm:pt modelId="{C780B37A-337D-4234-B3BE-3EACF8020973}">
      <dgm:prSet/>
      <dgm:spPr/>
      <dgm:t>
        <a:bodyPr/>
        <a:lstStyle/>
        <a:p>
          <a:r>
            <a:rPr lang="en-US" b="1" dirty="0"/>
            <a:t>3. Data Type Validation and Correction:</a:t>
          </a:r>
          <a:endParaRPr lang="en-US" dirty="0"/>
        </a:p>
      </dgm:t>
    </dgm:pt>
    <dgm:pt modelId="{94F5FCE6-6B45-4F9F-AAC8-D8FB0776B193}" type="parTrans" cxnId="{51351612-E3E8-4895-8876-A5E0B82B24D6}">
      <dgm:prSet/>
      <dgm:spPr/>
      <dgm:t>
        <a:bodyPr/>
        <a:lstStyle/>
        <a:p>
          <a:endParaRPr lang="en-US"/>
        </a:p>
      </dgm:t>
    </dgm:pt>
    <dgm:pt modelId="{EAEEB4EF-AD79-4C45-B6E0-B4141439CC74}" type="sibTrans" cxnId="{51351612-E3E8-4895-8876-A5E0B82B24D6}">
      <dgm:prSet phldrT="3" phldr="0"/>
      <dgm:spPr/>
      <dgm:t>
        <a:bodyPr/>
        <a:lstStyle/>
        <a:p>
          <a:r>
            <a:rPr lang="en-US"/>
            <a:t>3</a:t>
          </a:r>
        </a:p>
      </dgm:t>
    </dgm:pt>
    <dgm:pt modelId="{EF261F54-AC3C-495D-B008-EDB121F8C4D5}">
      <dgm:prSet/>
      <dgm:spPr/>
      <dgm:t>
        <a:bodyPr/>
        <a:lstStyle/>
        <a:p>
          <a:r>
            <a:rPr lang="en-US"/>
            <a:t>- Ensure each column has the correct data type (dates, numbers, text) and perform conversions as needed.  </a:t>
          </a:r>
        </a:p>
      </dgm:t>
    </dgm:pt>
    <dgm:pt modelId="{2C792A12-8FB4-448C-87AA-83739E3252DD}" type="parTrans" cxnId="{8E134871-7A5E-4E17-824E-1352D60D1C45}">
      <dgm:prSet/>
      <dgm:spPr/>
      <dgm:t>
        <a:bodyPr/>
        <a:lstStyle/>
        <a:p>
          <a:endParaRPr lang="en-US"/>
        </a:p>
      </dgm:t>
    </dgm:pt>
    <dgm:pt modelId="{C1DF5EAE-47B5-4E86-BA9F-01AD245153B4}" type="sibTrans" cxnId="{8E134871-7A5E-4E17-824E-1352D60D1C45}">
      <dgm:prSet/>
      <dgm:spPr/>
      <dgm:t>
        <a:bodyPr/>
        <a:lstStyle/>
        <a:p>
          <a:endParaRPr lang="en-US"/>
        </a:p>
      </dgm:t>
    </dgm:pt>
    <dgm:pt modelId="{34F26082-AE0F-4325-942D-D21C0163E282}">
      <dgm:prSet/>
      <dgm:spPr/>
      <dgm:t>
        <a:bodyPr/>
        <a:lstStyle/>
        <a:p>
          <a:r>
            <a:rPr lang="en-US"/>
            <a:t>$$\text{Convert date strings to } Date$$</a:t>
          </a:r>
        </a:p>
      </dgm:t>
    </dgm:pt>
    <dgm:pt modelId="{4A87114F-25D8-4825-AC52-7D635567A3BC}" type="parTrans" cxnId="{B7A5AFAD-25BE-499D-8A10-57246D286E88}">
      <dgm:prSet/>
      <dgm:spPr/>
      <dgm:t>
        <a:bodyPr/>
        <a:lstStyle/>
        <a:p>
          <a:endParaRPr lang="en-US"/>
        </a:p>
      </dgm:t>
    </dgm:pt>
    <dgm:pt modelId="{8B57167A-C2AA-4681-BE91-114120A95A32}" type="sibTrans" cxnId="{B7A5AFAD-25BE-499D-8A10-57246D286E88}">
      <dgm:prSet/>
      <dgm:spPr/>
      <dgm:t>
        <a:bodyPr/>
        <a:lstStyle/>
        <a:p>
          <a:endParaRPr lang="en-US"/>
        </a:p>
      </dgm:t>
    </dgm:pt>
    <dgm:pt modelId="{ABEDC429-73BF-4E08-BF17-508937C86A64}">
      <dgm:prSet/>
      <dgm:spPr/>
      <dgm:t>
        <a:bodyPr/>
        <a:lstStyle/>
        <a:p>
          <a:r>
            <a:rPr lang="en-US" b="1"/>
            <a:t>4. Outlier Detection and Treatment:</a:t>
          </a:r>
          <a:endParaRPr lang="en-US"/>
        </a:p>
      </dgm:t>
    </dgm:pt>
    <dgm:pt modelId="{82C94CB4-40B1-4C2A-BE21-B69107281B15}" type="parTrans" cxnId="{AE4D43ED-C72B-416E-B4DD-75D3954D65A5}">
      <dgm:prSet/>
      <dgm:spPr/>
      <dgm:t>
        <a:bodyPr/>
        <a:lstStyle/>
        <a:p>
          <a:endParaRPr lang="en-US"/>
        </a:p>
      </dgm:t>
    </dgm:pt>
    <dgm:pt modelId="{FAC45E63-3571-4C8D-B6DF-7104046F96CD}" type="sibTrans" cxnId="{AE4D43ED-C72B-416E-B4DD-75D3954D65A5}">
      <dgm:prSet phldrT="4" phldr="0"/>
      <dgm:spPr/>
      <dgm:t>
        <a:bodyPr/>
        <a:lstStyle/>
        <a:p>
          <a:r>
            <a:rPr lang="en-US"/>
            <a:t>4</a:t>
          </a:r>
        </a:p>
      </dgm:t>
    </dgm:pt>
    <dgm:pt modelId="{49763511-9F59-44A0-A2AB-7DD0A25C38F5}">
      <dgm:prSet/>
      <dgm:spPr/>
      <dgm:t>
        <a:bodyPr/>
        <a:lstStyle/>
        <a:p>
          <a:r>
            <a:rPr lang="en-US"/>
            <a:t>- Identify values significantly deviating from the norm. Depending on the context, either cap these values or remove these records.</a:t>
          </a:r>
        </a:p>
      </dgm:t>
    </dgm:pt>
    <dgm:pt modelId="{AD124A39-AB76-4BBA-BBF2-D40199F9D6CF}" type="parTrans" cxnId="{90C8F8B9-E006-47D9-86E7-58474D3FFF08}">
      <dgm:prSet/>
      <dgm:spPr/>
      <dgm:t>
        <a:bodyPr/>
        <a:lstStyle/>
        <a:p>
          <a:endParaRPr lang="en-US"/>
        </a:p>
      </dgm:t>
    </dgm:pt>
    <dgm:pt modelId="{0591C661-CBBB-41BE-BC24-2CF6CDCA8890}" type="sibTrans" cxnId="{90C8F8B9-E006-47D9-86E7-58474D3FFF08}">
      <dgm:prSet/>
      <dgm:spPr/>
      <dgm:t>
        <a:bodyPr/>
        <a:lstStyle/>
        <a:p>
          <a:endParaRPr lang="en-US"/>
        </a:p>
      </dgm:t>
    </dgm:pt>
    <dgm:pt modelId="{C584B3FF-A793-4EF4-83F6-EAD8D723384D}">
      <dgm:prSet/>
      <dgm:spPr/>
      <dgm:t>
        <a:bodyPr/>
        <a:lstStyle/>
        <a:p>
          <a:r>
            <a:rPr lang="en-US" b="1"/>
            <a:t>5. Standardize Formatting: </a:t>
          </a:r>
          <a:endParaRPr lang="en-US"/>
        </a:p>
      </dgm:t>
    </dgm:pt>
    <dgm:pt modelId="{F1D9F2A6-AE35-4DE4-B6F1-B2151229F80F}" type="parTrans" cxnId="{87770E09-A980-4AD7-964B-C95817F58C0A}">
      <dgm:prSet/>
      <dgm:spPr/>
      <dgm:t>
        <a:bodyPr/>
        <a:lstStyle/>
        <a:p>
          <a:endParaRPr lang="en-US"/>
        </a:p>
      </dgm:t>
    </dgm:pt>
    <dgm:pt modelId="{3B3D8EAD-DB00-4839-8965-41677C741823}" type="sibTrans" cxnId="{87770E09-A980-4AD7-964B-C95817F58C0A}">
      <dgm:prSet phldrT="5" phldr="0"/>
      <dgm:spPr/>
      <dgm:t>
        <a:bodyPr/>
        <a:lstStyle/>
        <a:p>
          <a:r>
            <a:rPr lang="en-US"/>
            <a:t>5</a:t>
          </a:r>
        </a:p>
      </dgm:t>
    </dgm:pt>
    <dgm:pt modelId="{AB8D8768-2A11-41BC-8B1E-9C3898A79FE1}">
      <dgm:prSet/>
      <dgm:spPr/>
      <dgm:t>
        <a:bodyPr/>
        <a:lstStyle/>
        <a:p>
          <a:r>
            <a:rPr lang="en-US"/>
            <a:t>- Ensure consistency in text fields (e.g., case standardization, trimming spaces) and numeric precision.</a:t>
          </a:r>
        </a:p>
      </dgm:t>
    </dgm:pt>
    <dgm:pt modelId="{82FAD071-BD8C-47B3-A7F7-F5DB2836CD67}" type="parTrans" cxnId="{6D7C1EE4-9458-42BD-8B7A-6F237A4A50FB}">
      <dgm:prSet/>
      <dgm:spPr/>
      <dgm:t>
        <a:bodyPr/>
        <a:lstStyle/>
        <a:p>
          <a:endParaRPr lang="en-US"/>
        </a:p>
      </dgm:t>
    </dgm:pt>
    <dgm:pt modelId="{2152E1F5-5103-46A2-9548-EAA707B50731}" type="sibTrans" cxnId="{6D7C1EE4-9458-42BD-8B7A-6F237A4A50FB}">
      <dgm:prSet/>
      <dgm:spPr/>
      <dgm:t>
        <a:bodyPr/>
        <a:lstStyle/>
        <a:p>
          <a:endParaRPr lang="en-US"/>
        </a:p>
      </dgm:t>
    </dgm:pt>
    <dgm:pt modelId="{12C062DD-6E35-40E8-B00E-582190CAA10C}">
      <dgm:prSet/>
      <dgm:spPr/>
      <dgm:t>
        <a:bodyPr/>
        <a:lstStyle/>
        <a:p>
          <a:r>
            <a:rPr lang="en-US"/>
            <a:t>6. </a:t>
          </a:r>
          <a:r>
            <a:rPr lang="en-US" b="1"/>
            <a:t>Audit the Transformation Logic:</a:t>
          </a:r>
          <a:endParaRPr lang="en-US"/>
        </a:p>
      </dgm:t>
    </dgm:pt>
    <dgm:pt modelId="{53E4B9B8-E4C3-4EEE-87B7-AAD7AA9A50CE}" type="parTrans" cxnId="{D87F3DFC-C8A6-45E7-B460-AAB7D8C9A158}">
      <dgm:prSet/>
      <dgm:spPr/>
      <dgm:t>
        <a:bodyPr/>
        <a:lstStyle/>
        <a:p>
          <a:endParaRPr lang="en-US"/>
        </a:p>
      </dgm:t>
    </dgm:pt>
    <dgm:pt modelId="{8C5ABE7C-09BC-44DC-9A7E-45CC2CF3A816}" type="sibTrans" cxnId="{D87F3DFC-C8A6-45E7-B460-AAB7D8C9A158}">
      <dgm:prSet phldrT="6" phldr="0"/>
      <dgm:spPr/>
      <dgm:t>
        <a:bodyPr/>
        <a:lstStyle/>
        <a:p>
          <a:r>
            <a:rPr lang="en-US"/>
            <a:t>6</a:t>
          </a:r>
        </a:p>
      </dgm:t>
    </dgm:pt>
    <dgm:pt modelId="{0FF3FC59-9F09-43EE-968D-DC9CA61B1225}">
      <dgm:prSet/>
      <dgm:spPr/>
      <dgm:t>
        <a:bodyPr/>
        <a:lstStyle/>
        <a:p>
          <a:r>
            <a:rPr lang="en-US"/>
            <a:t>- In Power Query Editor, review each applied step to ensure that transformations correctly capture your business logic.</a:t>
          </a:r>
        </a:p>
      </dgm:t>
    </dgm:pt>
    <dgm:pt modelId="{1D95CC69-A515-4E01-B4C2-4B2721E6822E}" type="parTrans" cxnId="{B9BC1A7E-C055-43B5-A063-D6E13B1F8D91}">
      <dgm:prSet/>
      <dgm:spPr/>
      <dgm:t>
        <a:bodyPr/>
        <a:lstStyle/>
        <a:p>
          <a:endParaRPr lang="en-US"/>
        </a:p>
      </dgm:t>
    </dgm:pt>
    <dgm:pt modelId="{8DB45A23-291E-4575-A0B1-77CB6BC60127}" type="sibTrans" cxnId="{B9BC1A7E-C055-43B5-A063-D6E13B1F8D91}">
      <dgm:prSet/>
      <dgm:spPr/>
      <dgm:t>
        <a:bodyPr/>
        <a:lstStyle/>
        <a:p>
          <a:endParaRPr lang="en-US"/>
        </a:p>
      </dgm:t>
    </dgm:pt>
    <dgm:pt modelId="{82E527D5-7DBE-43FC-87D3-9FB6F2E5E355}">
      <dgm:prSet/>
      <dgm:spPr/>
      <dgm:t>
        <a:bodyPr/>
        <a:lstStyle/>
        <a:p>
          <a:r>
            <a:rPr lang="en-US" b="1"/>
            <a:t>7. Document Changes:</a:t>
          </a:r>
          <a:endParaRPr lang="en-US"/>
        </a:p>
      </dgm:t>
    </dgm:pt>
    <dgm:pt modelId="{44F360F2-AD03-4232-986E-57D06DD6BF76}" type="parTrans" cxnId="{FF844045-5BBA-4F36-8B14-4C4B261545F5}">
      <dgm:prSet/>
      <dgm:spPr/>
      <dgm:t>
        <a:bodyPr/>
        <a:lstStyle/>
        <a:p>
          <a:endParaRPr lang="en-US"/>
        </a:p>
      </dgm:t>
    </dgm:pt>
    <dgm:pt modelId="{E61C04BA-7DC8-44E8-968B-C29AA033F946}" type="sibTrans" cxnId="{FF844045-5BBA-4F36-8B14-4C4B261545F5}">
      <dgm:prSet phldrT="7" phldr="0"/>
      <dgm:spPr/>
      <dgm:t>
        <a:bodyPr/>
        <a:lstStyle/>
        <a:p>
          <a:r>
            <a:rPr lang="en-US"/>
            <a:t>7</a:t>
          </a:r>
        </a:p>
      </dgm:t>
    </dgm:pt>
    <dgm:pt modelId="{A2A3753D-7621-44E1-8559-A19BC6FF80D9}">
      <dgm:prSet/>
      <dgm:spPr/>
      <dgm:t>
        <a:bodyPr/>
        <a:lstStyle/>
        <a:p>
          <a:r>
            <a:rPr lang="en-US"/>
            <a:t>- Track all steps taken for cleaning so they can be reproduced or audited in the future.</a:t>
          </a:r>
        </a:p>
      </dgm:t>
    </dgm:pt>
    <dgm:pt modelId="{A482E757-4E82-442F-9956-4357CE67EBA0}" type="parTrans" cxnId="{8768B22C-B438-4C8D-B0CE-6FEC48953E45}">
      <dgm:prSet/>
      <dgm:spPr/>
      <dgm:t>
        <a:bodyPr/>
        <a:lstStyle/>
        <a:p>
          <a:endParaRPr lang="en-US"/>
        </a:p>
      </dgm:t>
    </dgm:pt>
    <dgm:pt modelId="{F78EED6F-C395-4967-B673-3AE83538EDE1}" type="sibTrans" cxnId="{8768B22C-B438-4C8D-B0CE-6FEC48953E45}">
      <dgm:prSet/>
      <dgm:spPr/>
      <dgm:t>
        <a:bodyPr/>
        <a:lstStyle/>
        <a:p>
          <a:endParaRPr lang="en-US"/>
        </a:p>
      </dgm:t>
    </dgm:pt>
    <dgm:pt modelId="{A70F9193-4894-4FCB-B4FB-021F44BC5A34}" type="pres">
      <dgm:prSet presAssocID="{11A9DF91-FCDE-49CB-9F7B-3867EFC1425A}" presName="linearFlow" presStyleCnt="0">
        <dgm:presLayoutVars>
          <dgm:dir/>
          <dgm:animLvl val="lvl"/>
          <dgm:resizeHandles val="exact"/>
        </dgm:presLayoutVars>
      </dgm:prSet>
      <dgm:spPr/>
    </dgm:pt>
    <dgm:pt modelId="{C3925B64-E522-48B9-841E-2CC5D7FB7E02}" type="pres">
      <dgm:prSet presAssocID="{81319A5A-AFC1-41F9-B24E-9EB49E48DA8A}" presName="compositeNode" presStyleCnt="0"/>
      <dgm:spPr/>
    </dgm:pt>
    <dgm:pt modelId="{20A887CF-3FA3-444F-94DE-BCC45942AC9B}" type="pres">
      <dgm:prSet presAssocID="{81319A5A-AFC1-41F9-B24E-9EB49E48DA8A}" presName="parTx" presStyleLbl="node1" presStyleIdx="0" presStyleCnt="0">
        <dgm:presLayoutVars>
          <dgm:chMax val="0"/>
          <dgm:chPref val="0"/>
          <dgm:bulletEnabled val="1"/>
        </dgm:presLayoutVars>
      </dgm:prSet>
      <dgm:spPr/>
    </dgm:pt>
    <dgm:pt modelId="{AD617F48-638A-4A96-BD28-293F70C7090E}" type="pres">
      <dgm:prSet presAssocID="{81319A5A-AFC1-41F9-B24E-9EB49E48DA8A}" presName="parSh" presStyleCnt="0"/>
      <dgm:spPr/>
    </dgm:pt>
    <dgm:pt modelId="{C9516F1E-ED48-4040-9BC9-CF1AFA2CBD49}" type="pres">
      <dgm:prSet presAssocID="{81319A5A-AFC1-41F9-B24E-9EB49E48DA8A}" presName="lineNode" presStyleLbl="alignAccFollowNode1" presStyleIdx="0" presStyleCnt="21"/>
      <dgm:spPr/>
    </dgm:pt>
    <dgm:pt modelId="{63F60EEA-DB3D-4127-BD5D-D77764D26706}" type="pres">
      <dgm:prSet presAssocID="{81319A5A-AFC1-41F9-B24E-9EB49E48DA8A}" presName="lineArrowNode" presStyleLbl="alignAccFollowNode1" presStyleIdx="1" presStyleCnt="21"/>
      <dgm:spPr/>
    </dgm:pt>
    <dgm:pt modelId="{0F1E59D1-92C3-42F8-AFFC-C849138E9BBD}" type="pres">
      <dgm:prSet presAssocID="{A7E40529-0818-4822-B1C8-67C071E903D7}" presName="sibTransNodeCircle" presStyleLbl="alignNode1" presStyleIdx="0" presStyleCnt="7">
        <dgm:presLayoutVars>
          <dgm:chMax val="0"/>
          <dgm:bulletEnabled/>
        </dgm:presLayoutVars>
      </dgm:prSet>
      <dgm:spPr/>
    </dgm:pt>
    <dgm:pt modelId="{D72B8923-90F1-4E98-A0AC-72EAB81640B7}" type="pres">
      <dgm:prSet presAssocID="{A7E40529-0818-4822-B1C8-67C071E903D7}" presName="spacerBetweenCircleAndCallout" presStyleCnt="0">
        <dgm:presLayoutVars/>
      </dgm:prSet>
      <dgm:spPr/>
    </dgm:pt>
    <dgm:pt modelId="{F667C7F7-ECBF-4642-A9AF-91F0CEE355D8}" type="pres">
      <dgm:prSet presAssocID="{81319A5A-AFC1-41F9-B24E-9EB49E48DA8A}" presName="nodeText" presStyleLbl="alignAccFollowNode1" presStyleIdx="2" presStyleCnt="21">
        <dgm:presLayoutVars>
          <dgm:bulletEnabled val="1"/>
        </dgm:presLayoutVars>
      </dgm:prSet>
      <dgm:spPr/>
    </dgm:pt>
    <dgm:pt modelId="{5743AE33-C17A-4343-B281-37A865F79B8E}" type="pres">
      <dgm:prSet presAssocID="{A7E40529-0818-4822-B1C8-67C071E903D7}" presName="sibTransComposite" presStyleCnt="0"/>
      <dgm:spPr/>
    </dgm:pt>
    <dgm:pt modelId="{15C8F9AC-FCBE-4F59-89E2-BB691466AB85}" type="pres">
      <dgm:prSet presAssocID="{8507BA42-6C07-4FBA-8656-B4A7CB78446B}" presName="compositeNode" presStyleCnt="0"/>
      <dgm:spPr/>
    </dgm:pt>
    <dgm:pt modelId="{FF16E720-29EC-4141-B8B3-C326F1B33FA5}" type="pres">
      <dgm:prSet presAssocID="{8507BA42-6C07-4FBA-8656-B4A7CB78446B}" presName="parTx" presStyleLbl="node1" presStyleIdx="0" presStyleCnt="0">
        <dgm:presLayoutVars>
          <dgm:chMax val="0"/>
          <dgm:chPref val="0"/>
          <dgm:bulletEnabled val="1"/>
        </dgm:presLayoutVars>
      </dgm:prSet>
      <dgm:spPr/>
    </dgm:pt>
    <dgm:pt modelId="{BAE40ED6-6E13-4A1F-90D9-24AA99AD0DF1}" type="pres">
      <dgm:prSet presAssocID="{8507BA42-6C07-4FBA-8656-B4A7CB78446B}" presName="parSh" presStyleCnt="0"/>
      <dgm:spPr/>
    </dgm:pt>
    <dgm:pt modelId="{C6CCFD3F-2096-4985-9085-B61EF2F3CF6B}" type="pres">
      <dgm:prSet presAssocID="{8507BA42-6C07-4FBA-8656-B4A7CB78446B}" presName="lineNode" presStyleLbl="alignAccFollowNode1" presStyleIdx="3" presStyleCnt="21"/>
      <dgm:spPr/>
    </dgm:pt>
    <dgm:pt modelId="{AF937AC8-74A7-4105-9237-2BE7160A3524}" type="pres">
      <dgm:prSet presAssocID="{8507BA42-6C07-4FBA-8656-B4A7CB78446B}" presName="lineArrowNode" presStyleLbl="alignAccFollowNode1" presStyleIdx="4" presStyleCnt="21"/>
      <dgm:spPr/>
    </dgm:pt>
    <dgm:pt modelId="{376B801E-BA86-44B3-A82D-6B41CC3389A4}" type="pres">
      <dgm:prSet presAssocID="{07369D32-864D-4B94-8DDC-0619990A30D2}" presName="sibTransNodeCircle" presStyleLbl="alignNode1" presStyleIdx="1" presStyleCnt="7">
        <dgm:presLayoutVars>
          <dgm:chMax val="0"/>
          <dgm:bulletEnabled/>
        </dgm:presLayoutVars>
      </dgm:prSet>
      <dgm:spPr/>
    </dgm:pt>
    <dgm:pt modelId="{9276D599-0E88-483A-A3DB-D80BFC57B553}" type="pres">
      <dgm:prSet presAssocID="{07369D32-864D-4B94-8DDC-0619990A30D2}" presName="spacerBetweenCircleAndCallout" presStyleCnt="0">
        <dgm:presLayoutVars/>
      </dgm:prSet>
      <dgm:spPr/>
    </dgm:pt>
    <dgm:pt modelId="{AD90E610-4E89-444E-A2AF-9914DF5FDF5B}" type="pres">
      <dgm:prSet presAssocID="{8507BA42-6C07-4FBA-8656-B4A7CB78446B}" presName="nodeText" presStyleLbl="alignAccFollowNode1" presStyleIdx="5" presStyleCnt="21">
        <dgm:presLayoutVars>
          <dgm:bulletEnabled val="1"/>
        </dgm:presLayoutVars>
      </dgm:prSet>
      <dgm:spPr/>
    </dgm:pt>
    <dgm:pt modelId="{CBA569FF-05CB-4D0D-9DEE-A2061145239E}" type="pres">
      <dgm:prSet presAssocID="{07369D32-864D-4B94-8DDC-0619990A30D2}" presName="sibTransComposite" presStyleCnt="0"/>
      <dgm:spPr/>
    </dgm:pt>
    <dgm:pt modelId="{5ADBC9ED-0501-4382-B7E6-82BC8449639C}" type="pres">
      <dgm:prSet presAssocID="{C780B37A-337D-4234-B3BE-3EACF8020973}" presName="compositeNode" presStyleCnt="0"/>
      <dgm:spPr/>
    </dgm:pt>
    <dgm:pt modelId="{4C83F3B2-AD4C-4D56-B6A0-C4EE1C6FCE9A}" type="pres">
      <dgm:prSet presAssocID="{C780B37A-337D-4234-B3BE-3EACF8020973}" presName="parTx" presStyleLbl="node1" presStyleIdx="0" presStyleCnt="0">
        <dgm:presLayoutVars>
          <dgm:chMax val="0"/>
          <dgm:chPref val="0"/>
          <dgm:bulletEnabled val="1"/>
        </dgm:presLayoutVars>
      </dgm:prSet>
      <dgm:spPr/>
    </dgm:pt>
    <dgm:pt modelId="{B078077F-4C32-4571-AB62-B9F1306FE99E}" type="pres">
      <dgm:prSet presAssocID="{C780B37A-337D-4234-B3BE-3EACF8020973}" presName="parSh" presStyleCnt="0"/>
      <dgm:spPr/>
    </dgm:pt>
    <dgm:pt modelId="{B0B9D734-D61A-4B5E-B5B7-2ED1491FA25A}" type="pres">
      <dgm:prSet presAssocID="{C780B37A-337D-4234-B3BE-3EACF8020973}" presName="lineNode" presStyleLbl="alignAccFollowNode1" presStyleIdx="6" presStyleCnt="21"/>
      <dgm:spPr/>
    </dgm:pt>
    <dgm:pt modelId="{6E01A1D2-B48F-4FFF-AD2D-9487378B902D}" type="pres">
      <dgm:prSet presAssocID="{C780B37A-337D-4234-B3BE-3EACF8020973}" presName="lineArrowNode" presStyleLbl="alignAccFollowNode1" presStyleIdx="7" presStyleCnt="21"/>
      <dgm:spPr/>
    </dgm:pt>
    <dgm:pt modelId="{612F7C3A-2946-426F-BC63-B1B6AC64D57E}" type="pres">
      <dgm:prSet presAssocID="{EAEEB4EF-AD79-4C45-B6E0-B4141439CC74}" presName="sibTransNodeCircle" presStyleLbl="alignNode1" presStyleIdx="2" presStyleCnt="7">
        <dgm:presLayoutVars>
          <dgm:chMax val="0"/>
          <dgm:bulletEnabled/>
        </dgm:presLayoutVars>
      </dgm:prSet>
      <dgm:spPr/>
    </dgm:pt>
    <dgm:pt modelId="{09959F44-E753-46FF-AC3A-EB4C9423D861}" type="pres">
      <dgm:prSet presAssocID="{EAEEB4EF-AD79-4C45-B6E0-B4141439CC74}" presName="spacerBetweenCircleAndCallout" presStyleCnt="0">
        <dgm:presLayoutVars/>
      </dgm:prSet>
      <dgm:spPr/>
    </dgm:pt>
    <dgm:pt modelId="{05D1B8DE-5AC0-4727-B1F7-5B81E4DC5BE1}" type="pres">
      <dgm:prSet presAssocID="{C780B37A-337D-4234-B3BE-3EACF8020973}" presName="nodeText" presStyleLbl="alignAccFollowNode1" presStyleIdx="8" presStyleCnt="21">
        <dgm:presLayoutVars>
          <dgm:bulletEnabled val="1"/>
        </dgm:presLayoutVars>
      </dgm:prSet>
      <dgm:spPr/>
    </dgm:pt>
    <dgm:pt modelId="{0DB389E8-B012-4801-9A89-90294896DE82}" type="pres">
      <dgm:prSet presAssocID="{EAEEB4EF-AD79-4C45-B6E0-B4141439CC74}" presName="sibTransComposite" presStyleCnt="0"/>
      <dgm:spPr/>
    </dgm:pt>
    <dgm:pt modelId="{083FA4B8-D823-4F55-B33F-2035D03A3003}" type="pres">
      <dgm:prSet presAssocID="{ABEDC429-73BF-4E08-BF17-508937C86A64}" presName="compositeNode" presStyleCnt="0"/>
      <dgm:spPr/>
    </dgm:pt>
    <dgm:pt modelId="{3A681741-1E89-49E5-BEF5-2F77C64EDFF9}" type="pres">
      <dgm:prSet presAssocID="{ABEDC429-73BF-4E08-BF17-508937C86A64}" presName="parTx" presStyleLbl="node1" presStyleIdx="0" presStyleCnt="0">
        <dgm:presLayoutVars>
          <dgm:chMax val="0"/>
          <dgm:chPref val="0"/>
          <dgm:bulletEnabled val="1"/>
        </dgm:presLayoutVars>
      </dgm:prSet>
      <dgm:spPr/>
    </dgm:pt>
    <dgm:pt modelId="{52A5EAAA-961E-4D9A-B0E9-FDEC9958AB7B}" type="pres">
      <dgm:prSet presAssocID="{ABEDC429-73BF-4E08-BF17-508937C86A64}" presName="parSh" presStyleCnt="0"/>
      <dgm:spPr/>
    </dgm:pt>
    <dgm:pt modelId="{A1616A69-0477-4C6B-B890-00B2CE99D9C7}" type="pres">
      <dgm:prSet presAssocID="{ABEDC429-73BF-4E08-BF17-508937C86A64}" presName="lineNode" presStyleLbl="alignAccFollowNode1" presStyleIdx="9" presStyleCnt="21"/>
      <dgm:spPr/>
    </dgm:pt>
    <dgm:pt modelId="{31FEFA7E-81BA-4C82-828F-8A6EA563A804}" type="pres">
      <dgm:prSet presAssocID="{ABEDC429-73BF-4E08-BF17-508937C86A64}" presName="lineArrowNode" presStyleLbl="alignAccFollowNode1" presStyleIdx="10" presStyleCnt="21"/>
      <dgm:spPr/>
    </dgm:pt>
    <dgm:pt modelId="{DE03AAB9-AF2A-4F61-AEB6-5CC4326B3718}" type="pres">
      <dgm:prSet presAssocID="{FAC45E63-3571-4C8D-B6DF-7104046F96CD}" presName="sibTransNodeCircle" presStyleLbl="alignNode1" presStyleIdx="3" presStyleCnt="7">
        <dgm:presLayoutVars>
          <dgm:chMax val="0"/>
          <dgm:bulletEnabled/>
        </dgm:presLayoutVars>
      </dgm:prSet>
      <dgm:spPr/>
    </dgm:pt>
    <dgm:pt modelId="{DD5B7A45-C659-4442-8FAB-5365683AC87B}" type="pres">
      <dgm:prSet presAssocID="{FAC45E63-3571-4C8D-B6DF-7104046F96CD}" presName="spacerBetweenCircleAndCallout" presStyleCnt="0">
        <dgm:presLayoutVars/>
      </dgm:prSet>
      <dgm:spPr/>
    </dgm:pt>
    <dgm:pt modelId="{C9F87540-FF43-4C6A-BCAD-0657E73B13DC}" type="pres">
      <dgm:prSet presAssocID="{ABEDC429-73BF-4E08-BF17-508937C86A64}" presName="nodeText" presStyleLbl="alignAccFollowNode1" presStyleIdx="11" presStyleCnt="21">
        <dgm:presLayoutVars>
          <dgm:bulletEnabled val="1"/>
        </dgm:presLayoutVars>
      </dgm:prSet>
      <dgm:spPr/>
    </dgm:pt>
    <dgm:pt modelId="{4429127E-6D98-4E09-A4C2-EF82363DDD05}" type="pres">
      <dgm:prSet presAssocID="{FAC45E63-3571-4C8D-B6DF-7104046F96CD}" presName="sibTransComposite" presStyleCnt="0"/>
      <dgm:spPr/>
    </dgm:pt>
    <dgm:pt modelId="{69F891A5-766A-4809-9A24-FD7B7F5FC14E}" type="pres">
      <dgm:prSet presAssocID="{C584B3FF-A793-4EF4-83F6-EAD8D723384D}" presName="compositeNode" presStyleCnt="0"/>
      <dgm:spPr/>
    </dgm:pt>
    <dgm:pt modelId="{F26F2AFC-BD97-43EF-9AA4-98406C581A6C}" type="pres">
      <dgm:prSet presAssocID="{C584B3FF-A793-4EF4-83F6-EAD8D723384D}" presName="parTx" presStyleLbl="node1" presStyleIdx="0" presStyleCnt="0">
        <dgm:presLayoutVars>
          <dgm:chMax val="0"/>
          <dgm:chPref val="0"/>
          <dgm:bulletEnabled val="1"/>
        </dgm:presLayoutVars>
      </dgm:prSet>
      <dgm:spPr/>
    </dgm:pt>
    <dgm:pt modelId="{C6B2F1A3-3F91-4994-A953-29A4927A371F}" type="pres">
      <dgm:prSet presAssocID="{C584B3FF-A793-4EF4-83F6-EAD8D723384D}" presName="parSh" presStyleCnt="0"/>
      <dgm:spPr/>
    </dgm:pt>
    <dgm:pt modelId="{1FFC59BF-AABD-42B9-8287-0891A93EAD13}" type="pres">
      <dgm:prSet presAssocID="{C584B3FF-A793-4EF4-83F6-EAD8D723384D}" presName="lineNode" presStyleLbl="alignAccFollowNode1" presStyleIdx="12" presStyleCnt="21"/>
      <dgm:spPr/>
    </dgm:pt>
    <dgm:pt modelId="{92245203-A87E-4B6D-A757-875EBBD760BA}" type="pres">
      <dgm:prSet presAssocID="{C584B3FF-A793-4EF4-83F6-EAD8D723384D}" presName="lineArrowNode" presStyleLbl="alignAccFollowNode1" presStyleIdx="13" presStyleCnt="21"/>
      <dgm:spPr/>
    </dgm:pt>
    <dgm:pt modelId="{CEA1B604-E201-41AF-8F67-CC3593A1F5A4}" type="pres">
      <dgm:prSet presAssocID="{3B3D8EAD-DB00-4839-8965-41677C741823}" presName="sibTransNodeCircle" presStyleLbl="alignNode1" presStyleIdx="4" presStyleCnt="7">
        <dgm:presLayoutVars>
          <dgm:chMax val="0"/>
          <dgm:bulletEnabled/>
        </dgm:presLayoutVars>
      </dgm:prSet>
      <dgm:spPr/>
    </dgm:pt>
    <dgm:pt modelId="{87D48880-2603-4D5D-8298-FDCEB2801A28}" type="pres">
      <dgm:prSet presAssocID="{3B3D8EAD-DB00-4839-8965-41677C741823}" presName="spacerBetweenCircleAndCallout" presStyleCnt="0">
        <dgm:presLayoutVars/>
      </dgm:prSet>
      <dgm:spPr/>
    </dgm:pt>
    <dgm:pt modelId="{CAFB3E86-AC6B-421C-96B3-77DD4C2C020C}" type="pres">
      <dgm:prSet presAssocID="{C584B3FF-A793-4EF4-83F6-EAD8D723384D}" presName="nodeText" presStyleLbl="alignAccFollowNode1" presStyleIdx="14" presStyleCnt="21">
        <dgm:presLayoutVars>
          <dgm:bulletEnabled val="1"/>
        </dgm:presLayoutVars>
      </dgm:prSet>
      <dgm:spPr/>
    </dgm:pt>
    <dgm:pt modelId="{A141FFE2-90B5-4C68-BAF0-D6B1A89FE524}" type="pres">
      <dgm:prSet presAssocID="{3B3D8EAD-DB00-4839-8965-41677C741823}" presName="sibTransComposite" presStyleCnt="0"/>
      <dgm:spPr/>
    </dgm:pt>
    <dgm:pt modelId="{C8AF65BB-45DD-48F9-B4C3-06B6ED4091FB}" type="pres">
      <dgm:prSet presAssocID="{12C062DD-6E35-40E8-B00E-582190CAA10C}" presName="compositeNode" presStyleCnt="0"/>
      <dgm:spPr/>
    </dgm:pt>
    <dgm:pt modelId="{CCA4629B-546F-4666-9A10-7A0D53704A99}" type="pres">
      <dgm:prSet presAssocID="{12C062DD-6E35-40E8-B00E-582190CAA10C}" presName="parTx" presStyleLbl="node1" presStyleIdx="0" presStyleCnt="0">
        <dgm:presLayoutVars>
          <dgm:chMax val="0"/>
          <dgm:chPref val="0"/>
          <dgm:bulletEnabled val="1"/>
        </dgm:presLayoutVars>
      </dgm:prSet>
      <dgm:spPr/>
    </dgm:pt>
    <dgm:pt modelId="{6D89E217-B909-407B-A020-F49E882B12EB}" type="pres">
      <dgm:prSet presAssocID="{12C062DD-6E35-40E8-B00E-582190CAA10C}" presName="parSh" presStyleCnt="0"/>
      <dgm:spPr/>
    </dgm:pt>
    <dgm:pt modelId="{5D72BF77-773A-4510-9323-C1A564F92E81}" type="pres">
      <dgm:prSet presAssocID="{12C062DD-6E35-40E8-B00E-582190CAA10C}" presName="lineNode" presStyleLbl="alignAccFollowNode1" presStyleIdx="15" presStyleCnt="21"/>
      <dgm:spPr/>
    </dgm:pt>
    <dgm:pt modelId="{971E4853-553D-4C19-B8E6-2FDF0741BDBC}" type="pres">
      <dgm:prSet presAssocID="{12C062DD-6E35-40E8-B00E-582190CAA10C}" presName="lineArrowNode" presStyleLbl="alignAccFollowNode1" presStyleIdx="16" presStyleCnt="21"/>
      <dgm:spPr/>
    </dgm:pt>
    <dgm:pt modelId="{3FA1EEBB-40FE-4264-BB27-8A18C1D8B349}" type="pres">
      <dgm:prSet presAssocID="{8C5ABE7C-09BC-44DC-9A7E-45CC2CF3A816}" presName="sibTransNodeCircle" presStyleLbl="alignNode1" presStyleIdx="5" presStyleCnt="7">
        <dgm:presLayoutVars>
          <dgm:chMax val="0"/>
          <dgm:bulletEnabled/>
        </dgm:presLayoutVars>
      </dgm:prSet>
      <dgm:spPr/>
    </dgm:pt>
    <dgm:pt modelId="{68E5C242-2531-4B61-B0DB-A787A021B776}" type="pres">
      <dgm:prSet presAssocID="{8C5ABE7C-09BC-44DC-9A7E-45CC2CF3A816}" presName="spacerBetweenCircleAndCallout" presStyleCnt="0">
        <dgm:presLayoutVars/>
      </dgm:prSet>
      <dgm:spPr/>
    </dgm:pt>
    <dgm:pt modelId="{36ECB0EE-3E1C-40D5-85B4-E8C79F0A15B5}" type="pres">
      <dgm:prSet presAssocID="{12C062DD-6E35-40E8-B00E-582190CAA10C}" presName="nodeText" presStyleLbl="alignAccFollowNode1" presStyleIdx="17" presStyleCnt="21">
        <dgm:presLayoutVars>
          <dgm:bulletEnabled val="1"/>
        </dgm:presLayoutVars>
      </dgm:prSet>
      <dgm:spPr/>
    </dgm:pt>
    <dgm:pt modelId="{23694D59-2CD4-48FA-A5C4-90B0211F81D9}" type="pres">
      <dgm:prSet presAssocID="{8C5ABE7C-09BC-44DC-9A7E-45CC2CF3A816}" presName="sibTransComposite" presStyleCnt="0"/>
      <dgm:spPr/>
    </dgm:pt>
    <dgm:pt modelId="{D6C04EFA-0110-4087-9195-90429A4C6F81}" type="pres">
      <dgm:prSet presAssocID="{82E527D5-7DBE-43FC-87D3-9FB6F2E5E355}" presName="compositeNode" presStyleCnt="0"/>
      <dgm:spPr/>
    </dgm:pt>
    <dgm:pt modelId="{4AD27E51-301A-4A7A-83D5-DA6FA7C763B2}" type="pres">
      <dgm:prSet presAssocID="{82E527D5-7DBE-43FC-87D3-9FB6F2E5E355}" presName="parTx" presStyleLbl="node1" presStyleIdx="0" presStyleCnt="0">
        <dgm:presLayoutVars>
          <dgm:chMax val="0"/>
          <dgm:chPref val="0"/>
          <dgm:bulletEnabled val="1"/>
        </dgm:presLayoutVars>
      </dgm:prSet>
      <dgm:spPr/>
    </dgm:pt>
    <dgm:pt modelId="{893FB1CA-752D-44BD-AF72-C8A210C40B96}" type="pres">
      <dgm:prSet presAssocID="{82E527D5-7DBE-43FC-87D3-9FB6F2E5E355}" presName="parSh" presStyleCnt="0"/>
      <dgm:spPr/>
    </dgm:pt>
    <dgm:pt modelId="{A4D3B4C2-3E7B-4C22-AACD-9C3EAE487A55}" type="pres">
      <dgm:prSet presAssocID="{82E527D5-7DBE-43FC-87D3-9FB6F2E5E355}" presName="lineNode" presStyleLbl="alignAccFollowNode1" presStyleIdx="18" presStyleCnt="21"/>
      <dgm:spPr/>
    </dgm:pt>
    <dgm:pt modelId="{0CD73A68-0C20-4B4C-B693-C992CB9DB191}" type="pres">
      <dgm:prSet presAssocID="{82E527D5-7DBE-43FC-87D3-9FB6F2E5E355}" presName="lineArrowNode" presStyleLbl="alignAccFollowNode1" presStyleIdx="19" presStyleCnt="21"/>
      <dgm:spPr/>
    </dgm:pt>
    <dgm:pt modelId="{1E852028-E019-4205-9064-A2ED88BF40C4}" type="pres">
      <dgm:prSet presAssocID="{E61C04BA-7DC8-44E8-968B-C29AA033F946}" presName="sibTransNodeCircle" presStyleLbl="alignNode1" presStyleIdx="6" presStyleCnt="7">
        <dgm:presLayoutVars>
          <dgm:chMax val="0"/>
          <dgm:bulletEnabled/>
        </dgm:presLayoutVars>
      </dgm:prSet>
      <dgm:spPr/>
    </dgm:pt>
    <dgm:pt modelId="{7C27B53A-0218-44DA-BDDD-DBFCFB103092}" type="pres">
      <dgm:prSet presAssocID="{E61C04BA-7DC8-44E8-968B-C29AA033F946}" presName="spacerBetweenCircleAndCallout" presStyleCnt="0">
        <dgm:presLayoutVars/>
      </dgm:prSet>
      <dgm:spPr/>
    </dgm:pt>
    <dgm:pt modelId="{F4EC4D44-A212-4A36-959E-28D6F94342F5}" type="pres">
      <dgm:prSet presAssocID="{82E527D5-7DBE-43FC-87D3-9FB6F2E5E355}" presName="nodeText" presStyleLbl="alignAccFollowNode1" presStyleIdx="20" presStyleCnt="21">
        <dgm:presLayoutVars>
          <dgm:bulletEnabled val="1"/>
        </dgm:presLayoutVars>
      </dgm:prSet>
      <dgm:spPr/>
    </dgm:pt>
  </dgm:ptLst>
  <dgm:cxnLst>
    <dgm:cxn modelId="{D3296306-6543-46E5-8288-935DE904B805}" type="presOf" srcId="{81319A5A-AFC1-41F9-B24E-9EB49E48DA8A}" destId="{F667C7F7-ECBF-4642-A9AF-91F0CEE355D8}" srcOrd="0" destOrd="0" presId="urn:microsoft.com/office/officeart/2016/7/layout/LinearArrowProcessNumbered"/>
    <dgm:cxn modelId="{87770E09-A980-4AD7-964B-C95817F58C0A}" srcId="{11A9DF91-FCDE-49CB-9F7B-3867EFC1425A}" destId="{C584B3FF-A793-4EF4-83F6-EAD8D723384D}" srcOrd="4" destOrd="0" parTransId="{F1D9F2A6-AE35-4DE4-B6F1-B2151229F80F}" sibTransId="{3B3D8EAD-DB00-4839-8965-41677C741823}"/>
    <dgm:cxn modelId="{4E03B70C-F0FC-4DDC-B9D5-AC033B5B1815}" type="presOf" srcId="{10C08B65-591A-4338-B50F-CA2E394FECF6}" destId="{AD90E610-4E89-444E-A2AF-9914DF5FDF5B}" srcOrd="0" destOrd="1" presId="urn:microsoft.com/office/officeart/2016/7/layout/LinearArrowProcessNumbered"/>
    <dgm:cxn modelId="{51351612-E3E8-4895-8876-A5E0B82B24D6}" srcId="{11A9DF91-FCDE-49CB-9F7B-3867EFC1425A}" destId="{C780B37A-337D-4234-B3BE-3EACF8020973}" srcOrd="2" destOrd="0" parTransId="{94F5FCE6-6B45-4F9F-AAC8-D8FB0776B193}" sibTransId="{EAEEB4EF-AD79-4C45-B6E0-B4141439CC74}"/>
    <dgm:cxn modelId="{A9972216-DFE4-41FB-A674-69E7CB6B588F}" type="presOf" srcId="{AB8D8768-2A11-41BC-8B1E-9C3898A79FE1}" destId="{CAFB3E86-AC6B-421C-96B3-77DD4C2C020C}" srcOrd="0" destOrd="1" presId="urn:microsoft.com/office/officeart/2016/7/layout/LinearArrowProcessNumbered"/>
    <dgm:cxn modelId="{B9EEE71A-6C00-4E5D-B71B-9902D9B798B5}" srcId="{8507BA42-6C07-4FBA-8656-B4A7CB78446B}" destId="{10C08B65-591A-4338-B50F-CA2E394FECF6}" srcOrd="0" destOrd="0" parTransId="{E0072824-8C4B-4E00-9BEA-661BC41652D6}" sibTransId="{B5EF66D0-0BCD-4C0C-8A51-9F286077F887}"/>
    <dgm:cxn modelId="{E206211D-8922-4420-AA98-CA86F3616187}" type="presOf" srcId="{3B3D8EAD-DB00-4839-8965-41677C741823}" destId="{CEA1B604-E201-41AF-8F67-CC3593A1F5A4}" srcOrd="0" destOrd="0" presId="urn:microsoft.com/office/officeart/2016/7/layout/LinearArrowProcessNumbered"/>
    <dgm:cxn modelId="{46A0C51D-8732-4DCC-AF55-99C7099DF2EF}" type="presOf" srcId="{A2A3753D-7621-44E1-8559-A19BC6FF80D9}" destId="{F4EC4D44-A212-4A36-959E-28D6F94342F5}" srcOrd="0" destOrd="1" presId="urn:microsoft.com/office/officeart/2016/7/layout/LinearArrowProcessNumbered"/>
    <dgm:cxn modelId="{8768B22C-B438-4C8D-B0CE-6FEC48953E45}" srcId="{82E527D5-7DBE-43FC-87D3-9FB6F2E5E355}" destId="{A2A3753D-7621-44E1-8559-A19BC6FF80D9}" srcOrd="0" destOrd="0" parTransId="{A482E757-4E82-442F-9956-4357CE67EBA0}" sibTransId="{F78EED6F-C395-4967-B673-3AE83538EDE1}"/>
    <dgm:cxn modelId="{AA2B7030-4466-4BAD-B4B3-2FD035B16FB3}" type="presOf" srcId="{C584B3FF-A793-4EF4-83F6-EAD8D723384D}" destId="{CAFB3E86-AC6B-421C-96B3-77DD4C2C020C}" srcOrd="0" destOrd="0" presId="urn:microsoft.com/office/officeart/2016/7/layout/LinearArrowProcessNumbered"/>
    <dgm:cxn modelId="{AC517231-ABB6-4AF2-AA11-D64F5E0393C6}" srcId="{81319A5A-AFC1-41F9-B24E-9EB49E48DA8A}" destId="{43C18646-38A0-4585-B876-56A987CD4D9B}" srcOrd="1" destOrd="0" parTransId="{B62E87D3-49E8-4F9A-831C-B04AF1F92A7E}" sibTransId="{0FBF00C1-798D-4D49-9944-AF3FE9FF5234}"/>
    <dgm:cxn modelId="{B26DFC31-AF14-4B1A-89A4-B57F01495D69}" srcId="{81319A5A-AFC1-41F9-B24E-9EB49E48DA8A}" destId="{8E086D3C-E983-478D-8710-138AC00310E1}" srcOrd="0" destOrd="0" parTransId="{E65FD366-6B50-4D2B-B2D9-3E53980DA3B5}" sibTransId="{31AE5AC5-FB47-474C-B17D-B22C51D1459C}"/>
    <dgm:cxn modelId="{FF844045-5BBA-4F36-8B14-4C4B261545F5}" srcId="{11A9DF91-FCDE-49CB-9F7B-3867EFC1425A}" destId="{82E527D5-7DBE-43FC-87D3-9FB6F2E5E355}" srcOrd="6" destOrd="0" parTransId="{44F360F2-AD03-4232-986E-57D06DD6BF76}" sibTransId="{E61C04BA-7DC8-44E8-968B-C29AA033F946}"/>
    <dgm:cxn modelId="{339C116D-6EB1-4EC1-90E2-4C044DA1B1CC}" type="presOf" srcId="{0FF3FC59-9F09-43EE-968D-DC9CA61B1225}" destId="{36ECB0EE-3E1C-40D5-85B4-E8C79F0A15B5}" srcOrd="0" destOrd="1" presId="urn:microsoft.com/office/officeart/2016/7/layout/LinearArrowProcessNumbered"/>
    <dgm:cxn modelId="{DEFB2851-AAD5-45B3-B04C-CBDFF42245E1}" type="presOf" srcId="{FAC45E63-3571-4C8D-B6DF-7104046F96CD}" destId="{DE03AAB9-AF2A-4F61-AEB6-5CC4326B3718}" srcOrd="0" destOrd="0" presId="urn:microsoft.com/office/officeart/2016/7/layout/LinearArrowProcessNumbered"/>
    <dgm:cxn modelId="{8E134871-7A5E-4E17-824E-1352D60D1C45}" srcId="{C780B37A-337D-4234-B3BE-3EACF8020973}" destId="{EF261F54-AC3C-495D-B008-EDB121F8C4D5}" srcOrd="0" destOrd="0" parTransId="{2C792A12-8FB4-448C-87AA-83739E3252DD}" sibTransId="{C1DF5EAE-47B5-4E86-BA9F-01AD245153B4}"/>
    <dgm:cxn modelId="{F03E2052-3BC4-4D3D-920F-7A811AA35D66}" type="presOf" srcId="{B37AC7F3-FCD5-4369-8AB3-73062A244621}" destId="{AD90E610-4E89-444E-A2AF-9914DF5FDF5B}" srcOrd="0" destOrd="2" presId="urn:microsoft.com/office/officeart/2016/7/layout/LinearArrowProcessNumbered"/>
    <dgm:cxn modelId="{B513DF75-EE6F-424B-ABDB-A1A7076405BB}" type="presOf" srcId="{82E527D5-7DBE-43FC-87D3-9FB6F2E5E355}" destId="{F4EC4D44-A212-4A36-959E-28D6F94342F5}" srcOrd="0" destOrd="0" presId="urn:microsoft.com/office/officeart/2016/7/layout/LinearArrowProcessNumbered"/>
    <dgm:cxn modelId="{007F5857-19DF-40D2-8C4F-D427DC33797E}" type="presOf" srcId="{49763511-9F59-44A0-A2AB-7DD0A25C38F5}" destId="{C9F87540-FF43-4C6A-BCAD-0657E73B13DC}" srcOrd="0" destOrd="1" presId="urn:microsoft.com/office/officeart/2016/7/layout/LinearArrowProcessNumbered"/>
    <dgm:cxn modelId="{B9BC1A7E-C055-43B5-A063-D6E13B1F8D91}" srcId="{12C062DD-6E35-40E8-B00E-582190CAA10C}" destId="{0FF3FC59-9F09-43EE-968D-DC9CA61B1225}" srcOrd="0" destOrd="0" parTransId="{1D95CC69-A515-4E01-B4C2-4B2721E6822E}" sibTransId="{8DB45A23-291E-4575-A0B1-77CB6BC60127}"/>
    <dgm:cxn modelId="{7E5FA57F-2148-4ED1-AFD5-9880BD68B06C}" type="presOf" srcId="{ABEDC429-73BF-4E08-BF17-508937C86A64}" destId="{C9F87540-FF43-4C6A-BCAD-0657E73B13DC}" srcOrd="0" destOrd="0" presId="urn:microsoft.com/office/officeart/2016/7/layout/LinearArrowProcessNumbered"/>
    <dgm:cxn modelId="{AD47DE91-0F51-4992-9176-E9F7DE6BA1B5}" type="presOf" srcId="{C780B37A-337D-4234-B3BE-3EACF8020973}" destId="{05D1B8DE-5AC0-4727-B1F7-5B81E4DC5BE1}" srcOrd="0" destOrd="0" presId="urn:microsoft.com/office/officeart/2016/7/layout/LinearArrowProcessNumbered"/>
    <dgm:cxn modelId="{93071F9F-E803-4CE6-84A1-5C5C1E379501}" type="presOf" srcId="{8E086D3C-E983-478D-8710-138AC00310E1}" destId="{F667C7F7-ECBF-4642-A9AF-91F0CEE355D8}" srcOrd="0" destOrd="1" presId="urn:microsoft.com/office/officeart/2016/7/layout/LinearArrowProcessNumbered"/>
    <dgm:cxn modelId="{C5C22AA3-D41B-4B35-8398-3AC13ABF41BC}" type="presOf" srcId="{EF261F54-AC3C-495D-B008-EDB121F8C4D5}" destId="{05D1B8DE-5AC0-4727-B1F7-5B81E4DC5BE1}" srcOrd="0" destOrd="1" presId="urn:microsoft.com/office/officeart/2016/7/layout/LinearArrowProcessNumbered"/>
    <dgm:cxn modelId="{F6B132A7-C3DA-4B26-8979-16742F0E9576}" type="presOf" srcId="{8C5ABE7C-09BC-44DC-9A7E-45CC2CF3A816}" destId="{3FA1EEBB-40FE-4264-BB27-8A18C1D8B349}" srcOrd="0" destOrd="0" presId="urn:microsoft.com/office/officeart/2016/7/layout/LinearArrowProcessNumbered"/>
    <dgm:cxn modelId="{B7A5AFAD-25BE-499D-8A10-57246D286E88}" srcId="{C780B37A-337D-4234-B3BE-3EACF8020973}" destId="{34F26082-AE0F-4325-942D-D21C0163E282}" srcOrd="1" destOrd="0" parTransId="{4A87114F-25D8-4825-AC52-7D635567A3BC}" sibTransId="{8B57167A-C2AA-4681-BE91-114120A95A32}"/>
    <dgm:cxn modelId="{9E3201B6-8BC2-4B61-BAA6-D649DA89FC46}" srcId="{11A9DF91-FCDE-49CB-9F7B-3867EFC1425A}" destId="{81319A5A-AFC1-41F9-B24E-9EB49E48DA8A}" srcOrd="0" destOrd="0" parTransId="{DF8A13B7-8D7E-4A6F-973E-80C04472624E}" sibTransId="{A7E40529-0818-4822-B1C8-67C071E903D7}"/>
    <dgm:cxn modelId="{90C8F8B9-E006-47D9-86E7-58474D3FFF08}" srcId="{ABEDC429-73BF-4E08-BF17-508937C86A64}" destId="{49763511-9F59-44A0-A2AB-7DD0A25C38F5}" srcOrd="0" destOrd="0" parTransId="{AD124A39-AB76-4BBA-BBF2-D40199F9D6CF}" sibTransId="{0591C661-CBBB-41BE-BC24-2CF6CDCA8890}"/>
    <dgm:cxn modelId="{BBEA58BD-EE12-4E06-830B-F885AA384D68}" type="presOf" srcId="{8507BA42-6C07-4FBA-8656-B4A7CB78446B}" destId="{AD90E610-4E89-444E-A2AF-9914DF5FDF5B}" srcOrd="0" destOrd="0" presId="urn:microsoft.com/office/officeart/2016/7/layout/LinearArrowProcessNumbered"/>
    <dgm:cxn modelId="{7BEEBEC2-CF04-44C8-B3B2-068977C03851}" srcId="{8507BA42-6C07-4FBA-8656-B4A7CB78446B}" destId="{B37AC7F3-FCD5-4369-8AB3-73062A244621}" srcOrd="1" destOrd="0" parTransId="{B2F04BCC-C575-4F94-B1B6-4BB57E72238D}" sibTransId="{2ED1404D-F47A-457D-966D-FF02EB342B4F}"/>
    <dgm:cxn modelId="{F0EF54C8-931D-460C-B13B-50D7B9C08CC8}" type="presOf" srcId="{11A9DF91-FCDE-49CB-9F7B-3867EFC1425A}" destId="{A70F9193-4894-4FCB-B4FB-021F44BC5A34}" srcOrd="0" destOrd="0" presId="urn:microsoft.com/office/officeart/2016/7/layout/LinearArrowProcessNumbered"/>
    <dgm:cxn modelId="{AB4413CC-CF50-4EAB-8264-4B070865C31F}" type="presOf" srcId="{07369D32-864D-4B94-8DDC-0619990A30D2}" destId="{376B801E-BA86-44B3-A82D-6B41CC3389A4}" srcOrd="0" destOrd="0" presId="urn:microsoft.com/office/officeart/2016/7/layout/LinearArrowProcessNumbered"/>
    <dgm:cxn modelId="{140B11D0-54F8-4467-9EDA-AC50E1A24B68}" type="presOf" srcId="{34F26082-AE0F-4325-942D-D21C0163E282}" destId="{05D1B8DE-5AC0-4727-B1F7-5B81E4DC5BE1}" srcOrd="0" destOrd="2" presId="urn:microsoft.com/office/officeart/2016/7/layout/LinearArrowProcessNumbered"/>
    <dgm:cxn modelId="{5AA99DDA-7FED-40F6-B4D6-CA346B4361B3}" type="presOf" srcId="{A7E40529-0818-4822-B1C8-67C071E903D7}" destId="{0F1E59D1-92C3-42F8-AFFC-C849138E9BBD}" srcOrd="0" destOrd="0" presId="urn:microsoft.com/office/officeart/2016/7/layout/LinearArrowProcessNumbered"/>
    <dgm:cxn modelId="{6D7C1EE4-9458-42BD-8B7A-6F237A4A50FB}" srcId="{C584B3FF-A793-4EF4-83F6-EAD8D723384D}" destId="{AB8D8768-2A11-41BC-8B1E-9C3898A79FE1}" srcOrd="0" destOrd="0" parTransId="{82FAD071-BD8C-47B3-A7F7-F5DB2836CD67}" sibTransId="{2152E1F5-5103-46A2-9548-EAA707B50731}"/>
    <dgm:cxn modelId="{386A95E7-9523-4BF3-A89B-AED5B7CE2A0C}" type="presOf" srcId="{12C062DD-6E35-40E8-B00E-582190CAA10C}" destId="{36ECB0EE-3E1C-40D5-85B4-E8C79F0A15B5}" srcOrd="0" destOrd="0" presId="urn:microsoft.com/office/officeart/2016/7/layout/LinearArrowProcessNumbered"/>
    <dgm:cxn modelId="{AE4D43ED-C72B-416E-B4DD-75D3954D65A5}" srcId="{11A9DF91-FCDE-49CB-9F7B-3867EFC1425A}" destId="{ABEDC429-73BF-4E08-BF17-508937C86A64}" srcOrd="3" destOrd="0" parTransId="{82C94CB4-40B1-4C2A-BE21-B69107281B15}" sibTransId="{FAC45E63-3571-4C8D-B6DF-7104046F96CD}"/>
    <dgm:cxn modelId="{3EC99DF5-E57F-4838-B340-CCEABFBCC784}" type="presOf" srcId="{EAEEB4EF-AD79-4C45-B6E0-B4141439CC74}" destId="{612F7C3A-2946-426F-BC63-B1B6AC64D57E}" srcOrd="0" destOrd="0" presId="urn:microsoft.com/office/officeart/2016/7/layout/LinearArrowProcessNumbered"/>
    <dgm:cxn modelId="{D955E9F6-1A9D-4889-904B-23CF76B4E5EE}" type="presOf" srcId="{E61C04BA-7DC8-44E8-968B-C29AA033F946}" destId="{1E852028-E019-4205-9064-A2ED88BF40C4}" srcOrd="0" destOrd="0" presId="urn:microsoft.com/office/officeart/2016/7/layout/LinearArrowProcessNumbered"/>
    <dgm:cxn modelId="{DE3D19FC-6FC6-4CB3-BF46-238C7B1D476D}" srcId="{11A9DF91-FCDE-49CB-9F7B-3867EFC1425A}" destId="{8507BA42-6C07-4FBA-8656-B4A7CB78446B}" srcOrd="1" destOrd="0" parTransId="{538F0D60-B57A-4CD5-B21A-77C0C8CFE5CC}" sibTransId="{07369D32-864D-4B94-8DDC-0619990A30D2}"/>
    <dgm:cxn modelId="{D87F3DFC-C8A6-45E7-B460-AAB7D8C9A158}" srcId="{11A9DF91-FCDE-49CB-9F7B-3867EFC1425A}" destId="{12C062DD-6E35-40E8-B00E-582190CAA10C}" srcOrd="5" destOrd="0" parTransId="{53E4B9B8-E4C3-4EEE-87B7-AAD7AA9A50CE}" sibTransId="{8C5ABE7C-09BC-44DC-9A7E-45CC2CF3A816}"/>
    <dgm:cxn modelId="{D50842FD-A8E3-4720-83FD-48191229FE25}" type="presOf" srcId="{43C18646-38A0-4585-B876-56A987CD4D9B}" destId="{F667C7F7-ECBF-4642-A9AF-91F0CEE355D8}" srcOrd="0" destOrd="2" presId="urn:microsoft.com/office/officeart/2016/7/layout/LinearArrowProcessNumbered"/>
    <dgm:cxn modelId="{4165BFB9-DF00-4DB2-AA55-8886ABA09930}" type="presParOf" srcId="{A70F9193-4894-4FCB-B4FB-021F44BC5A34}" destId="{C3925B64-E522-48B9-841E-2CC5D7FB7E02}" srcOrd="0" destOrd="0" presId="urn:microsoft.com/office/officeart/2016/7/layout/LinearArrowProcessNumbered"/>
    <dgm:cxn modelId="{8C72664F-3627-4A0F-A112-A0FCCDD3694C}" type="presParOf" srcId="{C3925B64-E522-48B9-841E-2CC5D7FB7E02}" destId="{20A887CF-3FA3-444F-94DE-BCC45942AC9B}" srcOrd="0" destOrd="0" presId="urn:microsoft.com/office/officeart/2016/7/layout/LinearArrowProcessNumbered"/>
    <dgm:cxn modelId="{C49E2913-C990-4C4B-A063-2D87D571834F}" type="presParOf" srcId="{C3925B64-E522-48B9-841E-2CC5D7FB7E02}" destId="{AD617F48-638A-4A96-BD28-293F70C7090E}" srcOrd="1" destOrd="0" presId="urn:microsoft.com/office/officeart/2016/7/layout/LinearArrowProcessNumbered"/>
    <dgm:cxn modelId="{6EEB43A1-AED8-447B-9C73-709547A24DB5}" type="presParOf" srcId="{AD617F48-638A-4A96-BD28-293F70C7090E}" destId="{C9516F1E-ED48-4040-9BC9-CF1AFA2CBD49}" srcOrd="0" destOrd="0" presId="urn:microsoft.com/office/officeart/2016/7/layout/LinearArrowProcessNumbered"/>
    <dgm:cxn modelId="{02B6AF17-2D8B-420A-8391-8F7B09DCE706}" type="presParOf" srcId="{AD617F48-638A-4A96-BD28-293F70C7090E}" destId="{63F60EEA-DB3D-4127-BD5D-D77764D26706}" srcOrd="1" destOrd="0" presId="urn:microsoft.com/office/officeart/2016/7/layout/LinearArrowProcessNumbered"/>
    <dgm:cxn modelId="{8A6FF671-8443-4C28-BE75-3BD9AACBE2FE}" type="presParOf" srcId="{AD617F48-638A-4A96-BD28-293F70C7090E}" destId="{0F1E59D1-92C3-42F8-AFFC-C849138E9BBD}" srcOrd="2" destOrd="0" presId="urn:microsoft.com/office/officeart/2016/7/layout/LinearArrowProcessNumbered"/>
    <dgm:cxn modelId="{7BEFEEEB-6A57-4F2D-8991-46475CBAA676}" type="presParOf" srcId="{AD617F48-638A-4A96-BD28-293F70C7090E}" destId="{D72B8923-90F1-4E98-A0AC-72EAB81640B7}" srcOrd="3" destOrd="0" presId="urn:microsoft.com/office/officeart/2016/7/layout/LinearArrowProcessNumbered"/>
    <dgm:cxn modelId="{93184E94-D3F1-4428-8E0B-EFE6AA8F0F1F}" type="presParOf" srcId="{C3925B64-E522-48B9-841E-2CC5D7FB7E02}" destId="{F667C7F7-ECBF-4642-A9AF-91F0CEE355D8}" srcOrd="2" destOrd="0" presId="urn:microsoft.com/office/officeart/2016/7/layout/LinearArrowProcessNumbered"/>
    <dgm:cxn modelId="{08EB02B0-2137-4C70-A6EC-5E56D909A8F0}" type="presParOf" srcId="{A70F9193-4894-4FCB-B4FB-021F44BC5A34}" destId="{5743AE33-C17A-4343-B281-37A865F79B8E}" srcOrd="1" destOrd="0" presId="urn:microsoft.com/office/officeart/2016/7/layout/LinearArrowProcessNumbered"/>
    <dgm:cxn modelId="{BC4898DE-1C97-442F-ADD7-3182D1F83F63}" type="presParOf" srcId="{A70F9193-4894-4FCB-B4FB-021F44BC5A34}" destId="{15C8F9AC-FCBE-4F59-89E2-BB691466AB85}" srcOrd="2" destOrd="0" presId="urn:microsoft.com/office/officeart/2016/7/layout/LinearArrowProcessNumbered"/>
    <dgm:cxn modelId="{3CF1E50B-2F6E-4BCD-9B6E-41B5A64F51BA}" type="presParOf" srcId="{15C8F9AC-FCBE-4F59-89E2-BB691466AB85}" destId="{FF16E720-29EC-4141-B8B3-C326F1B33FA5}" srcOrd="0" destOrd="0" presId="urn:microsoft.com/office/officeart/2016/7/layout/LinearArrowProcessNumbered"/>
    <dgm:cxn modelId="{F842F985-6029-4A87-A940-7916B235447C}" type="presParOf" srcId="{15C8F9AC-FCBE-4F59-89E2-BB691466AB85}" destId="{BAE40ED6-6E13-4A1F-90D9-24AA99AD0DF1}" srcOrd="1" destOrd="0" presId="urn:microsoft.com/office/officeart/2016/7/layout/LinearArrowProcessNumbered"/>
    <dgm:cxn modelId="{4C47B168-52CD-449E-8485-B3A0F4C535B2}" type="presParOf" srcId="{BAE40ED6-6E13-4A1F-90D9-24AA99AD0DF1}" destId="{C6CCFD3F-2096-4985-9085-B61EF2F3CF6B}" srcOrd="0" destOrd="0" presId="urn:microsoft.com/office/officeart/2016/7/layout/LinearArrowProcessNumbered"/>
    <dgm:cxn modelId="{9A1BC0E9-8CD6-45DF-933D-10F3F63FFA7C}" type="presParOf" srcId="{BAE40ED6-6E13-4A1F-90D9-24AA99AD0DF1}" destId="{AF937AC8-74A7-4105-9237-2BE7160A3524}" srcOrd="1" destOrd="0" presId="urn:microsoft.com/office/officeart/2016/7/layout/LinearArrowProcessNumbered"/>
    <dgm:cxn modelId="{1A19E0A2-E3E9-4CF5-87A6-3F4C355E5F18}" type="presParOf" srcId="{BAE40ED6-6E13-4A1F-90D9-24AA99AD0DF1}" destId="{376B801E-BA86-44B3-A82D-6B41CC3389A4}" srcOrd="2" destOrd="0" presId="urn:microsoft.com/office/officeart/2016/7/layout/LinearArrowProcessNumbered"/>
    <dgm:cxn modelId="{7798E6F3-D8E0-4374-BD6B-1BF944F1FAF9}" type="presParOf" srcId="{BAE40ED6-6E13-4A1F-90D9-24AA99AD0DF1}" destId="{9276D599-0E88-483A-A3DB-D80BFC57B553}" srcOrd="3" destOrd="0" presId="urn:microsoft.com/office/officeart/2016/7/layout/LinearArrowProcessNumbered"/>
    <dgm:cxn modelId="{FEFE4A21-DD33-4544-8227-761CB189D21B}" type="presParOf" srcId="{15C8F9AC-FCBE-4F59-89E2-BB691466AB85}" destId="{AD90E610-4E89-444E-A2AF-9914DF5FDF5B}" srcOrd="2" destOrd="0" presId="urn:microsoft.com/office/officeart/2016/7/layout/LinearArrowProcessNumbered"/>
    <dgm:cxn modelId="{BF338D7E-6C8D-435E-982E-865A591C8B82}" type="presParOf" srcId="{A70F9193-4894-4FCB-B4FB-021F44BC5A34}" destId="{CBA569FF-05CB-4D0D-9DEE-A2061145239E}" srcOrd="3" destOrd="0" presId="urn:microsoft.com/office/officeart/2016/7/layout/LinearArrowProcessNumbered"/>
    <dgm:cxn modelId="{669BBB69-7D31-4CE5-9418-964BDE208386}" type="presParOf" srcId="{A70F9193-4894-4FCB-B4FB-021F44BC5A34}" destId="{5ADBC9ED-0501-4382-B7E6-82BC8449639C}" srcOrd="4" destOrd="0" presId="urn:microsoft.com/office/officeart/2016/7/layout/LinearArrowProcessNumbered"/>
    <dgm:cxn modelId="{64587637-AE87-4840-8B0B-EA423ACE1AFC}" type="presParOf" srcId="{5ADBC9ED-0501-4382-B7E6-82BC8449639C}" destId="{4C83F3B2-AD4C-4D56-B6A0-C4EE1C6FCE9A}" srcOrd="0" destOrd="0" presId="urn:microsoft.com/office/officeart/2016/7/layout/LinearArrowProcessNumbered"/>
    <dgm:cxn modelId="{E32BDB8D-8A10-4D21-9819-A992FF5475D5}" type="presParOf" srcId="{5ADBC9ED-0501-4382-B7E6-82BC8449639C}" destId="{B078077F-4C32-4571-AB62-B9F1306FE99E}" srcOrd="1" destOrd="0" presId="urn:microsoft.com/office/officeart/2016/7/layout/LinearArrowProcessNumbered"/>
    <dgm:cxn modelId="{3907D871-0DC9-44F7-85C4-C763A1F61000}" type="presParOf" srcId="{B078077F-4C32-4571-AB62-B9F1306FE99E}" destId="{B0B9D734-D61A-4B5E-B5B7-2ED1491FA25A}" srcOrd="0" destOrd="0" presId="urn:microsoft.com/office/officeart/2016/7/layout/LinearArrowProcessNumbered"/>
    <dgm:cxn modelId="{7A8A95D8-8C5C-434F-BFC1-8315B05CD0C7}" type="presParOf" srcId="{B078077F-4C32-4571-AB62-B9F1306FE99E}" destId="{6E01A1D2-B48F-4FFF-AD2D-9487378B902D}" srcOrd="1" destOrd="0" presId="urn:microsoft.com/office/officeart/2016/7/layout/LinearArrowProcessNumbered"/>
    <dgm:cxn modelId="{C0988A75-12D2-439D-97D9-8C5130206A1C}" type="presParOf" srcId="{B078077F-4C32-4571-AB62-B9F1306FE99E}" destId="{612F7C3A-2946-426F-BC63-B1B6AC64D57E}" srcOrd="2" destOrd="0" presId="urn:microsoft.com/office/officeart/2016/7/layout/LinearArrowProcessNumbered"/>
    <dgm:cxn modelId="{DDC85C46-8C6B-4B1E-9F5B-AC4829CE4BE7}" type="presParOf" srcId="{B078077F-4C32-4571-AB62-B9F1306FE99E}" destId="{09959F44-E753-46FF-AC3A-EB4C9423D861}" srcOrd="3" destOrd="0" presId="urn:microsoft.com/office/officeart/2016/7/layout/LinearArrowProcessNumbered"/>
    <dgm:cxn modelId="{3421E55F-929A-4E28-90C4-ED92E5BAA6BC}" type="presParOf" srcId="{5ADBC9ED-0501-4382-B7E6-82BC8449639C}" destId="{05D1B8DE-5AC0-4727-B1F7-5B81E4DC5BE1}" srcOrd="2" destOrd="0" presId="urn:microsoft.com/office/officeart/2016/7/layout/LinearArrowProcessNumbered"/>
    <dgm:cxn modelId="{F0B6D36B-FFDF-4AAC-A67B-776EA1B47077}" type="presParOf" srcId="{A70F9193-4894-4FCB-B4FB-021F44BC5A34}" destId="{0DB389E8-B012-4801-9A89-90294896DE82}" srcOrd="5" destOrd="0" presId="urn:microsoft.com/office/officeart/2016/7/layout/LinearArrowProcessNumbered"/>
    <dgm:cxn modelId="{C1239935-643E-4C56-BDB1-86D3FD903D36}" type="presParOf" srcId="{A70F9193-4894-4FCB-B4FB-021F44BC5A34}" destId="{083FA4B8-D823-4F55-B33F-2035D03A3003}" srcOrd="6" destOrd="0" presId="urn:microsoft.com/office/officeart/2016/7/layout/LinearArrowProcessNumbered"/>
    <dgm:cxn modelId="{71BD33FF-C11E-4A0A-BE11-71E4E47C52BF}" type="presParOf" srcId="{083FA4B8-D823-4F55-B33F-2035D03A3003}" destId="{3A681741-1E89-49E5-BEF5-2F77C64EDFF9}" srcOrd="0" destOrd="0" presId="urn:microsoft.com/office/officeart/2016/7/layout/LinearArrowProcessNumbered"/>
    <dgm:cxn modelId="{3A9BA1D9-CFA0-4C6C-A288-5508B47F2753}" type="presParOf" srcId="{083FA4B8-D823-4F55-B33F-2035D03A3003}" destId="{52A5EAAA-961E-4D9A-B0E9-FDEC9958AB7B}" srcOrd="1" destOrd="0" presId="urn:microsoft.com/office/officeart/2016/7/layout/LinearArrowProcessNumbered"/>
    <dgm:cxn modelId="{C7B412CF-13FE-4ADB-981D-A102D0F341E3}" type="presParOf" srcId="{52A5EAAA-961E-4D9A-B0E9-FDEC9958AB7B}" destId="{A1616A69-0477-4C6B-B890-00B2CE99D9C7}" srcOrd="0" destOrd="0" presId="urn:microsoft.com/office/officeart/2016/7/layout/LinearArrowProcessNumbered"/>
    <dgm:cxn modelId="{46236D1C-9262-40D0-8060-BBF878D0D446}" type="presParOf" srcId="{52A5EAAA-961E-4D9A-B0E9-FDEC9958AB7B}" destId="{31FEFA7E-81BA-4C82-828F-8A6EA563A804}" srcOrd="1" destOrd="0" presId="urn:microsoft.com/office/officeart/2016/7/layout/LinearArrowProcessNumbered"/>
    <dgm:cxn modelId="{6A86F366-9FEB-47F1-A263-20399915B466}" type="presParOf" srcId="{52A5EAAA-961E-4D9A-B0E9-FDEC9958AB7B}" destId="{DE03AAB9-AF2A-4F61-AEB6-5CC4326B3718}" srcOrd="2" destOrd="0" presId="urn:microsoft.com/office/officeart/2016/7/layout/LinearArrowProcessNumbered"/>
    <dgm:cxn modelId="{40F8B6CF-B16B-466F-9B93-9133C755C029}" type="presParOf" srcId="{52A5EAAA-961E-4D9A-B0E9-FDEC9958AB7B}" destId="{DD5B7A45-C659-4442-8FAB-5365683AC87B}" srcOrd="3" destOrd="0" presId="urn:microsoft.com/office/officeart/2016/7/layout/LinearArrowProcessNumbered"/>
    <dgm:cxn modelId="{28C2DDAC-956E-4E6D-B723-E4D2AE4CC9AE}" type="presParOf" srcId="{083FA4B8-D823-4F55-B33F-2035D03A3003}" destId="{C9F87540-FF43-4C6A-BCAD-0657E73B13DC}" srcOrd="2" destOrd="0" presId="urn:microsoft.com/office/officeart/2016/7/layout/LinearArrowProcessNumbered"/>
    <dgm:cxn modelId="{67E138D9-778E-4405-90B4-9195DCF682CA}" type="presParOf" srcId="{A70F9193-4894-4FCB-B4FB-021F44BC5A34}" destId="{4429127E-6D98-4E09-A4C2-EF82363DDD05}" srcOrd="7" destOrd="0" presId="urn:microsoft.com/office/officeart/2016/7/layout/LinearArrowProcessNumbered"/>
    <dgm:cxn modelId="{A974F83E-BE0A-479B-B2AA-0A0A909D74C3}" type="presParOf" srcId="{A70F9193-4894-4FCB-B4FB-021F44BC5A34}" destId="{69F891A5-766A-4809-9A24-FD7B7F5FC14E}" srcOrd="8" destOrd="0" presId="urn:microsoft.com/office/officeart/2016/7/layout/LinearArrowProcessNumbered"/>
    <dgm:cxn modelId="{EA78608C-D8E2-4153-9148-4E187F4056B0}" type="presParOf" srcId="{69F891A5-766A-4809-9A24-FD7B7F5FC14E}" destId="{F26F2AFC-BD97-43EF-9AA4-98406C581A6C}" srcOrd="0" destOrd="0" presId="urn:microsoft.com/office/officeart/2016/7/layout/LinearArrowProcessNumbered"/>
    <dgm:cxn modelId="{78CA7748-28B8-40E0-B788-238497B015AD}" type="presParOf" srcId="{69F891A5-766A-4809-9A24-FD7B7F5FC14E}" destId="{C6B2F1A3-3F91-4994-A953-29A4927A371F}" srcOrd="1" destOrd="0" presId="urn:microsoft.com/office/officeart/2016/7/layout/LinearArrowProcessNumbered"/>
    <dgm:cxn modelId="{98D58059-E036-45E1-AEAD-97140E8D83B6}" type="presParOf" srcId="{C6B2F1A3-3F91-4994-A953-29A4927A371F}" destId="{1FFC59BF-AABD-42B9-8287-0891A93EAD13}" srcOrd="0" destOrd="0" presId="urn:microsoft.com/office/officeart/2016/7/layout/LinearArrowProcessNumbered"/>
    <dgm:cxn modelId="{3478BBAE-AE4B-4D11-BC6B-1AD03F4FDF41}" type="presParOf" srcId="{C6B2F1A3-3F91-4994-A953-29A4927A371F}" destId="{92245203-A87E-4B6D-A757-875EBBD760BA}" srcOrd="1" destOrd="0" presId="urn:microsoft.com/office/officeart/2016/7/layout/LinearArrowProcessNumbered"/>
    <dgm:cxn modelId="{C9D9D1C1-906C-4E72-9268-33B03D376720}" type="presParOf" srcId="{C6B2F1A3-3F91-4994-A953-29A4927A371F}" destId="{CEA1B604-E201-41AF-8F67-CC3593A1F5A4}" srcOrd="2" destOrd="0" presId="urn:microsoft.com/office/officeart/2016/7/layout/LinearArrowProcessNumbered"/>
    <dgm:cxn modelId="{416CBA84-DF41-41E5-8CCB-137A2A363A0F}" type="presParOf" srcId="{C6B2F1A3-3F91-4994-A953-29A4927A371F}" destId="{87D48880-2603-4D5D-8298-FDCEB2801A28}" srcOrd="3" destOrd="0" presId="urn:microsoft.com/office/officeart/2016/7/layout/LinearArrowProcessNumbered"/>
    <dgm:cxn modelId="{ACEFAC38-5E99-498E-AE73-E8E1B86B1698}" type="presParOf" srcId="{69F891A5-766A-4809-9A24-FD7B7F5FC14E}" destId="{CAFB3E86-AC6B-421C-96B3-77DD4C2C020C}" srcOrd="2" destOrd="0" presId="urn:microsoft.com/office/officeart/2016/7/layout/LinearArrowProcessNumbered"/>
    <dgm:cxn modelId="{462A2DB0-4748-4716-9AD0-54A3364EAC78}" type="presParOf" srcId="{A70F9193-4894-4FCB-B4FB-021F44BC5A34}" destId="{A141FFE2-90B5-4C68-BAF0-D6B1A89FE524}" srcOrd="9" destOrd="0" presId="urn:microsoft.com/office/officeart/2016/7/layout/LinearArrowProcessNumbered"/>
    <dgm:cxn modelId="{3CE6A5CC-412E-4B7F-B5D9-7F4916089C32}" type="presParOf" srcId="{A70F9193-4894-4FCB-B4FB-021F44BC5A34}" destId="{C8AF65BB-45DD-48F9-B4C3-06B6ED4091FB}" srcOrd="10" destOrd="0" presId="urn:microsoft.com/office/officeart/2016/7/layout/LinearArrowProcessNumbered"/>
    <dgm:cxn modelId="{22214D7F-FCAA-42B5-90F7-CF7672E9B8E6}" type="presParOf" srcId="{C8AF65BB-45DD-48F9-B4C3-06B6ED4091FB}" destId="{CCA4629B-546F-4666-9A10-7A0D53704A99}" srcOrd="0" destOrd="0" presId="urn:microsoft.com/office/officeart/2016/7/layout/LinearArrowProcessNumbered"/>
    <dgm:cxn modelId="{C50B7E49-234E-4A28-BF1F-FF2A9A0889B7}" type="presParOf" srcId="{C8AF65BB-45DD-48F9-B4C3-06B6ED4091FB}" destId="{6D89E217-B909-407B-A020-F49E882B12EB}" srcOrd="1" destOrd="0" presId="urn:microsoft.com/office/officeart/2016/7/layout/LinearArrowProcessNumbered"/>
    <dgm:cxn modelId="{DA4A7F23-6349-404E-9105-5965B3C964C4}" type="presParOf" srcId="{6D89E217-B909-407B-A020-F49E882B12EB}" destId="{5D72BF77-773A-4510-9323-C1A564F92E81}" srcOrd="0" destOrd="0" presId="urn:microsoft.com/office/officeart/2016/7/layout/LinearArrowProcessNumbered"/>
    <dgm:cxn modelId="{4944F72C-E775-45B9-AEF9-92BE618C05BA}" type="presParOf" srcId="{6D89E217-B909-407B-A020-F49E882B12EB}" destId="{971E4853-553D-4C19-B8E6-2FDF0741BDBC}" srcOrd="1" destOrd="0" presId="urn:microsoft.com/office/officeart/2016/7/layout/LinearArrowProcessNumbered"/>
    <dgm:cxn modelId="{AEDDDEAF-0BAE-46B5-AB15-E0B03BD2C03A}" type="presParOf" srcId="{6D89E217-B909-407B-A020-F49E882B12EB}" destId="{3FA1EEBB-40FE-4264-BB27-8A18C1D8B349}" srcOrd="2" destOrd="0" presId="urn:microsoft.com/office/officeart/2016/7/layout/LinearArrowProcessNumbered"/>
    <dgm:cxn modelId="{901B0D42-670E-4937-B747-10B73EBE4E0A}" type="presParOf" srcId="{6D89E217-B909-407B-A020-F49E882B12EB}" destId="{68E5C242-2531-4B61-B0DB-A787A021B776}" srcOrd="3" destOrd="0" presId="urn:microsoft.com/office/officeart/2016/7/layout/LinearArrowProcessNumbered"/>
    <dgm:cxn modelId="{238D2A82-D494-470A-BA1B-67EAA14A09B0}" type="presParOf" srcId="{C8AF65BB-45DD-48F9-B4C3-06B6ED4091FB}" destId="{36ECB0EE-3E1C-40D5-85B4-E8C79F0A15B5}" srcOrd="2" destOrd="0" presId="urn:microsoft.com/office/officeart/2016/7/layout/LinearArrowProcessNumbered"/>
    <dgm:cxn modelId="{3AEF014E-5374-4111-B1FA-5339FCBBBA7D}" type="presParOf" srcId="{A70F9193-4894-4FCB-B4FB-021F44BC5A34}" destId="{23694D59-2CD4-48FA-A5C4-90B0211F81D9}" srcOrd="11" destOrd="0" presId="urn:microsoft.com/office/officeart/2016/7/layout/LinearArrowProcessNumbered"/>
    <dgm:cxn modelId="{36602DA7-2467-4C50-AA15-59D93F1EBD34}" type="presParOf" srcId="{A70F9193-4894-4FCB-B4FB-021F44BC5A34}" destId="{D6C04EFA-0110-4087-9195-90429A4C6F81}" srcOrd="12" destOrd="0" presId="urn:microsoft.com/office/officeart/2016/7/layout/LinearArrowProcessNumbered"/>
    <dgm:cxn modelId="{D6C9F415-8CED-42CA-AE62-80516EFD37E0}" type="presParOf" srcId="{D6C04EFA-0110-4087-9195-90429A4C6F81}" destId="{4AD27E51-301A-4A7A-83D5-DA6FA7C763B2}" srcOrd="0" destOrd="0" presId="urn:microsoft.com/office/officeart/2016/7/layout/LinearArrowProcessNumbered"/>
    <dgm:cxn modelId="{A89AC1B7-F80A-44B2-AEED-29FE527904D1}" type="presParOf" srcId="{D6C04EFA-0110-4087-9195-90429A4C6F81}" destId="{893FB1CA-752D-44BD-AF72-C8A210C40B96}" srcOrd="1" destOrd="0" presId="urn:microsoft.com/office/officeart/2016/7/layout/LinearArrowProcessNumbered"/>
    <dgm:cxn modelId="{CFBEC781-1F31-42E3-A763-FCB6612D20D2}" type="presParOf" srcId="{893FB1CA-752D-44BD-AF72-C8A210C40B96}" destId="{A4D3B4C2-3E7B-4C22-AACD-9C3EAE487A55}" srcOrd="0" destOrd="0" presId="urn:microsoft.com/office/officeart/2016/7/layout/LinearArrowProcessNumbered"/>
    <dgm:cxn modelId="{2279D410-A050-40D6-ACB5-EE5EDD8B3083}" type="presParOf" srcId="{893FB1CA-752D-44BD-AF72-C8A210C40B96}" destId="{0CD73A68-0C20-4B4C-B693-C992CB9DB191}" srcOrd="1" destOrd="0" presId="urn:microsoft.com/office/officeart/2016/7/layout/LinearArrowProcessNumbered"/>
    <dgm:cxn modelId="{2AF01C4A-CE28-4B75-9423-889DBF3C0F62}" type="presParOf" srcId="{893FB1CA-752D-44BD-AF72-C8A210C40B96}" destId="{1E852028-E019-4205-9064-A2ED88BF40C4}" srcOrd="2" destOrd="0" presId="urn:microsoft.com/office/officeart/2016/7/layout/LinearArrowProcessNumbered"/>
    <dgm:cxn modelId="{787EAC76-7E94-45ED-B2AC-8BC13112A5F8}" type="presParOf" srcId="{893FB1CA-752D-44BD-AF72-C8A210C40B96}" destId="{7C27B53A-0218-44DA-BDDD-DBFCFB103092}" srcOrd="3" destOrd="0" presId="urn:microsoft.com/office/officeart/2016/7/layout/LinearArrowProcessNumbered"/>
    <dgm:cxn modelId="{6154B260-7973-4D18-BD00-2CD9C972BAF1}" type="presParOf" srcId="{D6C04EFA-0110-4087-9195-90429A4C6F81}" destId="{F4EC4D44-A212-4A36-959E-28D6F94342F5}"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60BD4-6BE6-4CEF-87AC-3161E519BB86}">
      <dsp:nvSpPr>
        <dsp:cNvPr id="0" name=""/>
        <dsp:cNvSpPr/>
      </dsp:nvSpPr>
      <dsp:spPr>
        <a:xfrm>
          <a:off x="0" y="0"/>
          <a:ext cx="10728767"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B196EAD-5024-42D9-AEB1-A34B2F42A206}">
      <dsp:nvSpPr>
        <dsp:cNvPr id="0" name=""/>
        <dsp:cNvSpPr/>
      </dsp:nvSpPr>
      <dsp:spPr>
        <a:xfrm>
          <a:off x="0" y="0"/>
          <a:ext cx="10728767"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b="1" kern="1200" dirty="0"/>
            <a:t>Examine the Data Model:</a:t>
          </a:r>
        </a:p>
      </dsp:txBody>
      <dsp:txXfrm>
        <a:off x="0" y="0"/>
        <a:ext cx="10728767" cy="543917"/>
      </dsp:txXfrm>
    </dsp:sp>
    <dsp:sp modelId="{2C1ACACF-5090-4BAE-AE17-54A53F0434F9}">
      <dsp:nvSpPr>
        <dsp:cNvPr id="0" name=""/>
        <dsp:cNvSpPr/>
      </dsp:nvSpPr>
      <dsp:spPr>
        <a:xfrm>
          <a:off x="0" y="543917"/>
          <a:ext cx="10728767"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5B7C7BD-943D-4449-B201-1CBE9D896B90}">
      <dsp:nvSpPr>
        <dsp:cNvPr id="0" name=""/>
        <dsp:cNvSpPr/>
      </dsp:nvSpPr>
      <dsp:spPr>
        <a:xfrm>
          <a:off x="0" y="543917"/>
          <a:ext cx="10728767"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kern="1200" dirty="0"/>
            <a:t>Open the PBIX file using Power BI Desktop to inspect the data model. In the Model View, identify tables, relationships, and their structure.</a:t>
          </a:r>
        </a:p>
      </dsp:txBody>
      <dsp:txXfrm>
        <a:off x="0" y="543917"/>
        <a:ext cx="10728767" cy="543917"/>
      </dsp:txXfrm>
    </dsp:sp>
    <dsp:sp modelId="{3C688F3F-8FF3-4205-AB1D-888818411185}">
      <dsp:nvSpPr>
        <dsp:cNvPr id="0" name=""/>
        <dsp:cNvSpPr/>
      </dsp:nvSpPr>
      <dsp:spPr>
        <a:xfrm>
          <a:off x="0" y="1087834"/>
          <a:ext cx="10728767"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FD737BB-44E5-49CC-BF89-5AFC8D5E9CB4}">
      <dsp:nvSpPr>
        <dsp:cNvPr id="0" name=""/>
        <dsp:cNvSpPr/>
      </dsp:nvSpPr>
      <dsp:spPr>
        <a:xfrm>
          <a:off x="0" y="1087834"/>
          <a:ext cx="10728767"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b="1" kern="1200" dirty="0"/>
            <a:t>Review Data Source Queries:</a:t>
          </a:r>
          <a:endParaRPr lang="en-US" sz="1800" kern="1200" dirty="0"/>
        </a:p>
      </dsp:txBody>
      <dsp:txXfrm>
        <a:off x="0" y="1087834"/>
        <a:ext cx="10728767" cy="543917"/>
      </dsp:txXfrm>
    </dsp:sp>
    <dsp:sp modelId="{BE4FC40E-76F2-48B2-B42E-E6AEB28C4D24}">
      <dsp:nvSpPr>
        <dsp:cNvPr id="0" name=""/>
        <dsp:cNvSpPr/>
      </dsp:nvSpPr>
      <dsp:spPr>
        <a:xfrm>
          <a:off x="0" y="1631751"/>
          <a:ext cx="10728767"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547326E-1E09-4822-B4F9-67E94F4F48F6}">
      <dsp:nvSpPr>
        <dsp:cNvPr id="0" name=""/>
        <dsp:cNvSpPr/>
      </dsp:nvSpPr>
      <dsp:spPr>
        <a:xfrm>
          <a:off x="0" y="1631751"/>
          <a:ext cx="10728767"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kern="1200"/>
            <a:t>In the Power Query Editor, observe the transformation steps applied to the data. This will help you understand how raw data is cleansed, transformed, and combined before loading into the data model.</a:t>
          </a:r>
        </a:p>
      </dsp:txBody>
      <dsp:txXfrm>
        <a:off x="0" y="1631751"/>
        <a:ext cx="10728767" cy="543917"/>
      </dsp:txXfrm>
    </dsp:sp>
    <dsp:sp modelId="{9BB29FFD-F155-4B72-9ACC-FC544325483E}">
      <dsp:nvSpPr>
        <dsp:cNvPr id="0" name=""/>
        <dsp:cNvSpPr/>
      </dsp:nvSpPr>
      <dsp:spPr>
        <a:xfrm>
          <a:off x="0" y="2175669"/>
          <a:ext cx="10728767"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B71B723-A1A0-4AE4-94A0-32EF19234F61}">
      <dsp:nvSpPr>
        <dsp:cNvPr id="0" name=""/>
        <dsp:cNvSpPr/>
      </dsp:nvSpPr>
      <dsp:spPr>
        <a:xfrm>
          <a:off x="0" y="2175669"/>
          <a:ext cx="10728767"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b="1" kern="1200" dirty="0"/>
            <a:t>Metadata Overview:</a:t>
          </a:r>
          <a:endParaRPr lang="en-US" sz="1800" kern="1200" dirty="0"/>
        </a:p>
      </dsp:txBody>
      <dsp:txXfrm>
        <a:off x="0" y="2175669"/>
        <a:ext cx="10728767" cy="543917"/>
      </dsp:txXfrm>
    </dsp:sp>
    <dsp:sp modelId="{B341AAC6-5057-4D9F-B6EF-F62A25FCB17E}">
      <dsp:nvSpPr>
        <dsp:cNvPr id="0" name=""/>
        <dsp:cNvSpPr/>
      </dsp:nvSpPr>
      <dsp:spPr>
        <a:xfrm>
          <a:off x="0" y="2719586"/>
          <a:ext cx="10728767"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7D0E391-E9F5-42A3-B615-F104A450C5BC}">
      <dsp:nvSpPr>
        <dsp:cNvPr id="0" name=""/>
        <dsp:cNvSpPr/>
      </dsp:nvSpPr>
      <dsp:spPr>
        <a:xfrm>
          <a:off x="0" y="2719586"/>
          <a:ext cx="10728767"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kern="1200"/>
            <a:t>Look at descriptive details such as data types, column names, and calculated measures. This metadata provides important context about the data's structure and origin.</a:t>
          </a:r>
        </a:p>
      </dsp:txBody>
      <dsp:txXfrm>
        <a:off x="0" y="2719586"/>
        <a:ext cx="10728767" cy="543917"/>
      </dsp:txXfrm>
    </dsp:sp>
    <dsp:sp modelId="{B89288E1-4DF8-4430-9BAB-C74B783B32BA}">
      <dsp:nvSpPr>
        <dsp:cNvPr id="0" name=""/>
        <dsp:cNvSpPr/>
      </dsp:nvSpPr>
      <dsp:spPr>
        <a:xfrm>
          <a:off x="0" y="3263503"/>
          <a:ext cx="10728767"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67E84DC-2AF5-47D4-9BAD-D93F43B030E0}">
      <dsp:nvSpPr>
        <dsp:cNvPr id="0" name=""/>
        <dsp:cNvSpPr/>
      </dsp:nvSpPr>
      <dsp:spPr>
        <a:xfrm>
          <a:off x="0" y="3263503"/>
          <a:ext cx="10728767"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n-US" sz="1800" b="1" kern="1200" dirty="0"/>
            <a:t>Visualization Insights:</a:t>
          </a:r>
          <a:endParaRPr lang="en-US" sz="1800" kern="1200" dirty="0"/>
        </a:p>
      </dsp:txBody>
      <dsp:txXfrm>
        <a:off x="0" y="3263503"/>
        <a:ext cx="10728767" cy="543917"/>
      </dsp:txXfrm>
    </dsp:sp>
    <dsp:sp modelId="{9A3270DD-8029-43ED-BB29-1A0205EE744A}">
      <dsp:nvSpPr>
        <dsp:cNvPr id="0" name=""/>
        <dsp:cNvSpPr/>
      </dsp:nvSpPr>
      <dsp:spPr>
        <a:xfrm>
          <a:off x="0" y="3807420"/>
          <a:ext cx="10728767"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53F21D3-8360-47A3-8B86-C4F790370F1A}">
      <dsp:nvSpPr>
        <dsp:cNvPr id="0" name=""/>
        <dsp:cNvSpPr/>
      </dsp:nvSpPr>
      <dsp:spPr>
        <a:xfrm>
          <a:off x="0" y="3807420"/>
          <a:ext cx="10728767" cy="54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kern="1200" dirty="0"/>
            <a:t>Analyze the existing visuals in your dashboard for hints on key performance indicators (KPIs), aggregation methods, and groupings which can give insight into the most critical data elements.</a:t>
          </a:r>
        </a:p>
      </dsp:txBody>
      <dsp:txXfrm>
        <a:off x="0" y="3807420"/>
        <a:ext cx="10728767" cy="5439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16F1E-ED48-4040-9BC9-CF1AFA2CBD49}">
      <dsp:nvSpPr>
        <dsp:cNvPr id="0" name=""/>
        <dsp:cNvSpPr/>
      </dsp:nvSpPr>
      <dsp:spPr>
        <a:xfrm>
          <a:off x="756507" y="1110004"/>
          <a:ext cx="596054" cy="71"/>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3F60EEA-DB3D-4127-BD5D-D77764D26706}">
      <dsp:nvSpPr>
        <dsp:cNvPr id="0" name=""/>
        <dsp:cNvSpPr/>
      </dsp:nvSpPr>
      <dsp:spPr>
        <a:xfrm>
          <a:off x="1388325" y="1059922"/>
          <a:ext cx="68546" cy="128860"/>
        </a:xfrm>
        <a:prstGeom prst="chevron">
          <a:avLst>
            <a:gd name="adj" fmla="val 90000"/>
          </a:avLst>
        </a:prstGeom>
        <a:solidFill>
          <a:schemeClr val="accent5">
            <a:tint val="40000"/>
            <a:alpha val="90000"/>
            <a:hueOff val="-336988"/>
            <a:satOff val="-1142"/>
            <a:lumOff val="-146"/>
            <a:alphaOff val="0"/>
          </a:schemeClr>
        </a:solidFill>
        <a:ln w="6350" cap="flat" cmpd="sng" algn="ctr">
          <a:solidFill>
            <a:schemeClr val="accent5">
              <a:tint val="40000"/>
              <a:alpha val="90000"/>
              <a:hueOff val="-336988"/>
              <a:satOff val="-1142"/>
              <a:lumOff val="-146"/>
              <a:alphaOff val="0"/>
            </a:schemeClr>
          </a:solidFill>
          <a:prstDash val="solid"/>
          <a:miter lim="800000"/>
        </a:ln>
        <a:effectLst/>
      </dsp:spPr>
      <dsp:style>
        <a:lnRef idx="1">
          <a:scrgbClr r="0" g="0" b="0"/>
        </a:lnRef>
        <a:fillRef idx="1">
          <a:scrgbClr r="0" g="0" b="0"/>
        </a:fillRef>
        <a:effectRef idx="0">
          <a:scrgbClr r="0" g="0" b="0"/>
        </a:effectRef>
        <a:fontRef idx="minor"/>
      </dsp:style>
    </dsp:sp>
    <dsp:sp modelId="{0F1E59D1-92C3-42F8-AFFC-C849138E9BBD}">
      <dsp:nvSpPr>
        <dsp:cNvPr id="0" name=""/>
        <dsp:cNvSpPr/>
      </dsp:nvSpPr>
      <dsp:spPr>
        <a:xfrm>
          <a:off x="406810" y="834849"/>
          <a:ext cx="550381" cy="550381"/>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1358" tIns="21358" rIns="21358" bIns="21358" numCol="1" spcCol="1270" anchor="ctr" anchorCtr="0">
          <a:noAutofit/>
        </a:bodyPr>
        <a:lstStyle/>
        <a:p>
          <a:pPr marL="0" lvl="0" indent="0" algn="ctr" defTabSz="1066800">
            <a:lnSpc>
              <a:spcPct val="90000"/>
            </a:lnSpc>
            <a:spcBef>
              <a:spcPct val="0"/>
            </a:spcBef>
            <a:spcAft>
              <a:spcPct val="35000"/>
            </a:spcAft>
            <a:buNone/>
          </a:pPr>
          <a:r>
            <a:rPr lang="en-US" sz="2400" kern="1200"/>
            <a:t>1</a:t>
          </a:r>
        </a:p>
      </dsp:txBody>
      <dsp:txXfrm>
        <a:off x="487411" y="915450"/>
        <a:ext cx="389179" cy="389179"/>
      </dsp:txXfrm>
    </dsp:sp>
    <dsp:sp modelId="{F667C7F7-ECBF-4642-A9AF-91F0CEE355D8}">
      <dsp:nvSpPr>
        <dsp:cNvPr id="0" name=""/>
        <dsp:cNvSpPr/>
      </dsp:nvSpPr>
      <dsp:spPr>
        <a:xfrm>
          <a:off x="11439" y="1550813"/>
          <a:ext cx="1341122" cy="1965600"/>
        </a:xfrm>
        <a:prstGeom prst="upArrowCallout">
          <a:avLst>
            <a:gd name="adj1" fmla="val 50000"/>
            <a:gd name="adj2" fmla="val 20000"/>
            <a:gd name="adj3" fmla="val 20000"/>
            <a:gd name="adj4" fmla="val 100000"/>
          </a:avLst>
        </a:prstGeom>
        <a:solidFill>
          <a:schemeClr val="accent5">
            <a:tint val="40000"/>
            <a:alpha val="90000"/>
            <a:hueOff val="-673976"/>
            <a:satOff val="-2283"/>
            <a:lumOff val="-293"/>
            <a:alphaOff val="0"/>
          </a:schemeClr>
        </a:solidFill>
        <a:ln w="6350" cap="flat" cmpd="sng" algn="ctr">
          <a:solidFill>
            <a:schemeClr val="accent5">
              <a:tint val="40000"/>
              <a:alpha val="90000"/>
              <a:hueOff val="-673976"/>
              <a:satOff val="-2283"/>
              <a:lumOff val="-29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789" tIns="165100" rIns="105789" bIns="165100" numCol="1" spcCol="1270" anchor="t" anchorCtr="0">
          <a:noAutofit/>
        </a:bodyPr>
        <a:lstStyle/>
        <a:p>
          <a:pPr marL="0" lvl="0" indent="0" algn="l" defTabSz="488950">
            <a:lnSpc>
              <a:spcPct val="90000"/>
            </a:lnSpc>
            <a:spcBef>
              <a:spcPct val="0"/>
            </a:spcBef>
            <a:spcAft>
              <a:spcPct val="35000"/>
            </a:spcAft>
            <a:buNone/>
          </a:pPr>
          <a:r>
            <a:rPr lang="en-US" sz="1100" b="1" kern="1200"/>
            <a:t>1. Remove Duplicate Records:</a:t>
          </a:r>
          <a:endParaRPr lang="en-US" sz="1100" kern="1200"/>
        </a:p>
        <a:p>
          <a:pPr marL="57150" lvl="1" indent="-57150" algn="l" defTabSz="488950">
            <a:lnSpc>
              <a:spcPct val="90000"/>
            </a:lnSpc>
            <a:spcBef>
              <a:spcPct val="0"/>
            </a:spcBef>
            <a:spcAft>
              <a:spcPct val="15000"/>
            </a:spcAft>
            <a:buChar char="•"/>
          </a:pPr>
          <a:r>
            <a:rPr lang="en-US" sz="1100" kern="1200"/>
            <a:t>- Identify duplicate rows and remove them to ensure unique observations.  </a:t>
          </a:r>
        </a:p>
        <a:p>
          <a:pPr marL="57150" lvl="1" indent="-57150" algn="l" defTabSz="488950">
            <a:lnSpc>
              <a:spcPct val="90000"/>
            </a:lnSpc>
            <a:spcBef>
              <a:spcPct val="0"/>
            </a:spcBef>
            <a:spcAft>
              <a:spcPct val="15000"/>
            </a:spcAft>
            <a:buChar char="•"/>
          </a:pPr>
          <a:r>
            <a:rPr lang="en-US" sz="1100" kern="1200"/>
            <a:t>$$\text{Unique rows} = \text{distinct}( \text{Data} )$$</a:t>
          </a:r>
        </a:p>
      </dsp:txBody>
      <dsp:txXfrm>
        <a:off x="11439" y="1819037"/>
        <a:ext cx="1341122" cy="1697376"/>
      </dsp:txXfrm>
    </dsp:sp>
    <dsp:sp modelId="{C6CCFD3F-2096-4985-9085-B61EF2F3CF6B}">
      <dsp:nvSpPr>
        <dsp:cNvPr id="0" name=""/>
        <dsp:cNvSpPr/>
      </dsp:nvSpPr>
      <dsp:spPr>
        <a:xfrm>
          <a:off x="1501575" y="1110033"/>
          <a:ext cx="1341122" cy="72"/>
        </a:xfrm>
        <a:prstGeom prst="rect">
          <a:avLst/>
        </a:prstGeom>
        <a:solidFill>
          <a:schemeClr val="accent5">
            <a:tint val="40000"/>
            <a:alpha val="90000"/>
            <a:hueOff val="-1010964"/>
            <a:satOff val="-3425"/>
            <a:lumOff val="-439"/>
            <a:alphaOff val="0"/>
          </a:schemeClr>
        </a:solidFill>
        <a:ln w="6350" cap="flat" cmpd="sng" algn="ctr">
          <a:solidFill>
            <a:schemeClr val="accent5">
              <a:tint val="40000"/>
              <a:alpha val="90000"/>
              <a:hueOff val="-1010964"/>
              <a:satOff val="-3425"/>
              <a:lumOff val="-439"/>
              <a:alphaOff val="0"/>
            </a:schemeClr>
          </a:solidFill>
          <a:prstDash val="solid"/>
          <a:miter lim="800000"/>
        </a:ln>
        <a:effectLst/>
      </dsp:spPr>
      <dsp:style>
        <a:lnRef idx="1">
          <a:scrgbClr r="0" g="0" b="0"/>
        </a:lnRef>
        <a:fillRef idx="1">
          <a:scrgbClr r="0" g="0" b="0"/>
        </a:fillRef>
        <a:effectRef idx="0">
          <a:scrgbClr r="0" g="0" b="0"/>
        </a:effectRef>
        <a:fontRef idx="minor"/>
      </dsp:style>
    </dsp:sp>
    <dsp:sp modelId="{AF937AC8-74A7-4105-9237-2BE7160A3524}">
      <dsp:nvSpPr>
        <dsp:cNvPr id="0" name=""/>
        <dsp:cNvSpPr/>
      </dsp:nvSpPr>
      <dsp:spPr>
        <a:xfrm>
          <a:off x="2878461" y="1059946"/>
          <a:ext cx="68546" cy="128887"/>
        </a:xfrm>
        <a:prstGeom prst="chevron">
          <a:avLst>
            <a:gd name="adj" fmla="val 90000"/>
          </a:avLst>
        </a:prstGeom>
        <a:solidFill>
          <a:schemeClr val="accent5">
            <a:tint val="40000"/>
            <a:alpha val="90000"/>
            <a:hueOff val="-1347952"/>
            <a:satOff val="-4566"/>
            <a:lumOff val="-586"/>
            <a:alphaOff val="0"/>
          </a:schemeClr>
        </a:solidFill>
        <a:ln w="6350" cap="flat" cmpd="sng" algn="ctr">
          <a:solidFill>
            <a:schemeClr val="accent5">
              <a:tint val="40000"/>
              <a:alpha val="90000"/>
              <a:hueOff val="-1347952"/>
              <a:satOff val="-4566"/>
              <a:lumOff val="-586"/>
              <a:alphaOff val="0"/>
            </a:schemeClr>
          </a:solidFill>
          <a:prstDash val="solid"/>
          <a:miter lim="800000"/>
        </a:ln>
        <a:effectLst/>
      </dsp:spPr>
      <dsp:style>
        <a:lnRef idx="1">
          <a:scrgbClr r="0" g="0" b="0"/>
        </a:lnRef>
        <a:fillRef idx="1">
          <a:scrgbClr r="0" g="0" b="0"/>
        </a:fillRef>
        <a:effectRef idx="0">
          <a:scrgbClr r="0" g="0" b="0"/>
        </a:effectRef>
        <a:fontRef idx="minor"/>
      </dsp:style>
    </dsp:sp>
    <dsp:sp modelId="{376B801E-BA86-44B3-A82D-6B41CC3389A4}">
      <dsp:nvSpPr>
        <dsp:cNvPr id="0" name=""/>
        <dsp:cNvSpPr/>
      </dsp:nvSpPr>
      <dsp:spPr>
        <a:xfrm>
          <a:off x="1896946" y="834878"/>
          <a:ext cx="550381" cy="550381"/>
        </a:xfrm>
        <a:prstGeom prst="ellipse">
          <a:avLst/>
        </a:prstGeom>
        <a:gradFill rotWithShape="0">
          <a:gsLst>
            <a:gs pos="0">
              <a:schemeClr val="accent5">
                <a:hueOff val="-1126424"/>
                <a:satOff val="-2903"/>
                <a:lumOff val="-1961"/>
                <a:alphaOff val="0"/>
                <a:satMod val="103000"/>
                <a:lumMod val="102000"/>
                <a:tint val="94000"/>
              </a:schemeClr>
            </a:gs>
            <a:gs pos="50000">
              <a:schemeClr val="accent5">
                <a:hueOff val="-1126424"/>
                <a:satOff val="-2903"/>
                <a:lumOff val="-1961"/>
                <a:alphaOff val="0"/>
                <a:satMod val="110000"/>
                <a:lumMod val="100000"/>
                <a:shade val="100000"/>
              </a:schemeClr>
            </a:gs>
            <a:gs pos="100000">
              <a:schemeClr val="accent5">
                <a:hueOff val="-1126424"/>
                <a:satOff val="-2903"/>
                <a:lumOff val="-1961"/>
                <a:alphaOff val="0"/>
                <a:lumMod val="99000"/>
                <a:satMod val="120000"/>
                <a:shade val="78000"/>
              </a:schemeClr>
            </a:gs>
          </a:gsLst>
          <a:lin ang="5400000" scaled="0"/>
        </a:gradFill>
        <a:ln w="6350" cap="flat" cmpd="sng" algn="ctr">
          <a:solidFill>
            <a:schemeClr val="accent5">
              <a:hueOff val="-1126424"/>
              <a:satOff val="-2903"/>
              <a:lumOff val="-19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1358" tIns="21358" rIns="21358" bIns="21358" numCol="1" spcCol="1270" anchor="ctr" anchorCtr="0">
          <a:noAutofit/>
        </a:bodyPr>
        <a:lstStyle/>
        <a:p>
          <a:pPr marL="0" lvl="0" indent="0" algn="ctr" defTabSz="1066800">
            <a:lnSpc>
              <a:spcPct val="90000"/>
            </a:lnSpc>
            <a:spcBef>
              <a:spcPct val="0"/>
            </a:spcBef>
            <a:spcAft>
              <a:spcPct val="35000"/>
            </a:spcAft>
            <a:buNone/>
          </a:pPr>
          <a:r>
            <a:rPr lang="en-US" sz="2400" kern="1200"/>
            <a:t>2</a:t>
          </a:r>
        </a:p>
      </dsp:txBody>
      <dsp:txXfrm>
        <a:off x="1977547" y="915479"/>
        <a:ext cx="389179" cy="389179"/>
      </dsp:txXfrm>
    </dsp:sp>
    <dsp:sp modelId="{AD90E610-4E89-444E-A2AF-9914DF5FDF5B}">
      <dsp:nvSpPr>
        <dsp:cNvPr id="0" name=""/>
        <dsp:cNvSpPr/>
      </dsp:nvSpPr>
      <dsp:spPr>
        <a:xfrm>
          <a:off x="1501575" y="1550888"/>
          <a:ext cx="1341122" cy="1965600"/>
        </a:xfrm>
        <a:prstGeom prst="upArrowCallout">
          <a:avLst>
            <a:gd name="adj1" fmla="val 50000"/>
            <a:gd name="adj2" fmla="val 20000"/>
            <a:gd name="adj3" fmla="val 20000"/>
            <a:gd name="adj4" fmla="val 100000"/>
          </a:avLst>
        </a:prstGeom>
        <a:solidFill>
          <a:schemeClr val="accent5">
            <a:tint val="40000"/>
            <a:alpha val="90000"/>
            <a:hueOff val="-1684941"/>
            <a:satOff val="-5708"/>
            <a:lumOff val="-732"/>
            <a:alphaOff val="0"/>
          </a:schemeClr>
        </a:solidFill>
        <a:ln w="6350" cap="flat" cmpd="sng" algn="ctr">
          <a:solidFill>
            <a:schemeClr val="accent5">
              <a:tint val="40000"/>
              <a:alpha val="90000"/>
              <a:hueOff val="-1684941"/>
              <a:satOff val="-5708"/>
              <a:lumOff val="-73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789" tIns="165100" rIns="105789" bIns="165100" numCol="1" spcCol="1270" anchor="t" anchorCtr="0">
          <a:noAutofit/>
        </a:bodyPr>
        <a:lstStyle/>
        <a:p>
          <a:pPr marL="0" lvl="0" indent="0" algn="l" defTabSz="488950">
            <a:lnSpc>
              <a:spcPct val="90000"/>
            </a:lnSpc>
            <a:spcBef>
              <a:spcPct val="0"/>
            </a:spcBef>
            <a:spcAft>
              <a:spcPct val="35000"/>
            </a:spcAft>
            <a:buNone/>
          </a:pPr>
          <a:r>
            <a:rPr lang="en-US" sz="1100" b="1" kern="1200" dirty="0"/>
            <a:t>2. Handle Missing or Null Values:</a:t>
          </a:r>
          <a:endParaRPr lang="en-US" sz="1100" kern="1200" dirty="0"/>
        </a:p>
        <a:p>
          <a:pPr marL="57150" lvl="1" indent="-57150" algn="l" defTabSz="488950">
            <a:lnSpc>
              <a:spcPct val="90000"/>
            </a:lnSpc>
            <a:spcBef>
              <a:spcPct val="0"/>
            </a:spcBef>
            <a:spcAft>
              <a:spcPct val="15000"/>
            </a:spcAft>
            <a:buChar char="•"/>
          </a:pPr>
          <a:r>
            <a:rPr lang="en-US" sz="1100" kern="1200"/>
            <a:t>- Locate columns with missing values and decide whether to impute (e.g., using mean, median, or mode) or remove them.  </a:t>
          </a:r>
        </a:p>
        <a:p>
          <a:pPr marL="57150" lvl="1" indent="-57150" algn="l" defTabSz="488950">
            <a:lnSpc>
              <a:spcPct val="90000"/>
            </a:lnSpc>
            <a:spcBef>
              <a:spcPct val="0"/>
            </a:spcBef>
            <a:spcAft>
              <a:spcPct val="15000"/>
            </a:spcAft>
            <a:buChar char="•"/>
          </a:pPr>
          <a:r>
            <a:rPr lang="en-US" sz="1100" kern="1200"/>
            <a:t>$$\text{Imputed Value} = \text{if null then appropriate method else original value}$$</a:t>
          </a:r>
        </a:p>
      </dsp:txBody>
      <dsp:txXfrm>
        <a:off x="1501575" y="1819112"/>
        <a:ext cx="1341122" cy="1697376"/>
      </dsp:txXfrm>
    </dsp:sp>
    <dsp:sp modelId="{B0B9D734-D61A-4B5E-B5B7-2ED1491FA25A}">
      <dsp:nvSpPr>
        <dsp:cNvPr id="0" name=""/>
        <dsp:cNvSpPr/>
      </dsp:nvSpPr>
      <dsp:spPr>
        <a:xfrm>
          <a:off x="2991712" y="1110033"/>
          <a:ext cx="1341122" cy="72"/>
        </a:xfrm>
        <a:prstGeom prst="rect">
          <a:avLst/>
        </a:prstGeom>
        <a:solidFill>
          <a:schemeClr val="accent5">
            <a:tint val="40000"/>
            <a:alpha val="90000"/>
            <a:hueOff val="-2021929"/>
            <a:satOff val="-6850"/>
            <a:lumOff val="-878"/>
            <a:alphaOff val="0"/>
          </a:schemeClr>
        </a:solidFill>
        <a:ln w="6350" cap="flat" cmpd="sng" algn="ctr">
          <a:solidFill>
            <a:schemeClr val="accent5">
              <a:tint val="40000"/>
              <a:alpha val="90000"/>
              <a:hueOff val="-2021929"/>
              <a:satOff val="-6850"/>
              <a:lumOff val="-878"/>
              <a:alphaOff val="0"/>
            </a:schemeClr>
          </a:solidFill>
          <a:prstDash val="solid"/>
          <a:miter lim="800000"/>
        </a:ln>
        <a:effectLst/>
      </dsp:spPr>
      <dsp:style>
        <a:lnRef idx="1">
          <a:scrgbClr r="0" g="0" b="0"/>
        </a:lnRef>
        <a:fillRef idx="1">
          <a:scrgbClr r="0" g="0" b="0"/>
        </a:fillRef>
        <a:effectRef idx="0">
          <a:scrgbClr r="0" g="0" b="0"/>
        </a:effectRef>
        <a:fontRef idx="minor"/>
      </dsp:style>
    </dsp:sp>
    <dsp:sp modelId="{6E01A1D2-B48F-4FFF-AD2D-9487378B902D}">
      <dsp:nvSpPr>
        <dsp:cNvPr id="0" name=""/>
        <dsp:cNvSpPr/>
      </dsp:nvSpPr>
      <dsp:spPr>
        <a:xfrm>
          <a:off x="4368597" y="1059946"/>
          <a:ext cx="68546" cy="128887"/>
        </a:xfrm>
        <a:prstGeom prst="chevron">
          <a:avLst>
            <a:gd name="adj" fmla="val 90000"/>
          </a:avLst>
        </a:prstGeom>
        <a:solidFill>
          <a:schemeClr val="accent5">
            <a:tint val="40000"/>
            <a:alpha val="90000"/>
            <a:hueOff val="-2358917"/>
            <a:satOff val="-7991"/>
            <a:lumOff val="-1025"/>
            <a:alphaOff val="0"/>
          </a:schemeClr>
        </a:solidFill>
        <a:ln w="6350" cap="flat" cmpd="sng" algn="ctr">
          <a:solidFill>
            <a:schemeClr val="accent5">
              <a:tint val="40000"/>
              <a:alpha val="90000"/>
              <a:hueOff val="-2358917"/>
              <a:satOff val="-7991"/>
              <a:lumOff val="-1025"/>
              <a:alphaOff val="0"/>
            </a:schemeClr>
          </a:solidFill>
          <a:prstDash val="solid"/>
          <a:miter lim="800000"/>
        </a:ln>
        <a:effectLst/>
      </dsp:spPr>
      <dsp:style>
        <a:lnRef idx="1">
          <a:scrgbClr r="0" g="0" b="0"/>
        </a:lnRef>
        <a:fillRef idx="1">
          <a:scrgbClr r="0" g="0" b="0"/>
        </a:fillRef>
        <a:effectRef idx="0">
          <a:scrgbClr r="0" g="0" b="0"/>
        </a:effectRef>
        <a:fontRef idx="minor"/>
      </dsp:style>
    </dsp:sp>
    <dsp:sp modelId="{612F7C3A-2946-426F-BC63-B1B6AC64D57E}">
      <dsp:nvSpPr>
        <dsp:cNvPr id="0" name=""/>
        <dsp:cNvSpPr/>
      </dsp:nvSpPr>
      <dsp:spPr>
        <a:xfrm>
          <a:off x="3387082" y="834878"/>
          <a:ext cx="550381" cy="550381"/>
        </a:xfrm>
        <a:prstGeom prst="ellipse">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1358" tIns="21358" rIns="21358" bIns="21358" numCol="1" spcCol="1270" anchor="ctr" anchorCtr="0">
          <a:noAutofit/>
        </a:bodyPr>
        <a:lstStyle/>
        <a:p>
          <a:pPr marL="0" lvl="0" indent="0" algn="ctr" defTabSz="1066800">
            <a:lnSpc>
              <a:spcPct val="90000"/>
            </a:lnSpc>
            <a:spcBef>
              <a:spcPct val="0"/>
            </a:spcBef>
            <a:spcAft>
              <a:spcPct val="35000"/>
            </a:spcAft>
            <a:buNone/>
          </a:pPr>
          <a:r>
            <a:rPr lang="en-US" sz="2400" kern="1200"/>
            <a:t>3</a:t>
          </a:r>
        </a:p>
      </dsp:txBody>
      <dsp:txXfrm>
        <a:off x="3467683" y="915479"/>
        <a:ext cx="389179" cy="389179"/>
      </dsp:txXfrm>
    </dsp:sp>
    <dsp:sp modelId="{05D1B8DE-5AC0-4727-B1F7-5B81E4DC5BE1}">
      <dsp:nvSpPr>
        <dsp:cNvPr id="0" name=""/>
        <dsp:cNvSpPr/>
      </dsp:nvSpPr>
      <dsp:spPr>
        <a:xfrm>
          <a:off x="2991712" y="1550888"/>
          <a:ext cx="1341122" cy="1965600"/>
        </a:xfrm>
        <a:prstGeom prst="upArrowCallout">
          <a:avLst>
            <a:gd name="adj1" fmla="val 50000"/>
            <a:gd name="adj2" fmla="val 20000"/>
            <a:gd name="adj3" fmla="val 20000"/>
            <a:gd name="adj4" fmla="val 100000"/>
          </a:avLst>
        </a:prstGeom>
        <a:solidFill>
          <a:schemeClr val="accent5">
            <a:tint val="40000"/>
            <a:alpha val="90000"/>
            <a:hueOff val="-2695905"/>
            <a:satOff val="-9133"/>
            <a:lumOff val="-1171"/>
            <a:alphaOff val="0"/>
          </a:schemeClr>
        </a:solidFill>
        <a:ln w="6350" cap="flat" cmpd="sng" algn="ctr">
          <a:solidFill>
            <a:schemeClr val="accent5">
              <a:tint val="40000"/>
              <a:alpha val="90000"/>
              <a:hueOff val="-2695905"/>
              <a:satOff val="-9133"/>
              <a:lumOff val="-117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789" tIns="165100" rIns="105789" bIns="165100" numCol="1" spcCol="1270" anchor="t" anchorCtr="0">
          <a:noAutofit/>
        </a:bodyPr>
        <a:lstStyle/>
        <a:p>
          <a:pPr marL="0" lvl="0" indent="0" algn="l" defTabSz="488950">
            <a:lnSpc>
              <a:spcPct val="90000"/>
            </a:lnSpc>
            <a:spcBef>
              <a:spcPct val="0"/>
            </a:spcBef>
            <a:spcAft>
              <a:spcPct val="35000"/>
            </a:spcAft>
            <a:buNone/>
          </a:pPr>
          <a:r>
            <a:rPr lang="en-US" sz="1100" b="1" kern="1200" dirty="0"/>
            <a:t>3. Data Type Validation and Correction:</a:t>
          </a:r>
          <a:endParaRPr lang="en-US" sz="1100" kern="1200" dirty="0"/>
        </a:p>
        <a:p>
          <a:pPr marL="57150" lvl="1" indent="-57150" algn="l" defTabSz="488950">
            <a:lnSpc>
              <a:spcPct val="90000"/>
            </a:lnSpc>
            <a:spcBef>
              <a:spcPct val="0"/>
            </a:spcBef>
            <a:spcAft>
              <a:spcPct val="15000"/>
            </a:spcAft>
            <a:buChar char="•"/>
          </a:pPr>
          <a:r>
            <a:rPr lang="en-US" sz="1100" kern="1200"/>
            <a:t>- Ensure each column has the correct data type (dates, numbers, text) and perform conversions as needed.  </a:t>
          </a:r>
        </a:p>
        <a:p>
          <a:pPr marL="57150" lvl="1" indent="-57150" algn="l" defTabSz="488950">
            <a:lnSpc>
              <a:spcPct val="90000"/>
            </a:lnSpc>
            <a:spcBef>
              <a:spcPct val="0"/>
            </a:spcBef>
            <a:spcAft>
              <a:spcPct val="15000"/>
            </a:spcAft>
            <a:buChar char="•"/>
          </a:pPr>
          <a:r>
            <a:rPr lang="en-US" sz="1100" kern="1200"/>
            <a:t>$$\text{Convert date strings to } Date$$</a:t>
          </a:r>
        </a:p>
      </dsp:txBody>
      <dsp:txXfrm>
        <a:off x="2991712" y="1819112"/>
        <a:ext cx="1341122" cy="1697376"/>
      </dsp:txXfrm>
    </dsp:sp>
    <dsp:sp modelId="{A1616A69-0477-4C6B-B890-00B2CE99D9C7}">
      <dsp:nvSpPr>
        <dsp:cNvPr id="0" name=""/>
        <dsp:cNvSpPr/>
      </dsp:nvSpPr>
      <dsp:spPr>
        <a:xfrm>
          <a:off x="4481848" y="1110033"/>
          <a:ext cx="1341122" cy="72"/>
        </a:xfrm>
        <a:prstGeom prst="rect">
          <a:avLst/>
        </a:prstGeom>
        <a:solidFill>
          <a:schemeClr val="accent5">
            <a:tint val="40000"/>
            <a:alpha val="90000"/>
            <a:hueOff val="-3032893"/>
            <a:satOff val="-10274"/>
            <a:lumOff val="-1318"/>
            <a:alphaOff val="0"/>
          </a:schemeClr>
        </a:solidFill>
        <a:ln w="6350" cap="flat" cmpd="sng" algn="ctr">
          <a:solidFill>
            <a:schemeClr val="accent5">
              <a:tint val="40000"/>
              <a:alpha val="90000"/>
              <a:hueOff val="-3032893"/>
              <a:satOff val="-10274"/>
              <a:lumOff val="-1318"/>
              <a:alphaOff val="0"/>
            </a:schemeClr>
          </a:solidFill>
          <a:prstDash val="solid"/>
          <a:miter lim="800000"/>
        </a:ln>
        <a:effectLst/>
      </dsp:spPr>
      <dsp:style>
        <a:lnRef idx="1">
          <a:scrgbClr r="0" g="0" b="0"/>
        </a:lnRef>
        <a:fillRef idx="1">
          <a:scrgbClr r="0" g="0" b="0"/>
        </a:fillRef>
        <a:effectRef idx="0">
          <a:scrgbClr r="0" g="0" b="0"/>
        </a:effectRef>
        <a:fontRef idx="minor"/>
      </dsp:style>
    </dsp:sp>
    <dsp:sp modelId="{31FEFA7E-81BA-4C82-828F-8A6EA563A804}">
      <dsp:nvSpPr>
        <dsp:cNvPr id="0" name=""/>
        <dsp:cNvSpPr/>
      </dsp:nvSpPr>
      <dsp:spPr>
        <a:xfrm>
          <a:off x="5858733" y="1059946"/>
          <a:ext cx="68546" cy="128887"/>
        </a:xfrm>
        <a:prstGeom prst="chevron">
          <a:avLst>
            <a:gd name="adj" fmla="val 90000"/>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0">
          <a:scrgbClr r="0" g="0" b="0"/>
        </a:effectRef>
        <a:fontRef idx="minor"/>
      </dsp:style>
    </dsp:sp>
    <dsp:sp modelId="{DE03AAB9-AF2A-4F61-AEB6-5CC4326B3718}">
      <dsp:nvSpPr>
        <dsp:cNvPr id="0" name=""/>
        <dsp:cNvSpPr/>
      </dsp:nvSpPr>
      <dsp:spPr>
        <a:xfrm>
          <a:off x="4877218" y="834878"/>
          <a:ext cx="550381" cy="550381"/>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w="6350" cap="flat" cmpd="sng" algn="ctr">
          <a:solidFill>
            <a:schemeClr val="accent5">
              <a:hueOff val="-3379271"/>
              <a:satOff val="-8710"/>
              <a:lumOff val="-588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1358" tIns="21358" rIns="21358" bIns="21358" numCol="1" spcCol="1270" anchor="ctr" anchorCtr="0">
          <a:noAutofit/>
        </a:bodyPr>
        <a:lstStyle/>
        <a:p>
          <a:pPr marL="0" lvl="0" indent="0" algn="ctr" defTabSz="1066800">
            <a:lnSpc>
              <a:spcPct val="90000"/>
            </a:lnSpc>
            <a:spcBef>
              <a:spcPct val="0"/>
            </a:spcBef>
            <a:spcAft>
              <a:spcPct val="35000"/>
            </a:spcAft>
            <a:buNone/>
          </a:pPr>
          <a:r>
            <a:rPr lang="en-US" sz="2400" kern="1200"/>
            <a:t>4</a:t>
          </a:r>
        </a:p>
      </dsp:txBody>
      <dsp:txXfrm>
        <a:off x="4957819" y="915479"/>
        <a:ext cx="389179" cy="389179"/>
      </dsp:txXfrm>
    </dsp:sp>
    <dsp:sp modelId="{C9F87540-FF43-4C6A-BCAD-0657E73B13DC}">
      <dsp:nvSpPr>
        <dsp:cNvPr id="0" name=""/>
        <dsp:cNvSpPr/>
      </dsp:nvSpPr>
      <dsp:spPr>
        <a:xfrm>
          <a:off x="4481848" y="1550888"/>
          <a:ext cx="1341122" cy="1965600"/>
        </a:xfrm>
        <a:prstGeom prst="upArrowCallout">
          <a:avLst>
            <a:gd name="adj1" fmla="val 50000"/>
            <a:gd name="adj2" fmla="val 20000"/>
            <a:gd name="adj3" fmla="val 20000"/>
            <a:gd name="adj4" fmla="val 100000"/>
          </a:avLst>
        </a:prstGeom>
        <a:solidFill>
          <a:schemeClr val="accent5">
            <a:tint val="40000"/>
            <a:alpha val="90000"/>
            <a:hueOff val="-3706869"/>
            <a:satOff val="-12558"/>
            <a:lumOff val="-1610"/>
            <a:alphaOff val="0"/>
          </a:schemeClr>
        </a:solidFill>
        <a:ln w="6350" cap="flat" cmpd="sng" algn="ctr">
          <a:solidFill>
            <a:schemeClr val="accent5">
              <a:tint val="40000"/>
              <a:alpha val="90000"/>
              <a:hueOff val="-3706869"/>
              <a:satOff val="-12558"/>
              <a:lumOff val="-161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789" tIns="165100" rIns="105789" bIns="165100" numCol="1" spcCol="1270" anchor="t" anchorCtr="0">
          <a:noAutofit/>
        </a:bodyPr>
        <a:lstStyle/>
        <a:p>
          <a:pPr marL="0" lvl="0" indent="0" algn="l" defTabSz="488950">
            <a:lnSpc>
              <a:spcPct val="90000"/>
            </a:lnSpc>
            <a:spcBef>
              <a:spcPct val="0"/>
            </a:spcBef>
            <a:spcAft>
              <a:spcPct val="35000"/>
            </a:spcAft>
            <a:buNone/>
          </a:pPr>
          <a:r>
            <a:rPr lang="en-US" sz="1100" b="1" kern="1200"/>
            <a:t>4. Outlier Detection and Treatment:</a:t>
          </a:r>
          <a:endParaRPr lang="en-US" sz="1100" kern="1200"/>
        </a:p>
        <a:p>
          <a:pPr marL="57150" lvl="1" indent="-57150" algn="l" defTabSz="488950">
            <a:lnSpc>
              <a:spcPct val="90000"/>
            </a:lnSpc>
            <a:spcBef>
              <a:spcPct val="0"/>
            </a:spcBef>
            <a:spcAft>
              <a:spcPct val="15000"/>
            </a:spcAft>
            <a:buChar char="•"/>
          </a:pPr>
          <a:r>
            <a:rPr lang="en-US" sz="1100" kern="1200"/>
            <a:t>- Identify values significantly deviating from the norm. Depending on the context, either cap these values or remove these records.</a:t>
          </a:r>
        </a:p>
      </dsp:txBody>
      <dsp:txXfrm>
        <a:off x="4481848" y="1819112"/>
        <a:ext cx="1341122" cy="1697376"/>
      </dsp:txXfrm>
    </dsp:sp>
    <dsp:sp modelId="{1FFC59BF-AABD-42B9-8287-0891A93EAD13}">
      <dsp:nvSpPr>
        <dsp:cNvPr id="0" name=""/>
        <dsp:cNvSpPr/>
      </dsp:nvSpPr>
      <dsp:spPr>
        <a:xfrm>
          <a:off x="5971984" y="1110033"/>
          <a:ext cx="1341122" cy="72"/>
        </a:xfrm>
        <a:prstGeom prst="rect">
          <a:avLst/>
        </a:prstGeom>
        <a:solidFill>
          <a:schemeClr val="accent5">
            <a:tint val="40000"/>
            <a:alpha val="90000"/>
            <a:hueOff val="-4043857"/>
            <a:satOff val="-13699"/>
            <a:lumOff val="-1757"/>
            <a:alphaOff val="0"/>
          </a:schemeClr>
        </a:solidFill>
        <a:ln w="6350" cap="flat" cmpd="sng" algn="ctr">
          <a:solidFill>
            <a:schemeClr val="accent5">
              <a:tint val="40000"/>
              <a:alpha val="90000"/>
              <a:hueOff val="-4043857"/>
              <a:satOff val="-13699"/>
              <a:lumOff val="-1757"/>
              <a:alphaOff val="0"/>
            </a:schemeClr>
          </a:solidFill>
          <a:prstDash val="solid"/>
          <a:miter lim="800000"/>
        </a:ln>
        <a:effectLst/>
      </dsp:spPr>
      <dsp:style>
        <a:lnRef idx="1">
          <a:scrgbClr r="0" g="0" b="0"/>
        </a:lnRef>
        <a:fillRef idx="1">
          <a:scrgbClr r="0" g="0" b="0"/>
        </a:fillRef>
        <a:effectRef idx="0">
          <a:scrgbClr r="0" g="0" b="0"/>
        </a:effectRef>
        <a:fontRef idx="minor"/>
      </dsp:style>
    </dsp:sp>
    <dsp:sp modelId="{92245203-A87E-4B6D-A757-875EBBD760BA}">
      <dsp:nvSpPr>
        <dsp:cNvPr id="0" name=""/>
        <dsp:cNvSpPr/>
      </dsp:nvSpPr>
      <dsp:spPr>
        <a:xfrm>
          <a:off x="7348869" y="1059946"/>
          <a:ext cx="68546" cy="128887"/>
        </a:xfrm>
        <a:prstGeom prst="chevron">
          <a:avLst>
            <a:gd name="adj" fmla="val 90000"/>
          </a:avLst>
        </a:prstGeom>
        <a:solidFill>
          <a:schemeClr val="accent5">
            <a:tint val="40000"/>
            <a:alpha val="90000"/>
            <a:hueOff val="-4380845"/>
            <a:satOff val="-14841"/>
            <a:lumOff val="-1903"/>
            <a:alphaOff val="0"/>
          </a:schemeClr>
        </a:solidFill>
        <a:ln w="6350" cap="flat" cmpd="sng" algn="ctr">
          <a:solidFill>
            <a:schemeClr val="accent5">
              <a:tint val="40000"/>
              <a:alpha val="90000"/>
              <a:hueOff val="-4380845"/>
              <a:satOff val="-14841"/>
              <a:lumOff val="-1903"/>
              <a:alphaOff val="0"/>
            </a:schemeClr>
          </a:solidFill>
          <a:prstDash val="solid"/>
          <a:miter lim="800000"/>
        </a:ln>
        <a:effectLst/>
      </dsp:spPr>
      <dsp:style>
        <a:lnRef idx="1">
          <a:scrgbClr r="0" g="0" b="0"/>
        </a:lnRef>
        <a:fillRef idx="1">
          <a:scrgbClr r="0" g="0" b="0"/>
        </a:fillRef>
        <a:effectRef idx="0">
          <a:scrgbClr r="0" g="0" b="0"/>
        </a:effectRef>
        <a:fontRef idx="minor"/>
      </dsp:style>
    </dsp:sp>
    <dsp:sp modelId="{CEA1B604-E201-41AF-8F67-CC3593A1F5A4}">
      <dsp:nvSpPr>
        <dsp:cNvPr id="0" name=""/>
        <dsp:cNvSpPr/>
      </dsp:nvSpPr>
      <dsp:spPr>
        <a:xfrm>
          <a:off x="6367354" y="834878"/>
          <a:ext cx="550381" cy="550381"/>
        </a:xfrm>
        <a:prstGeom prst="ellips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1358" tIns="21358" rIns="21358" bIns="21358" numCol="1" spcCol="1270" anchor="ctr" anchorCtr="0">
          <a:noAutofit/>
        </a:bodyPr>
        <a:lstStyle/>
        <a:p>
          <a:pPr marL="0" lvl="0" indent="0" algn="ctr" defTabSz="1066800">
            <a:lnSpc>
              <a:spcPct val="90000"/>
            </a:lnSpc>
            <a:spcBef>
              <a:spcPct val="0"/>
            </a:spcBef>
            <a:spcAft>
              <a:spcPct val="35000"/>
            </a:spcAft>
            <a:buNone/>
          </a:pPr>
          <a:r>
            <a:rPr lang="en-US" sz="2400" kern="1200"/>
            <a:t>5</a:t>
          </a:r>
        </a:p>
      </dsp:txBody>
      <dsp:txXfrm>
        <a:off x="6447955" y="915479"/>
        <a:ext cx="389179" cy="389179"/>
      </dsp:txXfrm>
    </dsp:sp>
    <dsp:sp modelId="{CAFB3E86-AC6B-421C-96B3-77DD4C2C020C}">
      <dsp:nvSpPr>
        <dsp:cNvPr id="0" name=""/>
        <dsp:cNvSpPr/>
      </dsp:nvSpPr>
      <dsp:spPr>
        <a:xfrm>
          <a:off x="5971984" y="1550888"/>
          <a:ext cx="1341122" cy="1965600"/>
        </a:xfrm>
        <a:prstGeom prst="upArrowCallout">
          <a:avLst>
            <a:gd name="adj1" fmla="val 50000"/>
            <a:gd name="adj2" fmla="val 20000"/>
            <a:gd name="adj3" fmla="val 20000"/>
            <a:gd name="adj4" fmla="val 100000"/>
          </a:avLst>
        </a:prstGeom>
        <a:solidFill>
          <a:schemeClr val="accent5">
            <a:tint val="40000"/>
            <a:alpha val="90000"/>
            <a:hueOff val="-4717833"/>
            <a:satOff val="-15982"/>
            <a:lumOff val="-2050"/>
            <a:alphaOff val="0"/>
          </a:schemeClr>
        </a:solidFill>
        <a:ln w="6350" cap="flat" cmpd="sng" algn="ctr">
          <a:solidFill>
            <a:schemeClr val="accent5">
              <a:tint val="40000"/>
              <a:alpha val="90000"/>
              <a:hueOff val="-4717833"/>
              <a:satOff val="-15982"/>
              <a:lumOff val="-205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789" tIns="165100" rIns="105789" bIns="165100" numCol="1" spcCol="1270" anchor="t" anchorCtr="0">
          <a:noAutofit/>
        </a:bodyPr>
        <a:lstStyle/>
        <a:p>
          <a:pPr marL="0" lvl="0" indent="0" algn="l" defTabSz="488950">
            <a:lnSpc>
              <a:spcPct val="90000"/>
            </a:lnSpc>
            <a:spcBef>
              <a:spcPct val="0"/>
            </a:spcBef>
            <a:spcAft>
              <a:spcPct val="35000"/>
            </a:spcAft>
            <a:buNone/>
          </a:pPr>
          <a:r>
            <a:rPr lang="en-US" sz="1100" b="1" kern="1200"/>
            <a:t>5. Standardize Formatting: </a:t>
          </a:r>
          <a:endParaRPr lang="en-US" sz="1100" kern="1200"/>
        </a:p>
        <a:p>
          <a:pPr marL="57150" lvl="1" indent="-57150" algn="l" defTabSz="488950">
            <a:lnSpc>
              <a:spcPct val="90000"/>
            </a:lnSpc>
            <a:spcBef>
              <a:spcPct val="0"/>
            </a:spcBef>
            <a:spcAft>
              <a:spcPct val="15000"/>
            </a:spcAft>
            <a:buChar char="•"/>
          </a:pPr>
          <a:r>
            <a:rPr lang="en-US" sz="1100" kern="1200"/>
            <a:t>- Ensure consistency in text fields (e.g., case standardization, trimming spaces) and numeric precision.</a:t>
          </a:r>
        </a:p>
      </dsp:txBody>
      <dsp:txXfrm>
        <a:off x="5971984" y="1819112"/>
        <a:ext cx="1341122" cy="1697376"/>
      </dsp:txXfrm>
    </dsp:sp>
    <dsp:sp modelId="{5D72BF77-773A-4510-9323-C1A564F92E81}">
      <dsp:nvSpPr>
        <dsp:cNvPr id="0" name=""/>
        <dsp:cNvSpPr/>
      </dsp:nvSpPr>
      <dsp:spPr>
        <a:xfrm>
          <a:off x="7462120" y="1110033"/>
          <a:ext cx="1341122" cy="72"/>
        </a:xfrm>
        <a:prstGeom prst="rect">
          <a:avLst/>
        </a:prstGeom>
        <a:solidFill>
          <a:schemeClr val="accent5">
            <a:tint val="40000"/>
            <a:alpha val="90000"/>
            <a:hueOff val="-5054821"/>
            <a:satOff val="-17124"/>
            <a:lumOff val="-2196"/>
            <a:alphaOff val="0"/>
          </a:schemeClr>
        </a:solidFill>
        <a:ln w="6350" cap="flat" cmpd="sng" algn="ctr">
          <a:solidFill>
            <a:schemeClr val="accent5">
              <a:tint val="40000"/>
              <a:alpha val="90000"/>
              <a:hueOff val="-5054821"/>
              <a:satOff val="-17124"/>
              <a:lumOff val="-2196"/>
              <a:alphaOff val="0"/>
            </a:schemeClr>
          </a:solidFill>
          <a:prstDash val="solid"/>
          <a:miter lim="800000"/>
        </a:ln>
        <a:effectLst/>
      </dsp:spPr>
      <dsp:style>
        <a:lnRef idx="1">
          <a:scrgbClr r="0" g="0" b="0"/>
        </a:lnRef>
        <a:fillRef idx="1">
          <a:scrgbClr r="0" g="0" b="0"/>
        </a:fillRef>
        <a:effectRef idx="0">
          <a:scrgbClr r="0" g="0" b="0"/>
        </a:effectRef>
        <a:fontRef idx="minor"/>
      </dsp:style>
    </dsp:sp>
    <dsp:sp modelId="{971E4853-553D-4C19-B8E6-2FDF0741BDBC}">
      <dsp:nvSpPr>
        <dsp:cNvPr id="0" name=""/>
        <dsp:cNvSpPr/>
      </dsp:nvSpPr>
      <dsp:spPr>
        <a:xfrm>
          <a:off x="8839005" y="1059946"/>
          <a:ext cx="68546" cy="128887"/>
        </a:xfrm>
        <a:prstGeom prst="chevron">
          <a:avLst>
            <a:gd name="adj" fmla="val 90000"/>
          </a:avLst>
        </a:prstGeom>
        <a:solidFill>
          <a:schemeClr val="accent5">
            <a:tint val="40000"/>
            <a:alpha val="90000"/>
            <a:hueOff val="-5391810"/>
            <a:satOff val="-18266"/>
            <a:lumOff val="-2342"/>
            <a:alphaOff val="0"/>
          </a:schemeClr>
        </a:solidFill>
        <a:ln w="6350" cap="flat" cmpd="sng" algn="ctr">
          <a:solidFill>
            <a:schemeClr val="accent5">
              <a:tint val="40000"/>
              <a:alpha val="90000"/>
              <a:hueOff val="-5391810"/>
              <a:satOff val="-18266"/>
              <a:lumOff val="-2342"/>
              <a:alphaOff val="0"/>
            </a:schemeClr>
          </a:solidFill>
          <a:prstDash val="solid"/>
          <a:miter lim="800000"/>
        </a:ln>
        <a:effectLst/>
      </dsp:spPr>
      <dsp:style>
        <a:lnRef idx="1">
          <a:scrgbClr r="0" g="0" b="0"/>
        </a:lnRef>
        <a:fillRef idx="1">
          <a:scrgbClr r="0" g="0" b="0"/>
        </a:fillRef>
        <a:effectRef idx="0">
          <a:scrgbClr r="0" g="0" b="0"/>
        </a:effectRef>
        <a:fontRef idx="minor"/>
      </dsp:style>
    </dsp:sp>
    <dsp:sp modelId="{3FA1EEBB-40FE-4264-BB27-8A18C1D8B349}">
      <dsp:nvSpPr>
        <dsp:cNvPr id="0" name=""/>
        <dsp:cNvSpPr/>
      </dsp:nvSpPr>
      <dsp:spPr>
        <a:xfrm>
          <a:off x="7857490" y="834878"/>
          <a:ext cx="550381" cy="550381"/>
        </a:xfrm>
        <a:prstGeom prst="ellipse">
          <a:avLst/>
        </a:prstGeom>
        <a:gradFill rotWithShape="0">
          <a:gsLst>
            <a:gs pos="0">
              <a:schemeClr val="accent5">
                <a:hueOff val="-5632119"/>
                <a:satOff val="-14516"/>
                <a:lumOff val="-9804"/>
                <a:alphaOff val="0"/>
                <a:satMod val="103000"/>
                <a:lumMod val="102000"/>
                <a:tint val="94000"/>
              </a:schemeClr>
            </a:gs>
            <a:gs pos="50000">
              <a:schemeClr val="accent5">
                <a:hueOff val="-5632119"/>
                <a:satOff val="-14516"/>
                <a:lumOff val="-9804"/>
                <a:alphaOff val="0"/>
                <a:satMod val="110000"/>
                <a:lumMod val="100000"/>
                <a:shade val="100000"/>
              </a:schemeClr>
            </a:gs>
            <a:gs pos="100000">
              <a:schemeClr val="accent5">
                <a:hueOff val="-5632119"/>
                <a:satOff val="-14516"/>
                <a:lumOff val="-9804"/>
                <a:alphaOff val="0"/>
                <a:lumMod val="99000"/>
                <a:satMod val="120000"/>
                <a:shade val="78000"/>
              </a:schemeClr>
            </a:gs>
          </a:gsLst>
          <a:lin ang="5400000" scaled="0"/>
        </a:gradFill>
        <a:ln w="6350" cap="flat" cmpd="sng" algn="ctr">
          <a:solidFill>
            <a:schemeClr val="accent5">
              <a:hueOff val="-5632119"/>
              <a:satOff val="-14516"/>
              <a:lumOff val="-980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1358" tIns="21358" rIns="21358" bIns="21358" numCol="1" spcCol="1270" anchor="ctr" anchorCtr="0">
          <a:noAutofit/>
        </a:bodyPr>
        <a:lstStyle/>
        <a:p>
          <a:pPr marL="0" lvl="0" indent="0" algn="ctr" defTabSz="1066800">
            <a:lnSpc>
              <a:spcPct val="90000"/>
            </a:lnSpc>
            <a:spcBef>
              <a:spcPct val="0"/>
            </a:spcBef>
            <a:spcAft>
              <a:spcPct val="35000"/>
            </a:spcAft>
            <a:buNone/>
          </a:pPr>
          <a:r>
            <a:rPr lang="en-US" sz="2400" kern="1200"/>
            <a:t>6</a:t>
          </a:r>
        </a:p>
      </dsp:txBody>
      <dsp:txXfrm>
        <a:off x="7938091" y="915479"/>
        <a:ext cx="389179" cy="389179"/>
      </dsp:txXfrm>
    </dsp:sp>
    <dsp:sp modelId="{36ECB0EE-3E1C-40D5-85B4-E8C79F0A15B5}">
      <dsp:nvSpPr>
        <dsp:cNvPr id="0" name=""/>
        <dsp:cNvSpPr/>
      </dsp:nvSpPr>
      <dsp:spPr>
        <a:xfrm>
          <a:off x="7462120" y="1550888"/>
          <a:ext cx="1341122" cy="1965600"/>
        </a:xfrm>
        <a:prstGeom prst="upArrowCallout">
          <a:avLst>
            <a:gd name="adj1" fmla="val 50000"/>
            <a:gd name="adj2" fmla="val 20000"/>
            <a:gd name="adj3" fmla="val 20000"/>
            <a:gd name="adj4" fmla="val 100000"/>
          </a:avLst>
        </a:prstGeom>
        <a:solidFill>
          <a:schemeClr val="accent5">
            <a:tint val="40000"/>
            <a:alpha val="90000"/>
            <a:hueOff val="-5728798"/>
            <a:satOff val="-19407"/>
            <a:lumOff val="-2489"/>
            <a:alphaOff val="0"/>
          </a:schemeClr>
        </a:solidFill>
        <a:ln w="6350" cap="flat" cmpd="sng" algn="ctr">
          <a:solidFill>
            <a:schemeClr val="accent5">
              <a:tint val="40000"/>
              <a:alpha val="90000"/>
              <a:hueOff val="-5728798"/>
              <a:satOff val="-19407"/>
              <a:lumOff val="-248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5789" tIns="165100" rIns="105789" bIns="165100" numCol="1" spcCol="1270" anchor="t" anchorCtr="0">
          <a:noAutofit/>
        </a:bodyPr>
        <a:lstStyle/>
        <a:p>
          <a:pPr marL="0" lvl="0" indent="0" algn="l" defTabSz="488950">
            <a:lnSpc>
              <a:spcPct val="90000"/>
            </a:lnSpc>
            <a:spcBef>
              <a:spcPct val="0"/>
            </a:spcBef>
            <a:spcAft>
              <a:spcPct val="35000"/>
            </a:spcAft>
            <a:buNone/>
          </a:pPr>
          <a:r>
            <a:rPr lang="en-US" sz="1100" kern="1200"/>
            <a:t>6. </a:t>
          </a:r>
          <a:r>
            <a:rPr lang="en-US" sz="1100" b="1" kern="1200"/>
            <a:t>Audit the Transformation Logic:</a:t>
          </a:r>
          <a:endParaRPr lang="en-US" sz="1100" kern="1200"/>
        </a:p>
        <a:p>
          <a:pPr marL="57150" lvl="1" indent="-57150" algn="l" defTabSz="488950">
            <a:lnSpc>
              <a:spcPct val="90000"/>
            </a:lnSpc>
            <a:spcBef>
              <a:spcPct val="0"/>
            </a:spcBef>
            <a:spcAft>
              <a:spcPct val="15000"/>
            </a:spcAft>
            <a:buChar char="•"/>
          </a:pPr>
          <a:r>
            <a:rPr lang="en-US" sz="1100" kern="1200"/>
            <a:t>- In Power Query Editor, review each applied step to ensure that transformations correctly capture your business logic.</a:t>
          </a:r>
        </a:p>
      </dsp:txBody>
      <dsp:txXfrm>
        <a:off x="7462120" y="1819112"/>
        <a:ext cx="1341122" cy="1697376"/>
      </dsp:txXfrm>
    </dsp:sp>
    <dsp:sp modelId="{A4D3B4C2-3E7B-4C22-AACD-9C3EAE487A55}">
      <dsp:nvSpPr>
        <dsp:cNvPr id="0" name=""/>
        <dsp:cNvSpPr/>
      </dsp:nvSpPr>
      <dsp:spPr>
        <a:xfrm>
          <a:off x="8952256" y="1110033"/>
          <a:ext cx="671216" cy="72"/>
        </a:xfrm>
        <a:prstGeom prst="rect">
          <a:avLst/>
        </a:prstGeom>
        <a:solidFill>
          <a:schemeClr val="accent5">
            <a:tint val="40000"/>
            <a:alpha val="90000"/>
            <a:hueOff val="-6065786"/>
            <a:satOff val="-20549"/>
            <a:lumOff val="-2635"/>
            <a:alphaOff val="0"/>
          </a:schemeClr>
        </a:solidFill>
        <a:ln w="6350" cap="flat" cmpd="sng" algn="ctr">
          <a:solidFill>
            <a:schemeClr val="accent5">
              <a:tint val="40000"/>
              <a:alpha val="90000"/>
              <a:hueOff val="-6065786"/>
              <a:satOff val="-20549"/>
              <a:lumOff val="-2635"/>
              <a:alphaOff val="0"/>
            </a:schemeClr>
          </a:solidFill>
          <a:prstDash val="solid"/>
          <a:miter lim="800000"/>
        </a:ln>
        <a:effectLst/>
      </dsp:spPr>
      <dsp:style>
        <a:lnRef idx="1">
          <a:scrgbClr r="0" g="0" b="0"/>
        </a:lnRef>
        <a:fillRef idx="1">
          <a:scrgbClr r="0" g="0" b="0"/>
        </a:fillRef>
        <a:effectRef idx="0">
          <a:scrgbClr r="0" g="0" b="0"/>
        </a:effectRef>
        <a:fontRef idx="minor"/>
      </dsp:style>
    </dsp:sp>
    <dsp:sp modelId="{1E852028-E019-4205-9064-A2ED88BF40C4}">
      <dsp:nvSpPr>
        <dsp:cNvPr id="0" name=""/>
        <dsp:cNvSpPr/>
      </dsp:nvSpPr>
      <dsp:spPr>
        <a:xfrm>
          <a:off x="9348281" y="834878"/>
          <a:ext cx="550381" cy="550381"/>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1358" tIns="21358" rIns="21358" bIns="21358" numCol="1" spcCol="1270" anchor="ctr" anchorCtr="0">
          <a:noAutofit/>
        </a:bodyPr>
        <a:lstStyle/>
        <a:p>
          <a:pPr marL="0" lvl="0" indent="0" algn="ctr" defTabSz="1066800">
            <a:lnSpc>
              <a:spcPct val="90000"/>
            </a:lnSpc>
            <a:spcBef>
              <a:spcPct val="0"/>
            </a:spcBef>
            <a:spcAft>
              <a:spcPct val="35000"/>
            </a:spcAft>
            <a:buNone/>
          </a:pPr>
          <a:r>
            <a:rPr lang="en-US" sz="2400" kern="1200"/>
            <a:t>7</a:t>
          </a:r>
        </a:p>
      </dsp:txBody>
      <dsp:txXfrm>
        <a:off x="9428882" y="915479"/>
        <a:ext cx="389179" cy="389179"/>
      </dsp:txXfrm>
    </dsp:sp>
    <dsp:sp modelId="{F4EC4D44-A212-4A36-959E-28D6F94342F5}">
      <dsp:nvSpPr>
        <dsp:cNvPr id="0" name=""/>
        <dsp:cNvSpPr/>
      </dsp:nvSpPr>
      <dsp:spPr>
        <a:xfrm>
          <a:off x="8952256" y="1550888"/>
          <a:ext cx="1396713" cy="1965600"/>
        </a:xfrm>
        <a:prstGeom prst="upArrowCallout">
          <a:avLst>
            <a:gd name="adj1" fmla="val 50000"/>
            <a:gd name="adj2" fmla="val 20000"/>
            <a:gd name="adj3" fmla="val 20000"/>
            <a:gd name="adj4" fmla="val 100000"/>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174" tIns="165100" rIns="110174" bIns="165100" numCol="1" spcCol="1270" anchor="t" anchorCtr="0">
          <a:noAutofit/>
        </a:bodyPr>
        <a:lstStyle/>
        <a:p>
          <a:pPr marL="0" lvl="0" indent="0" algn="l" defTabSz="488950">
            <a:lnSpc>
              <a:spcPct val="90000"/>
            </a:lnSpc>
            <a:spcBef>
              <a:spcPct val="0"/>
            </a:spcBef>
            <a:spcAft>
              <a:spcPct val="35000"/>
            </a:spcAft>
            <a:buNone/>
          </a:pPr>
          <a:r>
            <a:rPr lang="en-US" sz="1100" b="1" kern="1200"/>
            <a:t>7. Document Changes:</a:t>
          </a:r>
          <a:endParaRPr lang="en-US" sz="1100" kern="1200"/>
        </a:p>
        <a:p>
          <a:pPr marL="57150" lvl="1" indent="-57150" algn="l" defTabSz="488950">
            <a:lnSpc>
              <a:spcPct val="90000"/>
            </a:lnSpc>
            <a:spcBef>
              <a:spcPct val="0"/>
            </a:spcBef>
            <a:spcAft>
              <a:spcPct val="15000"/>
            </a:spcAft>
            <a:buChar char="•"/>
          </a:pPr>
          <a:r>
            <a:rPr lang="en-US" sz="1100" kern="1200"/>
            <a:t>- Track all steps taken for cleaning so they can be reproduced or audited in the future.</a:t>
          </a:r>
        </a:p>
      </dsp:txBody>
      <dsp:txXfrm>
        <a:off x="8952256" y="1830231"/>
        <a:ext cx="1396713" cy="16862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4/2/2025</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4/2/2025</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4/2/2025</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4/2/2025</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4/2/2025</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4/2/2025</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4/2/2025</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4/2/2025</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4/2/2025</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4/2/2025</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4/2/2025</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4/2/2025</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4.png"/><Relationship Id="rId1" Type="http://schemas.openxmlformats.org/officeDocument/2006/relationships/slideLayout" Target="../slideLayouts/slideLayout1.xml"/><Relationship Id="rId5" Type="http://schemas.microsoft.com/office/2011/relationships/webextension" Target="../webextensions/webextension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A5D0ED-4249-67E8-1901-36A0A4561445}"/>
              </a:ext>
            </a:extLst>
          </p:cNvPr>
          <p:cNvPicPr>
            <a:picLocks noChangeAspect="1"/>
          </p:cNvPicPr>
          <p:nvPr/>
        </p:nvPicPr>
        <p:blipFill>
          <a:blip r:embed="rId2">
            <a:alphaModFix amt="35000"/>
          </a:blip>
          <a:srcRect/>
          <a:stretch/>
        </p:blipFill>
        <p:spPr>
          <a:xfrm>
            <a:off x="20" y="10"/>
            <a:ext cx="12191980" cy="6857990"/>
          </a:xfrm>
          <a:prstGeom prst="rect">
            <a:avLst/>
          </a:prstGeom>
        </p:spPr>
      </p:pic>
      <p:sp useBgFill="1">
        <p:nvSpPr>
          <p:cNvPr id="9" name="Rectangle 8">
            <a:extLst>
              <a:ext uri="{FF2B5EF4-FFF2-40B4-BE49-F238E27FC236}">
                <a16:creationId xmlns:a16="http://schemas.microsoft.com/office/drawing/2014/main" id="{3A930249-8242-4E2B-AF17-C01826488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BDD999-C5E1-4B3E-A710-768673819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4" name="Picture 3" descr="An abstract design with lines and financial symbols">
            <a:extLst>
              <a:ext uri="{FF2B5EF4-FFF2-40B4-BE49-F238E27FC236}">
                <a16:creationId xmlns:a16="http://schemas.microsoft.com/office/drawing/2014/main" id="{EE9D8A88-0849-17C1-A110-62A90A6A5BED}"/>
              </a:ext>
            </a:extLst>
          </p:cNvPr>
          <p:cNvPicPr>
            <a:picLocks noChangeAspect="1"/>
          </p:cNvPicPr>
          <p:nvPr/>
        </p:nvPicPr>
        <p:blipFill>
          <a:blip r:embed="rId3">
            <a:alphaModFix amt="60000"/>
          </a:blip>
          <a:srcRect t="10400" b="5014"/>
          <a:stretch/>
        </p:blipFill>
        <p:spPr>
          <a:xfrm>
            <a:off x="-1" y="10"/>
            <a:ext cx="12192001" cy="6857990"/>
          </a:xfrm>
          <a:prstGeom prst="rect">
            <a:avLst/>
          </a:prstGeom>
        </p:spPr>
      </p:pic>
      <p:sp>
        <p:nvSpPr>
          <p:cNvPr id="2" name="Title 1">
            <a:extLst>
              <a:ext uri="{FF2B5EF4-FFF2-40B4-BE49-F238E27FC236}">
                <a16:creationId xmlns:a16="http://schemas.microsoft.com/office/drawing/2014/main" id="{6564657E-1859-F716-E869-547C4ABCA606}"/>
              </a:ext>
            </a:extLst>
          </p:cNvPr>
          <p:cNvSpPr>
            <a:spLocks noGrp="1"/>
          </p:cNvSpPr>
          <p:nvPr>
            <p:ph type="ctrTitle"/>
          </p:nvPr>
        </p:nvSpPr>
        <p:spPr>
          <a:xfrm>
            <a:off x="1196656" y="1990845"/>
            <a:ext cx="9795637" cy="2187615"/>
          </a:xfrm>
        </p:spPr>
        <p:txBody>
          <a:bodyPr>
            <a:normAutofit/>
          </a:bodyPr>
          <a:lstStyle/>
          <a:p>
            <a:r>
              <a:rPr lang="en-US" sz="5400" b="1" dirty="0">
                <a:solidFill>
                  <a:schemeClr val="bg1"/>
                </a:solidFill>
                <a:latin typeface="Arial" panose="020B0604020202020204" pitchFamily="34" charset="0"/>
                <a:cs typeface="Arial" panose="020B0604020202020204" pitchFamily="34" charset="0"/>
              </a:rPr>
              <a:t>Big Data Meets Wall Street: </a:t>
            </a:r>
            <a:br>
              <a:rPr lang="en-US" sz="5400" b="1" dirty="0">
                <a:solidFill>
                  <a:schemeClr val="bg1"/>
                </a:solidFill>
                <a:latin typeface="Arial" panose="020B0604020202020204" pitchFamily="34" charset="0"/>
                <a:cs typeface="Arial" panose="020B0604020202020204" pitchFamily="34" charset="0"/>
              </a:rPr>
            </a:br>
            <a:r>
              <a:rPr lang="en-US" sz="5400" b="1" dirty="0">
                <a:solidFill>
                  <a:schemeClr val="bg1"/>
                </a:solidFill>
                <a:latin typeface="Arial" panose="020B0604020202020204" pitchFamily="34" charset="0"/>
                <a:cs typeface="Arial" panose="020B0604020202020204" pitchFamily="34" charset="0"/>
              </a:rPr>
              <a:t>A Stock Dashboard</a:t>
            </a:r>
            <a:endParaRPr lang="en-IN" sz="16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15552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5F23-8104-DF33-93CA-860EA2CB5AED}"/>
              </a:ext>
            </a:extLst>
          </p:cNvPr>
          <p:cNvSpPr>
            <a:spLocks noGrp="1"/>
          </p:cNvSpPr>
          <p:nvPr>
            <p:ph type="title"/>
          </p:nvPr>
        </p:nvSpPr>
        <p:spPr/>
        <p:txBody>
          <a:bodyPr/>
          <a:lstStyle/>
          <a:p>
            <a:r>
              <a:rPr lang="en-US" b="1" dirty="0">
                <a:solidFill>
                  <a:schemeClr val="bg1"/>
                </a:solidFill>
              </a:rPr>
              <a:t>MEANINGFUL INSIGHTS OF DASHBOARD</a:t>
            </a:r>
            <a:endParaRPr lang="en-IN" b="1" dirty="0">
              <a:solidFill>
                <a:schemeClr val="bg1"/>
              </a:solidFill>
            </a:endParaRPr>
          </a:p>
        </p:txBody>
      </p:sp>
      <p:sp>
        <p:nvSpPr>
          <p:cNvPr id="3" name="Content Placeholder 2">
            <a:extLst>
              <a:ext uri="{FF2B5EF4-FFF2-40B4-BE49-F238E27FC236}">
                <a16:creationId xmlns:a16="http://schemas.microsoft.com/office/drawing/2014/main" id="{383C85B3-0603-ABA4-FAA7-FDEB97E484CA}"/>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chemeClr val="bg1"/>
                </a:solidFill>
                <a:effectLst/>
                <a:latin typeface="__Inter_d65c78"/>
              </a:rPr>
              <a:t>Market Trend Identification</a:t>
            </a:r>
            <a:endParaRPr lang="en-US" b="0" i="0" dirty="0">
              <a:solidFill>
                <a:schemeClr val="bg1"/>
              </a:solidFill>
              <a:effectLst/>
              <a:latin typeface="__Inter_d65c78"/>
            </a:endParaRPr>
          </a:p>
          <a:p>
            <a:pPr marL="742950" lvl="1" indent="-285750" algn="l">
              <a:buFont typeface="+mj-lt"/>
              <a:buAutoNum type="arabicPeriod"/>
            </a:pPr>
            <a:r>
              <a:rPr lang="en-US" b="0" i="0" dirty="0">
                <a:solidFill>
                  <a:schemeClr val="bg1"/>
                </a:solidFill>
                <a:effectLst/>
                <a:latin typeface="__Inter_d65c78"/>
              </a:rPr>
              <a:t>Visualize long-term market trends across different sectors</a:t>
            </a:r>
          </a:p>
          <a:p>
            <a:pPr marL="742950" lvl="1" indent="-285750" algn="l">
              <a:buFont typeface="+mj-lt"/>
              <a:buAutoNum type="arabicPeriod"/>
            </a:pPr>
            <a:r>
              <a:rPr lang="en-US" b="0" i="0" dirty="0">
                <a:solidFill>
                  <a:schemeClr val="bg1"/>
                </a:solidFill>
                <a:effectLst/>
                <a:latin typeface="__Inter_d65c78"/>
              </a:rPr>
              <a:t>Identify cyclical patterns in stock performance</a:t>
            </a:r>
          </a:p>
          <a:p>
            <a:pPr marL="742950" lvl="1" indent="-285750" algn="l">
              <a:buFont typeface="+mj-lt"/>
              <a:buAutoNum type="arabicPeriod"/>
            </a:pPr>
            <a:r>
              <a:rPr lang="en-US" b="0" i="0" dirty="0">
                <a:solidFill>
                  <a:schemeClr val="bg1"/>
                </a:solidFill>
                <a:effectLst/>
                <a:latin typeface="__Inter_d65c78"/>
              </a:rPr>
              <a:t>Spot emerging market shifts before they become widely recognized</a:t>
            </a:r>
          </a:p>
          <a:p>
            <a:pPr algn="l">
              <a:buFont typeface="+mj-lt"/>
              <a:buAutoNum type="arabicPeriod"/>
            </a:pPr>
            <a:r>
              <a:rPr lang="en-US" b="1" i="0" dirty="0">
                <a:solidFill>
                  <a:schemeClr val="bg1"/>
                </a:solidFill>
                <a:effectLst/>
                <a:latin typeface="__Inter_d65c78"/>
              </a:rPr>
              <a:t>Portfolio Performance Analysis</a:t>
            </a:r>
            <a:endParaRPr lang="en-US" b="0" i="0" dirty="0">
              <a:solidFill>
                <a:schemeClr val="bg1"/>
              </a:solidFill>
              <a:effectLst/>
              <a:latin typeface="__Inter_d65c78"/>
            </a:endParaRPr>
          </a:p>
          <a:p>
            <a:pPr marL="742950" lvl="1" indent="-285750" algn="l">
              <a:buFont typeface="+mj-lt"/>
              <a:buAutoNum type="arabicPeriod"/>
            </a:pPr>
            <a:r>
              <a:rPr lang="en-US" b="0" i="0" dirty="0">
                <a:solidFill>
                  <a:schemeClr val="bg1"/>
                </a:solidFill>
                <a:effectLst/>
                <a:latin typeface="__Inter_d65c78"/>
              </a:rPr>
              <a:t>Track your investments against benchmark indices</a:t>
            </a:r>
          </a:p>
          <a:p>
            <a:pPr marL="742950" lvl="1" indent="-285750" algn="l">
              <a:buFont typeface="+mj-lt"/>
              <a:buAutoNum type="arabicPeriod"/>
            </a:pPr>
            <a:r>
              <a:rPr lang="en-US" b="0" i="0" dirty="0">
                <a:solidFill>
                  <a:schemeClr val="bg1"/>
                </a:solidFill>
                <a:effectLst/>
                <a:latin typeface="__Inter_d65c78"/>
              </a:rPr>
              <a:t>Measure risk-adjusted returns across different time periods</a:t>
            </a:r>
          </a:p>
          <a:p>
            <a:pPr marL="742950" lvl="1" indent="-285750" algn="l">
              <a:buFont typeface="+mj-lt"/>
              <a:buAutoNum type="arabicPeriod"/>
            </a:pPr>
            <a:r>
              <a:rPr lang="en-US" b="0" i="0" dirty="0">
                <a:solidFill>
                  <a:schemeClr val="bg1"/>
                </a:solidFill>
                <a:effectLst/>
                <a:latin typeface="__Inter_d65c78"/>
              </a:rPr>
              <a:t>Visualize asset allocation and its impact on overall performance</a:t>
            </a:r>
          </a:p>
          <a:p>
            <a:pPr algn="l">
              <a:buFont typeface="+mj-lt"/>
              <a:buAutoNum type="arabicPeriod"/>
            </a:pPr>
            <a:r>
              <a:rPr lang="en-US" b="1" i="0" dirty="0">
                <a:solidFill>
                  <a:schemeClr val="bg1"/>
                </a:solidFill>
                <a:effectLst/>
                <a:latin typeface="__Inter_d65c78"/>
              </a:rPr>
              <a:t>Correlation Discovery</a:t>
            </a:r>
            <a:endParaRPr lang="en-US" b="0" i="0" dirty="0">
              <a:solidFill>
                <a:schemeClr val="bg1"/>
              </a:solidFill>
              <a:effectLst/>
              <a:latin typeface="__Inter_d65c78"/>
            </a:endParaRPr>
          </a:p>
          <a:p>
            <a:pPr marL="742950" lvl="1" indent="-285750" algn="l">
              <a:buFont typeface="+mj-lt"/>
              <a:buAutoNum type="arabicPeriod"/>
            </a:pPr>
            <a:r>
              <a:rPr lang="en-US" b="0" i="0" dirty="0">
                <a:solidFill>
                  <a:schemeClr val="bg1"/>
                </a:solidFill>
                <a:effectLst/>
                <a:latin typeface="__Inter_d65c78"/>
              </a:rPr>
              <a:t>Identify relationships between different stocks or market sectors</a:t>
            </a:r>
          </a:p>
          <a:p>
            <a:pPr marL="742950" lvl="1" indent="-285750" algn="l">
              <a:buFont typeface="+mj-lt"/>
              <a:buAutoNum type="arabicPeriod"/>
            </a:pPr>
            <a:r>
              <a:rPr lang="en-US" b="0" i="0" dirty="0">
                <a:solidFill>
                  <a:schemeClr val="bg1"/>
                </a:solidFill>
                <a:effectLst/>
                <a:latin typeface="__Inter_d65c78"/>
              </a:rPr>
              <a:t>Discover how external factors (interest rates, economic indicators) affect specific investments</a:t>
            </a:r>
          </a:p>
          <a:p>
            <a:pPr marL="742950" lvl="1" indent="-285750" algn="l">
              <a:buFont typeface="+mj-lt"/>
              <a:buAutoNum type="arabicPeriod"/>
            </a:pPr>
            <a:r>
              <a:rPr lang="en-US" b="0" i="0" dirty="0">
                <a:solidFill>
                  <a:schemeClr val="bg1"/>
                </a:solidFill>
                <a:effectLst/>
                <a:latin typeface="__Inter_d65c78"/>
              </a:rPr>
              <a:t>Find diversification opportunities by spotting low-correlation assets</a:t>
            </a:r>
          </a:p>
          <a:p>
            <a:pPr algn="l">
              <a:buFont typeface="+mj-lt"/>
              <a:buAutoNum type="arabicPeriod"/>
            </a:pPr>
            <a:r>
              <a:rPr lang="en-US" b="1" i="0" dirty="0">
                <a:solidFill>
                  <a:schemeClr val="bg1"/>
                </a:solidFill>
                <a:effectLst/>
                <a:latin typeface="__Inter_d65c78"/>
              </a:rPr>
              <a:t>Anomaly Detection</a:t>
            </a:r>
            <a:endParaRPr lang="en-US" b="0" i="0" dirty="0">
              <a:solidFill>
                <a:schemeClr val="bg1"/>
              </a:solidFill>
              <a:effectLst/>
              <a:latin typeface="__Inter_d65c78"/>
            </a:endParaRPr>
          </a:p>
          <a:p>
            <a:pPr marL="742950" lvl="1" indent="-285750" algn="l">
              <a:buFont typeface="+mj-lt"/>
              <a:buAutoNum type="arabicPeriod"/>
            </a:pPr>
            <a:r>
              <a:rPr lang="en-US" b="0" i="0" dirty="0">
                <a:solidFill>
                  <a:schemeClr val="bg1"/>
                </a:solidFill>
                <a:effectLst/>
                <a:latin typeface="__Inter_d65c78"/>
              </a:rPr>
              <a:t>Highlight unusual trading volumes or price movements</a:t>
            </a:r>
          </a:p>
          <a:p>
            <a:pPr marL="742950" lvl="1" indent="-285750" algn="l">
              <a:buFont typeface="+mj-lt"/>
              <a:buAutoNum type="arabicPeriod"/>
            </a:pPr>
            <a:r>
              <a:rPr lang="en-US" b="0" i="0" dirty="0">
                <a:solidFill>
                  <a:schemeClr val="bg1"/>
                </a:solidFill>
                <a:effectLst/>
                <a:latin typeface="__Inter_d65c78"/>
              </a:rPr>
              <a:t>Identify stocks behaving differently from their sector peers</a:t>
            </a:r>
          </a:p>
          <a:p>
            <a:pPr marL="742950" lvl="1" indent="-285750" algn="l">
              <a:buFont typeface="+mj-lt"/>
              <a:buAutoNum type="arabicPeriod"/>
            </a:pPr>
            <a:r>
              <a:rPr lang="en-US" b="0" i="0" dirty="0">
                <a:solidFill>
                  <a:schemeClr val="bg1"/>
                </a:solidFill>
                <a:effectLst/>
                <a:latin typeface="__Inter_d65c78"/>
              </a:rPr>
              <a:t>Spot potential arbitrage opportunities</a:t>
            </a:r>
          </a:p>
          <a:p>
            <a:endParaRPr lang="en-IN" dirty="0">
              <a:solidFill>
                <a:schemeClr val="bg1"/>
              </a:solidFill>
            </a:endParaRPr>
          </a:p>
        </p:txBody>
      </p:sp>
    </p:spTree>
    <p:extLst>
      <p:ext uri="{BB962C8B-B14F-4D97-AF65-F5344CB8AC3E}">
        <p14:creationId xmlns:p14="http://schemas.microsoft.com/office/powerpoint/2010/main" val="89196316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FE96-6222-B8B5-4DE6-5B09F4679B2E}"/>
              </a:ext>
            </a:extLst>
          </p:cNvPr>
          <p:cNvSpPr>
            <a:spLocks noGrp="1"/>
          </p:cNvSpPr>
          <p:nvPr>
            <p:ph type="title"/>
          </p:nvPr>
        </p:nvSpPr>
        <p:spPr/>
        <p:txBody>
          <a:bodyPr>
            <a:normAutofit/>
          </a:bodyPr>
          <a:lstStyle/>
          <a:p>
            <a:r>
              <a:rPr lang="en-US" b="1" i="0" dirty="0">
                <a:solidFill>
                  <a:schemeClr val="bg1"/>
                </a:solidFill>
                <a:effectLst/>
              </a:rPr>
              <a:t>How People Can Get Help from the Dashboard</a:t>
            </a:r>
            <a:br>
              <a:rPr lang="en-US" b="1" i="0" dirty="0">
                <a:solidFill>
                  <a:schemeClr val="bg1"/>
                </a:solidFill>
                <a:effectLst/>
              </a:rPr>
            </a:br>
            <a:endParaRPr lang="en-IN" b="1" dirty="0">
              <a:solidFill>
                <a:schemeClr val="bg1"/>
              </a:solidFill>
            </a:endParaRPr>
          </a:p>
        </p:txBody>
      </p:sp>
      <p:sp>
        <p:nvSpPr>
          <p:cNvPr id="3" name="Content Placeholder 2">
            <a:extLst>
              <a:ext uri="{FF2B5EF4-FFF2-40B4-BE49-F238E27FC236}">
                <a16:creationId xmlns:a16="http://schemas.microsoft.com/office/drawing/2014/main" id="{0FA77027-9A5C-0EA6-9A81-58B89F59AF1C}"/>
              </a:ext>
            </a:extLst>
          </p:cNvPr>
          <p:cNvSpPr>
            <a:spLocks noGrp="1"/>
          </p:cNvSpPr>
          <p:nvPr>
            <p:ph idx="1"/>
          </p:nvPr>
        </p:nvSpPr>
        <p:spPr>
          <a:xfrm>
            <a:off x="838200" y="1282148"/>
            <a:ext cx="10515600" cy="5210727"/>
          </a:xfrm>
        </p:spPr>
        <p:txBody>
          <a:bodyPr>
            <a:normAutofit fontScale="55000" lnSpcReduction="20000"/>
          </a:bodyPr>
          <a:lstStyle/>
          <a:p>
            <a:pPr algn="l">
              <a:buNone/>
            </a:pPr>
            <a:endParaRPr lang="en-US" b="0" i="0" dirty="0">
              <a:solidFill>
                <a:schemeClr val="bg1"/>
              </a:solidFill>
              <a:effectLst/>
              <a:latin typeface="__Inter_d65c78"/>
            </a:endParaRPr>
          </a:p>
          <a:p>
            <a:pPr algn="l">
              <a:buFont typeface="+mj-lt"/>
              <a:buAutoNum type="arabicPeriod"/>
            </a:pPr>
            <a:r>
              <a:rPr lang="en-US" sz="2900" b="1" i="0" dirty="0">
                <a:solidFill>
                  <a:schemeClr val="bg1"/>
                </a:solidFill>
                <a:effectLst/>
                <a:latin typeface="__Inter_d65c78"/>
              </a:rPr>
              <a:t>Decision Support</a:t>
            </a:r>
            <a:endParaRPr lang="en-US" sz="2900" b="0" i="0" dirty="0">
              <a:solidFill>
                <a:schemeClr val="bg1"/>
              </a:solidFill>
              <a:effectLst/>
              <a:latin typeface="__Inter_d65c78"/>
            </a:endParaRPr>
          </a:p>
          <a:p>
            <a:pPr marL="742950" lvl="1" indent="-285750" algn="l">
              <a:buFont typeface="+mj-lt"/>
              <a:buAutoNum type="arabicPeriod"/>
            </a:pPr>
            <a:r>
              <a:rPr lang="en-US" sz="2500" b="0" i="0" dirty="0">
                <a:solidFill>
                  <a:schemeClr val="bg1"/>
                </a:solidFill>
                <a:effectLst/>
                <a:latin typeface="__Inter_d65c78"/>
              </a:rPr>
              <a:t>Use historical performance data to inform buy/sell decisions</a:t>
            </a:r>
          </a:p>
          <a:p>
            <a:pPr marL="742950" lvl="1" indent="-285750" algn="l">
              <a:buFont typeface="+mj-lt"/>
              <a:buAutoNum type="arabicPeriod"/>
            </a:pPr>
            <a:r>
              <a:rPr lang="en-US" sz="2500" b="0" i="0" dirty="0">
                <a:solidFill>
                  <a:schemeClr val="bg1"/>
                </a:solidFill>
                <a:effectLst/>
                <a:latin typeface="__Inter_d65c78"/>
              </a:rPr>
              <a:t>Set up alerts for when stocks reach technical thresholds</a:t>
            </a:r>
          </a:p>
          <a:p>
            <a:pPr marL="742950" lvl="1" indent="-285750" algn="l">
              <a:buFont typeface="+mj-lt"/>
              <a:buAutoNum type="arabicPeriod"/>
            </a:pPr>
            <a:r>
              <a:rPr lang="en-US" sz="2500" b="0" i="0" dirty="0">
                <a:solidFill>
                  <a:schemeClr val="bg1"/>
                </a:solidFill>
                <a:effectLst/>
                <a:latin typeface="__Inter_d65c78"/>
              </a:rPr>
              <a:t>Compare potential investments side-by-side using multiple metrics</a:t>
            </a:r>
          </a:p>
          <a:p>
            <a:pPr algn="l">
              <a:buFont typeface="+mj-lt"/>
              <a:buAutoNum type="arabicPeriod"/>
            </a:pPr>
            <a:r>
              <a:rPr lang="en-US" sz="2900" b="1" i="0" dirty="0">
                <a:solidFill>
                  <a:schemeClr val="bg1"/>
                </a:solidFill>
                <a:effectLst/>
                <a:latin typeface="__Inter_d65c78"/>
              </a:rPr>
              <a:t>Scenario Planning</a:t>
            </a:r>
            <a:endParaRPr lang="en-US" sz="2900" b="0" i="0" dirty="0">
              <a:solidFill>
                <a:schemeClr val="bg1"/>
              </a:solidFill>
              <a:effectLst/>
              <a:latin typeface="__Inter_d65c78"/>
            </a:endParaRPr>
          </a:p>
          <a:p>
            <a:pPr marL="742950" lvl="1" indent="-285750" algn="l">
              <a:buFont typeface="+mj-lt"/>
              <a:buAutoNum type="arabicPeriod"/>
            </a:pPr>
            <a:r>
              <a:rPr lang="en-US" sz="2500" b="0" i="0" dirty="0">
                <a:solidFill>
                  <a:schemeClr val="bg1"/>
                </a:solidFill>
                <a:effectLst/>
                <a:latin typeface="__Inter_d65c78"/>
              </a:rPr>
              <a:t>Test how different market conditions might affect your portfolio</a:t>
            </a:r>
          </a:p>
          <a:p>
            <a:pPr marL="742950" lvl="1" indent="-285750" algn="l">
              <a:buFont typeface="+mj-lt"/>
              <a:buAutoNum type="arabicPeriod"/>
            </a:pPr>
            <a:r>
              <a:rPr lang="en-US" sz="2500" b="0" i="0" dirty="0">
                <a:solidFill>
                  <a:schemeClr val="bg1"/>
                </a:solidFill>
                <a:effectLst/>
                <a:latin typeface="__Inter_d65c78"/>
              </a:rPr>
              <a:t>Model the impact of adding or removing specific investments</a:t>
            </a:r>
          </a:p>
          <a:p>
            <a:pPr marL="742950" lvl="1" indent="-285750" algn="l">
              <a:buFont typeface="+mj-lt"/>
              <a:buAutoNum type="arabicPeriod"/>
            </a:pPr>
            <a:r>
              <a:rPr lang="en-US" sz="2500" b="0" i="0" dirty="0">
                <a:solidFill>
                  <a:schemeClr val="bg1"/>
                </a:solidFill>
                <a:effectLst/>
                <a:latin typeface="__Inter_d65c78"/>
              </a:rPr>
              <a:t>Simulate rebalancing strategies to optimize future performance</a:t>
            </a:r>
          </a:p>
          <a:p>
            <a:pPr algn="l">
              <a:buFont typeface="+mj-lt"/>
              <a:buAutoNum type="arabicPeriod"/>
            </a:pPr>
            <a:r>
              <a:rPr lang="en-US" sz="2900" b="1" i="0" dirty="0">
                <a:solidFill>
                  <a:schemeClr val="bg1"/>
                </a:solidFill>
                <a:effectLst/>
                <a:latin typeface="__Inter_d65c78"/>
              </a:rPr>
              <a:t>Educational Tool</a:t>
            </a:r>
            <a:endParaRPr lang="en-US" sz="2900" b="0" i="0" dirty="0">
              <a:solidFill>
                <a:schemeClr val="bg1"/>
              </a:solidFill>
              <a:effectLst/>
              <a:latin typeface="__Inter_d65c78"/>
            </a:endParaRPr>
          </a:p>
          <a:p>
            <a:pPr marL="742950" lvl="1" indent="-285750" algn="l">
              <a:buFont typeface="+mj-lt"/>
              <a:buAutoNum type="arabicPeriod"/>
            </a:pPr>
            <a:r>
              <a:rPr lang="en-US" sz="2500" b="0" i="0" dirty="0">
                <a:solidFill>
                  <a:schemeClr val="bg1"/>
                </a:solidFill>
                <a:effectLst/>
                <a:latin typeface="__Inter_d65c78"/>
              </a:rPr>
              <a:t>Learn market dynamics by exploring historical patterns</a:t>
            </a:r>
          </a:p>
          <a:p>
            <a:pPr marL="742950" lvl="1" indent="-285750" algn="l">
              <a:buFont typeface="+mj-lt"/>
              <a:buAutoNum type="arabicPeriod"/>
            </a:pPr>
            <a:r>
              <a:rPr lang="en-US" sz="2500" b="0" i="0" dirty="0">
                <a:solidFill>
                  <a:schemeClr val="bg1"/>
                </a:solidFill>
                <a:effectLst/>
                <a:latin typeface="__Inter_d65c78"/>
              </a:rPr>
              <a:t>Understand the relationship between fundamental metrics and stock performance</a:t>
            </a:r>
          </a:p>
          <a:p>
            <a:pPr marL="742950" lvl="1" indent="-285750" algn="l">
              <a:buFont typeface="+mj-lt"/>
              <a:buAutoNum type="arabicPeriod"/>
            </a:pPr>
            <a:r>
              <a:rPr lang="en-US" sz="2500" b="0" i="0" dirty="0">
                <a:solidFill>
                  <a:schemeClr val="bg1"/>
                </a:solidFill>
                <a:effectLst/>
                <a:latin typeface="__Inter_d65c78"/>
              </a:rPr>
              <a:t>Develop pattern recognition skills by studying visual representations of market data</a:t>
            </a:r>
          </a:p>
          <a:p>
            <a:pPr algn="l">
              <a:buFont typeface="+mj-lt"/>
              <a:buAutoNum type="arabicPeriod"/>
            </a:pPr>
            <a:r>
              <a:rPr lang="en-US" sz="2900" b="1" i="0" dirty="0">
                <a:solidFill>
                  <a:schemeClr val="bg1"/>
                </a:solidFill>
                <a:effectLst/>
                <a:latin typeface="__Inter_d65c78"/>
              </a:rPr>
              <a:t>Reporting and Communication</a:t>
            </a:r>
            <a:endParaRPr lang="en-US" sz="2900" b="0" i="0" dirty="0">
              <a:solidFill>
                <a:schemeClr val="bg1"/>
              </a:solidFill>
              <a:effectLst/>
              <a:latin typeface="__Inter_d65c78"/>
            </a:endParaRPr>
          </a:p>
          <a:p>
            <a:pPr marL="742950" lvl="1" indent="-285750" algn="l">
              <a:buFont typeface="+mj-lt"/>
              <a:buAutoNum type="arabicPeriod"/>
            </a:pPr>
            <a:r>
              <a:rPr lang="en-US" sz="2500" b="0" i="0" dirty="0">
                <a:solidFill>
                  <a:schemeClr val="bg1"/>
                </a:solidFill>
                <a:effectLst/>
                <a:latin typeface="__Inter_d65c78"/>
              </a:rPr>
              <a:t>Generate custom reports for personal review or client presentations</a:t>
            </a:r>
          </a:p>
          <a:p>
            <a:pPr marL="742950" lvl="1" indent="-285750" algn="l">
              <a:buFont typeface="+mj-lt"/>
              <a:buAutoNum type="arabicPeriod"/>
            </a:pPr>
            <a:r>
              <a:rPr lang="en-US" sz="2500" b="0" i="0" dirty="0">
                <a:solidFill>
                  <a:schemeClr val="bg1"/>
                </a:solidFill>
                <a:effectLst/>
                <a:latin typeface="__Inter_d65c78"/>
              </a:rPr>
              <a:t>Share specific insights with investment groups or advisors</a:t>
            </a:r>
          </a:p>
          <a:p>
            <a:pPr marL="742950" lvl="1" indent="-285750" algn="l">
              <a:buFont typeface="+mj-lt"/>
              <a:buAutoNum type="arabicPeriod"/>
            </a:pPr>
            <a:r>
              <a:rPr lang="en-US" sz="2500" b="0" i="0" dirty="0">
                <a:solidFill>
                  <a:schemeClr val="bg1"/>
                </a:solidFill>
                <a:effectLst/>
                <a:latin typeface="__Inter_d65c78"/>
              </a:rPr>
              <a:t>Export visualizations to support investment theses or recommendations</a:t>
            </a:r>
          </a:p>
          <a:p>
            <a:pPr algn="l">
              <a:buFont typeface="+mj-lt"/>
              <a:buAutoNum type="arabicPeriod"/>
            </a:pPr>
            <a:r>
              <a:rPr lang="en-US" sz="2900" b="1" i="0" dirty="0">
                <a:solidFill>
                  <a:schemeClr val="bg1"/>
                </a:solidFill>
                <a:effectLst/>
                <a:latin typeface="__Inter_d65c78"/>
              </a:rPr>
              <a:t>Time Efficiency</a:t>
            </a:r>
            <a:endParaRPr lang="en-US" sz="2900" b="0" i="0" dirty="0">
              <a:solidFill>
                <a:schemeClr val="bg1"/>
              </a:solidFill>
              <a:effectLst/>
              <a:latin typeface="__Inter_d65c78"/>
            </a:endParaRPr>
          </a:p>
          <a:p>
            <a:pPr marL="742950" lvl="1" indent="-285750" algn="l">
              <a:buFont typeface="+mj-lt"/>
              <a:buAutoNum type="arabicPeriod"/>
            </a:pPr>
            <a:r>
              <a:rPr lang="en-US" sz="2500" b="0" i="0" dirty="0">
                <a:solidFill>
                  <a:schemeClr val="bg1"/>
                </a:solidFill>
                <a:effectLst/>
                <a:latin typeface="__Inter_d65c78"/>
              </a:rPr>
              <a:t>Quickly assess market conditions without manually gathering data</a:t>
            </a:r>
          </a:p>
          <a:p>
            <a:pPr marL="742950" lvl="1" indent="-285750" algn="l">
              <a:buFont typeface="+mj-lt"/>
              <a:buAutoNum type="arabicPeriod"/>
            </a:pPr>
            <a:r>
              <a:rPr lang="en-US" sz="2500" b="0" i="0" dirty="0">
                <a:solidFill>
                  <a:schemeClr val="bg1"/>
                </a:solidFill>
                <a:effectLst/>
                <a:latin typeface="__Inter_d65c78"/>
              </a:rPr>
              <a:t>Receive consolidated information that would otherwise require multiple sources</a:t>
            </a:r>
          </a:p>
          <a:p>
            <a:pPr marL="742950" lvl="1" indent="-285750" algn="l">
              <a:buFont typeface="+mj-lt"/>
              <a:buAutoNum type="arabicPeriod"/>
            </a:pPr>
            <a:r>
              <a:rPr lang="en-US" sz="2500" b="0" i="0" dirty="0">
                <a:solidFill>
                  <a:schemeClr val="bg1"/>
                </a:solidFill>
                <a:effectLst/>
                <a:latin typeface="__Inter_d65c78"/>
              </a:rPr>
              <a:t>Focus analysis time on interpretation rather than data collection</a:t>
            </a:r>
          </a:p>
          <a:p>
            <a:pPr algn="l">
              <a:buFont typeface="+mj-lt"/>
              <a:buAutoNum type="arabicPeriod"/>
            </a:pPr>
            <a:endParaRPr lang="en-IN" dirty="0">
              <a:solidFill>
                <a:schemeClr val="bg1"/>
              </a:solidFill>
            </a:endParaRPr>
          </a:p>
        </p:txBody>
      </p:sp>
    </p:spTree>
    <p:extLst>
      <p:ext uri="{BB962C8B-B14F-4D97-AF65-F5344CB8AC3E}">
        <p14:creationId xmlns:p14="http://schemas.microsoft.com/office/powerpoint/2010/main" val="127488164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122C-A556-B3FB-BF27-3871548628AF}"/>
              </a:ext>
            </a:extLst>
          </p:cNvPr>
          <p:cNvSpPr>
            <a:spLocks noGrp="1"/>
          </p:cNvSpPr>
          <p:nvPr>
            <p:ph type="title"/>
          </p:nvPr>
        </p:nvSpPr>
        <p:spPr/>
        <p:txBody>
          <a:bodyPr/>
          <a:lstStyle/>
          <a:p>
            <a:r>
              <a:rPr lang="en-US" b="1" dirty="0">
                <a:solidFill>
                  <a:schemeClr val="bg1"/>
                </a:solidFill>
              </a:rPr>
              <a:t>IMPACTS OF DASHBOARD</a:t>
            </a:r>
            <a:endParaRPr lang="en-IN" b="1" dirty="0">
              <a:solidFill>
                <a:schemeClr val="bg1"/>
              </a:solidFill>
            </a:endParaRPr>
          </a:p>
        </p:txBody>
      </p:sp>
      <p:sp>
        <p:nvSpPr>
          <p:cNvPr id="3" name="Content Placeholder 2">
            <a:extLst>
              <a:ext uri="{FF2B5EF4-FFF2-40B4-BE49-F238E27FC236}">
                <a16:creationId xmlns:a16="http://schemas.microsoft.com/office/drawing/2014/main" id="{E0CDA076-680E-E92D-DE92-145A4CD41329}"/>
              </a:ext>
            </a:extLst>
          </p:cNvPr>
          <p:cNvSpPr>
            <a:spLocks noGrp="1"/>
          </p:cNvSpPr>
          <p:nvPr>
            <p:ph idx="1"/>
          </p:nvPr>
        </p:nvSpPr>
        <p:spPr/>
        <p:txBody>
          <a:bodyPr>
            <a:normAutofit/>
          </a:bodyPr>
          <a:lstStyle/>
          <a:p>
            <a:pPr marL="0" indent="0">
              <a:buNone/>
            </a:pPr>
            <a:r>
              <a:rPr lang="en-US" dirty="0">
                <a:solidFill>
                  <a:schemeClr val="bg1"/>
                </a:solidFill>
              </a:rPr>
              <a:t>1. Enhanced Strategic Decision-Making</a:t>
            </a:r>
          </a:p>
          <a:p>
            <a:pPr marL="0" indent="0">
              <a:buNone/>
            </a:pPr>
            <a:r>
              <a:rPr lang="en-US" dirty="0">
                <a:solidFill>
                  <a:schemeClr val="bg1"/>
                </a:solidFill>
              </a:rPr>
              <a:t>2.Improved Investor Relations</a:t>
            </a:r>
          </a:p>
          <a:p>
            <a:pPr marL="0" indent="0">
              <a:buNone/>
            </a:pPr>
            <a:r>
              <a:rPr lang="en-US" dirty="0">
                <a:solidFill>
                  <a:schemeClr val="bg1"/>
                </a:solidFill>
              </a:rPr>
              <a:t>3. More Effective Financial Planning</a:t>
            </a:r>
          </a:p>
          <a:p>
            <a:pPr marL="0" indent="0">
              <a:buNone/>
            </a:pPr>
            <a:r>
              <a:rPr lang="en-US" dirty="0">
                <a:solidFill>
                  <a:schemeClr val="bg1"/>
                </a:solidFill>
              </a:rPr>
              <a:t>4. Competitive Intelligence Enhancement</a:t>
            </a:r>
          </a:p>
          <a:p>
            <a:pPr marL="0" indent="0">
              <a:buNone/>
            </a:pPr>
            <a:r>
              <a:rPr lang="en-US" dirty="0">
                <a:solidFill>
                  <a:schemeClr val="bg1"/>
                </a:solidFill>
              </a:rPr>
              <a:t>5. Operational Efficiency</a:t>
            </a:r>
          </a:p>
          <a:p>
            <a:pPr marL="0" indent="0">
              <a:buNone/>
            </a:pPr>
            <a:r>
              <a:rPr lang="en-US" dirty="0">
                <a:solidFill>
                  <a:schemeClr val="bg1"/>
                </a:solidFill>
              </a:rPr>
              <a:t>6. Employee Stock Plan Management</a:t>
            </a:r>
          </a:p>
          <a:p>
            <a:pPr marL="0" indent="0">
              <a:buNone/>
            </a:pPr>
            <a:r>
              <a:rPr lang="en-US" dirty="0">
                <a:solidFill>
                  <a:schemeClr val="bg1"/>
                </a:solidFill>
              </a:rPr>
              <a:t>7. M&amp;A Opportunity Identification</a:t>
            </a:r>
          </a:p>
          <a:p>
            <a:pPr marL="0" indent="0">
              <a:buNone/>
            </a:pPr>
            <a:r>
              <a:rPr lang="en-US" dirty="0">
                <a:solidFill>
                  <a:schemeClr val="bg1"/>
                </a:solidFill>
              </a:rPr>
              <a:t>8. Risk Mitigation</a:t>
            </a:r>
          </a:p>
          <a:p>
            <a:pPr marL="0" indent="0">
              <a:buNone/>
            </a:pPr>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05562071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FA37C-F8B5-8ECF-BBF0-3485D0F49559}"/>
              </a:ext>
            </a:extLst>
          </p:cNvPr>
          <p:cNvSpPr>
            <a:spLocks noGrp="1"/>
          </p:cNvSpPr>
          <p:nvPr>
            <p:ph type="title"/>
          </p:nvPr>
        </p:nvSpPr>
        <p:spPr>
          <a:xfrm>
            <a:off x="514110" y="2662046"/>
            <a:ext cx="10515600" cy="1325563"/>
          </a:xfrm>
        </p:spPr>
        <p:txBody>
          <a:bodyPr>
            <a:normAutofit fontScale="90000"/>
          </a:bodyPr>
          <a:lstStyle/>
          <a:p>
            <a:pPr algn="ctr"/>
            <a:r>
              <a:rPr lang="en-US" sz="9600" b="1" dirty="0">
                <a:solidFill>
                  <a:schemeClr val="bg1"/>
                </a:solidFill>
              </a:rPr>
              <a:t>THANK YOU</a:t>
            </a:r>
            <a:br>
              <a:rPr lang="en-IN" sz="9600" b="1" dirty="0">
                <a:solidFill>
                  <a:schemeClr val="bg1"/>
                </a:solidFill>
              </a:rPr>
            </a:br>
            <a:endParaRPr lang="en-IN" dirty="0"/>
          </a:p>
        </p:txBody>
      </p:sp>
      <p:sp>
        <p:nvSpPr>
          <p:cNvPr id="6" name="TextBox 5">
            <a:extLst>
              <a:ext uri="{FF2B5EF4-FFF2-40B4-BE49-F238E27FC236}">
                <a16:creationId xmlns:a16="http://schemas.microsoft.com/office/drawing/2014/main" id="{5C7F3F22-3B18-ABA8-FBE2-7D3C4002FDDA}"/>
              </a:ext>
            </a:extLst>
          </p:cNvPr>
          <p:cNvSpPr txBox="1"/>
          <p:nvPr/>
        </p:nvSpPr>
        <p:spPr>
          <a:xfrm>
            <a:off x="8498711" y="4586218"/>
            <a:ext cx="3727050" cy="1200329"/>
          </a:xfrm>
          <a:prstGeom prst="rect">
            <a:avLst/>
          </a:prstGeom>
          <a:noFill/>
        </p:spPr>
        <p:txBody>
          <a:bodyPr wrap="square" rtlCol="0">
            <a:spAutoFit/>
          </a:bodyPr>
          <a:lstStyle/>
          <a:p>
            <a:r>
              <a:rPr lang="en-US" b="1" u="sng" dirty="0">
                <a:solidFill>
                  <a:schemeClr val="bg1"/>
                </a:solidFill>
              </a:rPr>
              <a:t>Group No: 18</a:t>
            </a:r>
            <a:endParaRPr lang="en-US" dirty="0">
              <a:solidFill>
                <a:schemeClr val="bg1"/>
              </a:solidFill>
            </a:endParaRPr>
          </a:p>
          <a:p>
            <a:r>
              <a:rPr lang="en-US" dirty="0">
                <a:solidFill>
                  <a:schemeClr val="bg1"/>
                </a:solidFill>
              </a:rPr>
              <a:t>Vithoba K Shetti : P03EH23M015058</a:t>
            </a:r>
          </a:p>
          <a:p>
            <a:r>
              <a:rPr lang="en-US" dirty="0" err="1">
                <a:solidFill>
                  <a:schemeClr val="bg1"/>
                </a:solidFill>
              </a:rPr>
              <a:t>Shrivijay</a:t>
            </a:r>
            <a:r>
              <a:rPr lang="en-US" dirty="0">
                <a:solidFill>
                  <a:schemeClr val="bg1"/>
                </a:solidFill>
              </a:rPr>
              <a:t> Achar : P03EH23M015050</a:t>
            </a:r>
          </a:p>
          <a:p>
            <a:r>
              <a:rPr lang="en-US" dirty="0">
                <a:solidFill>
                  <a:schemeClr val="bg1"/>
                </a:solidFill>
              </a:rPr>
              <a:t>Sharan P Naik : P03EH23M015046</a:t>
            </a:r>
            <a:endParaRPr lang="en-IN" dirty="0">
              <a:solidFill>
                <a:schemeClr val="bg1"/>
              </a:solidFill>
            </a:endParaRPr>
          </a:p>
        </p:txBody>
      </p:sp>
    </p:spTree>
    <p:extLst>
      <p:ext uri="{BB962C8B-B14F-4D97-AF65-F5344CB8AC3E}">
        <p14:creationId xmlns:p14="http://schemas.microsoft.com/office/powerpoint/2010/main" val="284426947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1" name="Rectangle 90">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20C158F-74D1-0B80-EB23-F290DBF05E3F}"/>
              </a:ext>
            </a:extLst>
          </p:cNvPr>
          <p:cNvPicPr>
            <a:picLocks noChangeAspect="1"/>
          </p:cNvPicPr>
          <p:nvPr/>
        </p:nvPicPr>
        <p:blipFill>
          <a:blip r:embed="rId2">
            <a:alphaModFix amt="60000"/>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8F890E83-705A-CEAF-6EE5-F3BF55D26523}"/>
              </a:ext>
            </a:extLst>
          </p:cNvPr>
          <p:cNvSpPr>
            <a:spLocks noGrp="1"/>
          </p:cNvSpPr>
          <p:nvPr>
            <p:ph type="title"/>
          </p:nvPr>
        </p:nvSpPr>
        <p:spPr>
          <a:xfrm>
            <a:off x="838199" y="557189"/>
            <a:ext cx="5155263" cy="5571899"/>
          </a:xfrm>
        </p:spPr>
        <p:txBody>
          <a:bodyPr>
            <a:normAutofit/>
          </a:bodyPr>
          <a:lstStyle/>
          <a:p>
            <a:r>
              <a:rPr lang="en-US" dirty="0">
                <a:solidFill>
                  <a:srgbClr val="FFFFFF"/>
                </a:solidFill>
              </a:rPr>
              <a:t>BUSINESS UNDERSTANDINGS</a:t>
            </a:r>
            <a:endParaRPr lang="en-IN" dirty="0">
              <a:solidFill>
                <a:srgbClr val="FFFFFF"/>
              </a:solidFill>
            </a:endParaRPr>
          </a:p>
        </p:txBody>
      </p:sp>
      <p:sp>
        <p:nvSpPr>
          <p:cNvPr id="64" name="Content Placeholder 2">
            <a:extLst>
              <a:ext uri="{FF2B5EF4-FFF2-40B4-BE49-F238E27FC236}">
                <a16:creationId xmlns:a16="http://schemas.microsoft.com/office/drawing/2014/main" id="{9A26C694-6516-2D79-F9F3-B8FA4C51AD8C}"/>
              </a:ext>
            </a:extLst>
          </p:cNvPr>
          <p:cNvSpPr>
            <a:spLocks noGrp="1"/>
          </p:cNvSpPr>
          <p:nvPr>
            <p:ph idx="1"/>
          </p:nvPr>
        </p:nvSpPr>
        <p:spPr>
          <a:xfrm>
            <a:off x="6195375" y="557189"/>
            <a:ext cx="5158424" cy="5571899"/>
          </a:xfrm>
        </p:spPr>
        <p:txBody>
          <a:bodyPr anchor="ctr">
            <a:normAutofit/>
          </a:bodyPr>
          <a:lstStyle/>
          <a:p>
            <a:pPr>
              <a:buNone/>
            </a:pPr>
            <a:r>
              <a:rPr lang="en-US" sz="1700" b="1" i="0" dirty="0">
                <a:solidFill>
                  <a:srgbClr val="FFFFFF"/>
                </a:solidFill>
                <a:effectLst/>
                <a:latin typeface="__Inter_d65c78"/>
              </a:rPr>
              <a:t>Purpose:</a:t>
            </a:r>
          </a:p>
          <a:p>
            <a:pPr>
              <a:buNone/>
            </a:pPr>
            <a:r>
              <a:rPr lang="en-US" sz="1700" b="0" i="0" dirty="0">
                <a:solidFill>
                  <a:srgbClr val="FFFFFF"/>
                </a:solidFill>
                <a:effectLst/>
                <a:latin typeface="__Inter_d65c78"/>
              </a:rPr>
              <a:t>  Provide a comprehensive view of stock market performance to aid decision-making for investors, analysts, and portfolio managers.</a:t>
            </a:r>
          </a:p>
          <a:p>
            <a:pPr>
              <a:buNone/>
            </a:pPr>
            <a:endParaRPr lang="en-US" sz="1700" b="0" i="0" dirty="0">
              <a:solidFill>
                <a:srgbClr val="FFFFFF"/>
              </a:solidFill>
              <a:effectLst/>
              <a:latin typeface="__Inter_d65c78"/>
            </a:endParaRPr>
          </a:p>
          <a:p>
            <a:pPr>
              <a:buNone/>
            </a:pPr>
            <a:r>
              <a:rPr lang="en-US" sz="1700" b="1" i="0" dirty="0">
                <a:solidFill>
                  <a:srgbClr val="FFFFFF"/>
                </a:solidFill>
                <a:effectLst/>
                <a:latin typeface="__Inter_d65c78"/>
              </a:rPr>
              <a:t>Key Metrics:</a:t>
            </a:r>
          </a:p>
          <a:p>
            <a:pPr>
              <a:buNone/>
            </a:pPr>
            <a:r>
              <a:rPr lang="en-US" sz="1700" b="0" i="0" dirty="0">
                <a:solidFill>
                  <a:srgbClr val="FFFFFF"/>
                </a:solidFill>
                <a:effectLst/>
                <a:latin typeface="__Inter_d65c78"/>
              </a:rPr>
              <a:t>  Focus on monitoring historical price trends, trading volumes, and market capitalization to identify trends and performance patterns.</a:t>
            </a:r>
          </a:p>
          <a:p>
            <a:pPr>
              <a:buNone/>
            </a:pPr>
            <a:endParaRPr lang="en-US" sz="1700" b="0" i="0" dirty="0">
              <a:solidFill>
                <a:srgbClr val="FFFFFF"/>
              </a:solidFill>
              <a:effectLst/>
              <a:latin typeface="__Inter_d65c78"/>
            </a:endParaRPr>
          </a:p>
          <a:p>
            <a:pPr>
              <a:buNone/>
            </a:pPr>
            <a:r>
              <a:rPr lang="en-US" sz="1700" b="1" i="0" dirty="0">
                <a:solidFill>
                  <a:srgbClr val="FFFFFF"/>
                </a:solidFill>
                <a:effectLst/>
                <a:latin typeface="__Inter_d65c78"/>
              </a:rPr>
              <a:t>Benefits:</a:t>
            </a:r>
          </a:p>
          <a:p>
            <a:pPr>
              <a:buNone/>
            </a:pPr>
            <a:r>
              <a:rPr lang="en-US" sz="1700" b="0" i="0" dirty="0">
                <a:solidFill>
                  <a:srgbClr val="FFFFFF"/>
                </a:solidFill>
                <a:effectLst/>
                <a:latin typeface="__Inter_d65c78"/>
              </a:rPr>
              <a:t>  </a:t>
            </a:r>
            <a:r>
              <a:rPr lang="en-US" sz="1700" b="1" i="0" dirty="0">
                <a:solidFill>
                  <a:srgbClr val="FFFFFF"/>
                </a:solidFill>
                <a:effectLst/>
                <a:latin typeface="__Inter_d65c78"/>
              </a:rPr>
              <a:t>- Quick Insights</a:t>
            </a:r>
            <a:r>
              <a:rPr lang="en-US" sz="1700" b="0" i="0" dirty="0">
                <a:solidFill>
                  <a:srgbClr val="FFFFFF"/>
                </a:solidFill>
                <a:effectLst/>
                <a:latin typeface="__Inter_d65c78"/>
              </a:rPr>
              <a:t>: Enables rapid analysis of market changes.  </a:t>
            </a:r>
          </a:p>
          <a:p>
            <a:pPr>
              <a:buNone/>
            </a:pPr>
            <a:r>
              <a:rPr lang="en-US" sz="1700" b="0" i="0" dirty="0">
                <a:solidFill>
                  <a:srgbClr val="FFFFFF"/>
                </a:solidFill>
                <a:effectLst/>
                <a:latin typeface="__Inter_d65c78"/>
              </a:rPr>
              <a:t>  </a:t>
            </a:r>
            <a:r>
              <a:rPr lang="en-US" sz="1700" b="1" i="0" dirty="0">
                <a:solidFill>
                  <a:srgbClr val="FFFFFF"/>
                </a:solidFill>
                <a:effectLst/>
                <a:latin typeface="__Inter_d65c78"/>
              </a:rPr>
              <a:t>- Risk Management</a:t>
            </a:r>
            <a:r>
              <a:rPr lang="en-US" sz="1700" b="0" i="0" dirty="0">
                <a:solidFill>
                  <a:srgbClr val="FFFFFF"/>
                </a:solidFill>
                <a:effectLst/>
                <a:latin typeface="__Inter_d65c78"/>
              </a:rPr>
              <a:t>: Helps pinpoint potential market red flags.  </a:t>
            </a:r>
          </a:p>
          <a:p>
            <a:pPr>
              <a:buNone/>
            </a:pPr>
            <a:r>
              <a:rPr lang="en-US" sz="1700" b="0" i="0" dirty="0">
                <a:solidFill>
                  <a:srgbClr val="FFFFFF"/>
                </a:solidFill>
                <a:effectLst/>
                <a:latin typeface="__Inter_d65c78"/>
              </a:rPr>
              <a:t>  - </a:t>
            </a:r>
            <a:r>
              <a:rPr lang="en-US" sz="1700" b="1" i="0" dirty="0">
                <a:solidFill>
                  <a:srgbClr val="FFFFFF"/>
                </a:solidFill>
                <a:effectLst/>
                <a:latin typeface="__Inter_d65c78"/>
              </a:rPr>
              <a:t>Portfolio Optimization</a:t>
            </a:r>
            <a:r>
              <a:rPr lang="en-US" sz="1700" b="0" i="0" dirty="0">
                <a:solidFill>
                  <a:srgbClr val="FFFFFF"/>
                </a:solidFill>
                <a:effectLst/>
                <a:latin typeface="__Inter_d65c78"/>
              </a:rPr>
              <a:t>: Assists in comparing and benchmarking investments.</a:t>
            </a:r>
          </a:p>
          <a:p>
            <a:pPr>
              <a:buNone/>
            </a:pPr>
            <a:endParaRPr lang="en-US" sz="1700" b="0" i="0" dirty="0">
              <a:solidFill>
                <a:srgbClr val="FFFFFF"/>
              </a:solidFill>
              <a:effectLst/>
              <a:latin typeface="__Inter_d65c78"/>
            </a:endParaRPr>
          </a:p>
        </p:txBody>
      </p:sp>
    </p:spTree>
    <p:extLst>
      <p:ext uri="{BB962C8B-B14F-4D97-AF65-F5344CB8AC3E}">
        <p14:creationId xmlns:p14="http://schemas.microsoft.com/office/powerpoint/2010/main" val="220103628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96176AA-F5C0-02EF-1C69-609514C72058}"/>
              </a:ext>
            </a:extLst>
          </p:cNvPr>
          <p:cNvPicPr>
            <a:picLocks noChangeAspect="1"/>
          </p:cNvPicPr>
          <p:nvPr/>
        </p:nvPicPr>
        <p:blipFill>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C4BC745-C592-DB1D-5BCA-BE4B934BF6C3}"/>
              </a:ext>
            </a:extLst>
          </p:cNvPr>
          <p:cNvSpPr>
            <a:spLocks noGrp="1"/>
          </p:cNvSpPr>
          <p:nvPr>
            <p:ph type="title"/>
          </p:nvPr>
        </p:nvSpPr>
        <p:spPr>
          <a:xfrm>
            <a:off x="838200" y="365125"/>
            <a:ext cx="10515600" cy="1325563"/>
          </a:xfrm>
        </p:spPr>
        <p:txBody>
          <a:bodyPr>
            <a:normAutofit/>
          </a:bodyPr>
          <a:lstStyle/>
          <a:p>
            <a:r>
              <a:rPr lang="en-US" b="1" dirty="0">
                <a:solidFill>
                  <a:srgbClr val="FFFFFF"/>
                </a:solidFill>
              </a:rPr>
              <a:t>DATA REQUIREMENTS</a:t>
            </a:r>
            <a:endParaRPr lang="en-IN" b="1" dirty="0">
              <a:solidFill>
                <a:srgbClr val="FFFFFF"/>
              </a:solidFill>
            </a:endParaRPr>
          </a:p>
        </p:txBody>
      </p:sp>
      <p:sp>
        <p:nvSpPr>
          <p:cNvPr id="3" name="Content Placeholder 2">
            <a:extLst>
              <a:ext uri="{FF2B5EF4-FFF2-40B4-BE49-F238E27FC236}">
                <a16:creationId xmlns:a16="http://schemas.microsoft.com/office/drawing/2014/main" id="{B993F712-56C5-789C-CBE5-A1ADE295AECA}"/>
              </a:ext>
            </a:extLst>
          </p:cNvPr>
          <p:cNvSpPr>
            <a:spLocks noGrp="1"/>
          </p:cNvSpPr>
          <p:nvPr>
            <p:ph idx="1"/>
          </p:nvPr>
        </p:nvSpPr>
        <p:spPr>
          <a:xfrm>
            <a:off x="838200" y="1345324"/>
            <a:ext cx="10515600" cy="4831639"/>
          </a:xfrm>
        </p:spPr>
        <p:txBody>
          <a:bodyPr>
            <a:normAutofit/>
          </a:bodyPr>
          <a:lstStyle/>
          <a:p>
            <a:pPr>
              <a:buNone/>
            </a:pPr>
            <a:r>
              <a:rPr lang="en-US" sz="1400" b="1" dirty="0">
                <a:latin typeface="Calibri "/>
                <a:cs typeface="Times New Roman" panose="02020603050405020304" pitchFamily="18" charset="0"/>
              </a:rPr>
              <a:t>1.Data Sources</a:t>
            </a:r>
          </a:p>
          <a:p>
            <a:pPr>
              <a:buFont typeface="Arial" panose="020B0604020202020204" pitchFamily="34" charset="0"/>
              <a:buChar char="•"/>
            </a:pPr>
            <a:r>
              <a:rPr lang="en-US" sz="1400" b="1" dirty="0">
                <a:latin typeface="Calibri "/>
                <a:cs typeface="Times New Roman" panose="02020603050405020304" pitchFamily="18" charset="0"/>
              </a:rPr>
              <a:t>Primary Source</a:t>
            </a:r>
            <a:r>
              <a:rPr lang="en-US" sz="1400" dirty="0">
                <a:latin typeface="Calibri "/>
                <a:cs typeface="Times New Roman" panose="02020603050405020304" pitchFamily="18" charset="0"/>
              </a:rPr>
              <a:t>: Kaggle stock market dataset</a:t>
            </a:r>
          </a:p>
          <a:p>
            <a:pPr>
              <a:buNone/>
            </a:pPr>
            <a:r>
              <a:rPr lang="en-US" sz="1400" dirty="0">
                <a:solidFill>
                  <a:srgbClr val="FFFFFF"/>
                </a:solidFill>
                <a:latin typeface="Calibri "/>
                <a:cs typeface="Times New Roman" panose="02020603050405020304" pitchFamily="18" charset="0"/>
              </a:rPr>
              <a:t>2</a:t>
            </a:r>
            <a:r>
              <a:rPr lang="en-IN" sz="1400" b="1" dirty="0">
                <a:latin typeface="Calibri "/>
                <a:cs typeface="Times New Roman" panose="02020603050405020304" pitchFamily="18" charset="0"/>
              </a:rPr>
              <a:t> Data Scope</a:t>
            </a:r>
          </a:p>
          <a:p>
            <a:pPr>
              <a:buFont typeface="Arial" panose="020B0604020202020204" pitchFamily="34" charset="0"/>
              <a:buChar char="•"/>
            </a:pPr>
            <a:r>
              <a:rPr lang="en-IN" sz="1400" b="1" dirty="0">
                <a:latin typeface="Calibri "/>
                <a:cs typeface="Times New Roman" panose="02020603050405020304" pitchFamily="18" charset="0"/>
              </a:rPr>
              <a:t>Stock Exchanges</a:t>
            </a:r>
            <a:r>
              <a:rPr lang="en-IN" sz="1400" dirty="0">
                <a:latin typeface="Calibri "/>
                <a:cs typeface="Times New Roman" panose="02020603050405020304" pitchFamily="18" charset="0"/>
              </a:rPr>
              <a:t>: NYSE, NASDAQ</a:t>
            </a:r>
          </a:p>
          <a:p>
            <a:pPr>
              <a:buFont typeface="Arial" panose="020B0604020202020204" pitchFamily="34" charset="0"/>
              <a:buChar char="•"/>
            </a:pPr>
            <a:r>
              <a:rPr lang="en-IN" sz="1400" b="1" dirty="0">
                <a:latin typeface="Calibri "/>
                <a:cs typeface="Times New Roman" panose="02020603050405020304" pitchFamily="18" charset="0"/>
              </a:rPr>
              <a:t>Time Period</a:t>
            </a:r>
            <a:r>
              <a:rPr lang="en-IN" sz="1400" dirty="0">
                <a:latin typeface="Calibri "/>
                <a:cs typeface="Times New Roman" panose="02020603050405020304" pitchFamily="18" charset="0"/>
              </a:rPr>
              <a:t>: Historical data covering </a:t>
            </a:r>
            <a:r>
              <a:rPr lang="en-IN" sz="1400" b="1" dirty="0">
                <a:latin typeface="Calibri "/>
                <a:cs typeface="Times New Roman" panose="02020603050405020304" pitchFamily="18" charset="0"/>
              </a:rPr>
              <a:t>at least 5–10 years</a:t>
            </a:r>
            <a:endParaRPr lang="en-IN" sz="1400" dirty="0">
              <a:latin typeface="Calibri "/>
              <a:cs typeface="Times New Roman" panose="02020603050405020304" pitchFamily="18" charset="0"/>
            </a:endParaRPr>
          </a:p>
          <a:p>
            <a:pPr>
              <a:buFont typeface="Arial" panose="020B0604020202020204" pitchFamily="34" charset="0"/>
              <a:buChar char="•"/>
            </a:pPr>
            <a:r>
              <a:rPr lang="en-IN" sz="1400" b="1" dirty="0">
                <a:latin typeface="Calibri "/>
                <a:cs typeface="Times New Roman" panose="02020603050405020304" pitchFamily="18" charset="0"/>
              </a:rPr>
              <a:t>Data Frequency</a:t>
            </a:r>
            <a:r>
              <a:rPr lang="en-IN" sz="1400" dirty="0">
                <a:latin typeface="Calibri "/>
                <a:cs typeface="Times New Roman" panose="02020603050405020304" pitchFamily="18" charset="0"/>
              </a:rPr>
              <a:t>: </a:t>
            </a:r>
            <a:r>
              <a:rPr lang="en-IN" sz="1400" b="1" dirty="0">
                <a:latin typeface="Calibri "/>
                <a:cs typeface="Times New Roman" panose="02020603050405020304" pitchFamily="18" charset="0"/>
              </a:rPr>
              <a:t>Daily</a:t>
            </a:r>
            <a:r>
              <a:rPr lang="en-IN" sz="1400" dirty="0">
                <a:latin typeface="Calibri "/>
                <a:cs typeface="Times New Roman" panose="02020603050405020304" pitchFamily="18" charset="0"/>
              </a:rPr>
              <a:t> </a:t>
            </a:r>
          </a:p>
          <a:p>
            <a:pPr>
              <a:buFont typeface="Arial" panose="020B0604020202020204" pitchFamily="34" charset="0"/>
              <a:buChar char="•"/>
            </a:pPr>
            <a:r>
              <a:rPr lang="en-IN" sz="1400" b="1" dirty="0">
                <a:latin typeface="Calibri "/>
                <a:cs typeface="Times New Roman" panose="02020603050405020304" pitchFamily="18" charset="0"/>
              </a:rPr>
              <a:t>Stock Symbols</a:t>
            </a:r>
            <a:r>
              <a:rPr lang="en-IN" sz="1400" dirty="0">
                <a:latin typeface="Calibri "/>
                <a:cs typeface="Times New Roman" panose="02020603050405020304" pitchFamily="18" charset="0"/>
              </a:rPr>
              <a:t>: Specific stocks (e.g., AAPL, TSLA, MSFT) or </a:t>
            </a:r>
            <a:r>
              <a:rPr lang="en-IN" sz="1400" b="1" dirty="0">
                <a:latin typeface="Calibri "/>
                <a:cs typeface="Times New Roman" panose="02020603050405020304" pitchFamily="18" charset="0"/>
              </a:rPr>
              <a:t>indices</a:t>
            </a:r>
            <a:r>
              <a:rPr lang="en-IN" sz="1400" dirty="0">
                <a:latin typeface="Calibri "/>
                <a:cs typeface="Times New Roman" panose="02020603050405020304" pitchFamily="18" charset="0"/>
              </a:rPr>
              <a:t> (e.g., S&amp;P 500, NASDAQ 100)</a:t>
            </a:r>
          </a:p>
          <a:p>
            <a:pPr>
              <a:buNone/>
            </a:pPr>
            <a:r>
              <a:rPr lang="en-US" sz="1400" dirty="0">
                <a:solidFill>
                  <a:srgbClr val="FFFFFF"/>
                </a:solidFill>
                <a:latin typeface="Calibri "/>
                <a:cs typeface="Times New Roman" panose="02020603050405020304" pitchFamily="18" charset="0"/>
              </a:rPr>
              <a:t>3.</a:t>
            </a:r>
            <a:r>
              <a:rPr lang="en-IN" sz="1400" b="1" dirty="0">
                <a:latin typeface="Calibri "/>
                <a:cs typeface="Times New Roman" panose="02020603050405020304" pitchFamily="18" charset="0"/>
              </a:rPr>
              <a:t> </a:t>
            </a:r>
            <a:r>
              <a:rPr lang="en-IN" sz="1400" dirty="0">
                <a:latin typeface="Calibri "/>
                <a:cs typeface="Times New Roman" panose="02020603050405020304" pitchFamily="18" charset="0"/>
              </a:rPr>
              <a:t>Data Storage &amp; Update Requirements</a:t>
            </a:r>
          </a:p>
          <a:p>
            <a:pPr>
              <a:buFont typeface="Arial" panose="020B0604020202020204" pitchFamily="34" charset="0"/>
              <a:buChar char="•"/>
            </a:pPr>
            <a:r>
              <a:rPr lang="en-IN" sz="1400" dirty="0">
                <a:latin typeface="Calibri "/>
                <a:cs typeface="Times New Roman" panose="02020603050405020304" pitchFamily="18" charset="0"/>
              </a:rPr>
              <a:t>Storage Format: CSV,</a:t>
            </a:r>
          </a:p>
          <a:p>
            <a:pPr>
              <a:buFont typeface="Arial" panose="020B0604020202020204" pitchFamily="34" charset="0"/>
              <a:buChar char="•"/>
            </a:pPr>
            <a:r>
              <a:rPr lang="en-IN" sz="1400" dirty="0">
                <a:latin typeface="Calibri "/>
                <a:cs typeface="Times New Roman" panose="02020603050405020304" pitchFamily="18" charset="0"/>
              </a:rPr>
              <a:t>Update Frequency: Static Dataset: Historical data remains unchanged</a:t>
            </a:r>
          </a:p>
          <a:p>
            <a:pPr>
              <a:buNone/>
            </a:pPr>
            <a:r>
              <a:rPr lang="en-US" sz="1400" dirty="0">
                <a:solidFill>
                  <a:srgbClr val="FFFFFF"/>
                </a:solidFill>
                <a:latin typeface="Calibri "/>
                <a:cs typeface="Times New Roman" panose="02020603050405020304" pitchFamily="18" charset="0"/>
              </a:rPr>
              <a:t>4.</a:t>
            </a:r>
            <a:r>
              <a:rPr lang="en-US" sz="1400" b="1" dirty="0">
                <a:latin typeface="Calibri "/>
                <a:cs typeface="Times New Roman" panose="02020603050405020304" pitchFamily="18" charset="0"/>
              </a:rPr>
              <a:t> Data Quality Requirements</a:t>
            </a:r>
          </a:p>
          <a:p>
            <a:pPr>
              <a:buFont typeface="Arial" panose="020B0604020202020204" pitchFamily="34" charset="0"/>
              <a:buChar char="•"/>
            </a:pPr>
            <a:r>
              <a:rPr lang="en-US" sz="1400" b="1" dirty="0">
                <a:latin typeface="Calibri "/>
                <a:cs typeface="Times New Roman" panose="02020603050405020304" pitchFamily="18" charset="0"/>
              </a:rPr>
              <a:t>Completeness</a:t>
            </a:r>
            <a:r>
              <a:rPr lang="en-US" sz="1400" dirty="0">
                <a:latin typeface="Calibri "/>
                <a:cs typeface="Times New Roman" panose="02020603050405020304" pitchFamily="18" charset="0"/>
              </a:rPr>
              <a:t>: No missing data for essential fields .</a:t>
            </a:r>
          </a:p>
          <a:p>
            <a:pPr>
              <a:buFont typeface="Arial" panose="020B0604020202020204" pitchFamily="34" charset="0"/>
              <a:buChar char="•"/>
            </a:pPr>
            <a:r>
              <a:rPr lang="en-US" sz="1400" b="1" dirty="0">
                <a:latin typeface="Calibri "/>
                <a:cs typeface="Times New Roman" panose="02020603050405020304" pitchFamily="18" charset="0"/>
              </a:rPr>
              <a:t>Accuracy</a:t>
            </a:r>
            <a:r>
              <a:rPr lang="en-US" sz="1400" dirty="0">
                <a:latin typeface="Calibri "/>
                <a:cs typeface="Times New Roman" panose="02020603050405020304" pitchFamily="18" charset="0"/>
              </a:rPr>
              <a:t>: Verified historical stock prices matching official exchange data</a:t>
            </a:r>
          </a:p>
          <a:p>
            <a:pPr>
              <a:buFont typeface="Arial" panose="020B0604020202020204" pitchFamily="34" charset="0"/>
              <a:buChar char="•"/>
            </a:pPr>
            <a:r>
              <a:rPr lang="en-US" sz="1400" b="1" dirty="0">
                <a:latin typeface="Calibri "/>
                <a:cs typeface="Times New Roman" panose="02020603050405020304" pitchFamily="18" charset="0"/>
              </a:rPr>
              <a:t>Consistency</a:t>
            </a:r>
            <a:r>
              <a:rPr lang="en-US" sz="1400" dirty="0">
                <a:latin typeface="Calibri "/>
                <a:cs typeface="Times New Roman" panose="02020603050405020304" pitchFamily="18" charset="0"/>
              </a:rPr>
              <a:t>: Data should be formatted uniformly</a:t>
            </a:r>
          </a:p>
          <a:p>
            <a:pPr>
              <a:buNone/>
            </a:pPr>
            <a:endParaRPr lang="en-IN" sz="1100" b="1"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8687800"/>
      </p:ext>
    </p:extLst>
  </p:cSld>
  <p:clrMapOvr>
    <a:overrideClrMapping bg1="dk1" tx1="lt1" bg2="dk2" tx2="lt2" accent1="accent1" accent2="accent2" accent3="accent3" accent4="accent4" accent5="accent5" accent6="accent6" hlink="hlink" folHlink="folHlink"/>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FC4DE36-0B2D-9864-CB2F-5BE3E5C19B75}"/>
              </a:ext>
            </a:extLst>
          </p:cNvPr>
          <p:cNvPicPr>
            <a:picLocks noChangeAspect="1"/>
          </p:cNvPicPr>
          <p:nvPr/>
        </p:nvPicPr>
        <p:blipFill>
          <a:blip r:embed="rId2">
            <a:alphaModFix amt="35000"/>
          </a:blip>
          <a:srcRect/>
          <a:stretch/>
        </p:blipFill>
        <p:spPr>
          <a:xfrm>
            <a:off x="11595" y="10"/>
            <a:ext cx="12191980" cy="6857990"/>
          </a:xfrm>
          <a:prstGeom prst="rect">
            <a:avLst/>
          </a:prstGeom>
        </p:spPr>
      </p:pic>
      <p:sp>
        <p:nvSpPr>
          <p:cNvPr id="2" name="Title 1">
            <a:extLst>
              <a:ext uri="{FF2B5EF4-FFF2-40B4-BE49-F238E27FC236}">
                <a16:creationId xmlns:a16="http://schemas.microsoft.com/office/drawing/2014/main" id="{6BC7CA44-80A0-F4B7-051B-516C4C6661AA}"/>
              </a:ext>
            </a:extLst>
          </p:cNvPr>
          <p:cNvSpPr>
            <a:spLocks noGrp="1"/>
          </p:cNvSpPr>
          <p:nvPr>
            <p:ph type="title"/>
          </p:nvPr>
        </p:nvSpPr>
        <p:spPr>
          <a:xfrm>
            <a:off x="838200" y="365125"/>
            <a:ext cx="10515600" cy="1325563"/>
          </a:xfrm>
        </p:spPr>
        <p:txBody>
          <a:bodyPr>
            <a:normAutofit/>
          </a:bodyPr>
          <a:lstStyle/>
          <a:p>
            <a:r>
              <a:rPr lang="en-US" b="1" dirty="0">
                <a:solidFill>
                  <a:srgbClr val="FFFFFF"/>
                </a:solidFill>
              </a:rPr>
              <a:t>DATA COLLECTION </a:t>
            </a:r>
            <a:endParaRPr lang="en-IN" b="1" dirty="0">
              <a:solidFill>
                <a:srgbClr val="FFFFFF"/>
              </a:solidFill>
            </a:endParaRPr>
          </a:p>
        </p:txBody>
      </p:sp>
      <p:sp>
        <p:nvSpPr>
          <p:cNvPr id="4" name="Rectangle 1">
            <a:extLst>
              <a:ext uri="{FF2B5EF4-FFF2-40B4-BE49-F238E27FC236}">
                <a16:creationId xmlns:a16="http://schemas.microsoft.com/office/drawing/2014/main" id="{71401DFC-DC3D-097D-284E-F91B707C4BBA}"/>
              </a:ext>
            </a:extLst>
          </p:cNvPr>
          <p:cNvSpPr>
            <a:spLocks noGrp="1" noChangeArrowheads="1"/>
          </p:cNvSpPr>
          <p:nvPr>
            <p:ph idx="1"/>
          </p:nvPr>
        </p:nvSpPr>
        <p:spPr bwMode="auto">
          <a:xfrm>
            <a:off x="838201" y="2360003"/>
            <a:ext cx="10921678"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1.The stock market dataset was collected from Kaggle, a popular platform for datasets and machine learning resources.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2.It includes historical stock price data sourced from stock exchanges such as NYSE and NASDAQ.</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3.The data was gathered through various means, including APIs, web scraping, and publicly available financial records.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rPr>
              <a:t>4.It covers a specific time period, ranging from several years to decades, with daily frequency.</a:t>
            </a:r>
          </a:p>
          <a:p>
            <a:pPr marL="0" marR="0" lvl="0" indent="0" algn="l" defTabSz="914400" rtl="0" eaLnBrk="0" fontAlgn="base" latinLnBrk="0" hangingPunct="0">
              <a:lnSpc>
                <a:spcPct val="150000"/>
              </a:lnSpc>
              <a:spcBef>
                <a:spcPct val="0"/>
              </a:spcBef>
              <a:spcAft>
                <a:spcPct val="0"/>
              </a:spcAft>
              <a:buClrTx/>
              <a:buSzTx/>
              <a:buNone/>
              <a:tabLst/>
            </a:pPr>
            <a:r>
              <a:rPr lang="en-US" altLang="en-US" sz="1800" dirty="0">
                <a:latin typeface="Arial" panose="020B0604020202020204" pitchFamily="34" charset="0"/>
              </a:rPr>
              <a:t>5</a:t>
            </a:r>
            <a:r>
              <a:rPr kumimoji="0" lang="en-US" altLang="en-US" sz="1800" i="0" u="none" strike="noStrike" cap="none" normalizeH="0" baseline="0" dirty="0">
                <a:ln>
                  <a:noFill/>
                </a:ln>
                <a:solidFill>
                  <a:schemeClr val="tx1"/>
                </a:solidFill>
                <a:effectLst/>
                <a:latin typeface="Arial" panose="020B0604020202020204" pitchFamily="34" charset="0"/>
              </a:rPr>
              <a:t>.The dataset may be static (historical data) or updated periodically, depending on the source.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1888525"/>
      </p:ext>
    </p:extLst>
  </p:cSld>
  <p:clrMapOvr>
    <a:overrideClrMapping bg1="dk1" tx1="lt1" bg2="dk2" tx2="lt2" accent1="accent1" accent2="accent2" accent3="accent3" accent4="accent4" accent5="accent5" accent6="accent6" hlink="hlink" folHlink="folHlink"/>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D7A0D008-2C0E-C739-E6A2-993778224887}"/>
              </a:ext>
            </a:extLst>
          </p:cNvPr>
          <p:cNvPicPr>
            <a:picLocks noChangeAspect="1"/>
          </p:cNvPicPr>
          <p:nvPr/>
        </p:nvPicPr>
        <p:blipFill>
          <a:blip r:embed="rId2"/>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8C32901-A22E-3E24-A649-823466199D5A}"/>
              </a:ext>
            </a:extLst>
          </p:cNvPr>
          <p:cNvSpPr>
            <a:spLocks noGrp="1"/>
          </p:cNvSpPr>
          <p:nvPr>
            <p:ph type="title"/>
          </p:nvPr>
        </p:nvSpPr>
        <p:spPr>
          <a:xfrm>
            <a:off x="838200" y="365125"/>
            <a:ext cx="10515600" cy="1325563"/>
          </a:xfrm>
        </p:spPr>
        <p:txBody>
          <a:bodyPr>
            <a:normAutofit/>
          </a:bodyPr>
          <a:lstStyle/>
          <a:p>
            <a:r>
              <a:rPr lang="en-US" b="1" dirty="0">
                <a:solidFill>
                  <a:srgbClr val="FFFFFF"/>
                </a:solidFill>
              </a:rPr>
              <a:t>DATA UNDERSTANDINGS</a:t>
            </a:r>
            <a:endParaRPr lang="en-IN" b="1" dirty="0">
              <a:solidFill>
                <a:srgbClr val="FFFFFF"/>
              </a:solidFill>
            </a:endParaRPr>
          </a:p>
        </p:txBody>
      </p:sp>
      <p:graphicFrame>
        <p:nvGraphicFramePr>
          <p:cNvPr id="14" name="Content Placeholder 2">
            <a:extLst>
              <a:ext uri="{FF2B5EF4-FFF2-40B4-BE49-F238E27FC236}">
                <a16:creationId xmlns:a16="http://schemas.microsoft.com/office/drawing/2014/main" id="{23E93808-3A1C-4194-6761-977E26885888}"/>
              </a:ext>
            </a:extLst>
          </p:cNvPr>
          <p:cNvGraphicFramePr>
            <a:graphicFrameLocks noGrp="1"/>
          </p:cNvGraphicFramePr>
          <p:nvPr>
            <p:ph idx="1"/>
            <p:extLst>
              <p:ext uri="{D42A27DB-BD31-4B8C-83A1-F6EECF244321}">
                <p14:modId xmlns:p14="http://schemas.microsoft.com/office/powerpoint/2010/main" val="3160195377"/>
              </p:ext>
            </p:extLst>
          </p:nvPr>
        </p:nvGraphicFramePr>
        <p:xfrm>
          <a:off x="625033" y="1825625"/>
          <a:ext cx="10728767"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70676381"/>
      </p:ext>
    </p:extLst>
  </p:cSld>
  <p:clrMapOvr>
    <a:overrideClrMapping bg1="dk1" tx1="lt1" bg2="dk2" tx2="lt2" accent1="accent1" accent2="accent2" accent3="accent3" accent4="accent4" accent5="accent5" accent6="accent6" hlink="hlink" folHlink="folHlink"/>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497FA732-EBCF-56D8-286C-B667901A5F97}"/>
              </a:ext>
            </a:extLst>
          </p:cNvPr>
          <p:cNvPicPr>
            <a:picLocks noChangeAspect="1"/>
          </p:cNvPicPr>
          <p:nvPr/>
        </p:nvPicPr>
        <p:blipFill>
          <a:blip r:embed="rId2"/>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59E3044F-D9C1-FADD-E6E4-7F8A56F5B775}"/>
              </a:ext>
            </a:extLst>
          </p:cNvPr>
          <p:cNvSpPr>
            <a:spLocks noGrp="1"/>
          </p:cNvSpPr>
          <p:nvPr>
            <p:ph type="title"/>
          </p:nvPr>
        </p:nvSpPr>
        <p:spPr>
          <a:xfrm>
            <a:off x="838200" y="365125"/>
            <a:ext cx="10515600" cy="1325563"/>
          </a:xfrm>
        </p:spPr>
        <p:txBody>
          <a:bodyPr>
            <a:normAutofit/>
          </a:bodyPr>
          <a:lstStyle/>
          <a:p>
            <a:r>
              <a:rPr lang="en-US" b="1" dirty="0">
                <a:solidFill>
                  <a:srgbClr val="FFFFFF"/>
                </a:solidFill>
              </a:rPr>
              <a:t>DATA VALIDATION</a:t>
            </a:r>
            <a:endParaRPr lang="en-IN" b="1" dirty="0">
              <a:solidFill>
                <a:srgbClr val="FFFFFF"/>
              </a:solidFill>
            </a:endParaRPr>
          </a:p>
        </p:txBody>
      </p:sp>
      <p:sp>
        <p:nvSpPr>
          <p:cNvPr id="3" name="Content Placeholder 2">
            <a:extLst>
              <a:ext uri="{FF2B5EF4-FFF2-40B4-BE49-F238E27FC236}">
                <a16:creationId xmlns:a16="http://schemas.microsoft.com/office/drawing/2014/main" id="{7BA56CB0-0363-630B-E3FF-39ECDB70971B}"/>
              </a:ext>
            </a:extLst>
          </p:cNvPr>
          <p:cNvSpPr>
            <a:spLocks noGrp="1"/>
          </p:cNvSpPr>
          <p:nvPr>
            <p:ph idx="1"/>
          </p:nvPr>
        </p:nvSpPr>
        <p:spPr>
          <a:xfrm>
            <a:off x="838200" y="1481559"/>
            <a:ext cx="10515600" cy="4695404"/>
          </a:xfrm>
        </p:spPr>
        <p:txBody>
          <a:bodyPr>
            <a:noAutofit/>
          </a:bodyPr>
          <a:lstStyle/>
          <a:p>
            <a:r>
              <a:rPr lang="en-US" sz="1800" b="1" dirty="0">
                <a:solidFill>
                  <a:srgbClr val="FFFFFF"/>
                </a:solidFill>
              </a:rPr>
              <a:t>Source Consistency Checks:</a:t>
            </a:r>
          </a:p>
          <a:p>
            <a:pPr marL="0" indent="0">
              <a:buNone/>
            </a:pPr>
            <a:r>
              <a:rPr lang="en-US" sz="1800" dirty="0">
                <a:solidFill>
                  <a:srgbClr val="FFFFFF"/>
                </a:solidFill>
              </a:rPr>
              <a:t>  Verify that data extracted from the original sources matches the data loaded into Power BI. This includes checking for discrepancies after transformation steps.</a:t>
            </a:r>
          </a:p>
          <a:p>
            <a:r>
              <a:rPr lang="en-US" sz="1800" b="1" dirty="0">
                <a:solidFill>
                  <a:srgbClr val="FFFFFF"/>
                </a:solidFill>
              </a:rPr>
              <a:t>Data Type and Range Validation:</a:t>
            </a:r>
          </a:p>
          <a:p>
            <a:pPr marL="0" indent="0">
              <a:buNone/>
            </a:pPr>
            <a:r>
              <a:rPr lang="en-US" sz="1800" dirty="0">
                <a:solidFill>
                  <a:srgbClr val="FFFFFF"/>
                </a:solidFill>
              </a:rPr>
              <a:t> Confirm that all columns have the expected data types (e.g., dates, numeric values, text) and that values fall within expected ranges. This helps catch potential data entry mistakes or transformation errors.</a:t>
            </a:r>
          </a:p>
          <a:p>
            <a:r>
              <a:rPr lang="en-US" sz="1800" b="1" dirty="0">
                <a:solidFill>
                  <a:srgbClr val="FFFFFF"/>
                </a:solidFill>
              </a:rPr>
              <a:t>Missing and Null Values:</a:t>
            </a:r>
          </a:p>
          <a:p>
            <a:pPr marL="0" indent="0">
              <a:buNone/>
            </a:pPr>
            <a:r>
              <a:rPr lang="en-US" sz="1800" dirty="0">
                <a:solidFill>
                  <a:srgbClr val="FFFFFF"/>
                </a:solidFill>
              </a:rPr>
              <a:t> Identify and handle missing or `NULL` values appropriately. Validate that the filling, elimination, or imputation of missing data aligns with business rules.</a:t>
            </a:r>
          </a:p>
          <a:p>
            <a:r>
              <a:rPr lang="en-US" sz="1800" b="1" dirty="0">
                <a:solidFill>
                  <a:srgbClr val="FFFFFF"/>
                </a:solidFill>
              </a:rPr>
              <a:t>Cross-Validation with Business Metrics:</a:t>
            </a:r>
          </a:p>
          <a:p>
            <a:pPr marL="0" indent="0">
              <a:buNone/>
            </a:pPr>
            <a:r>
              <a:rPr lang="en-US" sz="1800" dirty="0">
                <a:solidFill>
                  <a:srgbClr val="FFFFFF"/>
                </a:solidFill>
              </a:rPr>
              <a:t> Compare key figures such as totals, counts, and averages with known benchmarks or external reports to ensure consistency.</a:t>
            </a:r>
          </a:p>
          <a:p>
            <a:r>
              <a:rPr lang="en-US" sz="1800" b="1" dirty="0">
                <a:solidFill>
                  <a:srgbClr val="FFFFFF"/>
                </a:solidFill>
              </a:rPr>
              <a:t>Transformation Auditing:</a:t>
            </a:r>
          </a:p>
          <a:p>
            <a:pPr marL="0" indent="0">
              <a:buNone/>
            </a:pPr>
            <a:r>
              <a:rPr lang="en-US" sz="1800" dirty="0">
                <a:solidFill>
                  <a:srgbClr val="FFFFFF"/>
                </a:solidFill>
              </a:rPr>
              <a:t> Document and audit each transformation performed in Power Query or DAX calculations to ensure that data logic is correct and reproducible.</a:t>
            </a:r>
          </a:p>
          <a:p>
            <a:pPr marL="0" indent="0">
              <a:buNone/>
            </a:pPr>
            <a:endParaRPr lang="en-US" sz="1800" dirty="0">
              <a:solidFill>
                <a:srgbClr val="FFFFFF"/>
              </a:solidFill>
            </a:endParaRPr>
          </a:p>
        </p:txBody>
      </p:sp>
    </p:spTree>
    <p:extLst>
      <p:ext uri="{BB962C8B-B14F-4D97-AF65-F5344CB8AC3E}">
        <p14:creationId xmlns:p14="http://schemas.microsoft.com/office/powerpoint/2010/main" val="1710153036"/>
      </p:ext>
    </p:extLst>
  </p:cSld>
  <p:clrMapOvr>
    <a:overrideClrMapping bg1="dk1" tx1="lt1" bg2="dk2" tx2="lt2" accent1="accent1" accent2="accent2" accent3="accent3" accent4="accent4" accent5="accent5" accent6="accent6" hlink="hlink" folHlink="folHlink"/>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a:extLst>
              <a:ext uri="{FF2B5EF4-FFF2-40B4-BE49-F238E27FC236}">
                <a16:creationId xmlns:a16="http://schemas.microsoft.com/office/drawing/2014/main" id="{04107681-090F-6662-C4A8-06A15A8042E0}"/>
              </a:ext>
            </a:extLst>
          </p:cNvPr>
          <p:cNvPicPr>
            <a:picLocks noChangeAspect="1"/>
          </p:cNvPicPr>
          <p:nvPr/>
        </p:nvPicPr>
        <p:blipFill>
          <a:blip r:embed="rId2">
            <a:alphaModFix amt="35000"/>
          </a:blip>
          <a:srcRect t="8537"/>
          <a:stretch/>
        </p:blipFill>
        <p:spPr>
          <a:xfrm>
            <a:off x="20" y="10"/>
            <a:ext cx="12191980" cy="6857990"/>
          </a:xfrm>
          <a:prstGeom prst="rect">
            <a:avLst/>
          </a:prstGeom>
        </p:spPr>
      </p:pic>
      <p:sp>
        <p:nvSpPr>
          <p:cNvPr id="2" name="Title 1">
            <a:extLst>
              <a:ext uri="{FF2B5EF4-FFF2-40B4-BE49-F238E27FC236}">
                <a16:creationId xmlns:a16="http://schemas.microsoft.com/office/drawing/2014/main" id="{49C5FFD7-4DD2-38A3-0531-75B17C9753EA}"/>
              </a:ext>
            </a:extLst>
          </p:cNvPr>
          <p:cNvSpPr>
            <a:spLocks noGrp="1"/>
          </p:cNvSpPr>
          <p:nvPr>
            <p:ph type="title"/>
          </p:nvPr>
        </p:nvSpPr>
        <p:spPr>
          <a:xfrm>
            <a:off x="838200" y="365125"/>
            <a:ext cx="10515600" cy="1325563"/>
          </a:xfrm>
        </p:spPr>
        <p:txBody>
          <a:bodyPr>
            <a:normAutofit/>
          </a:bodyPr>
          <a:lstStyle/>
          <a:p>
            <a:r>
              <a:rPr lang="en-US" b="1" dirty="0">
                <a:solidFill>
                  <a:srgbClr val="FFFFFF"/>
                </a:solidFill>
              </a:rPr>
              <a:t>DATA CLEANING</a:t>
            </a:r>
            <a:endParaRPr lang="en-IN" b="1" dirty="0">
              <a:solidFill>
                <a:srgbClr val="FFFFFF"/>
              </a:solidFill>
            </a:endParaRPr>
          </a:p>
        </p:txBody>
      </p:sp>
      <p:graphicFrame>
        <p:nvGraphicFramePr>
          <p:cNvPr id="33" name="Content Placeholder 2">
            <a:extLst>
              <a:ext uri="{FF2B5EF4-FFF2-40B4-BE49-F238E27FC236}">
                <a16:creationId xmlns:a16="http://schemas.microsoft.com/office/drawing/2014/main" id="{66348E6D-391B-81FE-6859-8B5857CFADAF}"/>
              </a:ext>
            </a:extLst>
          </p:cNvPr>
          <p:cNvGraphicFramePr>
            <a:graphicFrameLocks noGrp="1"/>
          </p:cNvGraphicFramePr>
          <p:nvPr>
            <p:ph idx="1"/>
            <p:extLst>
              <p:ext uri="{D42A27DB-BD31-4B8C-83A1-F6EECF244321}">
                <p14:modId xmlns:p14="http://schemas.microsoft.com/office/powerpoint/2010/main" val="11875407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427576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98128-0841-20F7-6638-51270A589F56}"/>
              </a:ext>
            </a:extLst>
          </p:cNvPr>
          <p:cNvSpPr>
            <a:spLocks noGrp="1"/>
          </p:cNvSpPr>
          <p:nvPr>
            <p:ph type="title"/>
          </p:nvPr>
        </p:nvSpPr>
        <p:spPr>
          <a:xfrm>
            <a:off x="1516380" y="741391"/>
            <a:ext cx="6705206" cy="666995"/>
          </a:xfrm>
        </p:spPr>
        <p:txBody>
          <a:bodyPr anchor="b">
            <a:normAutofit/>
          </a:bodyPr>
          <a:lstStyle/>
          <a:p>
            <a:r>
              <a:rPr lang="en-US" sz="3200" b="1" dirty="0">
                <a:solidFill>
                  <a:schemeClr val="bg1"/>
                </a:solidFill>
              </a:rPr>
              <a:t>TOOL SELECTION</a:t>
            </a:r>
            <a:endParaRPr lang="en-IN" sz="3200" b="1" dirty="0">
              <a:solidFill>
                <a:schemeClr val="bg1"/>
              </a:solidFill>
            </a:endParaRPr>
          </a:p>
        </p:txBody>
      </p:sp>
      <p:sp>
        <p:nvSpPr>
          <p:cNvPr id="3" name="Content Placeholder 2">
            <a:extLst>
              <a:ext uri="{FF2B5EF4-FFF2-40B4-BE49-F238E27FC236}">
                <a16:creationId xmlns:a16="http://schemas.microsoft.com/office/drawing/2014/main" id="{05B6D56F-6885-43DC-6C6C-A0CB3510E07B}"/>
              </a:ext>
            </a:extLst>
          </p:cNvPr>
          <p:cNvSpPr>
            <a:spLocks noGrp="1"/>
          </p:cNvSpPr>
          <p:nvPr>
            <p:ph idx="1"/>
          </p:nvPr>
        </p:nvSpPr>
        <p:spPr>
          <a:xfrm>
            <a:off x="1516380" y="1755228"/>
            <a:ext cx="8573551" cy="4226080"/>
          </a:xfrm>
        </p:spPr>
        <p:txBody>
          <a:bodyPr anchor="t">
            <a:normAutofit/>
          </a:bodyPr>
          <a:lstStyle/>
          <a:p>
            <a:pPr>
              <a:buFont typeface="+mj-lt"/>
              <a:buAutoNum type="arabicPeriod"/>
            </a:pPr>
            <a:r>
              <a:rPr lang="en-US" sz="1400" b="1" i="0" dirty="0">
                <a:solidFill>
                  <a:schemeClr val="bg1"/>
                </a:solidFill>
                <a:effectLst/>
                <a:latin typeface="__Inter_d65c78"/>
              </a:rPr>
              <a:t>ChatGPT (GPT-4):</a:t>
            </a:r>
            <a:endParaRPr lang="en-US" sz="1400" b="0" i="0" dirty="0">
              <a:solidFill>
                <a:schemeClr val="bg1"/>
              </a:solidFill>
              <a:effectLst/>
              <a:latin typeface="__Inter_d65c78"/>
            </a:endParaRPr>
          </a:p>
          <a:p>
            <a:pPr marL="742950" lvl="1" indent="-285750">
              <a:buFont typeface="+mj-lt"/>
              <a:buAutoNum type="arabicPeriod"/>
            </a:pPr>
            <a:r>
              <a:rPr lang="en-US" sz="1400" b="1" i="0" dirty="0">
                <a:solidFill>
                  <a:schemeClr val="bg1"/>
                </a:solidFill>
                <a:effectLst/>
                <a:latin typeface="__Inter_d65c78"/>
              </a:rPr>
              <a:t>Role:</a:t>
            </a:r>
            <a:r>
              <a:rPr lang="en-US" sz="1400" b="0" i="0" dirty="0">
                <a:solidFill>
                  <a:schemeClr val="bg1"/>
                </a:solidFill>
                <a:effectLst/>
                <a:latin typeface="__Inter_d65c78"/>
              </a:rPr>
              <a:t> Acts as the intelligent assistant to guide the overall workflow.</a:t>
            </a:r>
          </a:p>
          <a:p>
            <a:pPr marL="742950" lvl="1" indent="-285750">
              <a:buFont typeface="+mj-lt"/>
              <a:buAutoNum type="arabicPeriod"/>
            </a:pPr>
            <a:r>
              <a:rPr lang="en-US" sz="1400" b="1" i="0" dirty="0">
                <a:solidFill>
                  <a:schemeClr val="bg1"/>
                </a:solidFill>
                <a:effectLst/>
                <a:latin typeface="__Inter_d65c78"/>
              </a:rPr>
              <a:t>Why:</a:t>
            </a:r>
            <a:r>
              <a:rPr lang="en-US" sz="1400" b="0" i="0" dirty="0">
                <a:solidFill>
                  <a:schemeClr val="bg1"/>
                </a:solidFill>
                <a:effectLst/>
                <a:latin typeface="__Inter_d65c78"/>
              </a:rPr>
              <a:t> It helps in planning, explaining processes like data understanding, cleaning, and validation. ChatGPT can also generate scripts or recommendations for data extraction and cleaning while effectively communicating technical details in clear, concise language using LaTeX for mathematical expressions.</a:t>
            </a:r>
          </a:p>
          <a:p>
            <a:pPr>
              <a:buFont typeface="+mj-lt"/>
              <a:buAutoNum type="arabicPeriod"/>
            </a:pPr>
            <a:r>
              <a:rPr lang="en-US" sz="1400" b="1" i="0" dirty="0">
                <a:solidFill>
                  <a:schemeClr val="bg1"/>
                </a:solidFill>
                <a:effectLst/>
                <a:latin typeface="__Inter_d65c78"/>
              </a:rPr>
              <a:t>Power BI:</a:t>
            </a:r>
            <a:endParaRPr lang="en-US" sz="1400" b="0" i="0" dirty="0">
              <a:solidFill>
                <a:schemeClr val="bg1"/>
              </a:solidFill>
              <a:effectLst/>
              <a:latin typeface="__Inter_d65c78"/>
            </a:endParaRPr>
          </a:p>
          <a:p>
            <a:pPr marL="742950" lvl="1" indent="-285750">
              <a:buFont typeface="+mj-lt"/>
              <a:buAutoNum type="arabicPeriod"/>
            </a:pPr>
            <a:r>
              <a:rPr lang="en-US" sz="1400" b="1" i="0" dirty="0">
                <a:solidFill>
                  <a:schemeClr val="bg1"/>
                </a:solidFill>
                <a:effectLst/>
                <a:latin typeface="__Inter_d65c78"/>
              </a:rPr>
              <a:t>Role:</a:t>
            </a:r>
            <a:r>
              <a:rPr lang="en-US" sz="1400" b="0" i="0" dirty="0">
                <a:solidFill>
                  <a:schemeClr val="bg1"/>
                </a:solidFill>
                <a:effectLst/>
                <a:latin typeface="__Inter_d65c78"/>
              </a:rPr>
              <a:t> Serves as the primary dashboarding and data visualization platform.</a:t>
            </a:r>
          </a:p>
          <a:p>
            <a:pPr marL="742950" lvl="1" indent="-285750">
              <a:buFont typeface="+mj-lt"/>
              <a:buAutoNum type="arabicPeriod"/>
            </a:pPr>
            <a:r>
              <a:rPr lang="en-US" sz="1400" b="1" i="0" dirty="0">
                <a:solidFill>
                  <a:schemeClr val="bg1"/>
                </a:solidFill>
                <a:effectLst/>
                <a:latin typeface="__Inter_d65c78"/>
              </a:rPr>
              <a:t>Why:</a:t>
            </a:r>
            <a:r>
              <a:rPr lang="en-US" sz="1400" b="0" i="0" dirty="0">
                <a:solidFill>
                  <a:schemeClr val="bg1"/>
                </a:solidFill>
                <a:effectLst/>
                <a:latin typeface="__Inter_d65c78"/>
              </a:rPr>
              <a:t> Power BI provides a robust environment for data modeling, visualization, and interaction. It allows users to build comprehensive dashboards that encapsulate the data model, data transformation logic (via Power Query), and real-time visuals for business insights. Users can explore, filter, and drill down into the data based on the underlying transformations applied in Power Query Editor.</a:t>
            </a:r>
          </a:p>
          <a:p>
            <a:pPr>
              <a:buFont typeface="+mj-lt"/>
              <a:buAutoNum type="arabicPeriod"/>
            </a:pPr>
            <a:r>
              <a:rPr lang="en-US" sz="1400" b="1" i="0" dirty="0">
                <a:solidFill>
                  <a:schemeClr val="bg1"/>
                </a:solidFill>
                <a:effectLst/>
                <a:latin typeface="__Inter_d65c78"/>
              </a:rPr>
              <a:t>Julius AI:</a:t>
            </a:r>
            <a:endParaRPr lang="en-US" sz="1400" b="0" i="0" dirty="0">
              <a:solidFill>
                <a:schemeClr val="bg1"/>
              </a:solidFill>
              <a:effectLst/>
              <a:latin typeface="__Inter_d65c78"/>
            </a:endParaRPr>
          </a:p>
          <a:p>
            <a:pPr marL="742950" lvl="1" indent="-285750">
              <a:buFont typeface="+mj-lt"/>
              <a:buAutoNum type="arabicPeriod"/>
            </a:pPr>
            <a:r>
              <a:rPr lang="en-US" sz="1400" b="1" i="0" dirty="0">
                <a:solidFill>
                  <a:schemeClr val="bg1"/>
                </a:solidFill>
                <a:effectLst/>
                <a:latin typeface="__Inter_d65c78"/>
              </a:rPr>
              <a:t>Role:</a:t>
            </a:r>
            <a:r>
              <a:rPr lang="en-US" sz="1400" b="0" i="0" dirty="0">
                <a:solidFill>
                  <a:schemeClr val="bg1"/>
                </a:solidFill>
                <a:effectLst/>
                <a:latin typeface="__Inter_d65c78"/>
              </a:rPr>
              <a:t> Provides an additional layer of interaction through a </a:t>
            </a:r>
            <a:r>
              <a:rPr lang="en-US" sz="1400" b="0" i="0" dirty="0" err="1">
                <a:solidFill>
                  <a:schemeClr val="bg1"/>
                </a:solidFill>
                <a:effectLst/>
                <a:latin typeface="__Inter_d65c78"/>
              </a:rPr>
              <a:t>Jupyter</a:t>
            </a:r>
            <a:r>
              <a:rPr lang="en-US" sz="1400" b="0" i="0" dirty="0">
                <a:solidFill>
                  <a:schemeClr val="bg1"/>
                </a:solidFill>
                <a:effectLst/>
                <a:latin typeface="__Inter_d65c78"/>
              </a:rPr>
              <a:t> Notebook environment where code (in R or Python) can be executed to further inspect, clean, or transform data.</a:t>
            </a:r>
          </a:p>
          <a:p>
            <a:pPr marL="742950" lvl="1" indent="-285750">
              <a:buFont typeface="+mj-lt"/>
              <a:buAutoNum type="arabicPeriod"/>
            </a:pPr>
            <a:r>
              <a:rPr lang="en-US" sz="1400" b="1" i="0" dirty="0">
                <a:solidFill>
                  <a:schemeClr val="bg1"/>
                </a:solidFill>
                <a:effectLst/>
                <a:latin typeface="__Inter_d65c78"/>
              </a:rPr>
              <a:t>Why:</a:t>
            </a:r>
            <a:r>
              <a:rPr lang="en-US" sz="1400" b="0" i="0" dirty="0">
                <a:solidFill>
                  <a:schemeClr val="bg1"/>
                </a:solidFill>
                <a:effectLst/>
                <a:latin typeface="__Inter_d65c78"/>
              </a:rPr>
              <a:t> With Julius AI, you get an interactive, code-execution environment to perform tasks like extracting data from PBIX files, preprocessing, and validating data integrity. The integration of computational notebooks with the facility to run language-specific code (such as R for statistical tasks) complements Power BI’s capabilities, allowing for thorough data cleaning and validation steps.</a:t>
            </a:r>
          </a:p>
          <a:p>
            <a:endParaRPr lang="en-IN" sz="1400" dirty="0">
              <a:solidFill>
                <a:schemeClr val="bg1"/>
              </a:solidFill>
            </a:endParaRPr>
          </a:p>
        </p:txBody>
      </p:sp>
      <p:grpSp>
        <p:nvGrpSpPr>
          <p:cNvPr id="18" name="Group 17">
            <a:extLst>
              <a:ext uri="{FF2B5EF4-FFF2-40B4-BE49-F238E27FC236}">
                <a16:creationId xmlns:a16="http://schemas.microsoft.com/office/drawing/2014/main" id="{26D12BCC-61D9-328E-F085-BB357865E8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9" name="Rectangle 8">
              <a:extLst>
                <a:ext uri="{FF2B5EF4-FFF2-40B4-BE49-F238E27FC236}">
                  <a16:creationId xmlns:a16="http://schemas.microsoft.com/office/drawing/2014/main" id="{0CE600A4-5138-6E7C-0A6C-3653FBD817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4652843-24E8-329C-92EE-9B5CA2D4D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7593590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65314" y="50886"/>
            <a:ext cx="12192000" cy="695914"/>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2400" b="1" dirty="0">
                <a:solidFill>
                  <a:schemeClr val="bg1"/>
                </a:solidFill>
                <a:effectLst/>
                <a:ea typeface="Calibri" panose="020F0502020204030204" pitchFamily="34" charset="0"/>
                <a:cs typeface="Segoe UI Light" panose="020B0502040204020203" pitchFamily="34" charset="0"/>
              </a:rPr>
              <a:t>Stock Market Dashboard </a:t>
            </a:r>
            <a:endParaRPr lang="en-IE" sz="1600" b="1" dirty="0">
              <a:solidFill>
                <a:schemeClr val="bg1"/>
              </a:solidFill>
              <a:effectLst/>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857250" y="205663"/>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F5496756-D5EC-129A-C225-68184F0B02DD}"/>
                  </a:ext>
                </a:extLst>
              </p:cNvPr>
              <p:cNvGraphicFramePr>
                <a:graphicFrameLocks noGrp="1"/>
              </p:cNvGraphicFramePr>
              <p:nvPr>
                <p:extLst>
                  <p:ext uri="{D42A27DB-BD31-4B8C-83A1-F6EECF244321}">
                    <p14:modId xmlns:p14="http://schemas.microsoft.com/office/powerpoint/2010/main" val="1534154242"/>
                  </p:ext>
                </p:extLst>
              </p:nvPr>
            </p:nvGraphicFramePr>
            <p:xfrm>
              <a:off x="0" y="746800"/>
              <a:ext cx="12192000" cy="6111200"/>
            </p:xfrm>
            <a:graphic>
              <a:graphicData uri="http://schemas.microsoft.com/office/webextensions/webextension/2010/11">
                <we:webextensionref xmlns:we="http://schemas.microsoft.com/office/webextensions/webextension/2010/11" xmlns:r="http://schemas.openxmlformats.org/officeDocument/2006/relationships" r:id="rId5"/>
              </a:graphicData>
            </a:graphic>
          </p:graphicFrame>
        </mc:Choice>
        <mc:Fallback>
          <p:pic>
            <p:nvPicPr>
              <p:cNvPr id="3" name="Add-in 2">
                <a:extLst>
                  <a:ext uri="{FF2B5EF4-FFF2-40B4-BE49-F238E27FC236}">
                    <a16:creationId xmlns:a16="http://schemas.microsoft.com/office/drawing/2014/main" id="{F5496756-D5EC-129A-C225-68184F0B02DD}"/>
                  </a:ext>
                </a:extLst>
              </p:cNvPr>
              <p:cNvPicPr>
                <a:picLocks noGrp="1" noRot="1" noChangeAspect="1" noMove="1" noResize="1" noEditPoints="1" noAdjustHandles="1" noChangeArrowheads="1" noChangeShapeType="1"/>
              </p:cNvPicPr>
              <p:nvPr/>
            </p:nvPicPr>
            <p:blipFill>
              <a:blip r:embed="rId4"/>
              <a:stretch>
                <a:fillRect/>
              </a:stretch>
            </p:blipFill>
            <p:spPr>
              <a:xfrm>
                <a:off x="0" y="746800"/>
                <a:ext cx="12192000" cy="6111200"/>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a7239c2f-5fe7-49eb-891d-62fc41026ddf}">
  <we:reference id="WA200003233" version="2.0.0.3" store="en-GB" storeType="OMEX"/>
  <we:alternateReferences/>
  <we:properties>
    <we:property name="Microsoft.Office.CampaignId" value="&quot;none&quot;"/>
    <we:property name="reportUrl" value="&quot;/groups/me/reports/e45ca9f7-fdaf-4983-b25a-eaffded86234/87d95fcc51b9dd453507?bookmarkGuid=18df0b6d-c335-463b-be4e-b44703833b1d&amp;bookmarkUsage=1&amp;ctid=e1aaed4a-43f1-415e-9b7e-9cc7dfeb46c8&amp;fromEntryPoint=export&amp;pbi_source=storytelling_addin&quot;"/>
    <we:property name="reportState" value="&quot;CONNECTED&quot;"/>
    <we:property name="artifactViewState" value="&quot;live&quot;"/>
    <we:property name="reportEmbeddedTime" value="&quot;2025-04-01T05:17:26.428Z&quot;"/>
    <we:property name="creatorSessionId" value="&quot;3140a014-a44d-4106-b9c6-29440225e2dd&quot;"/>
    <we:property name="creatorUserId" value="&quot;10032003510EBB67&quot;"/>
    <we:property name="creatorTenantId" value="&quot;e1aaed4a-43f1-415e-9b7e-9cc7dfeb46c8&quot;"/>
    <we:property name="pageDisplayName" value="&quot;Main Overview&quot;"/>
    <we:property name="pageName" value="&quot;87d95fcc51b9dd453507&quot;"/>
    <we:property name="reportName" value="&quot;Stock Market Dashboard&quot;"/>
    <we:property name="isVisualContainerHeaderHidden" value="false"/>
    <we:property name="isFiltersActionButtonVisible" value="true"/>
    <we:property name="initialStateBookmark" value="&quot;H4sIAAAAAAAAA+1bS2/bOBD+K4YuvXgbSqReuSVOul30lU2KLIpFsRiSI1utLGkpOa0b+L/vULLzdOOiTg7r8hDEHo7mpW/mIxPp0tN5UxcwfwtT9Pa9w6r6PAXzeRB7Q69cyt69e/Xm4PTVP28P3hyTuKrbvCobb//Sa8GMsT3PmxkU1gIJ//449KAoTmBsv2VQNDj0ajRNVUKRf8NemZZaM8PF0MOvdVEZsCbPWmjRmr0gdfpOvv3nnDyCavMLPEPV9lKRpaHOMi0jFgdMhTHTVq3pFbrI1qpY0537UVW2kJfkxspkGvtBFkWgeeLrIBARV1ae5UW7Upkff60NZUc5z2tblQN9AaVC7XUpGGz6iC+9lzkaMGoyf40XWFjJ8fr1+0snpqJKtfNzMHlfkWpmFN5X7OWnmHVLZZu3ZM17MXoxOIIWvAXVdXlDr0xRnCvzJD6ylbZqN6LphINrgV1e5uB9QDCdYFJ9GRkkRe3ts8XwqhwjEo0rkysofo2K/DkDQ+hwRblZlDfUV5MHS/Jrtc0RzH+uGgfjscFxH8G9NEZVMZuukf9AejdyIXknejErl3OV3Q/1I0mavBwXy7l9PULf9xmoLpbRhJrBUoP8RDPYTszFamqTx0835vKyJebdKN3Je74clR8XVhjFikkOTISSRxhLFjD4eWp5RFTUpqIY8C4oVDWtoex3A7fBwX8GHGD0cukWNqwpjkkiAp34DAWTEEtM5cbKPDRQHyX/fEr7ljUtuzHVpsgVscHNNL0p0u7IfhgjbTXsRZRJ3TvLsbnO9van89XuJ6D6m2raXbbEaE0e7uUw9PogKMyh99cEDXaX0CZH5yus/HGnMs1S5Qdqtuoscv6dapHbcyhm3faPrL7O2z7dy15Mms8mbVs3+3t7WV4StnMoppXGgipKbuvnBLu9zthvTVupz3vvz14fPK/L8TNr3HaS/bFutO3Z+2W0xuxv7PCyPoJDaHJlDfbmvjOfrvJ4ZEBZAC232tcBe5Ncayy9viF0moFmkRKxTCWECfbjzO1CN+1Ct2vOLSB1RFfo6kt5E1WV0WgOe347ys3qzEK9/J0bsIM3yHbqpu7a5fx77s9kyOj4GfhJKsM49H3NAtfQ7ljpjpXuWLm7x8oTwiUO3lcD+6fEwan15Y6ZT001xDAZQsZiIZnwpdJMMkc1jmoc1Tiq2V2qOULZWqY5/ndmFR3LPDHLaD/TEcM4SFUYJikIP0kcyziWcSzjWGZ3WeYYTEmk0Qw+5FhoxzJPfpYJRJBkYRZEQghMwgTQdyzjWMaxjGOZ3WWZETSTwQmawRnxwt3/vTuWeXSWiQVDlQQZ4yGknDGlBHcs41jGsYxjmd1lmcPzkzPHLU/NLUEkUykSzVUYhMhRKUhtIA/WFLpyHc7atovlVlEffnAoFQkHEJL4DDWDNNR+tIW77gyWQSY4Rii0FJrHSsWbz2Du4Tz3cN7/9eE8u5CFtBlUmfJFGvGUa19pf2MfNROocU0DRagk6hhCKTlHzqP+2Z8tejIWERcoIsWlTNIwYZGOtzSJPEbfZyB4RAMLAkSfbWkyjSWPIQkSLSTT6Iso3M4k2bzzzs7vpprVHR449wNIQqoEA6a0Cjl0dyxvXvbzsX/JqDOyrvWrWdvUoPAESlwDXAIslNrOmAfB273j5K0izWWxCe02qCuoLxb/AZu+3/6ENQAA&quot;"/>
    <we:property name="bookmark" value="&quot;H4sIAAAAAAAAA+1aS3PbNhD+KxleclFjgC+QvsWy3WQmaVw7406nk8MCWEqMKYIDUm4Uj/97lyD9lBzHj04UhSeJC3AfHxb7EUueeTqvqwIWf8AMvW1vx5iTGdiTF8IbeWUni30QKmERT8M0TbX241TSqKma3JS1t33mNWAn2Bzn9RyKVhEJ//k08qAoDmDSXmVQ1DjyKrS1KaHIv2I3mYYaO8fzkYdfqsJYaFUeNdBgq/aUptM1ucBfBWQRVJOf4hGqppMmQqdRplTEJbkVRkHEWrfrboLzbOWUVrUzPzZlA3lJZlqZD0GcAaTM94WSPOJM61ae5UXTT5GLvS+Vpego5kXVgvNan0KpUHsuBIt15/GZ93oysTiBpr/cuzE4NsV8tkJ+ZOZW4SFmbqhs8mZBNiqbK0LxnGA6sIZAvJI64f687CFh7eXU/Du2SBjqVvCJJHVeTooe8qvoP3YRKLCt90Z+JtzaKOkGYzXanYULdDe3F4j7o1v+/qggKSoShUrpmCdc+KnPQhFiytjjF+xNjhasmi7e4SkWy25fji8PXTh8DDbvUtiF+L2h74/3X+xCAy7OfiNeqvJu4LHbbo122jVvnPDFlaAd7mPw/kaw3nJSjC7hGJNoYghlyoxfApE/52ApOwZQroPyngrh9JuQ/FrbZhcWj0PjGQvijfCuxULy56j6zpfxlDbD7eLf0SxZ/HyNSPst0VHCRq55XyqJWVoMZCglC7MAeKRZgAGDgVoGahmoZaCWDaaWvYOj+6llPVw9/PB2/Aw0WNDpj86b6gR159fYzKQZaPEOWmRcB3HkcwYpcBXJxNfJWhyRFa0HlvV86QBZN9aUk535Yt0S+06P5U/k69QU+qdxtsai+HmcdXl79F0u31vltCnnzcqi9gMaPY/Zql2/BxjyJAuZ5EkoQDEZy+je6vOtB66HdqgMWcLbbuczmOAKSr93VeoiV/S0eH1FvBnaiav6EyypGhcukqozlmN9Fe3Nf8cXnVJauH1rZu62ngcqsrAUw8jrnCA3R95fU7TobhmbUucXi/z2FjJ1P+U7MLtgLzJ+B1pk9hiKuWsVk9Z3edOFe9aJaebLadNU9fbWVpaXtA9zKGZGIxH2hMxWr5SZbTllv9WNUSdbH4/evX5VlZOXrfJPXco4M7rlxWUYW2XtL7p8We3BDtS5ahVeZuCqZ4DLOJ45oTrKFX6SAMcAfcUSzRgLtGq1fDu1plDhzb3e6koiGSU6zVJkOgxDhpjoe3WBi3Rn3jTuUeKWSteDVYJxFiZc0ZXvx2vxRHAHuJQ2FZTd646bZSZ4ZO+8H1pCRqcRU+DLiAMTmICfRLgWyJzg4j02VBGXu+142FrYnJcKjwi12+hCSJHFccoYpknIOAe+zu+CsKo3Z9EeEGK3WBoyTFTAOIRxmDAR+0yuxWLdnX7W5GpzVuyhcfav74TMdARESYIJGTEp/ODxy7bJh++hnTj0WIce62b0WA8/7A2v7/7vPmWKfiSyVAkdRlHKMEmT+zsFv9YeGahloJaBWgZqGajlYdTia6YUDyHWPNCoAimZa3g9oYfGkTQGnIOIWBxLppifPEHl6OKb3vaers3pTXOtsfQ6cgzIApMaGYYAzEcJ0RMjEKDo0E2cC3SWUwxFGKZPBSXiQjAWhKAREMNYS/kklaTz1le/v1szr1wOx1EW6CiSTAQBMhCxH7sVyOs3HXDdZ8pOyapuvZk3dQUKD6DEFb1mqgRQatT9/7v6ze4r6ctu8/n5f60MSNGdLQAA&quot;"/>
    <we:property name="datasetId" value="&quot;2e2f888b-cde8-435a-912e-660122ff3dd4&quot;"/>
    <we:property name="embedUrl" value="&quot;/reportEmbed?reportId=e45ca9f7-fdaf-4983-b25a-eaffded86234&amp;config=eyJjbHVzdGVyVXJsIjoiaHR0cHM6Ly9XQUJJLVNPVVRILUVBU1QtQVNJQS1yZWRpcmVjdC5hbmFseXNpcy53aW5kb3dzLm5ldCIsImVtYmVkRmVhdHVyZXMiOnsidXNhZ2VNZXRyaWNzVk5leHQiOnRydWV9fQ%3D%3D&amp;disableSensitivityBanner=true&quot;"/>
    <we:property name="backgroundColor" value="&quot;#3A3A3A&quot;"/>
  </we:properties>
  <we:bindings/>
  <we:snapshot xmlns:r="http://schemas.openxmlformats.org/officeDocument/2006/relationships"/>
</we:webextension>
</file>

<file path=ppt/webextensions/webextension2.xml><?xml version="1.0" encoding="utf-8"?>
<we:webextension xmlns:we="http://schemas.microsoft.com/office/webextensions/webextension/2010/11" id="{80B39BD9-CF04-44BA-955C-6BCC6A7715E6}">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3A3A3A&quot;"/>
    <we:property name="bookmark" value="&quot;H4sIAAAAAAAAA+1aS3PbNhD+KxleclFjgC+Qvtmy3WQmaVy7406nk8MCWEqMKYIDUm5Uj/97lyD9lBzHj04UhSeJC3AfHxb7EUueezqvqwIWv8EMvW1v15jTGdjTV8IbeWUnkzJFnsUyEJDIQEsEhTRqqiY3Ze1tn3sN2Ak2J3k9h6JVRMK/PWDIkyxkkiehAMVkLCPv08iDojiESTsng6LGkVehrU0JRf4vdipoqLFzvBh5+KUqjIXW0HEDDbbGzmg6XZNj/E1AfoBq8jM8RtV00kToNMqUirhMtQ6jIGJtMHU3wfm7ckqr2pkfm7KBvCQzrcyHIM4AUub7QkkecaZ1K8/youmnyMX+l8pSzITEomoh29FnUCrUngvBYt15fO7tTCYWJ9D0l/u3BsemmM9WyI/N3Co8wswNlU3eLMhGZXNFKF4QTIfWEIjXUic8mJc9JKy9nJp/xhYJQ90KPpGkzstJ0UN+Hf0fXQQKbOu9kZ8JtzZKusFYjXZ34QLdy+0l4v7ojr/fK0iKikShUjrmCRd+6rNQhJgy9vQFe5ujBaumi/d4hsWy21fjy0OXDp+AzbsUdiF+a+gH44NXe9CAi7PfnleqvFt47LVbo512wxsnfHUtaIf7GLy/EKy3nBSjKzjGJJoYQpky46dA5Pc5WMqOAZSboHygQjj9KiQ/17bZg8XT0HjBgngrvBuxkPwlqr7zZTylzXC3+Hc0SxY/3yDSfkt0lLCRa96XSmKWFgMZSsnCLAAeaRZgwGCgloFaBmoZqGWDqWX/8PhhalkPV48+vhu/AA0WdPqj86Y6Rd35NTYzaQZavIcWGddBHPmcQQpcRTLxdbIWR2RF64FlPV86QNaNNeVkd75Yt8S+12P5A/k6NYX+YZytsSh+HGdd3h5/k8sPVjltynmzsqh9h0bPU7Zq1+9Z2Wd8qPp87YHrsR0qQ5bwrtv5DCa4gtIfXJW6yBU9Ld5cEW+GduKq/gRLqsaFi6TqjOVYX0d7+9/JZaeUFu7Ampm7reeBiiwsxTDyOifIzZH35xQtulvGptT55SK/u4NM3U/5Bswu2YuM34MWmT2BYu4ayKT1fd504Z53Ypr5eto0Vb29tZXlJe3DHIqZ0UiEPSGz1RtlZltO2S91Y9Tp1s7O4fs3VTl53Sr/1KWMM6NbXlyGsVXW/qLLl9Ue7EKdq1bhVQauega4iuOFE6qjXOEnCXAM0Fcs0YyxQKtWy9dTawoV3t7rra4kklGi0yxFpsMwZIiJflAXuEh3503jHiXuqHQ9WCUYZ2HCFV35frwWTwT3gEtpU0HZvQS5XWaCJ/bO+6ElZHQaMQW+jDgwgQn4SYRrgcwpLj5gQxVxuduOR62FzXmp8IRQu40uhBRZHKeMYZqEjHPg6/wuCKt6cxbtESF2i6Uhw0QFjEMYhwkTsc/kWizW/elnTa42Z8UeG2f/+k7ITEdAlCSYkBGTwg+evmybfPge2olDj3XosW5Gj/Xo4/7w+u7/7lOm6EciS5XQYRSlDJM0ebhT8HPtkYFaBmoZqGWgloFaHkctvmZK8RBizQONKpCSuYbXM3poHEljwDmIiMWxZIr5yTNUji6/9G3v6dqc3jTXGkuvI8eALDCpkWEIwHyUED0zAgGKDt3EuUBnOcVQhGH6XFAiLgRjQQgaATGMtZTPUkk673z1+6s188rlcBxlgY4iyUQQIAMR+7Fbgbx+2wHXfabslKzq1pt5U1eg8BBKXNFrpkoApUbd/7+v3+y+kr7qNl9c/AcZJFuusy0AAA==&quot;"/>
    <we:property name="creatorSessionId" value="&quot;e66e1b73-dfe4-44e6-bc35-226a93d8acd0&quot;"/>
    <we:property name="creatorTenantId" value="&quot;e1aaed4a-43f1-415e-9b7e-9cc7dfeb46c8&quot;"/>
    <we:property name="creatorUserId" value="&quot;1003200361825F66&quot;"/>
    <we:property name="datasetId" value="&quot;2e2f888b-cde8-435a-912e-660122ff3dd4&quot;"/>
    <we:property name="embedUrl" value="&quot;/reportEmbed?reportId=e45ca9f7-fdaf-4983-b25a-eaffded86234&amp;config=eyJjbHVzdGVyVXJsIjoiaHR0cHM6Ly9XQUJJLVNPVVRILUVBU1QtQVNJQS1yZWRpcmVjdC5hbmFseXNpcy53aW5kb3dzLm5ldCIsImVtYmVkRmVhdHVyZXMiOnsidXNhZ2VNZXRyaWNzVk5leHQiOnRydWV9fQ%3D%3D&amp;disableSensitivityBanner=true&quot;"/>
    <we:property name="initialStateBookmark" value="&quot;H4sIAAAAAAAAA+1bS2/bOBD+K4YuvXgbSqReuSVOul30lU2KLIpFsRiSI1utLGkpOa0b+L/vULLzdOOiTg7r8hDEHo7mpW/mIxPp0tN5UxcwfwtT9Pa9w6r6PAXzeRB7Q69cyt69e/Xm4PTVP28P3hyTuKrbvCobb//Sa8GMsT3PmxkU1gIJ//449KAoTmBsv2VQNDj0ajRNVUKRf8NemZZaM8PF0MOvdVEZsCbPWmjRmr0gdfpOvv3nnDyCavMLPEPV9lKRpaHOMi0jFgdMhTHTVq3pFbrI1qpY0537UVW2kJfkxspkGvtBFkWgeeLrIBARV1ae5UW7Upkff60NZUc5z2tblQN9AaVC7XUpGGz6iC+9lzkaMGoyf40XWFjJ8fr1+0snpqJKtfNzMHlfkWpmFN5X7OWnmHVLZZu3ZM17MXoxOIIWvAXVdXlDr0xRnCvzJD6ylbZqN6LphINrgV1e5uB9QDCdYFJ9GRkkRe3ts8XwqhwjEo0rkysofo2K/DkDQ+hwRblZlDfUV5MHS/Jrtc0RzH+uGgfjscFxH8G9NEZVMZuukf9AejdyIXknejErl3OV3Q/1I0mavBwXy7l9PULf9xmoLpbRhJrBUoP8RDPYTszFamqTx0835vKyJebdKN3Je74clR8XVhjFikkOTISSRxhLFjD4eWp5RFTUpqIY8C4oVDWtoex3A7fBwX8GHGD0cukWNqwpjkkiAp34DAWTEEtM5cbKPDRQHyX/fEr7ljUtuzHVpsgVscHNNL0p0u7IfhgjbTXsRZRJ3TvLsbnO9van89XuJ6D6m2raXbbEaE0e7uUw9PogKMyh99cEDXaX0CZH5yus/HGnMs1S5Qdqtuoscv6dapHbcyhm3faPrL7O2z7dy15Mms8mbVs3+3t7WV4StnMoppXGgipKbuvnBLu9zthvTVupz3vvz14fPK/L8TNr3HaS/bFutO3Z+2W0xuxv7PCyPoJDaHJlDfbmvjOfrvJ4ZEBZAC232tcBe5Ncayy9viF0moFmkRKxTCWECfbjzO1CN+1Ct2vOLSB1RFfo6kt5E1WV0WgOe347ys3qzEK9/J0bsIM3yHbqpu7a5fx77s9kyOj4GfhJKsM49H3NAtfQ7ljpjpXuWLm7x8oTwiUO3lcD+6fEwan15Y6ZT001xDAZQsZiIZnwpdJMMkc1jmoc1Tiq2V2qOULZWqY5/ndmFR3LPDHLaD/TEcM4SFUYJikIP0kcyziWcSzjWGZ3WeYYTEmk0Qw+5FhoxzJPfpYJRJBkYRZEQghMwgTQdyzjWMaxjGOZ3WWZETSTwQmawRnxwt3/vTuWeXSWiQVDlQQZ4yGknDGlBHcs41jGsYxjmd1lmcPzkzPHLU/NLUEkUykSzVUYhMhRKUhtIA/WFLpyHc7atovlVlEffnAoFQkHEJL4DDWDNNR+tIW77gyWQSY4Rii0FJrHSsWbz2Du4Tz3cN7/9eE8u5CFtBlUmfJFGvGUa19pf2MfNROocU0DRagk6hhCKTlHzqP+2Z8tejIWERcoIsWlTNIwYZGOtzSJPEbfZyB4RAMLAkSfbWkyjSWPIQkSLSTT6Iso3M4k2bzzzs7vpprVHR449wNIQqoEA6a0Cjl0dyxvXvbzsX/JqDOyrvWrWdvUoPAESlwDXAIslNrOmAfB273j5K0izWWxCe02qCuoLxb/AZu+3/6ENQAA&quot;"/>
    <we:property name="isFiltersActionButtonVisible" value="true"/>
    <we:property name="isVisualContainerHeaderHidden" value="false"/>
    <we:property name="pageDisplayName" value="&quot;Main Overview&quot;"/>
    <we:property name="pageName" value="&quot;87d95fcc51b9dd453507&quot;"/>
    <we:property name="pptInsertionSessionID" value="&quot;28AB13A1-4E8C-4818-ABF7-EA438EC4FFCA&quot;"/>
    <we:property name="reportEmbeddedTime" value="&quot;2025-04-01T05:50:55.219Z&quot;"/>
    <we:property name="reportName" value="&quot;Stock Market Dashboard&quot;"/>
    <we:property name="reportState" value="&quot;CONNECTED&quot;"/>
    <we:property name="reportUrl" value="&quot;/groups/de30b683-baf6-416c-a924-e36ba529bd85/reports/e45ca9f7-fdaf-4983-b25a-eaffded86234/87d95fcc51b9dd453507?bookmarkGuid=1e58bf32-b73a-4d12-ade0-f88936473d15&amp;bookmarkUsage=1&amp;ctid=e1aaed4a-43f1-415e-9b7e-9cc7dfeb46c8&amp;fromEntryPoint=export&amp;pbi_source=storytelling_addin&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1767</TotalTime>
  <Words>1448</Words>
  <Application>Microsoft Office PowerPoint</Application>
  <PresentationFormat>Widescreen</PresentationFormat>
  <Paragraphs>142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__Inter_d65c78</vt:lpstr>
      <vt:lpstr>Arial</vt:lpstr>
      <vt:lpstr>Calibri</vt:lpstr>
      <vt:lpstr>Calibri </vt:lpstr>
      <vt:lpstr>Calibri Light</vt:lpstr>
      <vt:lpstr>Office Theme</vt:lpstr>
      <vt:lpstr>Big Data Meets Wall Street:  A Stock Dashboard</vt:lpstr>
      <vt:lpstr>BUSINESS UNDERSTANDINGS</vt:lpstr>
      <vt:lpstr>DATA REQUIREMENTS</vt:lpstr>
      <vt:lpstr>DATA COLLECTION </vt:lpstr>
      <vt:lpstr>DATA UNDERSTANDINGS</vt:lpstr>
      <vt:lpstr>DATA VALIDATION</vt:lpstr>
      <vt:lpstr>DATA CLEANING</vt:lpstr>
      <vt:lpstr>TOOL SELECTION</vt:lpstr>
      <vt:lpstr>Stock Market Dashboard </vt:lpstr>
      <vt:lpstr>MEANINGFUL INSIGHTS OF DASHBOARD</vt:lpstr>
      <vt:lpstr>How People Can Get Help from the Dashboard </vt:lpstr>
      <vt:lpstr>IMPACTS OF DASHBOARD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vithoba shetti</cp:lastModifiedBy>
  <cp:revision>14</cp:revision>
  <dcterms:created xsi:type="dcterms:W3CDTF">2018-06-07T21:39:02Z</dcterms:created>
  <dcterms:modified xsi:type="dcterms:W3CDTF">2025-04-02T06:22:56Z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