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EC27C-8F67-406A-A839-2372CFDE9B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A979-6594-49EA-BB43-FC0A33ED5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3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B0D2-166D-B9C8-BCC4-C6A680088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1B417-432C-B16E-37B9-BAD7C44EE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FAB9-69DD-58B2-29B9-8EDC5655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D514-21C2-4791-9E24-317E255AE10F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CE75-76F3-0D08-AADA-35BE83DC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F47F-7328-6027-1ACC-A1E2842E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880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FCFF-5D71-1AE1-7962-37713B2B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D7141-767E-98E2-B716-B6E4C115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5301-E3D8-6A67-8EE1-8BE9ED28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E068-3002-48DD-880A-3CB13C8EC0BE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A1D0-2F90-5DF0-D832-93FF4DF1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432B-9558-C79D-08C8-992C7FCF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6294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E85B6-1780-73D8-4460-4FDC30E5D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BF5EA-5E66-078A-EC6A-A5BABE9F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9EFF-8C50-F90B-06DF-8974BAF7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C092-4D24-4615-9585-314429A64C19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D134-772C-834F-41FD-08F5FB32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30A93-6D9C-EC8E-EEC9-C8A86B07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30331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FDEF-FF8F-D6F9-E109-780AE634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3747-E65A-E9F6-A0DE-ECAEC326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C2D8-4A8B-981C-ADDB-B7DA661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E8051-3CAC-44D1-997C-04E7784BD8B2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D8BE-2A69-350A-3CA2-ED3014F3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013B-C3CD-A417-5CDB-C9A7949D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6503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0542-7224-7AB3-DED5-562263C6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5020-FD86-8C23-AB58-A84305FF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35612-568F-DE94-B7A5-493A842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007-E525-428C-858B-A94E08423FBC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FA19-B970-BC8D-D58E-A7066310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E697-8833-70FF-0189-6BEB883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169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E79-7FF7-28E2-9FF5-319F2770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94BF-8F65-7808-1FBB-D4001A48E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D1680-292A-6ED7-ED65-4B77526A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E4A39-ECC3-54DF-1550-6805B5FF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6A6A-2FFB-4EDB-9CB7-9A63D5082357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6C3DA-7D6A-B005-21D3-AA80CD94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56DE4-C056-5F27-0CE4-0D0F74DC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9851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7F52-9FA8-0D1E-3F7C-17DB47D4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CE48-0D7B-7601-66C3-C8C905FE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C49A6-DF22-FA8A-126D-C1620AFBA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70C4-2EA7-DB41-F288-B2A6BC7F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AC194-1962-E38C-352C-67E42EAA8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93CE8-83EA-F04E-726C-6B3AE8DF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F895-AF94-401A-A037-903AE1A6E14C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4DA10-C6BE-A3B8-82F0-B456EDB8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FC463-D1F6-56C8-404E-B7D276D7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8470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0778-6ACB-9438-2907-4BF4108B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BA200-A8AD-4262-C8BE-1DA3A3E9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F571-F226-4472-99CF-C89982ECB216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F752B-7A34-21CA-F24E-0F8AE3D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C16B-ED6D-D161-A463-31AC73B5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4840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2F239-884D-817A-96CC-E5214ADA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A517-5DAA-4611-A6C2-A41E44E26081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2F0-5899-1FA4-195A-C6A25FCD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EAA8E-EF64-42E9-454F-060E2123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1255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4252-0264-6B31-D30B-0735BA2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78D85-5FD3-07E8-DB10-F7A65C80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196B-23A2-1A14-E968-4C16396F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44BDB-6932-65AC-D226-4FF5ABAC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4DB-2D6D-4FE8-9BA7-ED0A0ABE2258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8D43-3D6E-608B-3818-777B90A5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EDFF-173A-2C34-CC52-09C03928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292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01A5-0597-7631-9FCF-B879FE62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CE9D4-31FD-2AB9-83AE-076BB86ED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2AA4C-D8B2-5EFF-3896-7CCDCE58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7E7A6-36FA-A767-E762-9E933591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145F-504E-4B66-B992-6E998BEFB13A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169D7-B598-4484-C664-88327A8E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BBEB-E675-0574-2AFD-1F50E42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512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BFC14-4C12-F5DC-C130-45B497E9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A1409-9999-6AD1-B97E-62793B36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6890-67A6-1C8B-E32C-0FC1EBCAB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1B44F-7BF9-42DB-AF4B-262ED3A89D04}" type="datetime1">
              <a:rPr lang="en-AE" smtClean="0"/>
              <a:t>07/03/2025</a:t>
            </a:fld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A8F1-4190-1A09-DA40-05C7A8DBE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5697-44B2-DC69-FEF4-0C350000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2FF87-802A-47F6-B245-0315555627BF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041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idhushan13nds.github.io/PATIENT-MONITORING-IN-AMBULANCE-AND-OTHER-VEHIC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A651A-D96D-6578-3972-4F02BD10BE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43631" y="809898"/>
            <a:ext cx="9942716" cy="15544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Title</a:t>
            </a:r>
            <a:r>
              <a:rPr kumimoji="0" lang="en-US" altLang="en-US" sz="26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</a:t>
            </a:r>
            <a:r>
              <a:rPr kumimoji="0" lang="en-US" altLang="en-US" sz="2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Patient Monitoring in Ambulance and Other Vehicles</a:t>
            </a:r>
            <a:endParaRPr kumimoji="0" lang="en-US" altLang="en-US" sz="2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Course</a:t>
            </a:r>
            <a:r>
              <a:rPr kumimoji="0" lang="en-US" altLang="en-US" sz="26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EC6020: Embedded Systems Design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Group No</a:t>
            </a:r>
            <a:r>
              <a:rPr kumimoji="0" lang="en-US" altLang="en-US" sz="26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31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C16F1-5667-605C-2754-444AF6F9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2021/E/074 K. Vashiharan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2021/E/164 T. Sarujan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2021/E/169 V. Vithushikan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2021/E/189 R. Nidhushan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5134B-55D8-4078-B84C-7BC947E1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6416" y="5910612"/>
            <a:ext cx="2907384" cy="757264"/>
          </a:xfrm>
        </p:spPr>
        <p:txBody>
          <a:bodyPr/>
          <a:lstStyle/>
          <a:p>
            <a:fld id="{7D22FF87-802A-47F6-B245-0315555627BF}" type="slidenum">
              <a:rPr lang="en-AE" smtClean="0"/>
              <a:t>1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4114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F9B71-FAAD-9FB3-B054-771DB620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Budget</a:t>
            </a:r>
            <a:endParaRPr lang="en-AE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D29821-59CF-02AB-7F5F-9E8865397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60760"/>
              </p:ext>
            </p:extLst>
          </p:nvPr>
        </p:nvGraphicFramePr>
        <p:xfrm>
          <a:off x="1950701" y="3017519"/>
          <a:ext cx="8286242" cy="3209910"/>
        </p:xfrm>
        <a:graphic>
          <a:graphicData uri="http://schemas.openxmlformats.org/drawingml/2006/table">
            <a:tbl>
              <a:tblPr firstRow="1" firstCol="1" bandRow="1"/>
              <a:tblGrid>
                <a:gridCol w="5491210">
                  <a:extLst>
                    <a:ext uri="{9D8B030D-6E8A-4147-A177-3AD203B41FA5}">
                      <a16:colId xmlns:a16="http://schemas.microsoft.com/office/drawing/2014/main" val="1674111306"/>
                    </a:ext>
                  </a:extLst>
                </a:gridCol>
                <a:gridCol w="2795032">
                  <a:extLst>
                    <a:ext uri="{9D8B030D-6E8A-4147-A177-3AD203B41FA5}">
                      <a16:colId xmlns:a16="http://schemas.microsoft.com/office/drawing/2014/main" val="3294212980"/>
                    </a:ext>
                  </a:extLst>
                </a:gridCol>
              </a:tblGrid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053361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ESP32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1300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479410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DS18B20 temperature sensor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148153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MAX30100 heart rate sensor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45794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NEO6MV2 gps module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875692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OLED mini display 0.96 inch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950            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818234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Copper board (5cm*7cm)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45888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Jumper wires(40pcs)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977032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Push button, Switch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27603"/>
                  </a:ext>
                </a:extLst>
              </a:tr>
              <a:tr h="32099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Outer cover &amp; Other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852" marR="85852" marT="1192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5156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901AD-630C-4C95-A006-3944541A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10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7530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5140-70D3-1C97-AE89-A1D86FC9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AE" sz="3600" dirty="0">
                <a:solidFill>
                  <a:schemeClr val="tx2"/>
                </a:solidFill>
              </a:rPr>
              <a:t>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Ambulance">
            <a:extLst>
              <a:ext uri="{FF2B5EF4-FFF2-40B4-BE49-F238E27FC236}">
                <a16:creationId xmlns:a16="http://schemas.microsoft.com/office/drawing/2014/main" id="{CB8A6155-CF80-6637-4207-AABFFD1A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A7780-5646-488B-BF41-C6CE5CD0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11</a:t>
            </a:fld>
            <a:endParaRPr lang="en-A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04D9-70C5-4005-A41E-A45562C8E2B4}"/>
              </a:ext>
            </a:extLst>
          </p:cNvPr>
          <p:cNvSpPr txBox="1"/>
          <p:nvPr/>
        </p:nvSpPr>
        <p:spPr>
          <a:xfrm>
            <a:off x="1206630" y="1801669"/>
            <a:ext cx="5495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557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DD097-95BB-02FC-78EF-FFD1878D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Introduction</a:t>
            </a:r>
            <a:endParaRPr lang="en-AE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D736E1-7BFB-D69F-7358-8F043E248A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946" y="2704014"/>
            <a:ext cx="10172402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dirty="0"/>
              <a:t>This project addresses the challenge of continuous health monitoring during patient transportation.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dirty="0"/>
              <a:t>The lack of real-time communication with hospitals can worsen patient outcomes.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dirty="0"/>
              <a:t>To improve emergency response, the proposed system enables real-time tracking of vital signs and location, ensuring timely medical intervention and better patient care.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55979-03AA-4C93-9FB0-0847FB39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515" y="6048102"/>
            <a:ext cx="2833540" cy="365125"/>
          </a:xfrm>
        </p:spPr>
        <p:txBody>
          <a:bodyPr/>
          <a:lstStyle/>
          <a:p>
            <a:fld id="{7D22FF87-802A-47F6-B245-0315555627BF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1166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F78CB-D1F1-9F40-0795-BA59E98F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Problem Statement</a:t>
            </a:r>
            <a:endParaRPr lang="en-A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747D-1B29-2ACD-C981-D4690AFBA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4" y="2884606"/>
            <a:ext cx="10024813" cy="3257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/>
              <a:t>Key Challenges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US" sz="2400" dirty="0"/>
              <a:t>➢ Delayed response due to lack of real-time data sharing, delaying hospital preparation.</a:t>
            </a:r>
          </a:p>
          <a:p>
            <a:pPr marL="0" indent="0">
              <a:buNone/>
            </a:pPr>
            <a:r>
              <a:rPr lang="en-US" sz="2400" dirty="0"/>
              <a:t>➢ Manual reporting by paramedics can introduce errors </a:t>
            </a:r>
          </a:p>
          <a:p>
            <a:pPr marL="0" indent="0">
              <a:buNone/>
            </a:pPr>
            <a:r>
              <a:rPr lang="en-US" sz="2400" dirty="0"/>
              <a:t>➢ Existing systems are mostly restricted to ambulances.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1D0F-A540-49CC-9245-1F42C60C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3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7386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31CEE-EAD0-8BA3-6F7A-B7BEAB3D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Proposed Solution</a:t>
            </a:r>
            <a:endParaRPr lang="en-AE" sz="3600" dirty="0">
              <a:solidFill>
                <a:schemeClr val="tx2"/>
              </a:solidFill>
            </a:endParaRPr>
          </a:p>
        </p:txBody>
      </p:sp>
      <p:pic>
        <p:nvPicPr>
          <p:cNvPr id="8" name="Graphic 7" descr="Heart with Pulse">
            <a:extLst>
              <a:ext uri="{FF2B5EF4-FFF2-40B4-BE49-F238E27FC236}">
                <a16:creationId xmlns:a16="http://schemas.microsoft.com/office/drawing/2014/main" id="{0FB8BC4D-AA0B-479C-0ACC-BD5AB7D2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40BE9F1-64FC-93D7-D548-3CA326AE7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Real-time health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(Heart rate, SpO₂, temperature, GPS tracking).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Cloud-based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for seamless hospital access.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Instant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for critical conditions.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Multi-vehicle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(ambulances, police, rescue teams,personal vehicles).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User-friendly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for hospital and paramedics.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2489A-3128-4DF4-900C-19D165FC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4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9150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1BB9-181A-4813-4A00-ED50B4E6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Novelty of the Project</a:t>
            </a:r>
            <a:endParaRPr lang="en-AE" sz="36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CD514-CC53-5FDA-11DC-46409EF70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Multi-Vehicle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Not limited to ambulances.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Alerts before deterioration.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Low-Cost IoT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ESP32 + cloud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Real-Time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Mobile &amp; web apps.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Expandable for multiple hospitals/vehicles.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Ambulance">
            <a:extLst>
              <a:ext uri="{FF2B5EF4-FFF2-40B4-BE49-F238E27FC236}">
                <a16:creationId xmlns:a16="http://schemas.microsoft.com/office/drawing/2014/main" id="{06DAF1F1-1378-6C9B-82D5-54EC6D479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1C51B-8E66-4149-859A-537A1C66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5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2839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C9E7-E1F7-007E-71B6-8E5FC00C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High-Level Architecture</a:t>
            </a:r>
            <a:endParaRPr lang="en-AE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FCC9A-205D-0E79-DE03-B4D6DF735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ESP32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Main controller.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MAX30100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Heart rate &amp; SpO₂ sensor.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DS18B20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Temperature sensor.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NEO-6M GPS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Location tracking.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OLED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Onboard status monitoring.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Data transmission.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Mobile &amp; Web Apps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Real-time patient data visualization.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1BF77-58C1-4B65-B9B1-C9F6904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6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1109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E5F1D-A905-D1CD-1942-32558A1E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Circuit Design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75C5A-BC34-4E54-A2BB-013EB19F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7</a:t>
            </a:fld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071F3-FC3C-44C7-BDB3-2FACC01F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2" y="744718"/>
            <a:ext cx="8544831" cy="50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3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01BB9-181A-4813-4A00-ED50B4E6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7" y="131729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WebApp</a:t>
            </a:r>
            <a:endParaRPr lang="en-AE" sz="3600" dirty="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CD514-CC53-5FDA-11DC-46409EF70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570" y="1204473"/>
            <a:ext cx="10041780" cy="4213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hlinkClick r:id="rId2"/>
              </a:rPr>
              <a:t>https://nidhushan13nds.github.io/PATIENT-MONITORING-IN-AMBULANCE-AND-OTHER-VEHICLES/</a:t>
            </a: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A1C51B-8E66-4149-859A-537A1C66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8</a:t>
            </a:fld>
            <a:endParaRPr lang="en-A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D2435-1B5F-4804-98CD-03D93C64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3" y="1989211"/>
            <a:ext cx="5316716" cy="2589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99D76-ECE0-458C-9E85-63350E7C9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5" y="2063241"/>
            <a:ext cx="5217050" cy="3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5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2F6AC-0165-B82D-FEFE-AF46FE3C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Timeline</a:t>
            </a:r>
            <a:endParaRPr lang="en-AE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A64175-A4DF-BE01-EFD3-FE1F04171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00607"/>
              </p:ext>
            </p:extLst>
          </p:nvPr>
        </p:nvGraphicFramePr>
        <p:xfrm>
          <a:off x="904602" y="3230633"/>
          <a:ext cx="10378445" cy="2758688"/>
        </p:xfrm>
        <a:graphic>
          <a:graphicData uri="http://schemas.openxmlformats.org/drawingml/2006/table">
            <a:tbl>
              <a:tblPr firstRow="1" firstCol="1" bandRow="1"/>
              <a:tblGrid>
                <a:gridCol w="4514875">
                  <a:extLst>
                    <a:ext uri="{9D8B030D-6E8A-4147-A177-3AD203B41FA5}">
                      <a16:colId xmlns:a16="http://schemas.microsoft.com/office/drawing/2014/main" val="3188057537"/>
                    </a:ext>
                  </a:extLst>
                </a:gridCol>
                <a:gridCol w="536603">
                  <a:extLst>
                    <a:ext uri="{9D8B030D-6E8A-4147-A177-3AD203B41FA5}">
                      <a16:colId xmlns:a16="http://schemas.microsoft.com/office/drawing/2014/main" val="1813411662"/>
                    </a:ext>
                  </a:extLst>
                </a:gridCol>
                <a:gridCol w="536603">
                  <a:extLst>
                    <a:ext uri="{9D8B030D-6E8A-4147-A177-3AD203B41FA5}">
                      <a16:colId xmlns:a16="http://schemas.microsoft.com/office/drawing/2014/main" val="2991339238"/>
                    </a:ext>
                  </a:extLst>
                </a:gridCol>
                <a:gridCol w="536603">
                  <a:extLst>
                    <a:ext uri="{9D8B030D-6E8A-4147-A177-3AD203B41FA5}">
                      <a16:colId xmlns:a16="http://schemas.microsoft.com/office/drawing/2014/main" val="2254111533"/>
                    </a:ext>
                  </a:extLst>
                </a:gridCol>
                <a:gridCol w="536603">
                  <a:extLst>
                    <a:ext uri="{9D8B030D-6E8A-4147-A177-3AD203B41FA5}">
                      <a16:colId xmlns:a16="http://schemas.microsoft.com/office/drawing/2014/main" val="649688735"/>
                    </a:ext>
                  </a:extLst>
                </a:gridCol>
                <a:gridCol w="536603">
                  <a:extLst>
                    <a:ext uri="{9D8B030D-6E8A-4147-A177-3AD203B41FA5}">
                      <a16:colId xmlns:a16="http://schemas.microsoft.com/office/drawing/2014/main" val="3311606862"/>
                    </a:ext>
                  </a:extLst>
                </a:gridCol>
                <a:gridCol w="636111">
                  <a:extLst>
                    <a:ext uri="{9D8B030D-6E8A-4147-A177-3AD203B41FA5}">
                      <a16:colId xmlns:a16="http://schemas.microsoft.com/office/drawing/2014/main" val="1408257121"/>
                    </a:ext>
                  </a:extLst>
                </a:gridCol>
                <a:gridCol w="636111">
                  <a:extLst>
                    <a:ext uri="{9D8B030D-6E8A-4147-A177-3AD203B41FA5}">
                      <a16:colId xmlns:a16="http://schemas.microsoft.com/office/drawing/2014/main" val="2676034271"/>
                    </a:ext>
                  </a:extLst>
                </a:gridCol>
                <a:gridCol w="636111">
                  <a:extLst>
                    <a:ext uri="{9D8B030D-6E8A-4147-A177-3AD203B41FA5}">
                      <a16:colId xmlns:a16="http://schemas.microsoft.com/office/drawing/2014/main" val="3951028881"/>
                    </a:ext>
                  </a:extLst>
                </a:gridCol>
                <a:gridCol w="636111">
                  <a:extLst>
                    <a:ext uri="{9D8B030D-6E8A-4147-A177-3AD203B41FA5}">
                      <a16:colId xmlns:a16="http://schemas.microsoft.com/office/drawing/2014/main" val="135944550"/>
                    </a:ext>
                  </a:extLst>
                </a:gridCol>
                <a:gridCol w="636111">
                  <a:extLst>
                    <a:ext uri="{9D8B030D-6E8A-4147-A177-3AD203B41FA5}">
                      <a16:colId xmlns:a16="http://schemas.microsoft.com/office/drawing/2014/main" val="4024805557"/>
                    </a:ext>
                  </a:extLst>
                </a:gridCol>
              </a:tblGrid>
              <a:tr h="321568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698" marR="87698" marT="43849" marB="43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698" marR="87698" marT="43849" marB="438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6030"/>
                  </a:ext>
                </a:extLst>
              </a:tr>
              <a:tr h="243712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00170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Find and purchase components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40763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Design the system and do initial testing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114412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Assemble the hardware and write the firmware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25121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Integrate the sensors and display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67184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Build the web application and set up the database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47919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Test the system and improve the user interface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97965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Fix any issues and do final integration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88291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Write the documentation and prepare for the presentation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03730"/>
                  </a:ext>
                </a:extLst>
              </a:tr>
              <a:tr h="243712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Final review and project submission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5773" marR="65773" marT="913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93578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47D95-84B7-4A8F-B605-344A35DA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2FF87-802A-47F6-B245-0315555627BF}" type="slidenum">
              <a:rPr lang="en-AE" smtClean="0"/>
              <a:t>9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7103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438</Words>
  <Application>Microsoft Office PowerPoint</Application>
  <PresentationFormat>Widescreen</PresentationFormat>
  <Paragraphs>196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Project Title: Patient Monitoring in Ambulance and Other Vehicles Course: EC6020: Embedded Systems Design Group No: 31 </vt:lpstr>
      <vt:lpstr>Introduction</vt:lpstr>
      <vt:lpstr>Problem Statement</vt:lpstr>
      <vt:lpstr>Proposed Solution</vt:lpstr>
      <vt:lpstr>Novelty of the Project</vt:lpstr>
      <vt:lpstr>High-Level Architecture</vt:lpstr>
      <vt:lpstr>Circuit Design</vt:lpstr>
      <vt:lpstr>WebApp</vt:lpstr>
      <vt:lpstr>Timeline</vt:lpstr>
      <vt:lpstr>Budget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Patient Monitoring in Ambulance and Other Vehicles Course: EC6020: Embedded Systems Design Group No: 31 </dc:title>
  <dc:creator>Sarujan T</dc:creator>
  <cp:lastModifiedBy>NIDHUSHAN R.</cp:lastModifiedBy>
  <cp:revision>9</cp:revision>
  <dcterms:created xsi:type="dcterms:W3CDTF">2025-02-27T06:51:07Z</dcterms:created>
  <dcterms:modified xsi:type="dcterms:W3CDTF">2025-03-07T06:30:02Z</dcterms:modified>
</cp:coreProperties>
</file>