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7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1172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-20" dirty="0" smtClean="0">
                <a:solidFill>
                  <a:schemeClr val="bg2">
                    <a:lumMod val="50000"/>
                  </a:schemeClr>
                </a:solidFill>
                <a:latin typeface="Trebuchet MS"/>
                <a:cs typeface="Trebuchet MS"/>
              </a:rPr>
              <a:t>VITHYA S (2021503572)</a:t>
            </a:r>
            <a:endParaRPr lang="en-IN" sz="3200" spc="-20" dirty="0">
              <a:solidFill>
                <a:schemeClr val="bg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 smtClean="0">
                <a:latin typeface="Trebuchet MS"/>
                <a:cs typeface="Trebuchet MS"/>
              </a:rPr>
              <a:t>Nmid:D60A67405CB2926B1384261BE84EA8A6</a:t>
            </a: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723262"/>
            <a:ext cx="43610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spc="-10" dirty="0" smtClean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Project</a:t>
            </a:r>
            <a:r>
              <a:rPr lang="en-IN"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  <a:t/>
            </a:r>
            <a:br>
              <a:rPr lang="en-IN"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</a:br>
            <a:r>
              <a:rPr lang="en-IN" sz="2400" b="1" spc="-1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Alzheimer’s Prediction using different Classifiers.</a:t>
            </a:r>
            <a:endParaRPr lang="en-IN" sz="2400" b="1" spc="-1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=""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=""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=""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=""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28502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881235" cy="6230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pc="-60" dirty="0" smtClean="0"/>
              <a:t>RESULTS</a:t>
            </a:r>
            <a:r>
              <a:rPr lang="en-IN" spc="-60" dirty="0" smtClean="0"/>
              <a:t/>
            </a:r>
            <a:br>
              <a:rPr lang="en-IN" spc="-60" dirty="0" smtClean="0"/>
            </a:br>
            <a:r>
              <a:rPr lang="en-US" sz="2800" dirty="0" smtClean="0"/>
              <a:t>Model </a:t>
            </a:r>
            <a:r>
              <a:rPr lang="en-US" sz="2800" dirty="0"/>
              <a:t>Performance:</a:t>
            </a: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 smtClean="0"/>
              <a:t>Accuracy: 0.84</a:t>
            </a:r>
            <a:br>
              <a:rPr lang="en-US" sz="2800" b="0" dirty="0" smtClean="0"/>
            </a:br>
            <a:r>
              <a:rPr lang="en-US" sz="2800" b="0" dirty="0" smtClean="0"/>
              <a:t>Precision</a:t>
            </a:r>
            <a:r>
              <a:rPr lang="en-US" sz="2800" b="0" dirty="0"/>
              <a:t>: </a:t>
            </a:r>
            <a:r>
              <a:rPr lang="en-US" sz="2800" b="0" dirty="0" smtClean="0"/>
              <a:t>0.88</a:t>
            </a:r>
            <a:br>
              <a:rPr lang="en-US" sz="2800" b="0" dirty="0" smtClean="0"/>
            </a:br>
            <a:r>
              <a:rPr lang="en-US" sz="2800" b="0" dirty="0" smtClean="0"/>
              <a:t>Recall</a:t>
            </a:r>
            <a:r>
              <a:rPr lang="en-US" sz="2800" b="0" dirty="0"/>
              <a:t>: </a:t>
            </a:r>
            <a:r>
              <a:rPr lang="en-US" sz="2800" b="0" dirty="0" smtClean="0"/>
              <a:t>0.82</a:t>
            </a:r>
            <a:br>
              <a:rPr lang="en-US" sz="2800" b="0" dirty="0" smtClean="0"/>
            </a:br>
            <a:r>
              <a:rPr lang="en-US" sz="2800" b="0" dirty="0" smtClean="0"/>
              <a:t>F1-score</a:t>
            </a:r>
            <a:r>
              <a:rPr lang="en-US" sz="2800" b="0" dirty="0"/>
              <a:t>: </a:t>
            </a:r>
            <a:r>
              <a:rPr lang="en-US" sz="2800" b="0" dirty="0" smtClean="0"/>
              <a:t>0.84</a:t>
            </a:r>
            <a:br>
              <a:rPr lang="en-US" sz="2800" b="0" dirty="0" smtClean="0"/>
            </a:b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/>
              <a:t>These results demonstrate the effectiveness of the Random Forest classifier in predicting Alzheimer's disease and provide valuable insights for healthcare professionals, researchers, and stakeholders involved in Alzheimer's diagnosis and treatment.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Accuracy of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1371600"/>
            <a:ext cx="8473287" cy="48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647724" y="2548653"/>
            <a:ext cx="75342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b="1" spc="-10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Alzheimer’s Prediction using Different Classifiers </a:t>
            </a:r>
          </a:p>
          <a:p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=""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=""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=""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-7620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764921" y="1124569"/>
            <a:ext cx="80718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2000" dirty="0" smtClean="0"/>
              <a:t>Data Collection and Exploration:</a:t>
            </a:r>
          </a:p>
          <a:p>
            <a:r>
              <a:rPr lang="en-US" sz="2000" dirty="0" smtClean="0"/>
              <a:t>   - Dataset overview, preprocessing, and exploratory analysis.</a:t>
            </a:r>
          </a:p>
          <a:p>
            <a:endParaRPr lang="en-US" sz="2000" dirty="0" smtClean="0"/>
          </a:p>
          <a:p>
            <a:r>
              <a:rPr lang="en-US" sz="2000" dirty="0" smtClean="0"/>
              <a:t>Feature Selection and Engineering:</a:t>
            </a:r>
          </a:p>
          <a:p>
            <a:r>
              <a:rPr lang="en-US" sz="2000" dirty="0" smtClean="0"/>
              <a:t>   - Identifying relevant features and engineering techniques.</a:t>
            </a:r>
          </a:p>
          <a:p>
            <a:endParaRPr lang="en-US" sz="2000" dirty="0" smtClean="0"/>
          </a:p>
          <a:p>
            <a:r>
              <a:rPr lang="en-US" sz="2000" dirty="0" smtClean="0"/>
              <a:t>Model Selection and Training:</a:t>
            </a:r>
          </a:p>
          <a:p>
            <a:r>
              <a:rPr lang="en-US" sz="2000" dirty="0" smtClean="0"/>
              <a:t>   - Selection of Random Forest classifier and training process.</a:t>
            </a:r>
          </a:p>
          <a:p>
            <a:endParaRPr lang="en-US" sz="2000" dirty="0" smtClean="0"/>
          </a:p>
          <a:p>
            <a:r>
              <a:rPr lang="en-US" sz="2000" dirty="0" smtClean="0"/>
              <a:t>Model Evaluation:</a:t>
            </a:r>
          </a:p>
          <a:p>
            <a:r>
              <a:rPr lang="en-US" sz="2000" dirty="0" smtClean="0"/>
              <a:t>   - Performance metrics and analysis of results.</a:t>
            </a:r>
          </a:p>
          <a:p>
            <a:endParaRPr lang="en-US" sz="2000" dirty="0" smtClean="0"/>
          </a:p>
          <a:p>
            <a:r>
              <a:rPr lang="en-US" sz="2000" dirty="0" smtClean="0"/>
              <a:t>Interpretation of Results:</a:t>
            </a:r>
          </a:p>
          <a:p>
            <a:r>
              <a:rPr lang="en-US" sz="2000" dirty="0" smtClean="0"/>
              <a:t>   - Examination of feature importance and model insights.</a:t>
            </a:r>
          </a:p>
          <a:p>
            <a:endParaRPr lang="en-US" sz="2000" dirty="0" smtClean="0"/>
          </a:p>
          <a:p>
            <a:r>
              <a:rPr lang="en-US" sz="1100" dirty="0" smtClean="0"/>
              <a:t>.</a:t>
            </a:r>
          </a:p>
          <a:p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380999" y="1618595"/>
            <a:ext cx="9982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project aims to develop a Random Forest classification model for predicting Alzheimer's disease based on relevant biomarkers and patient </a:t>
            </a:r>
            <a:r>
              <a:rPr lang="en-US" sz="2800" dirty="0" smtClean="0"/>
              <a:t>data.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Alzheimer's </a:t>
            </a:r>
            <a:r>
              <a:rPr lang="en-US" sz="2800" dirty="0"/>
              <a:t>disease poses a significant public health challenge globally, with early detection crucial for effective management and intervention.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Leveraging </a:t>
            </a:r>
            <a:r>
              <a:rPr lang="en-US" sz="2800" dirty="0"/>
              <a:t>machine learning techniques, the project seeks to accurately classify individuals at risk of Alzheimer's, thereby enabling timely intervention strategies and improving patient outcomes.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457200" y="1114732"/>
            <a:ext cx="100679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Söhne"/>
              </a:rPr>
              <a:t>This project focuses on utilizing Random Forest classification to predict Alzheimer's  disease. Alzheimer's is a progressive neurodegenerative disorder with a significant impact on individuals and healthcare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Söhne"/>
              </a:rPr>
              <a:t> By leveraging machine learning algorithms the project aims to develop a predictive model capable of identifying individuals at risk of developing Alzheimer's.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Söhne"/>
              </a:rPr>
              <a:t>The model's output will assist healthcare professionals in early diagnosis and intervention, ultimately enhancing patient care and management strategies.</a:t>
            </a:r>
            <a:endParaRPr lang="en-IN" sz="28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WHO</a:t>
            </a:r>
            <a:r>
              <a:rPr sz="3200" spc="-2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sz="3200" spc="-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sz="3200" spc="-5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sz="3200" spc="-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spc="-10" dirty="0">
                <a:solidFill>
                  <a:schemeClr val="accent6">
                    <a:lumMod val="75000"/>
                  </a:schemeClr>
                </a:solidFill>
              </a:rPr>
              <a:t>USERS?</a:t>
            </a:r>
            <a:endParaRPr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10591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dirty="0" smtClean="0">
                <a:solidFill>
                  <a:schemeClr val="tx1"/>
                </a:solidFill>
                <a:latin typeface="Söhne"/>
              </a:rPr>
              <a:t>1. Healthcare Providers: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Aid in Alzheimer's detection and treatment planning.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2. Patients and Caregivers: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Understand Alzheimer's risk and promote proactive healthcare.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3. Clinical Researchers: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Investigate biomarker-disease relationships and advance diagnostics.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4. Public Health Authorities: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Inform initiatives for Alzheimer's management and resource allocation.</a:t>
            </a:r>
          </a:p>
          <a:p>
            <a:pPr algn="l"/>
            <a:r>
              <a:rPr lang="en-US" sz="2600" b="1" dirty="0" smtClean="0">
                <a:solidFill>
                  <a:srgbClr val="0D0D0D"/>
                </a:solidFill>
                <a:latin typeface="Söhne"/>
              </a:rPr>
              <a:t>5. Pharmaceutical Companies: </a:t>
            </a:r>
          </a:p>
          <a:p>
            <a:pPr algn="l"/>
            <a:r>
              <a:rPr lang="en-US" sz="2600" dirty="0" smtClean="0">
                <a:solidFill>
                  <a:srgbClr val="0D0D0D"/>
                </a:solidFill>
                <a:latin typeface="Söhne"/>
              </a:rPr>
              <a:t>   - Identify trial candidates and expedite treatment development.</a:t>
            </a:r>
            <a:endParaRPr lang="en-US" sz="26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001308"/>
            <a:ext cx="34480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Solution Overview: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rigorous testing, the Random Forest classifier emerged as the optimal choice due to its superior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outperformed other models, including logistic regression and support vector machine, achieving an accuracy </a:t>
            </a:r>
            <a:r>
              <a:rPr lang="en-US" sz="2400" dirty="0" smtClean="0"/>
              <a:t>of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FEE84EF-6A67-F453-A32F-AA095DB48869}"/>
              </a:ext>
            </a:extLst>
          </p:cNvPr>
          <p:cNvSpPr txBox="1"/>
          <p:nvPr/>
        </p:nvSpPr>
        <p:spPr>
          <a:xfrm>
            <a:off x="4191001" y="1067960"/>
            <a:ext cx="624839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Söhne"/>
              </a:rPr>
              <a:t>Model </a:t>
            </a:r>
            <a:r>
              <a:rPr lang="en-US" sz="3200" b="1" dirty="0">
                <a:solidFill>
                  <a:srgbClr val="FF0000"/>
                </a:solidFill>
                <a:latin typeface="Söhne"/>
              </a:rPr>
              <a:t>Accuracy: </a:t>
            </a:r>
            <a:r>
              <a:rPr lang="en-IN" sz="3200" b="1" dirty="0" smtClean="0">
                <a:solidFill>
                  <a:srgbClr val="FF0000"/>
                </a:solidFill>
                <a:latin typeface="Söhne"/>
              </a:rPr>
              <a:t>0.84</a:t>
            </a:r>
            <a:endParaRPr lang="en-IN" b="1" dirty="0">
              <a:solidFill>
                <a:srgbClr val="FF0000"/>
              </a:solidFill>
              <a:latin typeface="Söhne"/>
            </a:endParaRPr>
          </a:p>
          <a:p>
            <a:r>
              <a:rPr lang="en-US" b="1" dirty="0" smtClean="0"/>
              <a:t>Value </a:t>
            </a:r>
            <a:r>
              <a:rPr lang="en-US" b="1" dirty="0"/>
              <a:t>Proposition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Improved Accuracy:</a:t>
            </a:r>
            <a:r>
              <a:rPr lang="en-US" dirty="0"/>
              <a:t> Our solution offers enhanced accuracy, ensuring reliable Alzheimer's prediction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Early Detection:</a:t>
            </a:r>
            <a:r>
              <a:rPr lang="en-US" dirty="0"/>
              <a:t> With our model, early detection of Alzheimer's becomes feasible, enabling timely interventions and treatment strategies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Enhanced Patient Care:</a:t>
            </a:r>
            <a:r>
              <a:rPr lang="en-US" dirty="0"/>
              <a:t> By accurately identifying at-risk individuals, our solution facilitates personalized patient care plans, improving outcomes and quality of life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Streamlined Research:</a:t>
            </a:r>
            <a:r>
              <a:rPr lang="en-US" dirty="0"/>
              <a:t> Researchers benefit from our model's efficiency in biomarker analysis and disease progression studies, accelerating Alzheimer's research.</a:t>
            </a:r>
          </a:p>
          <a:p>
            <a:pPr algn="l"/>
            <a:endParaRPr lang="en-US" b="1" dirty="0">
              <a:solidFill>
                <a:srgbClr val="FF0000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 smtClean="0">
                <a:solidFill>
                  <a:schemeClr val="accent3">
                    <a:lumMod val="75000"/>
                  </a:schemeClr>
                </a:solidFill>
              </a:rPr>
              <a:t>Why Random Forest?</a:t>
            </a:r>
            <a:endParaRPr sz="425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838200" y="1552635"/>
            <a:ext cx="9372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Random Forest is favored for Alzheimer's prediction due to: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1. High Accuracy: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Offers superior accuracy by combining predictions from multiple decision trees.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2. Reduced Overfitting: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Less susceptible to overfitting due to ensemble learning and randomization techniques.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3</a:t>
            </a:r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. Feature Importance: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Provides insights into biomarkers' significance, aiding disease understanding.</a:t>
            </a:r>
          </a:p>
          <a:p>
            <a:pPr algn="l"/>
            <a:endParaRPr lang="en-US" sz="2400" dirty="0" smtClean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4</a:t>
            </a:r>
            <a:r>
              <a:rPr lang="en-US" sz="2400" b="1" dirty="0" smtClean="0">
                <a:solidFill>
                  <a:srgbClr val="0D0D0D"/>
                </a:solidFill>
                <a:latin typeface="Söhne"/>
              </a:rPr>
              <a:t>. Some Interpretability: </a:t>
            </a:r>
            <a:r>
              <a:rPr lang="en-US" sz="2400" dirty="0" smtClean="0">
                <a:solidFill>
                  <a:srgbClr val="0D0D0D"/>
                </a:solidFill>
                <a:latin typeface="Söhne"/>
              </a:rPr>
              <a:t>While not as interpretable as simpler models, it still offers insights into decision-making.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D39A63C-E1E2-35FE-06A5-13290CFECFBC}"/>
              </a:ext>
            </a:extLst>
          </p:cNvPr>
          <p:cNvSpPr txBox="1"/>
          <p:nvPr/>
        </p:nvSpPr>
        <p:spPr>
          <a:xfrm>
            <a:off x="642257" y="1067899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 smtClean="0">
                <a:solidFill>
                  <a:srgbClr val="0D0D0D"/>
                </a:solidFill>
                <a:latin typeface="Söhne"/>
              </a:rPr>
              <a:t>Importing the necessary Classifiers and Models:</a:t>
            </a:r>
            <a:endParaRPr lang="en-IN" sz="3200" b="1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02111"/>
            <a:ext cx="7335220" cy="3648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591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Why Random Forest?</vt:lpstr>
      <vt:lpstr>MODELLING</vt:lpstr>
      <vt:lpstr>RESULTS Model Performance: Accuracy: 0.84 Precision: 0.88 Recall: 0.82 F1-score: 0.84  These results demonstrate the effectiveness of the Random Forest classifier in predicting Alzheimer's disease and provide valuable insights for healthcare professionals, researchers, and stakeholders involved in Alzheimer's diagnosis and treatment. </vt:lpstr>
      <vt:lpstr>Accuracy of the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VITHYA S</cp:lastModifiedBy>
  <cp:revision>12</cp:revision>
  <dcterms:created xsi:type="dcterms:W3CDTF">2024-04-02T15:31:25Z</dcterms:created>
  <dcterms:modified xsi:type="dcterms:W3CDTF">2024-04-23T18:01:37Z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