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6"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shnu\Documents\Vidhya%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vishnu\Documents\Vidhya%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[Vidhya excel.xlsx]Sheet2!PivotTable1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manualLayout>
          <c:xMode val="edge"/>
          <c:yMode val="edge"/>
          <c:x val="0.255362547703645"/>
          <c:y val="0.0923611091242896"/>
        </c:manualLayout>
      </c:layout>
      <c:overlay val="0"/>
      <c:spPr>
        <a:noFill/>
        <a:ln>
          <a:noFill/>
        </a:ln>
        <a:effectLst/>
      </c:spPr>
    </c:title>
    <c:autoTitleDeleted val="0"/>
    <c:plotArea>
      <c:layout/>
      <c:barChart>
        <c:barDir val="col"/>
        <c:grouping val="clustered"/>
        <c:varyColors val="0"/>
        <c:ser>
          <c:idx val="0"/>
          <c:order val="0"/>
          <c:tx>
            <c:strRef>
              <c:f>'[Vidhya excel.xlsx]Sheet2'!$B$3:$B$4</c:f>
              <c:strCache>
                <c:ptCount val="1"/>
                <c:pt idx="0">
                  <c:v>high</c:v>
                </c:pt>
              </c:strCache>
            </c:strRef>
          </c:tx>
          <c:spPr>
            <a:solidFill>
              <a:schemeClr val="accent1"/>
            </a:solidFill>
            <a:ln>
              <a:noFill/>
            </a:ln>
            <a:effectLst/>
          </c:spPr>
          <c:invertIfNegative val="0"/>
          <c:dLbls>
            <c:delete val="1"/>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'[Vidhya excel.xlsx]Sheet2'!$C$3:$C$4</c:f>
              <c:strCache>
                <c:ptCount val="1"/>
                <c:pt idx="0">
                  <c:v>low</c:v>
                </c:pt>
              </c:strCache>
            </c:strRef>
          </c:tx>
          <c:spPr>
            <a:solidFill>
              <a:schemeClr val="accent2"/>
            </a:solidFill>
            <a:ln>
              <a:noFill/>
            </a:ln>
            <a:effectLst/>
          </c:spPr>
          <c:invertIfNegative val="0"/>
          <c:dLbls>
            <c:delete val="1"/>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'[Vidhya excel.xlsx]Sheet2'!$D$3:$D$4</c:f>
              <c:strCache>
                <c:ptCount val="1"/>
                <c:pt idx="0">
                  <c:v>medium</c:v>
                </c:pt>
              </c:strCache>
            </c:strRef>
          </c:tx>
          <c:spPr>
            <a:solidFill>
              <a:schemeClr val="accent3"/>
            </a:solidFill>
            <a:ln>
              <a:noFill/>
            </a:ln>
            <a:effectLst/>
          </c:spPr>
          <c:invertIfNegative val="0"/>
          <c:dLbls>
            <c:delete val="1"/>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'[Vidhya excel.xlsx]Sheet2'!$E$3:$E$4</c:f>
              <c:strCache>
                <c:ptCount val="1"/>
                <c:pt idx="0">
                  <c:v>veryhigh</c:v>
                </c:pt>
              </c:strCache>
            </c:strRef>
          </c:tx>
          <c:spPr>
            <a:solidFill>
              <a:schemeClr val="accent4"/>
            </a:solidFill>
            <a:ln>
              <a:noFill/>
            </a:ln>
            <a:effectLst/>
          </c:spPr>
          <c:invertIfNegative val="0"/>
          <c:dLbls>
            <c:delete val="1"/>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981479003"/>
        <c:axId val="922913094"/>
      </c:barChart>
      <c:catAx>
        <c:axId val="9814790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22913094"/>
        <c:crosses val="autoZero"/>
        <c:auto val="1"/>
        <c:lblAlgn val="ctr"/>
        <c:lblOffset val="100"/>
        <c:noMultiLvlLbl val="0"/>
      </c:catAx>
      <c:valAx>
        <c:axId val="92291309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8147900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[Vidhya excel.xlsx]Sheet2!PivotTable1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AVERAGE</a:t>
            </a:r>
          </a:p>
        </c:rich>
      </c:tx>
      <c:layout>
        <c:manualLayout>
          <c:xMode val="edge"/>
          <c:yMode val="edge"/>
          <c:x val="0.418486842105263"/>
          <c:y val="0.109722220235401"/>
        </c:manualLayout>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'[Vidhya excel.xlsx]Sheet2'!$B$3:$B$4</c:f>
              <c:strCache>
                <c:ptCount val="1"/>
                <c:pt idx="0">
                  <c:v>high</c:v>
                </c:pt>
              </c:strCache>
            </c:strRef>
          </c:tx>
          <c:spPr>
            <a:scene3d>
              <a:camera prst="orthographicFront"/>
              <a:lightRig rig="threePt" dir="t"/>
            </a:scene3d>
            <a:sp3d contourW="9525"/>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scene3d>
                <a:camera prst="orthographicFront"/>
                <a:lightRig rig="threePt" dir="t"/>
              </a:scene3d>
              <a:sp3d contourW="9525"/>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scene3d>
                <a:camera prst="orthographicFront"/>
                <a:lightRig rig="threePt" dir="t"/>
              </a:scene3d>
              <a:sp3d contourW="9525"/>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scene3d>
                <a:camera prst="orthographicFront"/>
                <a:lightRig rig="threePt" dir="t"/>
              </a:scene3d>
              <a:sp3d contourW="9525"/>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scene3d>
                <a:camera prst="orthographicFront"/>
                <a:lightRig rig="threePt" dir="t"/>
              </a:scene3d>
              <a:sp3d contourW="9525"/>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scene3d>
                <a:camera prst="orthographicFront"/>
                <a:lightRig rig="threePt" dir="t"/>
              </a:scene3d>
              <a:sp3d contourW="9525"/>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scene3d>
                <a:camera prst="orthographicFront"/>
                <a:lightRig rig="threePt" dir="t"/>
              </a:scene3d>
              <a:sp3d contourW="9525"/>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scene3d>
                <a:camera prst="orthographicFront"/>
                <a:lightRig rig="threePt" dir="t"/>
              </a:scene3d>
              <a:sp3d contourW="9525"/>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a:scene3d>
                <a:camera prst="orthographicFront"/>
                <a:lightRig rig="threePt" dir="t"/>
              </a:scene3d>
              <a:sp3d contourW="9525"/>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a:scene3d>
                <a:camera prst="orthographicFront"/>
                <a:lightRig rig="threePt" dir="t"/>
              </a:scene3d>
              <a:sp3d contourW="9525"/>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'[Vidhya excel.xlsx]Sheet2'!$C$3:$C$4</c:f>
              <c:strCache>
                <c:ptCount val="1"/>
                <c:pt idx="0">
                  <c:v>low</c:v>
                </c:pt>
              </c:strCache>
            </c:strRef>
          </c:tx>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'[Vidhya excel.xlsx]Sheet2'!$D$3:$D$4</c:f>
              <c:strCache>
                <c:ptCount val="1"/>
                <c:pt idx="0">
                  <c:v>medium</c:v>
                </c:pt>
              </c:strCache>
            </c:strRef>
          </c:tx>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'[Vidhya excel.xlsx]Sheet2'!$E$3:$E$4</c:f>
              <c:strCache>
                <c:ptCount val="1"/>
                <c:pt idx="0">
                  <c:v>veryhigh</c:v>
                </c:pt>
              </c:strCache>
            </c:strRef>
          </c:tx>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'[Vidhya excel.xlsx]Sheet2'!$A$5:$A$15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'[Vidhya excel.xlsx]Sheet2'!$E$5:$E$15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1"/>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0">
      <cs:styleClr val="auto"/>
    </cs:fillRef>
    <cs:effectRef idx="0"/>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6" name="object 6"/>
          <p:cNvSpPr/>
          <p:nvPr/>
        </p:nvSpPr>
        <p:spPr>
          <a:xfrm>
            <a:off x="1981200" y="190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VIDHYA.N</a:t>
            </a:r>
            <a:endParaRPr lang="en-US" sz="2400" dirty="0"/>
          </a:p>
          <a:p>
            <a:r>
              <a:rPr lang="en-US" sz="2400" dirty="0"/>
              <a:t>REGISTER NO: 122203115 (unm14512022h56)</a:t>
            </a:r>
            <a:endParaRPr lang="en-US" sz="2400" dirty="0"/>
          </a:p>
          <a:p>
            <a:r>
              <a:rPr lang="en-US" sz="2400" dirty="0"/>
              <a:t>DEPARTMENT: B.COM ( CORPORATE SECRETARYSHIP)</a:t>
            </a:r>
            <a:endParaRPr lang="en-US" sz="2400" dirty="0"/>
          </a:p>
          <a:p>
            <a:r>
              <a:rPr lang="en-US" sz="2400" dirty="0"/>
              <a:t>COLLEGE: MAHALASHMI WOMEN’S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2" name="Text Box 1"/>
          <p:cNvSpPr txBox="1"/>
          <p:nvPr/>
        </p:nvSpPr>
        <p:spPr>
          <a:xfrm>
            <a:off x="1035050" y="1127125"/>
            <a:ext cx="9013825" cy="5262245"/>
          </a:xfrm>
          <a:prstGeom prst="rect">
            <a:avLst/>
          </a:prstGeom>
          <a:noFill/>
        </p:spPr>
        <p:txBody>
          <a:bodyPr wrap="square" rtlCol="0" anchor="t">
            <a:spAutoFit/>
          </a:bodyPr>
          <a:p>
            <a:pPr marL="342900" lvl="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Pivot table is created to summaries the data.</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Row lables - It is considered as business unit.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Column lables - Describe the performances level.</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Filter - By gender where i prefered the both male and female employees and title as been added in this data.</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Values - To make a count of first name for count of employeesin each field.</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VISUALIZATION :</a:t>
            </a:r>
            <a:endParaRPr lang="en-US" sz="2400" b="1">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     </a:t>
            </a:r>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b="1">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Used the graph chart to analyze the employees in units in the department type category.</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sym typeface="+mn-ea"/>
              </a:rPr>
              <a:t> Used the bar graph to analyze the employees overall percentage in the department type category.</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666875" y="1828800"/>
          <a:ext cx="6823075" cy="40868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RESULTS :</a:t>
            </a:r>
            <a:endParaRPr lang="en-US"/>
          </a:p>
        </p:txBody>
      </p:sp>
      <p:graphicFrame>
        <p:nvGraphicFramePr>
          <p:cNvPr id="5" name="Chart 4"/>
          <p:cNvGraphicFramePr/>
          <p:nvPr/>
        </p:nvGraphicFramePr>
        <p:xfrm>
          <a:off x="1713230" y="1737360"/>
          <a:ext cx="6795770" cy="42214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371600" y="1524000"/>
            <a:ext cx="8043545" cy="4523105"/>
          </a:xfrm>
          <a:prstGeom prst="rect">
            <a:avLst/>
          </a:prstGeom>
          <a:noFill/>
        </p:spPr>
        <p:txBody>
          <a:bodyPr wrap="square" rtlCol="0" anchor="t">
            <a:spAutoFit/>
          </a:bodyPr>
          <a:p>
            <a:pPr marL="457200" indent="-457200">
              <a:buFont typeface="Wingdings" panose="05000000000000000000" charset="0"/>
              <a:buChar char="Ø"/>
            </a:pPr>
            <a:r>
              <a:rPr lang="en-US" sz="3200">
                <a:latin typeface="Times New Roman" panose="02020603050405020304" pitchFamily="18" charset="0"/>
                <a:cs typeface="Times New Roman" panose="02020603050405020304" pitchFamily="18" charset="0"/>
                <a:sym typeface="+mn-ea"/>
              </a:rPr>
              <a:t>Therefore the SVG business unit employees performs higher comparing to other units and whereas PL business unit performs lower comparing to other units.</a:t>
            </a:r>
            <a:endParaRPr lang="en-US" sz="32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endParaRPr lang="en-US" sz="32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3200">
                <a:latin typeface="Times New Roman" panose="02020603050405020304" pitchFamily="18" charset="0"/>
                <a:cs typeface="Times New Roman" panose="02020603050405020304" pitchFamily="18" charset="0"/>
                <a:sym typeface="+mn-ea"/>
              </a:rPr>
              <a:t> Hence the SVG business unit employee works more efficiently and effectively comparing to other units according to the employees data given.  </a:t>
            </a:r>
            <a:endParaRPr lang="en-US" sz="32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19200" y="1752600"/>
            <a:ext cx="8517255" cy="3784600"/>
          </a:xfrm>
          <a:prstGeom prst="rect">
            <a:avLst/>
          </a:prstGeom>
          <a:noFill/>
        </p:spPr>
        <p:txBody>
          <a:bodyPr wrap="square" rtlCol="0" anchor="t">
            <a:spAutoFit/>
          </a:bodyPr>
          <a:p>
            <a:r>
              <a:rPr lang="en-US" sz="3000">
                <a:latin typeface="Times New Roman" panose="02020603050405020304" pitchFamily="18" charset="0"/>
                <a:cs typeface="Times New Roman" panose="02020603050405020304" pitchFamily="18" charset="0"/>
                <a:sym typeface="+mn-ea"/>
              </a:rPr>
              <a:t>Analyze employee performance using excel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to identify top performers, area for improvement,</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and trends. Evaluate sales target, customer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satisfaction rating, and productivity level to</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provide insight and recommendations for</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enhancing individual and company</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performance, utilizing data visualization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and statistical analysis to inform HR Decision.</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29945"/>
          </a:xfrm>
          <a:prstGeom prst="rect">
            <a:avLst/>
          </a:prstGeom>
          <a:noFill/>
        </p:spPr>
        <p:txBody>
          <a:bodyPr wrap="square" rtlCol="0">
            <a:spAutoFit/>
          </a:bodyPr>
          <a:lstStyle/>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990600" y="1905000"/>
            <a:ext cx="8161655" cy="3784600"/>
          </a:xfrm>
          <a:prstGeom prst="rect">
            <a:avLst/>
          </a:prstGeom>
          <a:noFill/>
        </p:spPr>
        <p:txBody>
          <a:bodyPr wrap="square" rtlCol="0" anchor="t">
            <a:spAutoFit/>
          </a:bodyPr>
          <a:p>
            <a:r>
              <a:rPr lang="en-US" sz="3000">
                <a:latin typeface="Times New Roman" panose="02020603050405020304" pitchFamily="18" charset="0"/>
                <a:cs typeface="Times New Roman" panose="02020603050405020304" pitchFamily="18" charset="0"/>
                <a:sym typeface="+mn-ea"/>
              </a:rPr>
              <a:t>Develop an Excel based employee performance analysis tool to track and evaluate sales, customer satisfaction, and productivity metrics. Create interactive dashboards, reports, and visualization to identify top performers, areas for improvement, and trends. Provide actionable insights for HR and managers to enhance employee development, retention, and overall business performance.</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3048000" y="2459990"/>
            <a:ext cx="6096000" cy="1938020"/>
          </a:xfrm>
          <a:prstGeom prst="rect">
            <a:avLst/>
          </a:prstGeom>
          <a:noFill/>
        </p:spPr>
        <p:txBody>
          <a:bodyPr wrap="square" rtlCol="0" anchor="t">
            <a:spAutoFit/>
          </a:bodyPr>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IT Companies.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Banks.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Industries.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 Marketing field.</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67205"/>
            <a:ext cx="6096000" cy="3322955"/>
          </a:xfrm>
          <a:prstGeom prst="rect">
            <a:avLst/>
          </a:prstGeom>
          <a:noFill/>
        </p:spPr>
        <p:txBody>
          <a:bodyPr wrap="square" rtlCol="0" anchor="t">
            <a:spAutoFit/>
          </a:bodyPr>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Conditional formatting.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Filtering.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Formula used in identify performance level.</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Pivot table for summarizing.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Bar graph.</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ü"/>
            </a:pPr>
            <a:r>
              <a:rPr lang="en-US" sz="3000">
                <a:latin typeface="Times New Roman" panose="02020603050405020304" pitchFamily="18" charset="0"/>
                <a:cs typeface="Times New Roman" panose="02020603050405020304" pitchFamily="18" charset="0"/>
                <a:sym typeface="+mn-ea"/>
              </a:rPr>
              <a:t>Pie chart.</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203325" y="1356995"/>
            <a:ext cx="9388475" cy="5404485"/>
          </a:xfrm>
          <a:prstGeom prst="rect">
            <a:avLst/>
          </a:prstGeom>
          <a:noFill/>
        </p:spPr>
        <p:txBody>
          <a:bodyPr wrap="square" rtlCol="0" anchor="t">
            <a:noAutofit/>
          </a:bodyPr>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Employee data downloaded from Edunet dashbaoard.</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endParaRPr lang="en-US" sz="28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800" b="1">
                <a:latin typeface="Times New Roman" panose="02020603050405020304" pitchFamily="18" charset="0"/>
                <a:cs typeface="Times New Roman" panose="02020603050405020304" pitchFamily="18" charset="0"/>
                <a:sym typeface="+mn-ea"/>
              </a:rPr>
              <a:t>FEATURES :</a:t>
            </a:r>
            <a:endParaRPr lang="en-US" sz="2800" b="1">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 Totally 26 features were available in that 11 features were considered.</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First name. </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Business unit.</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Title.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Gender - Female, Male.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Performance score.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2800">
                <a:latin typeface="Times New Roman" panose="02020603050405020304" pitchFamily="18" charset="0"/>
                <a:cs typeface="Times New Roman" panose="02020603050405020304" pitchFamily="18" charset="0"/>
                <a:sym typeface="+mn-ea"/>
              </a:rPr>
              <a:t>Performance lev</a:t>
            </a:r>
            <a:r>
              <a:rPr lang="en-US" sz="3000">
                <a:latin typeface="Times New Roman" panose="02020603050405020304" pitchFamily="18" charset="0"/>
                <a:cs typeface="Times New Roman" panose="02020603050405020304" pitchFamily="18" charset="0"/>
                <a:sym typeface="+mn-ea"/>
              </a:rPr>
              <a:t>el. </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599055" y="2228850"/>
            <a:ext cx="8331200" cy="1938020"/>
          </a:xfrm>
          <a:prstGeom prst="rect">
            <a:avLst/>
          </a:prstGeom>
          <a:noFill/>
        </p:spPr>
        <p:txBody>
          <a:bodyPr wrap="square" rtlCol="0" anchor="t">
            <a:spAutoFit/>
          </a:bodyPr>
          <a:p>
            <a:pPr marL="457200" indent="-457200">
              <a:buFont typeface="Wingdings" panose="05000000000000000000" charset="0"/>
              <a:buChar char="v"/>
            </a:pPr>
            <a:r>
              <a:rPr lang="en-US" sz="3000">
                <a:latin typeface="Times New Roman" panose="02020603050405020304" pitchFamily="18" charset="0"/>
                <a:cs typeface="Times New Roman" panose="02020603050405020304" pitchFamily="18" charset="0"/>
                <a:sym typeface="+mn-ea"/>
              </a:rPr>
              <a:t>Formula used for identify performance level</a:t>
            </a:r>
            <a:endParaRPr lang="en-US" sz="30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30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3000">
                <a:latin typeface="Times New Roman" panose="02020603050405020304" pitchFamily="18" charset="0"/>
                <a:cs typeface="Times New Roman" panose="02020603050405020304" pitchFamily="18" charset="0"/>
                <a:sym typeface="+mn-ea"/>
              </a:rPr>
              <a:t>=IFS(K8&gt;=5,”veryhigh”,K8&gt;=4,”high”,K8&gt;=3,”medium’’,TRUE,’’low’’)</a:t>
            </a:r>
            <a:endParaRPr lang="en-US" sz="3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2690</Words>
  <Application>WPS Presentation</Application>
  <PresentationFormat>Widescreen</PresentationFormat>
  <Paragraphs>126</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vishnu</cp:lastModifiedBy>
  <cp:revision>14</cp:revision>
  <dcterms:created xsi:type="dcterms:W3CDTF">2024-03-29T15:07:00Z</dcterms:created>
  <dcterms:modified xsi:type="dcterms:W3CDTF">2024-09-02T03:14:34Z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4F316A08209B4BD199561BDBCE1840FC_13</vt:lpwstr>
  </property>
  <property fmtid="{D5CDD505-2E9C-101B-9397-08002B2CF9AE}" pid="5" name="KSOProductBuildVer">
    <vt:lpwstr>1033-12.2.0.17562</vt:lpwstr>
  </property>
</Properties>
</file>