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547" r:id="rId5"/>
    <p:sldId id="531" r:id="rId6"/>
    <p:sldId id="548" r:id="rId7"/>
    <p:sldId id="549" r:id="rId8"/>
    <p:sldId id="550" r:id="rId9"/>
    <p:sldId id="536" r:id="rId10"/>
    <p:sldId id="551" r:id="rId11"/>
    <p:sldId id="552" r:id="rId12"/>
    <p:sldId id="553" r:id="rId13"/>
    <p:sldId id="554" r:id="rId14"/>
    <p:sldId id="555" r:id="rId15"/>
    <p:sldId id="556" r:id="rId16"/>
    <p:sldId id="557" r:id="rId17"/>
    <p:sldId id="558" r:id="rId18"/>
    <p:sldId id="559" r:id="rId19"/>
    <p:sldId id="561" r:id="rId20"/>
    <p:sldId id="562" r:id="rId21"/>
    <p:sldId id="563" r:id="rId22"/>
    <p:sldId id="564" r:id="rId23"/>
    <p:sldId id="565" r:id="rId24"/>
    <p:sldId id="543" r:id="rId25"/>
    <p:sldId id="54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422"/>
  </p:normalViewPr>
  <p:slideViewPr>
    <p:cSldViewPr snapToGrid="0">
      <p:cViewPr>
        <p:scale>
          <a:sx n="66" d="100"/>
          <a:sy n="66" d="100"/>
        </p:scale>
        <p:origin x="9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2430" y="-5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DBE9CE-A1ED-EB07-1844-C7D38C4EA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613" y="8685212"/>
            <a:ext cx="2973387" cy="45878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BB5C54-E6D0-6698-08F1-4C32308A17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6D951-3D20-4F30-A802-61A9F8D70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945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1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4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7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3"/>
            <a:ext cx="12218983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41"/>
            <a:ext cx="12218983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7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8" y="7664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3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8" y="2730131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1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8" y="2349816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8" y="2349816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8" y="2349816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3" y="2349816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9" y="4055524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2" y="185364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7" y="4055277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1" y="4066157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2" y="4056368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30" y="1861864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7" y="1855812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5" y="1846022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3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3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3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3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1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3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3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3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3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3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3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3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1" y="3079991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5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4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2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3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24BB3-8C51-A2BE-863C-1D2C45D308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4519" y="5943600"/>
            <a:ext cx="46174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71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6"/>
            <a:ext cx="6858000" cy="4953951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1" y="1513892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7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BF77EA6-F4C7-2D3F-F1B0-0E311D11F3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4519" y="5943600"/>
            <a:ext cx="46174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1" y="1163359"/>
            <a:ext cx="6858000" cy="4531279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2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81" y="1582291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2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4"/>
            <a:ext cx="2674795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6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5"/>
            <a:ext cx="2769195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4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60FA792-1699-1BA1-F910-150D20290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4519" y="5943600"/>
            <a:ext cx="46174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2" y="5019503"/>
            <a:ext cx="9676771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5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7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3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2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E00965A-AFBA-BB15-23BB-85F3333CA2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4519" y="5943600"/>
            <a:ext cx="46174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5" y="5650994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1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2"/>
            <a:ext cx="12218983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1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80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1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1" y="7399"/>
            <a:ext cx="4758727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40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1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1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7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8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9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9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4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6" y="2715966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9" y="2721006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8" y="2716979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7" y="2726017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21" y="2718522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5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3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7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3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2" y="2543132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1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FBA84F8-6281-1D03-7664-7A7EB3B469E1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4519" y="5943600"/>
            <a:ext cx="46174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ebp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fi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164596-0298-9318-3D62-1BF9700B17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7939" y="621006"/>
            <a:ext cx="8305800" cy="23025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612050-5051-F36F-60B3-83478FAEFB52}"/>
              </a:ext>
            </a:extLst>
          </p:cNvPr>
          <p:cNvSpPr txBox="1"/>
          <p:nvPr/>
        </p:nvSpPr>
        <p:spPr>
          <a:xfrm>
            <a:off x="2760758" y="3411063"/>
            <a:ext cx="858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Project on : Crypto Currencies</a:t>
            </a:r>
          </a:p>
        </p:txBody>
      </p:sp>
      <p:pic>
        <p:nvPicPr>
          <p:cNvPr id="1028" name="Picture 4" descr="Bitcoin (BTC) Logo Transparent - PNG File Free Download">
            <a:extLst>
              <a:ext uri="{FF2B5EF4-FFF2-40B4-BE49-F238E27FC236}">
                <a16:creationId xmlns:a16="http://schemas.microsoft.com/office/drawing/2014/main" id="{F607FFDA-973D-3060-52CD-FDD1118B1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508" y="4092171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thereum (ETH) Logo Transparent - PNG File Free Download">
            <a:extLst>
              <a:ext uri="{FF2B5EF4-FFF2-40B4-BE49-F238E27FC236}">
                <a16:creationId xmlns:a16="http://schemas.microsoft.com/office/drawing/2014/main" id="{AABB8D43-3798-BB28-3BF6-E404EF1DC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839" y="4126948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ther USDt (USDT) Logo Transparent - PNG File Free Download">
            <a:extLst>
              <a:ext uri="{FF2B5EF4-FFF2-40B4-BE49-F238E27FC236}">
                <a16:creationId xmlns:a16="http://schemas.microsoft.com/office/drawing/2014/main" id="{FC5474CF-CF01-15F5-57B7-160EC6BB6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170" y="4126948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667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7BE813B6-7E0D-3067-4FB4-95C217505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2733" y="1111348"/>
            <a:ext cx="7221415" cy="4757640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2C9BA20-846B-A5B6-567B-4370ED2E8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114" y="1434904"/>
            <a:ext cx="4079631" cy="4434083"/>
          </a:xfrm>
        </p:spPr>
        <p:txBody>
          <a:bodyPr/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b="0" i="0" dirty="0">
                <a:effectLst/>
                <a:latin typeface="Bahnschrift Light" panose="020B0502040204020203" pitchFamily="34" charset="0"/>
              </a:rPr>
              <a:t>Ethereum leads in trade volume, dominating the market.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b="0" i="0" dirty="0" err="1">
                <a:effectLst/>
                <a:latin typeface="Bahnschrift Light" panose="020B0502040204020203" pitchFamily="34" charset="0"/>
              </a:rPr>
              <a:t>Nano,IssBorg</a:t>
            </a:r>
            <a:r>
              <a:rPr lang="en-US" sz="1800" b="0" i="0" dirty="0">
                <a:effectLst/>
                <a:latin typeface="Bahnschrift Light" panose="020B0502040204020203" pitchFamily="34" charset="0"/>
              </a:rPr>
              <a:t> (privacy-focused) and Network (platform-oriented) follow closely.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b="0" i="0" dirty="0">
                <a:effectLst/>
                <a:latin typeface="Bahnschrift Light" panose="020B0502040204020203" pitchFamily="34" charset="0"/>
              </a:rPr>
              <a:t>Bitcoin, despite its market dominance, falls behind in trade volume.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b="0" i="0" dirty="0">
                <a:effectLst/>
                <a:latin typeface="Bahnschrift Light" panose="020B0502040204020203" pitchFamily="34" charset="0"/>
              </a:rPr>
              <a:t>The top 10 showcases a diverse range of cryptocurrencies, spanning payments to decentralized finance.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b="0" i="0" dirty="0">
                <a:effectLst/>
                <a:latin typeface="Bahnschrift Light" panose="020B0502040204020203" pitchFamily="34" charset="0"/>
              </a:rPr>
              <a:t>This dynamic market drives growing adoption and fuels innovation in the crypto space.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3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2C9BA20-846B-A5B6-567B-4370ED2E8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639" y="1507379"/>
            <a:ext cx="4695561" cy="4434083"/>
          </a:xfrm>
        </p:spPr>
        <p:txBody>
          <a:bodyPr/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b="0" i="0" dirty="0">
                <a:effectLst/>
                <a:latin typeface="Bahnschrift Light" panose="020B0502040204020203" pitchFamily="34" charset="0"/>
              </a:rPr>
              <a:t>The histogram shows a right-skewed distribution of cryptocurrency prices, with most values below $10,000.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b="0" i="0" dirty="0">
                <a:effectLst/>
                <a:latin typeface="Bahnschrift Light" panose="020B0502040204020203" pitchFamily="34" charset="0"/>
              </a:rPr>
              <a:t>Prices cluster at lower levels, indicating a large concentration of low-priced cryptocurrencies.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b="0" i="0" dirty="0">
                <a:effectLst/>
                <a:latin typeface="Bahnschrift Light" panose="020B0502040204020203" pitchFamily="34" charset="0"/>
              </a:rPr>
              <a:t>Long tail of outliers represents a few high-priced cryptocurrencies.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800" b="0" i="0" dirty="0">
                <a:effectLst/>
                <a:latin typeface="Bahnschrift Light" panose="020B0502040204020203" pitchFamily="34" charset="0"/>
              </a:rPr>
              <a:t>Significant clustering around 0 suggests many cryptocurrencies hold very low or no value.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717369-33FC-9992-40A4-BCCA1C16E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392" y="928468"/>
            <a:ext cx="6155319" cy="4853354"/>
          </a:xfrm>
        </p:spPr>
      </p:pic>
    </p:spTree>
    <p:extLst>
      <p:ext uri="{BB962C8B-B14F-4D97-AF65-F5344CB8AC3E}">
        <p14:creationId xmlns:p14="http://schemas.microsoft.com/office/powerpoint/2010/main" val="412555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7094189-12D7-8BCA-06F4-485B753D5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769" y="1430262"/>
            <a:ext cx="9861453" cy="44922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4BE6D8-FE46-EE5D-5EED-9CC3F0470580}"/>
              </a:ext>
            </a:extLst>
          </p:cNvPr>
          <p:cNvSpPr txBox="1"/>
          <p:nvPr/>
        </p:nvSpPr>
        <p:spPr>
          <a:xfrm>
            <a:off x="1406769" y="722376"/>
            <a:ext cx="986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The chart shows high volatility in cryptocurrency price changes, with fluctuations ranging from -10% to over 20%.</a:t>
            </a:r>
            <a:endParaRPr lang="en-IN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003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752E80-CEF3-8ED8-E41E-588CDF7E9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6913" y="722376"/>
            <a:ext cx="8113485" cy="503866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716595-030D-D0DA-9740-9388D7794A28}"/>
              </a:ext>
            </a:extLst>
          </p:cNvPr>
          <p:cNvSpPr txBox="1"/>
          <p:nvPr/>
        </p:nvSpPr>
        <p:spPr>
          <a:xfrm>
            <a:off x="850392" y="1380173"/>
            <a:ext cx="3126521" cy="326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T</a:t>
            </a:r>
            <a:r>
              <a:rPr lang="en-US" sz="20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he graphs provide a snapshot of the </a:t>
            </a:r>
            <a:r>
              <a:rPr lang="en-US" sz="2000" b="1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top-performing</a:t>
            </a:r>
            <a:r>
              <a:rPr lang="en-US" sz="20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and </a:t>
            </a:r>
            <a:r>
              <a:rPr lang="en-US" sz="2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least</a:t>
            </a:r>
            <a:r>
              <a:rPr lang="en-US" sz="2000" b="1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-performing cryptocurrencies </a:t>
            </a:r>
            <a:r>
              <a:rPr lang="en-US" sz="2000" b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based on their price changes during a specific period</a:t>
            </a:r>
            <a:endParaRPr lang="en-IN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784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2C9BA20-846B-A5B6-567B-4370ED2E8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639" y="1507380"/>
            <a:ext cx="4695561" cy="408062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i="0" dirty="0">
                <a:effectLst/>
                <a:latin typeface="Bahnschrift Light" panose="020B0502040204020203" pitchFamily="34" charset="0"/>
              </a:rPr>
              <a:t>The bar graph shows that the average price of cryptocurrencies increases with their market capitalization tier.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i="0" dirty="0">
                <a:effectLst/>
                <a:latin typeface="Bahnschrift Light" panose="020B0502040204020203" pitchFamily="34" charset="0"/>
              </a:rPr>
              <a:t>Large Cap cryptocurrencies have the highest average price, followed by Mid Cap and Small Cap</a:t>
            </a:r>
            <a:r>
              <a:rPr lang="en-US" sz="2400" dirty="0">
                <a:latin typeface="Bahnschrift Light" panose="020B0502040204020203" pitchFamily="34" charset="0"/>
              </a:rPr>
              <a:t>.</a:t>
            </a:r>
            <a:endParaRPr lang="en-US" sz="2400" i="0" dirty="0">
              <a:effectLst/>
              <a:latin typeface="Bahnschrift Light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0DC5FEA-4B0E-1773-DFBF-B3C78CFA7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392" y="870858"/>
            <a:ext cx="6203551" cy="4862286"/>
          </a:xfrm>
        </p:spPr>
      </p:pic>
    </p:spTree>
    <p:extLst>
      <p:ext uri="{BB962C8B-B14F-4D97-AF65-F5344CB8AC3E}">
        <p14:creationId xmlns:p14="http://schemas.microsoft.com/office/powerpoint/2010/main" val="753478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2C9BA20-846B-A5B6-567B-4370ED2E8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114" y="1434904"/>
            <a:ext cx="4079631" cy="3717667"/>
          </a:xfrm>
        </p:spPr>
        <p:txBody>
          <a:bodyPr/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000" b="1" i="0" dirty="0">
                <a:effectLst/>
                <a:latin typeface="Bahnschrift Light" panose="020B0502040204020203" pitchFamily="34" charset="0"/>
              </a:rPr>
              <a:t>High volume cryptocurrencies </a:t>
            </a:r>
            <a:r>
              <a:rPr lang="en-US" sz="2000" b="0" i="0" dirty="0">
                <a:effectLst/>
                <a:latin typeface="Bahnschrift Light" panose="020B0502040204020203" pitchFamily="34" charset="0"/>
              </a:rPr>
              <a:t>display a negative average price change, indicating value loss over time.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000" b="1" i="0" dirty="0">
                <a:effectLst/>
                <a:latin typeface="Bahnschrift Light" panose="020B0502040204020203" pitchFamily="34" charset="0"/>
              </a:rPr>
              <a:t>Low volume cryptocurrencies </a:t>
            </a:r>
            <a:r>
              <a:rPr lang="en-US" sz="2000" b="0" i="0" dirty="0">
                <a:effectLst/>
                <a:latin typeface="Bahnschrift Light" panose="020B0502040204020203" pitchFamily="34" charset="0"/>
              </a:rPr>
              <a:t>have a slightly negative average price change, closer to zero.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000" b="1" i="0" dirty="0">
                <a:effectLst/>
                <a:latin typeface="Bahnschrift Light" panose="020B0502040204020203" pitchFamily="34" charset="0"/>
              </a:rPr>
              <a:t>Medium volume cryptocurrencies </a:t>
            </a:r>
            <a:r>
              <a:rPr lang="en-US" sz="2000" b="0" i="0" dirty="0">
                <a:effectLst/>
                <a:latin typeface="Bahnschrift Light" panose="020B0502040204020203" pitchFamily="34" charset="0"/>
              </a:rPr>
              <a:t>show a positive average price change, suggesting value gains.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A231AA-3039-BC4D-5D9C-34D8901BC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7428" y="823701"/>
            <a:ext cx="6705600" cy="4940072"/>
          </a:xfrm>
        </p:spPr>
      </p:pic>
    </p:spTree>
    <p:extLst>
      <p:ext uri="{BB962C8B-B14F-4D97-AF65-F5344CB8AC3E}">
        <p14:creationId xmlns:p14="http://schemas.microsoft.com/office/powerpoint/2010/main" val="1848229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2C9BA20-846B-A5B6-567B-4370ED2E8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61011" y="1377804"/>
            <a:ext cx="4695561" cy="408062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i="0" dirty="0">
                <a:effectLst/>
                <a:latin typeface="Bahnschrift Light" panose="020B0502040204020203" pitchFamily="34" charset="0"/>
              </a:rPr>
              <a:t>The correlation matrix reveals moderate positive correlations between price and market capitalization, while other variable pairs exhibit weak correlations.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Bahnschrift Light" panose="020B0502040204020203" pitchFamily="34" charset="0"/>
              </a:rPr>
              <a:t>T</a:t>
            </a:r>
            <a:r>
              <a:rPr lang="en-US" sz="2400" i="0" dirty="0">
                <a:effectLst/>
                <a:latin typeface="Bahnschrift Light" panose="020B0502040204020203" pitchFamily="34" charset="0"/>
              </a:rPr>
              <a:t>hese relationships are not substantial, indicating a lack of strong causal connections.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BF6E284-9D02-D000-A436-AC4F9B4B3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31109" y="914400"/>
            <a:ext cx="5576907" cy="47171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41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2C9BA20-846B-A5B6-567B-4370ED2E8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114" y="1570166"/>
            <a:ext cx="4079631" cy="3717667"/>
          </a:xfrm>
        </p:spPr>
        <p:txBody>
          <a:bodyPr/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effectLst/>
                <a:latin typeface="Bahnschrift Light" panose="020B0502040204020203" pitchFamily="34" charset="0"/>
              </a:rPr>
              <a:t>The scatter plot suggests a complex relationship between price and market cap for cryptocurrencies.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effectLst/>
                <a:latin typeface="Bahnschrift Light" panose="020B0502040204020203" pitchFamily="34" charset="0"/>
              </a:rPr>
              <a:t>While there is no clear linear relationship, the clustering of data points and the presence of outliers indicate that there might be underlying patterns and factors influencing this relationship.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7889A0-84BA-780A-9251-CD549808C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7771" y="927909"/>
            <a:ext cx="6697115" cy="4731656"/>
          </a:xfrm>
        </p:spPr>
      </p:pic>
    </p:spTree>
    <p:extLst>
      <p:ext uri="{BB962C8B-B14F-4D97-AF65-F5344CB8AC3E}">
        <p14:creationId xmlns:p14="http://schemas.microsoft.com/office/powerpoint/2010/main" val="2704120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2C9BA20-846B-A5B6-567B-4370ED2E8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07754" y="1641151"/>
            <a:ext cx="4695561" cy="3615111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200" i="0" dirty="0">
                <a:effectLst/>
                <a:latin typeface="Bahnschrift Light" panose="020B0502040204020203" pitchFamily="34" charset="0"/>
              </a:rPr>
              <a:t>This chart ranks the top 10 cryptocurrencies by a </a:t>
            </a:r>
            <a:r>
              <a:rPr lang="en-US" sz="2200" b="1" i="0" dirty="0">
                <a:effectLst/>
                <a:latin typeface="Bahnschrift Light" panose="020B0502040204020203" pitchFamily="34" charset="0"/>
              </a:rPr>
              <a:t>Composite Score</a:t>
            </a:r>
            <a:r>
              <a:rPr lang="en-US" sz="2200" i="0" dirty="0">
                <a:effectLst/>
                <a:latin typeface="Bahnschrift Light" panose="020B0502040204020203" pitchFamily="34" charset="0"/>
              </a:rPr>
              <a:t>, which blends price (40%), market cap (30%), and trading volume (30%).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200" b="1" i="0" dirty="0">
                <a:effectLst/>
                <a:latin typeface="Bahnschrift Light" panose="020B0502040204020203" pitchFamily="34" charset="0"/>
              </a:rPr>
              <a:t>Bitcoin</a:t>
            </a:r>
            <a:r>
              <a:rPr lang="en-US" sz="2200" i="0" dirty="0">
                <a:effectLst/>
                <a:latin typeface="Bahnschrift Light" panose="020B0502040204020203" pitchFamily="34" charset="0"/>
              </a:rPr>
              <a:t> leads with the highest score, excelling in all three metrics.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200" dirty="0">
                <a:latin typeface="Bahnschrift Light" panose="020B0502040204020203" pitchFamily="34" charset="0"/>
              </a:rPr>
              <a:t>Followed by </a:t>
            </a:r>
            <a:r>
              <a:rPr lang="en-US" sz="2200" b="1" dirty="0">
                <a:latin typeface="Bahnschrift Light" panose="020B0502040204020203" pitchFamily="34" charset="0"/>
              </a:rPr>
              <a:t>Ethereum</a:t>
            </a:r>
            <a:r>
              <a:rPr lang="en-US" sz="2200" dirty="0">
                <a:latin typeface="Bahnschrift Light" panose="020B0502040204020203" pitchFamily="34" charset="0"/>
              </a:rPr>
              <a:t> and </a:t>
            </a:r>
            <a:r>
              <a:rPr lang="en-US" sz="2200" b="1" dirty="0">
                <a:latin typeface="Bahnschrift Light" panose="020B0502040204020203" pitchFamily="34" charset="0"/>
              </a:rPr>
              <a:t>Nano &amp; all other coins.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A650DF-F81F-7601-4FE5-5F6DBA002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392" y="1091700"/>
            <a:ext cx="6210619" cy="4714014"/>
          </a:xfrm>
        </p:spPr>
      </p:pic>
    </p:spTree>
    <p:extLst>
      <p:ext uri="{BB962C8B-B14F-4D97-AF65-F5344CB8AC3E}">
        <p14:creationId xmlns:p14="http://schemas.microsoft.com/office/powerpoint/2010/main" val="323191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1" y="411480"/>
            <a:ext cx="8878824" cy="106984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Key insights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1633441"/>
            <a:ext cx="10182197" cy="4305939"/>
          </a:xfrm>
        </p:spPr>
        <p:txBody>
          <a:bodyPr/>
          <a:lstStyle/>
          <a:p>
            <a:pPr marL="342900" indent="-342900"/>
            <a:r>
              <a:rPr lang="en-US" sz="2300" b="1" dirty="0">
                <a:solidFill>
                  <a:schemeClr val="bg1"/>
                </a:solidFill>
                <a:latin typeface="Bahnschrift Light" panose="020B0502040204020203" pitchFamily="34" charset="0"/>
                <a:cs typeface="Segoe UI Light" panose="020B0502040204020203" pitchFamily="34" charset="0"/>
              </a:rPr>
              <a:t>Bitcoin</a:t>
            </a:r>
            <a:r>
              <a:rPr lang="en-US" sz="2300" dirty="0">
                <a:solidFill>
                  <a:schemeClr val="bg1"/>
                </a:solidFill>
                <a:latin typeface="Bahnschrift Light" panose="020B0502040204020203" pitchFamily="34" charset="0"/>
                <a:cs typeface="Segoe UI Light" panose="020B0502040204020203" pitchFamily="34" charset="0"/>
              </a:rPr>
              <a:t> dominates the market, followed by </a:t>
            </a:r>
            <a:r>
              <a:rPr lang="en-US" sz="2300" b="1" dirty="0">
                <a:solidFill>
                  <a:schemeClr val="bg1"/>
                </a:solidFill>
                <a:latin typeface="Bahnschrift Light" panose="020B0502040204020203" pitchFamily="34" charset="0"/>
                <a:cs typeface="Segoe UI Light" panose="020B0502040204020203" pitchFamily="34" charset="0"/>
              </a:rPr>
              <a:t>Ethereum</a:t>
            </a:r>
            <a:r>
              <a:rPr lang="en-US" sz="2300" dirty="0">
                <a:solidFill>
                  <a:schemeClr val="bg1"/>
                </a:solidFill>
                <a:latin typeface="Bahnschrift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342900" indent="-342900"/>
            <a:r>
              <a:rPr lang="en-US" sz="2300" b="1" dirty="0">
                <a:solidFill>
                  <a:schemeClr val="bg1"/>
                </a:solidFill>
                <a:latin typeface="Bahnschrift Light" panose="020B0502040204020203" pitchFamily="34" charset="0"/>
                <a:cs typeface="Segoe UI Light" panose="020B0502040204020203" pitchFamily="34" charset="0"/>
              </a:rPr>
              <a:t>High price volatility </a:t>
            </a:r>
            <a:r>
              <a:rPr lang="en-US" sz="2300" dirty="0">
                <a:solidFill>
                  <a:schemeClr val="bg1"/>
                </a:solidFill>
                <a:latin typeface="Bahnschrift Light" panose="020B0502040204020203" pitchFamily="34" charset="0"/>
                <a:cs typeface="Segoe UI Light" panose="020B0502040204020203" pitchFamily="34" charset="0"/>
              </a:rPr>
              <a:t>presents both opportunities and risks.</a:t>
            </a:r>
          </a:p>
          <a:p>
            <a:pPr marL="342900" indent="-342900"/>
            <a:r>
              <a:rPr lang="en-US" sz="2300" b="1" dirty="0">
                <a:solidFill>
                  <a:schemeClr val="bg1"/>
                </a:solidFill>
                <a:latin typeface="Bahnschrift Light" panose="020B0502040204020203" pitchFamily="34" charset="0"/>
                <a:cs typeface="Segoe UI Light" panose="020B0502040204020203" pitchFamily="34" charset="0"/>
              </a:rPr>
              <a:t>Market cap </a:t>
            </a:r>
            <a:r>
              <a:rPr lang="en-US" sz="2300" dirty="0">
                <a:solidFill>
                  <a:schemeClr val="bg1"/>
                </a:solidFill>
                <a:latin typeface="Bahnschrift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sz="2300" b="1" dirty="0">
                <a:solidFill>
                  <a:schemeClr val="bg1"/>
                </a:solidFill>
                <a:latin typeface="Bahnschrift Light" panose="020B0502040204020203" pitchFamily="34" charset="0"/>
                <a:cs typeface="Segoe UI Light" panose="020B0502040204020203" pitchFamily="34" charset="0"/>
              </a:rPr>
              <a:t>price</a:t>
            </a:r>
            <a:r>
              <a:rPr lang="en-US" sz="2300" dirty="0">
                <a:solidFill>
                  <a:schemeClr val="bg1"/>
                </a:solidFill>
                <a:latin typeface="Bahnschrift Light" panose="020B0502040204020203" pitchFamily="34" charset="0"/>
                <a:cs typeface="Segoe UI Light" panose="020B0502040204020203" pitchFamily="34" charset="0"/>
              </a:rPr>
              <a:t> are generally correlated, but exceptions exist.</a:t>
            </a:r>
          </a:p>
          <a:p>
            <a:pPr marL="342900" indent="-342900"/>
            <a:r>
              <a:rPr lang="en-US" sz="2300" b="1" dirty="0">
                <a:solidFill>
                  <a:schemeClr val="bg1"/>
                </a:solidFill>
                <a:latin typeface="Bahnschrift Light" panose="020B0502040204020203" pitchFamily="34" charset="0"/>
                <a:cs typeface="Segoe UI Light" panose="020B0502040204020203" pitchFamily="34" charset="0"/>
              </a:rPr>
              <a:t>Trading volume </a:t>
            </a:r>
            <a:r>
              <a:rPr lang="en-US" sz="2300" dirty="0">
                <a:solidFill>
                  <a:schemeClr val="bg1"/>
                </a:solidFill>
                <a:latin typeface="Bahnschrift Light" panose="020B0502040204020203" pitchFamily="34" charset="0"/>
                <a:cs typeface="Segoe UI Light" panose="020B0502040204020203" pitchFamily="34" charset="0"/>
              </a:rPr>
              <a:t>influences price movements, but doesn't guarantee gains.</a:t>
            </a:r>
          </a:p>
          <a:p>
            <a:pPr marL="342900" indent="-342900"/>
            <a:r>
              <a:rPr lang="en-US" sz="2300" dirty="0">
                <a:solidFill>
                  <a:schemeClr val="bg1"/>
                </a:solidFill>
                <a:latin typeface="Bahnschrift Light" panose="020B0502040204020203" pitchFamily="34" charset="0"/>
                <a:cs typeface="Segoe UI Light" panose="020B0502040204020203" pitchFamily="34" charset="0"/>
              </a:rPr>
              <a:t>Most </a:t>
            </a:r>
            <a:r>
              <a:rPr lang="en-US" sz="2300" b="1" dirty="0">
                <a:solidFill>
                  <a:schemeClr val="bg1"/>
                </a:solidFill>
                <a:latin typeface="Bahnschrift Light" panose="020B0502040204020203" pitchFamily="34" charset="0"/>
                <a:cs typeface="Segoe UI Light" panose="020B0502040204020203" pitchFamily="34" charset="0"/>
              </a:rPr>
              <a:t>cryptocurrencies</a:t>
            </a:r>
            <a:r>
              <a:rPr lang="en-US" sz="2300" dirty="0">
                <a:solidFill>
                  <a:schemeClr val="bg1"/>
                </a:solidFill>
                <a:latin typeface="Bahnschrift Light" panose="020B0502040204020203" pitchFamily="34" charset="0"/>
                <a:cs typeface="Segoe UI Light" panose="020B0502040204020203" pitchFamily="34" charset="0"/>
              </a:rPr>
              <a:t> have </a:t>
            </a:r>
            <a:r>
              <a:rPr lang="en-US" sz="2300" b="1" dirty="0">
                <a:solidFill>
                  <a:schemeClr val="bg1"/>
                </a:solidFill>
                <a:latin typeface="Bahnschrift Light" panose="020B0502040204020203" pitchFamily="34" charset="0"/>
                <a:cs typeface="Segoe UI Light" panose="020B0502040204020203" pitchFamily="34" charset="0"/>
              </a:rPr>
              <a:t>low prices</a:t>
            </a:r>
            <a:r>
              <a:rPr lang="en-US" sz="2300" dirty="0">
                <a:solidFill>
                  <a:schemeClr val="bg1"/>
                </a:solidFill>
                <a:latin typeface="Bahnschrift Light" panose="020B0502040204020203" pitchFamily="34" charset="0"/>
                <a:cs typeface="Segoe UI Light" panose="020B0502040204020203" pitchFamily="34" charset="0"/>
              </a:rPr>
              <a:t>, with a few </a:t>
            </a:r>
            <a:r>
              <a:rPr lang="en-US" sz="2300" b="1" dirty="0">
                <a:solidFill>
                  <a:schemeClr val="bg1"/>
                </a:solidFill>
                <a:latin typeface="Bahnschrift Light" panose="020B0502040204020203" pitchFamily="34" charset="0"/>
                <a:cs typeface="Segoe UI Light" panose="020B0502040204020203" pitchFamily="34" charset="0"/>
              </a:rPr>
              <a:t>high-priced outliers</a:t>
            </a:r>
            <a:r>
              <a:rPr lang="en-US" sz="2300" dirty="0">
                <a:solidFill>
                  <a:schemeClr val="bg1"/>
                </a:solidFill>
                <a:latin typeface="Bahnschrift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342900" indent="-342900"/>
            <a:r>
              <a:rPr lang="en-US" sz="2300" b="1" dirty="0">
                <a:solidFill>
                  <a:schemeClr val="bg1"/>
                </a:solidFill>
                <a:latin typeface="Bahnschrift Light" panose="020B0502040204020203" pitchFamily="34" charset="0"/>
                <a:cs typeface="Segoe UI Light" panose="020B0502040204020203" pitchFamily="34" charset="0"/>
              </a:rPr>
              <a:t>Performance</a:t>
            </a:r>
            <a:r>
              <a:rPr lang="en-US" sz="2300" dirty="0">
                <a:solidFill>
                  <a:schemeClr val="bg1"/>
                </a:solidFill>
                <a:latin typeface="Bahnschrift Light" panose="020B0502040204020203" pitchFamily="34" charset="0"/>
                <a:cs typeface="Segoe UI Light" panose="020B0502040204020203" pitchFamily="34" charset="0"/>
              </a:rPr>
              <a:t> varies widely, emphasizing the need for diversification.</a:t>
            </a:r>
          </a:p>
        </p:txBody>
      </p:sp>
    </p:spTree>
    <p:extLst>
      <p:ext uri="{BB962C8B-B14F-4D97-AF65-F5344CB8AC3E}">
        <p14:creationId xmlns:p14="http://schemas.microsoft.com/office/powerpoint/2010/main" val="386921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566928"/>
            <a:ext cx="8878824" cy="1069848"/>
          </a:xfrm>
        </p:spPr>
        <p:txBody>
          <a:bodyPr>
            <a:normAutofit/>
          </a:bodyPr>
          <a:lstStyle/>
          <a:p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1985133"/>
            <a:ext cx="6422136" cy="4305939"/>
          </a:xfrm>
        </p:spPr>
        <p:txBody>
          <a:bodyPr/>
          <a:lstStyle/>
          <a:p>
            <a:pPr marL="342900" indent="-342900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  <a:p>
            <a:pPr marL="342900" indent="-342900"/>
            <a:r>
              <a:rPr lang="en-US" dirty="0">
                <a:latin typeface="Bahnschrift Light" panose="020B0502040204020203" pitchFamily="34" charset="0"/>
                <a:cs typeface="Segoe UI Light" panose="020B0502040204020203" pitchFamily="34" charset="0"/>
              </a:rPr>
              <a:t>Objective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r>
              <a:rPr lang="en-US" dirty="0">
                <a:latin typeface="Bahnschrift Light" panose="020B0502040204020203" pitchFamily="34" charset="0"/>
                <a:cs typeface="Segoe UI Light" panose="020B0502040204020203" pitchFamily="34" charset="0"/>
              </a:rPr>
              <a:t>Web scraping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r>
              <a:rPr lang="en-US" dirty="0">
                <a:latin typeface="Bahnschrift Light" panose="020B0502040204020203" pitchFamily="34" charset="0"/>
                <a:cs typeface="Segoe UI Light" panose="020B0502040204020203" pitchFamily="34" charset="0"/>
              </a:rPr>
              <a:t>EDA</a:t>
            </a:r>
          </a:p>
          <a:p>
            <a:pPr marL="342900" indent="-342900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  <a:cs typeface="Segoe UI Light" panose="020B0502040204020203" pitchFamily="34" charset="0"/>
              </a:rPr>
              <a:t>Visualizations</a:t>
            </a:r>
          </a:p>
          <a:p>
            <a:pPr marL="342900" indent="-342900"/>
            <a:r>
              <a:rPr lang="en-US" dirty="0">
                <a:latin typeface="Bahnschrift Light" panose="020B0502040204020203" pitchFamily="34" charset="0"/>
                <a:cs typeface="Segoe UI Light" panose="020B0502040204020203" pitchFamily="34" charset="0"/>
              </a:rPr>
              <a:t>Conclusion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7B1754-0114-CBF5-260F-B50096F18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685" y="1985133"/>
            <a:ext cx="5639817" cy="36028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  <a:ea typeface="Verdana" panose="020B0604030504040204" pitchFamily="34" charset="0"/>
              </a:rPr>
              <a:t>Conclusion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7" y="3685031"/>
            <a:ext cx="8309283" cy="1917483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 Light" panose="020B0502040204020203" pitchFamily="34" charset="0"/>
              </a:rPr>
              <a:t>The cryptocurrency market is a dynamic and complex ecosystem, offering both opportunities and challenges.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 Light" panose="020B0502040204020203" pitchFamily="34" charset="0"/>
              </a:rPr>
              <a:t>Investors must carefully assess the risks and rewards before investing and stay informed about the latest market trends and developments</a:t>
            </a:r>
          </a:p>
        </p:txBody>
      </p:sp>
    </p:spTree>
    <p:extLst>
      <p:ext uri="{BB962C8B-B14F-4D97-AF65-F5344CB8AC3E}">
        <p14:creationId xmlns:p14="http://schemas.microsoft.com/office/powerpoint/2010/main" val="3247801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DDF430-BC06-AA33-25CC-6883E2BE2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55057"/>
            <a:ext cx="6858000" cy="39478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Mereddy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Sai Prakash Reddy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Vitla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Veera Bhavani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Teegala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Bhargavi</a:t>
            </a:r>
            <a:endParaRPr lang="en-US" dirty="0">
              <a:latin typeface="Segoe UI Light" panose="020B0502040204020203" pitchFamily="34" charset="0"/>
              <a:ea typeface="Calibri" panose="020F0502020204030204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1" y="411480"/>
            <a:ext cx="8878824" cy="106984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Introduction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1633441"/>
            <a:ext cx="10182197" cy="4305939"/>
          </a:xfrm>
        </p:spPr>
        <p:txBody>
          <a:bodyPr/>
          <a:lstStyle/>
          <a:p>
            <a:pPr algn="l"/>
            <a:r>
              <a:rPr lang="en-US" sz="2400" b="0" i="0" dirty="0">
                <a:effectLst/>
                <a:latin typeface="Bahnschrift Light" panose="020B0502040204020203" pitchFamily="34" charset="0"/>
              </a:rPr>
              <a:t>Cryptocurrencies are digital or virtual currencies that use cryptography for security, making them decentralized and independent of central banks. The most well-known cryptocurrency, Bitcoin, was introduced in 2009, paving the way for thousands of other digital assets like Ethereum, Ripple, and more.</a:t>
            </a:r>
          </a:p>
          <a:p>
            <a:pPr algn="l"/>
            <a:r>
              <a:rPr lang="en-US" sz="2400" dirty="0">
                <a:latin typeface="Bahnschrift Light" panose="020B0502040204020203" pitchFamily="34" charset="0"/>
              </a:rPr>
              <a:t>Some key features include Decentralization, Block chain technology &amp; Global Reach.</a:t>
            </a:r>
          </a:p>
          <a:p>
            <a:pPr marL="342900" indent="-342900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00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566928"/>
            <a:ext cx="8878824" cy="106984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Objective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1985134"/>
            <a:ext cx="9775821" cy="3444996"/>
          </a:xfrm>
        </p:spPr>
        <p:txBody>
          <a:bodyPr/>
          <a:lstStyle/>
          <a:p>
            <a:pPr marL="342900" indent="-342900"/>
            <a:r>
              <a:rPr lang="en-US" b="0" i="0" dirty="0">
                <a:effectLst/>
                <a:latin typeface="gg sans"/>
              </a:rPr>
              <a:t>Analyze historical prices and trading volumes of major cryptocurrencies.</a:t>
            </a:r>
          </a:p>
          <a:p>
            <a:pPr marL="342900" indent="-342900"/>
            <a:r>
              <a:rPr lang="en-US" b="0" i="0" dirty="0">
                <a:effectLst/>
                <a:latin typeface="gg sans"/>
              </a:rPr>
              <a:t>Identify price trends and patterns over time.</a:t>
            </a:r>
          </a:p>
          <a:p>
            <a:pPr marL="342900" indent="-342900"/>
            <a:r>
              <a:rPr lang="en-US" b="0" i="0" dirty="0">
                <a:effectLst/>
                <a:latin typeface="gg sans"/>
              </a:rPr>
              <a:t>Explore correlations between different cryptocurrencies.</a:t>
            </a:r>
          </a:p>
          <a:p>
            <a:pPr marL="342900" indent="-342900"/>
            <a:r>
              <a:rPr lang="en-US" dirty="0">
                <a:latin typeface="gg sans"/>
              </a:rPr>
              <a:t>Observe</a:t>
            </a:r>
            <a:r>
              <a:rPr lang="en-US" b="0" i="0" dirty="0">
                <a:effectLst/>
                <a:latin typeface="gg sans"/>
              </a:rPr>
              <a:t> the impact of market trade and other parameters.</a:t>
            </a:r>
          </a:p>
          <a:p>
            <a:pPr marL="342900" indent="-342900"/>
            <a:r>
              <a:rPr lang="en-US" b="0" i="0" dirty="0">
                <a:effectLst/>
                <a:latin typeface="gg sans"/>
              </a:rPr>
              <a:t>Visualize data for deeper insights.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65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400225"/>
            <a:ext cx="10881360" cy="106984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Web scraping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8FC0E9A-0DD2-4AE9-C017-6BEAB6EA1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2217" y="1406768"/>
            <a:ext cx="5579983" cy="4863745"/>
          </a:xfrm>
        </p:spPr>
        <p:txBody>
          <a:bodyPr/>
          <a:lstStyle/>
          <a:p>
            <a:pPr marL="342900" indent="-342900"/>
            <a:r>
              <a:rPr lang="en-IN" sz="2000" b="1" dirty="0">
                <a:latin typeface="Bahnschrift Light" panose="020B0502040204020203" pitchFamily="34" charset="0"/>
              </a:rPr>
              <a:t>Website Used</a:t>
            </a:r>
            <a:r>
              <a:rPr lang="en-IN" sz="2000" dirty="0">
                <a:latin typeface="Bahnschrift Light" panose="020B0502040204020203" pitchFamily="34" charset="0"/>
              </a:rPr>
              <a:t> : finance.yahoo.com</a:t>
            </a:r>
          </a:p>
          <a:p>
            <a:pPr marL="0" indent="0">
              <a:buNone/>
            </a:pPr>
            <a:r>
              <a:rPr lang="en-IN" sz="2000" dirty="0">
                <a:latin typeface="Bahnschrift Light" panose="020B0502040204020203" pitchFamily="34" charset="0"/>
              </a:rPr>
              <a:t> Primary source for extracting financial data.</a:t>
            </a:r>
          </a:p>
          <a:p>
            <a:pPr marL="342900" indent="-342900"/>
            <a:r>
              <a:rPr lang="en-IN" sz="2000" b="1" dirty="0">
                <a:latin typeface="Bahnschrift Light" panose="020B0502040204020203" pitchFamily="34" charset="0"/>
              </a:rPr>
              <a:t>Tools Used </a:t>
            </a:r>
            <a:r>
              <a:rPr lang="en-IN" sz="2000" dirty="0">
                <a:latin typeface="Bahnschrift Light" panose="020B0502040204020203" pitchFamily="34" charset="0"/>
              </a:rPr>
              <a:t>: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000" b="1" dirty="0">
                <a:latin typeface="Bahnschrift Light" panose="020B0502040204020203" pitchFamily="34" charset="0"/>
              </a:rPr>
              <a:t>Selenium</a:t>
            </a:r>
            <a:r>
              <a:rPr lang="en-IN" sz="2000" dirty="0">
                <a:latin typeface="Bahnschrift Light" panose="020B0502040204020203" pitchFamily="34" charset="0"/>
              </a:rPr>
              <a:t> : Creates a replica of an existing Chrome page, enabling navigation and data extraction from non-paginated websites.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000" b="1" dirty="0">
                <a:latin typeface="Bahnschrift Light" panose="020B0502040204020203" pitchFamily="34" charset="0"/>
              </a:rPr>
              <a:t>Beautiful Soup </a:t>
            </a:r>
            <a:r>
              <a:rPr lang="en-IN" sz="2000" dirty="0">
                <a:latin typeface="Bahnschrift Light" panose="020B0502040204020203" pitchFamily="34" charset="0"/>
              </a:rPr>
              <a:t>: Parses and prettifies HTML into readable text format.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000" b="1" dirty="0">
                <a:latin typeface="Bahnschrift Light" panose="020B0502040204020203" pitchFamily="34" charset="0"/>
              </a:rPr>
              <a:t>Regex</a:t>
            </a:r>
            <a:r>
              <a:rPr lang="en-IN" sz="2000" dirty="0">
                <a:latin typeface="Bahnschrift Light" panose="020B0502040204020203" pitchFamily="34" charset="0"/>
              </a:rPr>
              <a:t> : Utilized for extracting specific data using universal pattern matching.</a:t>
            </a:r>
          </a:p>
          <a:p>
            <a:pPr marL="342900" indent="-342900"/>
            <a:r>
              <a:rPr lang="en-IN" sz="2000" b="1" dirty="0">
                <a:latin typeface="Bahnschrift Light" panose="020B0502040204020203" pitchFamily="34" charset="0"/>
              </a:rPr>
              <a:t>For Loop Function</a:t>
            </a:r>
            <a:r>
              <a:rPr lang="en-IN" sz="2000" dirty="0">
                <a:latin typeface="Bahnschrift Light" panose="020B0502040204020203" pitchFamily="34" charset="0"/>
              </a:rPr>
              <a:t> : Iterates through the data to extract the required details for each column.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112CDD1-FE35-A75F-5D31-2435D79B33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53210" y="1470073"/>
            <a:ext cx="5836717" cy="4375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9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149" y="187451"/>
            <a:ext cx="8878824" cy="635509"/>
          </a:xfrm>
        </p:spPr>
        <p:txBody>
          <a:bodyPr/>
          <a:lstStyle/>
          <a:p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Exploratory data analysis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725D5A-5692-9FB2-53CA-DAEAC12BD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1" y="1062177"/>
            <a:ext cx="4920370" cy="493776"/>
          </a:xfrm>
        </p:spPr>
        <p:txBody>
          <a:bodyPr/>
          <a:lstStyle/>
          <a:p>
            <a:r>
              <a:rPr lang="en-US" dirty="0"/>
              <a:t>Step 1 : Data Frame creation</a:t>
            </a:r>
            <a:endParaRPr lang="en-IN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64BE46EC-FA26-AB34-ACC9-1B8FBC1F2E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36699" y="1674055"/>
            <a:ext cx="4920371" cy="4360985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096ED89-ADC9-6EA0-472E-82A72C868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68355" y="1062177"/>
            <a:ext cx="4920370" cy="493776"/>
          </a:xfrm>
        </p:spPr>
        <p:txBody>
          <a:bodyPr/>
          <a:lstStyle/>
          <a:p>
            <a:r>
              <a:rPr lang="en-US" dirty="0"/>
              <a:t>Step 2 : New columns creation</a:t>
            </a:r>
            <a:endParaRPr lang="en-IN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A856A0AF-08CF-FD61-2C11-5C375EA2585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68354" y="1674054"/>
            <a:ext cx="4920371" cy="436098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149" y="187451"/>
            <a:ext cx="8878824" cy="635509"/>
          </a:xfrm>
        </p:spPr>
        <p:txBody>
          <a:bodyPr/>
          <a:lstStyle/>
          <a:p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Exploratory data analysis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725D5A-5692-9FB2-53CA-DAEAC12BD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1" y="1062177"/>
            <a:ext cx="4920370" cy="493776"/>
          </a:xfrm>
        </p:spPr>
        <p:txBody>
          <a:bodyPr/>
          <a:lstStyle/>
          <a:p>
            <a:r>
              <a:rPr lang="en-US" dirty="0"/>
              <a:t>Step 3 : Data conversion</a:t>
            </a:r>
            <a:endParaRPr lang="en-IN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096ED89-ADC9-6EA0-472E-82A72C868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6363" y="1062177"/>
            <a:ext cx="4920370" cy="493776"/>
          </a:xfrm>
        </p:spPr>
        <p:txBody>
          <a:bodyPr/>
          <a:lstStyle/>
          <a:p>
            <a:r>
              <a:rPr lang="en-US" dirty="0"/>
              <a:t>Step 4 : Data cleaning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65E552F-24EA-D097-58ED-EF981BCACD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36191" y="1674053"/>
            <a:ext cx="4780203" cy="43609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392A146-0674-466F-5D02-FA66FA549E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6363" y="1674053"/>
            <a:ext cx="5332362" cy="43609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9904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149" y="187451"/>
            <a:ext cx="8878824" cy="635509"/>
          </a:xfrm>
        </p:spPr>
        <p:txBody>
          <a:bodyPr/>
          <a:lstStyle/>
          <a:p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Exploratory data analysis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725D5A-5692-9FB2-53CA-DAEAC12BD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5754" y="1062177"/>
            <a:ext cx="4920370" cy="493776"/>
          </a:xfrm>
        </p:spPr>
        <p:txBody>
          <a:bodyPr/>
          <a:lstStyle/>
          <a:p>
            <a:r>
              <a:rPr lang="en-US" dirty="0"/>
              <a:t>Step 5 : Checking duplicates</a:t>
            </a:r>
            <a:endParaRPr lang="en-IN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096ED89-ADC9-6EA0-472E-82A72C868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6363" y="1069277"/>
            <a:ext cx="5735637" cy="493776"/>
          </a:xfrm>
        </p:spPr>
        <p:txBody>
          <a:bodyPr/>
          <a:lstStyle/>
          <a:p>
            <a:r>
              <a:rPr lang="en-US" dirty="0"/>
              <a:t>Step 6 : Checking missing values &amp; </a:t>
            </a:r>
            <a:r>
              <a:rPr lang="en-US" dirty="0" err="1"/>
              <a:t>dtypes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76EAF6-0317-0709-DCB5-CEC78942B9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95754" y="1674054"/>
            <a:ext cx="5120640" cy="4360984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0318753-7D35-7CDA-0097-898334E50E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6363" y="1674053"/>
            <a:ext cx="4920370" cy="4360983"/>
          </a:xfrm>
        </p:spPr>
      </p:pic>
    </p:spTree>
    <p:extLst>
      <p:ext uri="{BB962C8B-B14F-4D97-AF65-F5344CB8AC3E}">
        <p14:creationId xmlns:p14="http://schemas.microsoft.com/office/powerpoint/2010/main" val="377974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-123444"/>
            <a:ext cx="10881360" cy="106984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Visualizations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8FC0E9A-0DD2-4AE9-C017-6BEAB6EA1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1520" y="4262511"/>
            <a:ext cx="11463795" cy="1873113"/>
          </a:xfrm>
        </p:spPr>
        <p:txBody>
          <a:bodyPr/>
          <a:lstStyle/>
          <a:p>
            <a:pPr marL="342900" indent="-342900"/>
            <a:r>
              <a:rPr lang="en-US" sz="1800" b="1" dirty="0">
                <a:latin typeface="Bahnschrift Light" panose="020B0502040204020203" pitchFamily="34" charset="0"/>
              </a:rPr>
              <a:t>Bitcoin</a:t>
            </a:r>
            <a:r>
              <a:rPr lang="en-US" sz="1800" dirty="0">
                <a:latin typeface="Bahnschrift Light" panose="020B0502040204020203" pitchFamily="34" charset="0"/>
              </a:rPr>
              <a:t> leads with a massive market cap, over 1.2 million.</a:t>
            </a:r>
          </a:p>
          <a:p>
            <a:pPr marL="342900" indent="-342900"/>
            <a:r>
              <a:rPr lang="en-US" sz="1800" b="1" dirty="0">
                <a:latin typeface="Bahnschrift Light" panose="020B0502040204020203" pitchFamily="34" charset="0"/>
              </a:rPr>
              <a:t>Ethereum</a:t>
            </a:r>
            <a:r>
              <a:rPr lang="en-US" sz="1800" dirty="0">
                <a:latin typeface="Bahnschrift Light" panose="020B0502040204020203" pitchFamily="34" charset="0"/>
              </a:rPr>
              <a:t> ranks second but significantly lower, around 0.2 million.</a:t>
            </a:r>
          </a:p>
          <a:p>
            <a:pPr marL="342900" indent="-342900"/>
            <a:r>
              <a:rPr lang="en-US" sz="1800" b="1" dirty="0">
                <a:latin typeface="Bahnschrift Light" panose="020B0502040204020203" pitchFamily="34" charset="0"/>
              </a:rPr>
              <a:t>USDT, BNB</a:t>
            </a:r>
            <a:r>
              <a:rPr lang="en-US" sz="1800" dirty="0">
                <a:latin typeface="Bahnschrift Light" panose="020B0502040204020203" pitchFamily="34" charset="0"/>
              </a:rPr>
              <a:t>, and </a:t>
            </a:r>
            <a:r>
              <a:rPr lang="en-US" sz="1800" b="1" dirty="0">
                <a:latin typeface="Bahnschrift Light" panose="020B0502040204020203" pitchFamily="34" charset="0"/>
              </a:rPr>
              <a:t>Solana</a:t>
            </a:r>
            <a:r>
              <a:rPr lang="en-US" sz="1800" dirty="0">
                <a:latin typeface="Bahnschrift Light" panose="020B0502040204020203" pitchFamily="34" charset="0"/>
              </a:rPr>
              <a:t> follow with smaller market caps.</a:t>
            </a:r>
          </a:p>
          <a:p>
            <a:pPr marL="342900" indent="-342900"/>
            <a:r>
              <a:rPr lang="en-US" sz="1800" b="1" dirty="0">
                <a:latin typeface="Bahnschrift Light" panose="020B0502040204020203" pitchFamily="34" charset="0"/>
              </a:rPr>
              <a:t>XRP, ETH, Dogecoin</a:t>
            </a:r>
            <a:r>
              <a:rPr lang="en-US" sz="1800" dirty="0">
                <a:latin typeface="Bahnschrift Light" panose="020B0502040204020203" pitchFamily="34" charset="0"/>
              </a:rPr>
              <a:t>, and </a:t>
            </a:r>
            <a:r>
              <a:rPr lang="en-US" sz="1800" b="1" dirty="0">
                <a:latin typeface="Bahnschrift Light" panose="020B0502040204020203" pitchFamily="34" charset="0"/>
              </a:rPr>
              <a:t>TRON</a:t>
            </a:r>
            <a:r>
              <a:rPr lang="en-US" sz="1800" dirty="0">
                <a:latin typeface="Bahnschrift Light" panose="020B0502040204020203" pitchFamily="34" charset="0"/>
              </a:rPr>
              <a:t> round out the list with much lower values.</a:t>
            </a:r>
          </a:p>
          <a:p>
            <a:pPr marL="342900" indent="-342900"/>
            <a:r>
              <a:rPr lang="en-US" sz="1800" dirty="0">
                <a:latin typeface="Bahnschrift Light" panose="020B0502040204020203" pitchFamily="34" charset="0"/>
              </a:rPr>
              <a:t>Highlights the substantial gap between Bitcoin and other top cryptocurrencies.</a:t>
            </a:r>
            <a:endParaRPr lang="en-IN" sz="1800" dirty="0">
              <a:latin typeface="Bahnschrift Light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6D1504-E6D8-9C70-F89F-9FB4C8683B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0392" y="722376"/>
            <a:ext cx="10020808" cy="3357255"/>
          </a:xfrm>
        </p:spPr>
      </p:pic>
    </p:spTree>
    <p:extLst>
      <p:ext uri="{BB962C8B-B14F-4D97-AF65-F5344CB8AC3E}">
        <p14:creationId xmlns:p14="http://schemas.microsoft.com/office/powerpoint/2010/main" val="211531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230e9df3-be65-4c73-a93b-d1236ebd677e"/>
    <ds:schemaRef ds:uri="http://purl.org/dc/elements/1.1/"/>
    <ds:schemaRef ds:uri="http://schemas.microsoft.com/office/infopath/2007/PartnerControls"/>
    <ds:schemaRef ds:uri="http://schemas.microsoft.com/sharepoint/v3"/>
    <ds:schemaRef ds:uri="http://www.w3.org/XML/1998/namespace"/>
    <ds:schemaRef ds:uri="16c05727-aa75-4e4a-9b5f-8a80a1165891"/>
    <ds:schemaRef ds:uri="71af3243-3dd4-4a8d-8c0d-dd76da1f02a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331</TotalTime>
  <Words>816</Words>
  <Application>Microsoft Office PowerPoint</Application>
  <PresentationFormat>Widescreen</PresentationFormat>
  <Paragraphs>97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Bahnschrift Light</vt:lpstr>
      <vt:lpstr>Calibri</vt:lpstr>
      <vt:lpstr>Courier New</vt:lpstr>
      <vt:lpstr>Georgia</vt:lpstr>
      <vt:lpstr>gg sans</vt:lpstr>
      <vt:lpstr>Segoe UI Light</vt:lpstr>
      <vt:lpstr>Tw Cen MT</vt:lpstr>
      <vt:lpstr>Wingdings</vt:lpstr>
      <vt:lpstr>Office Theme</vt:lpstr>
      <vt:lpstr>PowerPoint Presentation</vt:lpstr>
      <vt:lpstr>CONTENTS</vt:lpstr>
      <vt:lpstr>Introduction</vt:lpstr>
      <vt:lpstr>Objective</vt:lpstr>
      <vt:lpstr>Web scraping</vt:lpstr>
      <vt:lpstr>Exploratory data analysis</vt:lpstr>
      <vt:lpstr>Exploratory data analysis</vt:lpstr>
      <vt:lpstr>Exploratory data analysis</vt:lpstr>
      <vt:lpstr>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insights</vt:lpstr>
      <vt:lpstr>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Prakash Reddy</dc:creator>
  <cp:lastModifiedBy>Sai Prakash Reddy</cp:lastModifiedBy>
  <cp:revision>14</cp:revision>
  <cp:lastPrinted>2024-10-17T14:13:19Z</cp:lastPrinted>
  <dcterms:created xsi:type="dcterms:W3CDTF">2024-10-17T13:55:33Z</dcterms:created>
  <dcterms:modified xsi:type="dcterms:W3CDTF">2024-10-17T19:28:13Z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