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theme/theme11.xml" ContentType="application/vnd.openxmlformats-officedocument.theme+xml"/>
  <Override PartName="/ppt/slideLayouts/slideLayout16.xml" ContentType="application/vnd.openxmlformats-officedocument.presentationml.slideLayout+xml"/>
  <Override PartName="/ppt/theme/theme12.xml" ContentType="application/vnd.openxmlformats-officedocument.theme+xml"/>
  <Override PartName="/ppt/slideLayouts/slideLayout17.xml" ContentType="application/vnd.openxmlformats-officedocument.presentationml.slideLayout+xml"/>
  <Override PartName="/ppt/theme/theme13.xml" ContentType="application/vnd.openxmlformats-officedocument.theme+xml"/>
  <Override PartName="/ppt/slideLayouts/slideLayout18.xml" ContentType="application/vnd.openxmlformats-officedocument.presentationml.slideLayout+xml"/>
  <Override PartName="/ppt/theme/theme14.xml" ContentType="application/vnd.openxmlformats-officedocument.theme+xml"/>
  <Override PartName="/ppt/slideLayouts/slideLayout19.xml" ContentType="application/vnd.openxmlformats-officedocument.presentationml.slideLayout+xml"/>
  <Override PartName="/ppt/theme/theme15.xml" ContentType="application/vnd.openxmlformats-officedocument.theme+xml"/>
  <Override PartName="/ppt/slideLayouts/slideLayout20.xml" ContentType="application/vnd.openxmlformats-officedocument.presentationml.slideLayout+xml"/>
  <Override PartName="/ppt/theme/theme1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7.xml" ContentType="application/vnd.openxmlformats-officedocument.theme+xml"/>
  <Override PartName="/ppt/slideLayouts/slideLayout34.xml" ContentType="application/vnd.openxmlformats-officedocument.presentationml.slideLayout+xml"/>
  <Override PartName="/ppt/theme/theme18.xml" ContentType="application/vnd.openxmlformats-officedocument.theme+xml"/>
  <Override PartName="/ppt/slideLayouts/slideLayout35.xml" ContentType="application/vnd.openxmlformats-officedocument.presentationml.slideLayout+xml"/>
  <Override PartName="/ppt/theme/theme19.xml" ContentType="application/vnd.openxmlformats-officedocument.theme+xml"/>
  <Override PartName="/ppt/slideLayouts/slideLayout36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88" r:id="rId2"/>
    <p:sldMasterId id="2147483692" r:id="rId3"/>
    <p:sldMasterId id="2147483716" r:id="rId4"/>
    <p:sldMasterId id="2147483750" r:id="rId5"/>
    <p:sldMasterId id="2147483768" r:id="rId6"/>
    <p:sldMasterId id="2147483780" r:id="rId7"/>
    <p:sldMasterId id="2147483782" r:id="rId8"/>
    <p:sldMasterId id="2147483790" r:id="rId9"/>
    <p:sldMasterId id="2147483800" r:id="rId10"/>
    <p:sldMasterId id="2147483802" r:id="rId11"/>
    <p:sldMasterId id="2147483808" r:id="rId12"/>
    <p:sldMasterId id="2147483812" r:id="rId13"/>
    <p:sldMasterId id="2147483816" r:id="rId14"/>
    <p:sldMasterId id="2147483822" r:id="rId15"/>
    <p:sldMasterId id="2147483846" r:id="rId16"/>
    <p:sldMasterId id="2147483848" r:id="rId17"/>
    <p:sldMasterId id="2147483862" r:id="rId18"/>
    <p:sldMasterId id="2147483864" r:id="rId19"/>
    <p:sldMasterId id="2147483866" r:id="rId20"/>
  </p:sldMasterIdLst>
  <p:notesMasterIdLst>
    <p:notesMasterId r:id="rId90"/>
  </p:notesMasterIdLst>
  <p:handoutMasterIdLst>
    <p:handoutMasterId r:id="rId91"/>
  </p:handoutMasterIdLst>
  <p:sldIdLst>
    <p:sldId id="751" r:id="rId21"/>
    <p:sldId id="761" r:id="rId22"/>
    <p:sldId id="753" r:id="rId23"/>
    <p:sldId id="762" r:id="rId24"/>
    <p:sldId id="754" r:id="rId25"/>
    <p:sldId id="756" r:id="rId26"/>
    <p:sldId id="763" r:id="rId27"/>
    <p:sldId id="669" r:id="rId28"/>
    <p:sldId id="671" r:id="rId29"/>
    <p:sldId id="484" r:id="rId30"/>
    <p:sldId id="596" r:id="rId31"/>
    <p:sldId id="595" r:id="rId32"/>
    <p:sldId id="760" r:id="rId33"/>
    <p:sldId id="508" r:id="rId34"/>
    <p:sldId id="766" r:id="rId35"/>
    <p:sldId id="764" r:id="rId36"/>
    <p:sldId id="758" r:id="rId37"/>
    <p:sldId id="759" r:id="rId38"/>
    <p:sldId id="599" r:id="rId39"/>
    <p:sldId id="683" r:id="rId40"/>
    <p:sldId id="511" r:id="rId41"/>
    <p:sldId id="513" r:id="rId42"/>
    <p:sldId id="604" r:id="rId43"/>
    <p:sldId id="607" r:id="rId44"/>
    <p:sldId id="608" r:id="rId45"/>
    <p:sldId id="519" r:id="rId46"/>
    <p:sldId id="267" r:id="rId47"/>
    <p:sldId id="521" r:id="rId48"/>
    <p:sldId id="749" r:id="rId49"/>
    <p:sldId id="611" r:id="rId50"/>
    <p:sldId id="525" r:id="rId51"/>
    <p:sldId id="526" r:id="rId52"/>
    <p:sldId id="700" r:id="rId53"/>
    <p:sldId id="528" r:id="rId54"/>
    <p:sldId id="527" r:id="rId55"/>
    <p:sldId id="613" r:id="rId56"/>
    <p:sldId id="709" r:id="rId57"/>
    <p:sldId id="615" r:id="rId58"/>
    <p:sldId id="539" r:id="rId59"/>
    <p:sldId id="715" r:id="rId60"/>
    <p:sldId id="537" r:id="rId61"/>
    <p:sldId id="716" r:id="rId62"/>
    <p:sldId id="540" r:id="rId63"/>
    <p:sldId id="544" r:id="rId64"/>
    <p:sldId id="616" r:id="rId65"/>
    <p:sldId id="622" r:id="rId66"/>
    <p:sldId id="623" r:id="rId67"/>
    <p:sldId id="551" r:id="rId68"/>
    <p:sldId id="617" r:id="rId69"/>
    <p:sldId id="720" r:id="rId70"/>
    <p:sldId id="331" r:id="rId71"/>
    <p:sldId id="725" r:id="rId72"/>
    <p:sldId id="625" r:id="rId73"/>
    <p:sldId id="726" r:id="rId74"/>
    <p:sldId id="557" r:id="rId75"/>
    <p:sldId id="729" r:id="rId76"/>
    <p:sldId id="767" r:id="rId77"/>
    <p:sldId id="565" r:id="rId78"/>
    <p:sldId id="629" r:id="rId79"/>
    <p:sldId id="731" r:id="rId80"/>
    <p:sldId id="650" r:id="rId81"/>
    <p:sldId id="651" r:id="rId82"/>
    <p:sldId id="733" r:id="rId83"/>
    <p:sldId id="652" r:id="rId84"/>
    <p:sldId id="653" r:id="rId85"/>
    <p:sldId id="655" r:id="rId86"/>
    <p:sldId id="637" r:id="rId87"/>
    <p:sldId id="736" r:id="rId88"/>
    <p:sldId id="638" r:id="rId89"/>
  </p:sldIdLst>
  <p:sldSz cx="9144000" cy="6858000" type="screen4x3"/>
  <p:notesSz cx="6807200" cy="9939338"/>
  <p:custDataLst>
    <p:tags r:id="rId9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4" orient="horz" pos="2136" userDrawn="1">
          <p15:clr>
            <a:srgbClr val="A4A3A4"/>
          </p15:clr>
        </p15:guide>
        <p15:guide id="8" pos="5678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150"/>
    <a:srgbClr val="B35586"/>
    <a:srgbClr val="E480CA"/>
    <a:srgbClr val="4B7278"/>
    <a:srgbClr val="58662E"/>
    <a:srgbClr val="F7F7F7"/>
    <a:srgbClr val="00788D"/>
    <a:srgbClr val="147C83"/>
    <a:srgbClr val="22868E"/>
    <a:srgbClr val="06A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6" autoAdjust="0"/>
    <p:restoredTop sz="91977" autoAdjust="0"/>
  </p:normalViewPr>
  <p:slideViewPr>
    <p:cSldViewPr snapToGrid="0">
      <p:cViewPr varScale="1">
        <p:scale>
          <a:sx n="71" d="100"/>
          <a:sy n="71" d="100"/>
        </p:scale>
        <p:origin x="798" y="78"/>
      </p:cViewPr>
      <p:guideLst>
        <p:guide orient="horz" pos="2136"/>
        <p:guide pos="567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10944"/>
    </p:cViewPr>
  </p:sorterViewPr>
  <p:notesViewPr>
    <p:cSldViewPr snapToGrid="0">
      <p:cViewPr varScale="1">
        <p:scale>
          <a:sx n="54" d="100"/>
          <a:sy n="54" d="100"/>
        </p:scale>
        <p:origin x="-3432" y="-14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63" Type="http://schemas.openxmlformats.org/officeDocument/2006/relationships/slide" Target="slides/slide43.xml"/><Relationship Id="rId68" Type="http://schemas.openxmlformats.org/officeDocument/2006/relationships/slide" Target="slides/slide48.xml"/><Relationship Id="rId76" Type="http://schemas.openxmlformats.org/officeDocument/2006/relationships/slide" Target="slides/slide56.xml"/><Relationship Id="rId84" Type="http://schemas.openxmlformats.org/officeDocument/2006/relationships/slide" Target="slides/slide64.xml"/><Relationship Id="rId89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1.xml"/><Relationship Id="rId9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slide" Target="slides/slide46.xml"/><Relationship Id="rId74" Type="http://schemas.openxmlformats.org/officeDocument/2006/relationships/slide" Target="slides/slide54.xml"/><Relationship Id="rId79" Type="http://schemas.openxmlformats.org/officeDocument/2006/relationships/slide" Target="slides/slide59.xml"/><Relationship Id="rId87" Type="http://schemas.openxmlformats.org/officeDocument/2006/relationships/slide" Target="slides/slide6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1.xml"/><Relationship Id="rId82" Type="http://schemas.openxmlformats.org/officeDocument/2006/relationships/slide" Target="slides/slide62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slide" Target="slides/slide49.xml"/><Relationship Id="rId77" Type="http://schemas.openxmlformats.org/officeDocument/2006/relationships/slide" Target="slides/slide5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72" Type="http://schemas.openxmlformats.org/officeDocument/2006/relationships/slide" Target="slides/slide52.xml"/><Relationship Id="rId80" Type="http://schemas.openxmlformats.org/officeDocument/2006/relationships/slide" Target="slides/slide60.xml"/><Relationship Id="rId85" Type="http://schemas.openxmlformats.org/officeDocument/2006/relationships/slide" Target="slides/slide65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slide" Target="slides/slide50.xml"/><Relationship Id="rId75" Type="http://schemas.openxmlformats.org/officeDocument/2006/relationships/slide" Target="slides/slide55.xml"/><Relationship Id="rId83" Type="http://schemas.openxmlformats.org/officeDocument/2006/relationships/slide" Target="slides/slide63.xml"/><Relationship Id="rId88" Type="http://schemas.openxmlformats.org/officeDocument/2006/relationships/slide" Target="slides/slide68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slide" Target="slides/slide53.xml"/><Relationship Id="rId78" Type="http://schemas.openxmlformats.org/officeDocument/2006/relationships/slide" Target="slides/slide58.xml"/><Relationship Id="rId81" Type="http://schemas.openxmlformats.org/officeDocument/2006/relationships/slide" Target="slides/slide61.xml"/><Relationship Id="rId86" Type="http://schemas.openxmlformats.org/officeDocument/2006/relationships/slide" Target="slides/slide66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09" cy="49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t" anchorCtr="0" compatLnSpc="1">
            <a:prstTxWarp prst="textNoShape">
              <a:avLst/>
            </a:prstTxWarp>
          </a:bodyPr>
          <a:lstStyle>
            <a:lvl1pPr algn="l" defTabSz="823412" eaLnBrk="0" hangingPunct="0">
              <a:defRPr sz="11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08" y="1"/>
            <a:ext cx="2948717" cy="49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t" anchorCtr="0" compatLnSpc="1">
            <a:prstTxWarp prst="textNoShape">
              <a:avLst/>
            </a:prstTxWarp>
          </a:bodyPr>
          <a:lstStyle>
            <a:lvl1pPr algn="r" defTabSz="823412" eaLnBrk="0" hangingPunct="0">
              <a:defRPr sz="11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544"/>
            <a:ext cx="2949609" cy="4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b" anchorCtr="0" compatLnSpc="1">
            <a:prstTxWarp prst="textNoShape">
              <a:avLst/>
            </a:prstTxWarp>
          </a:bodyPr>
          <a:lstStyle>
            <a:lvl1pPr algn="l" defTabSz="823412" eaLnBrk="0" hangingPunct="0">
              <a:defRPr sz="11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2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08" y="9439544"/>
            <a:ext cx="2948717" cy="4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b" anchorCtr="0" compatLnSpc="1">
            <a:prstTxWarp prst="textNoShape">
              <a:avLst/>
            </a:prstTxWarp>
          </a:bodyPr>
          <a:lstStyle>
            <a:lvl1pPr algn="r" defTabSz="823412" eaLnBrk="0" hangingPunct="0">
              <a:defRPr sz="1100">
                <a:latin typeface="Times New Roman" pitchFamily="-108" charset="0"/>
              </a:defRPr>
            </a:lvl1pPr>
          </a:lstStyle>
          <a:p>
            <a:fld id="{717E55D3-5827-B440-A1DE-420AF603D3E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1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09" cy="49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t" anchorCtr="0" compatLnSpc="1">
            <a:prstTxWarp prst="textNoShape">
              <a:avLst/>
            </a:prstTxWarp>
          </a:bodyPr>
          <a:lstStyle>
            <a:lvl1pPr algn="l" defTabSz="823412" eaLnBrk="0" hangingPunct="0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2" y="1"/>
            <a:ext cx="2949608" cy="49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t" anchorCtr="0" compatLnSpc="1">
            <a:prstTxWarp prst="textNoShape">
              <a:avLst/>
            </a:prstTxWarp>
          </a:bodyPr>
          <a:lstStyle>
            <a:lvl1pPr algn="r" defTabSz="823412" eaLnBrk="0" hangingPunct="0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1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1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871"/>
            <a:ext cx="2949609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b" anchorCtr="0" compatLnSpc="1">
            <a:prstTxWarp prst="textNoShape">
              <a:avLst/>
            </a:prstTxWarp>
          </a:bodyPr>
          <a:lstStyle>
            <a:lvl1pPr algn="l" defTabSz="823412" eaLnBrk="0" hangingPunct="0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1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04" tIns="41151" rIns="82304" bIns="41151" numCol="1" anchor="b" anchorCtr="0" compatLnSpc="1">
            <a:prstTxWarp prst="textNoShape">
              <a:avLst/>
            </a:prstTxWarp>
          </a:bodyPr>
          <a:lstStyle>
            <a:lvl1pPr algn="r" defTabSz="823412" eaLnBrk="0" hangingPunct="0">
              <a:defRPr sz="1100"/>
            </a:lvl1pPr>
          </a:lstStyle>
          <a:p>
            <a:fld id="{61233425-33B2-CA47-B061-8F26632CFE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pitchFamily="-108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163" indent="-153909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15635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1889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08143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54397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600651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846905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093159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C3AE1-B3DF-443A-9037-B26705426579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12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3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3425-33B2-CA47-B061-8F26632CFE9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14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8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8522">
              <a:defRPr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3425-33B2-CA47-B061-8F26632CFE9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2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16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36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17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1.2-1 Careful observation and measurement: the raw data for discovery science (part 1: Goodall and chimp)</a:t>
            </a:r>
          </a:p>
        </p:txBody>
      </p:sp>
    </p:spTree>
    <p:extLst>
      <p:ext uri="{BB962C8B-B14F-4D97-AF65-F5344CB8AC3E}">
        <p14:creationId xmlns:p14="http://schemas.microsoft.com/office/powerpoint/2010/main" val="56773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18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1.2-2 Careful observation and measurement: the raw data for discovery science (part 2: Goodall's notebook)</a:t>
            </a:r>
          </a:p>
          <a:p>
            <a:pPr defTabSz="492508" eaLnBrk="1" hangingPunct="1">
              <a:defRPr/>
            </a:pPr>
            <a:endParaRPr lang="en-US" sz="700" dirty="0">
              <a:latin typeface="Arial" charset="0"/>
              <a:cs typeface="Times New Roman"/>
            </a:endParaRPr>
          </a:p>
          <a:p>
            <a:r>
              <a:rPr 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945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19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03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20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1.3-s5 Applying the scientific method to a common problem (step 5) </a:t>
            </a:r>
          </a:p>
          <a:p>
            <a:pPr defTabSz="492508" eaLnBrk="1" hangingPunct="1">
              <a:defRPr/>
            </a:pPr>
            <a:endParaRPr lang="en-US" sz="700" dirty="0">
              <a:latin typeface="Arial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4075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21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0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163" indent="-153909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15635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1889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08143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54397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600651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846905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093159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F4AEA4-73A0-4A21-8DA3-75752C1888E3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3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22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86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23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70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24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2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25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their white coloring helps them blend in with their icy surroundings.</a:t>
            </a:r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6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26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64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E4944D6C-5630-7D49-ADB5-EEAE061344AF}" type="slidenum">
              <a:rPr lang="en-US" sz="1100"/>
              <a:pPr algn="r" defTabSz="823412" eaLnBrk="0" hangingPunct="0"/>
              <a:t>27</a:t>
            </a:fld>
            <a:endParaRPr lang="en-US" sz="1100" dirty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86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28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defTabSz="888522">
              <a:defRPr/>
            </a:pPr>
            <a:endParaRPr lang="en-US" altLang="zh-CN" dirty="0"/>
          </a:p>
          <a:p>
            <a:r>
              <a:rPr lang="en-US" altLang="zh-CN" dirty="0"/>
              <a:t> </a:t>
            </a:r>
          </a:p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9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29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1.UN02 Summary of key concepts: properties of life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3047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30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38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E19C3BC3-EE56-6143-9214-BA5CD6082864}" type="slidenum">
              <a:rPr lang="en-US" sz="1100"/>
              <a:pPr algn="r" defTabSz="823412" eaLnBrk="0" hangingPunct="0"/>
              <a:t>31</a:t>
            </a:fld>
            <a:endParaRPr lang="en-US" sz="1100" dirty="0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3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163" indent="-153909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15635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1889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08143" indent="-123127" defTabSz="823412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54397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600651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846905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093159" indent="-123127" defTabSz="823412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67D377-8DAB-4D7C-A1B3-562E46410392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66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E19C3BC3-EE56-6143-9214-BA5CD6082864}" type="slidenum">
              <a:rPr lang="en-US" sz="1100"/>
              <a:pPr algn="r" defTabSz="823412" eaLnBrk="0" hangingPunct="0"/>
              <a:t>32</a:t>
            </a:fld>
            <a:endParaRPr lang="en-US" sz="1100" dirty="0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99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33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1.7 The three domains of life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376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E19C3BC3-EE56-6143-9214-BA5CD6082864}" type="slidenum">
              <a:rPr lang="en-US" sz="1100"/>
              <a:pPr algn="r" defTabSz="823412" eaLnBrk="0" hangingPunct="0"/>
              <a:t>34</a:t>
            </a:fld>
            <a:endParaRPr lang="en-US" sz="1100" dirty="0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39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E19C3BC3-EE56-6143-9214-BA5CD6082864}" type="slidenum">
              <a:rPr lang="en-US" sz="1100"/>
              <a:pPr algn="r" defTabSz="823412" eaLnBrk="0" hangingPunct="0"/>
              <a:t>35</a:t>
            </a:fld>
            <a:endParaRPr lang="en-US" sz="1100" dirty="0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27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E19C3BC3-EE56-6143-9214-BA5CD6082864}" type="slidenum">
              <a:rPr lang="en-US" sz="1100"/>
              <a:pPr algn="r" defTabSz="823412" eaLnBrk="0" hangingPunct="0"/>
              <a:t>36</a:t>
            </a:fld>
            <a:endParaRPr lang="en-US" sz="1100" dirty="0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33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37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700" dirty="0">
                <a:latin typeface="Arial" charset="0"/>
              </a:rPr>
              <a:t>Figure 1.8 Five unifying themes that run throughout the discipline of biology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055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38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defTabSz="888522">
              <a:defRPr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77914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39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147212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40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1.9 An evolutionary tree of bears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4388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41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83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3425-33B2-CA47-B061-8F26632CFE9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80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42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1.10 Charles Darwin (1809–1882), </a:t>
            </a:r>
            <a:r>
              <a:rPr lang="en-US" sz="700" i="1" dirty="0">
                <a:latin typeface="Arial" charset="0"/>
              </a:rPr>
              <a:t>The Origin of Species</a:t>
            </a:r>
            <a:r>
              <a:rPr lang="en-US" sz="700" dirty="0">
                <a:latin typeface="Arial" charset="0"/>
              </a:rPr>
              <a:t>, and blue-footed boobies he observed on the Galápagos Islands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65088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43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00521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44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593946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45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573500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46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1815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47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2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48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98034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49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79533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50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1.12 Natural selection in action</a:t>
            </a:r>
          </a:p>
          <a:p>
            <a:pPr eaLnBrk="1" hangingPunct="1"/>
            <a:endParaRPr lang="en-US" sz="700" dirty="0">
              <a:latin typeface="Arial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5718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3B0884C-2527-9349-816E-7424C2B75480}" type="slidenum">
              <a:rPr lang="en-US" sz="1100"/>
              <a:pPr algn="r" defTabSz="823412" eaLnBrk="0" hangingPunct="0"/>
              <a:t>51</a:t>
            </a:fld>
            <a:endParaRPr lang="en-US" sz="1100" dirty="0"/>
          </a:p>
        </p:txBody>
      </p:sp>
      <p:sp>
        <p:nvSpPr>
          <p:cNvPr id="1556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7833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27525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163" indent="-153909" defTabSz="427525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15635" indent="-123127" defTabSz="427525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1889" indent="-123127" defTabSz="427525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08143" indent="-123127" defTabSz="427525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54397" indent="-123127" defTabSz="4275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600651" indent="-123127" defTabSz="4275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846905" indent="-123127" defTabSz="4275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093159" indent="-123127" defTabSz="4275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4B1C65-EC1F-4AF2-AFC3-54A60B2E8C19}" type="slidenum">
              <a:rPr lang="en-US" altLang="en-US" sz="700">
                <a:solidFill>
                  <a:srgbClr val="000000"/>
                </a:solidFill>
                <a:latin typeface="Times" panose="02020603050405020304" pitchFamily="18" charset="0"/>
                <a:ea typeface="ＭＳ Ｐゴシック" panose="020B0600070205080204" pitchFamily="34" charset="-128"/>
              </a:rPr>
              <a:pPr/>
              <a:t>7</a:t>
            </a:fld>
            <a:endParaRPr lang="en-US" altLang="en-US" sz="700">
              <a:solidFill>
                <a:srgbClr val="000000"/>
              </a:solidFill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009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52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700" dirty="0">
                <a:latin typeface="Arial" charset="0"/>
              </a:rPr>
              <a:t>Figure 1.13 The artificial selection of food crops</a:t>
            </a:r>
          </a:p>
          <a:p>
            <a:endParaRPr lang="en-US" sz="700" dirty="0">
              <a:latin typeface="Arial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4438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3B0884C-2527-9349-816E-7424C2B75480}" type="slidenum">
              <a:rPr lang="en-US" sz="1100"/>
              <a:pPr algn="r" defTabSz="823412" eaLnBrk="0" hangingPunct="0"/>
              <a:t>53</a:t>
            </a:fld>
            <a:endParaRPr lang="en-US" sz="1100" dirty="0"/>
          </a:p>
        </p:txBody>
      </p:sp>
      <p:sp>
        <p:nvSpPr>
          <p:cNvPr id="1556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926183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54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r>
              <a:rPr lang="en-US" sz="700" dirty="0">
                <a:latin typeface="Arial" charset="0"/>
              </a:rPr>
              <a:t>Figure 1.14 The artificial selection of pets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0361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55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31588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56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492508" eaLnBrk="1" hangingPunct="1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21868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57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1.16 Structure/function:</a:t>
            </a:r>
          </a:p>
          <a:p>
            <a:pPr eaLnBrk="1" hangingPunct="1"/>
            <a:endParaRPr lang="en-US" sz="700" dirty="0">
              <a:latin typeface="Arial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666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58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4168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59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810113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60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1.17 The language of DNA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12387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61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2628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8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888522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79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62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017088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63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1.19 Nutrient and energy flow in an ecosystem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606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64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428009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65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594633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66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52184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67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3625391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68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1.20-s3 Zooming in on life (step 3)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667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A0D64FF1-6518-AA40-B7C1-CB7930A224C2}" type="slidenum">
              <a:rPr lang="en-US" sz="1100"/>
              <a:pPr algn="r" defTabSz="823412" eaLnBrk="0" hangingPunct="0"/>
              <a:t>69</a:t>
            </a:fld>
            <a:endParaRPr lang="en-US" sz="1100" dirty="0"/>
          </a:p>
        </p:txBody>
      </p:sp>
      <p:sp>
        <p:nvSpPr>
          <p:cNvPr id="1249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9584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9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1.0-2 Biology all around us: an inborn curiosity about nature</a:t>
            </a:r>
          </a:p>
          <a:p>
            <a:pPr eaLnBrk="1" hangingPunct="1"/>
            <a:endParaRPr lang="en-US" sz="700" dirty="0">
              <a:latin typeface="Arial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2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10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9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57592" y="9442871"/>
            <a:ext cx="2949608" cy="49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04" tIns="41151" rIns="82304" bIns="41151" anchor="b">
            <a:prstTxWarp prst="textNoShape">
              <a:avLst/>
            </a:prstTxWarp>
          </a:bodyPr>
          <a:lstStyle/>
          <a:p>
            <a:pPr algn="r" defTabSz="823412" eaLnBrk="0" hangingPunct="0"/>
            <a:fld id="{19762882-62AB-024E-9611-7F8CC57CE4C5}" type="slidenum">
              <a:rPr lang="en-US" sz="1100"/>
              <a:pPr algn="r" defTabSz="823412" eaLnBrk="0" hangingPunct="0"/>
              <a:t>11</a:t>
            </a:fld>
            <a:endParaRPr lang="en-US" sz="1100" dirty="0"/>
          </a:p>
        </p:txBody>
      </p:sp>
      <p:sp>
        <p:nvSpPr>
          <p:cNvPr id="20889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92" y="4721852"/>
            <a:ext cx="4993017" cy="447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2304" tIns="41151" rIns="82304" bIns="41151">
            <a:prstTxWarp prst="textNoShape">
              <a:avLst/>
            </a:prstTxWarp>
          </a:bodyPr>
          <a:lstStyle/>
          <a:p>
            <a:pPr defTabSz="888522" eaLnBrk="1" hangingPunct="1">
              <a:defRPr/>
            </a:pPr>
            <a:endParaRPr lang="en-US" dirty="0"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47412"/>
            <a:ext cx="5486400" cy="3726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2980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53" y="142275"/>
            <a:ext cx="4367981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3" y="3489706"/>
            <a:ext cx="650281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6492875"/>
            <a:ext cx="30861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© 2016 Pearson Education, Inc.</a:t>
            </a:r>
            <a:endParaRPr lang="en-US" dirty="0"/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71074" y="5575444"/>
            <a:ext cx="73067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PowerPoint</a:t>
            </a:r>
            <a:r>
              <a:rPr lang="en-US" sz="2000" b="1" baseline="30000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®</a:t>
            </a:r>
            <a:r>
              <a:rPr lang="en-US" sz="2000" b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Lectures </a:t>
            </a:r>
            <a:r>
              <a:rPr lang="en-US" sz="1600" b="1" dirty="0" smtClean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created by Edward J. </a:t>
            </a:r>
            <a:r>
              <a:rPr lang="en-US" sz="1600" b="1" dirty="0" err="1" smtClean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Zalisko</a:t>
            </a:r>
            <a:r>
              <a:rPr lang="en-US" sz="1600" b="1" dirty="0" smtClean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b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for</a:t>
            </a:r>
          </a:p>
          <a:p>
            <a:pPr eaLnBrk="0" hangingPunct="0"/>
            <a:r>
              <a:rPr lang="en-US" sz="1800" b="1" i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Campbell Essential Biology, </a:t>
            </a:r>
            <a:r>
              <a:rPr lang="en-US" sz="1800" b="1" dirty="0" smtClean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Sixth </a:t>
            </a:r>
            <a:r>
              <a:rPr lang="en-US" sz="1800" b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Edition,</a:t>
            </a:r>
            <a:r>
              <a:rPr lang="en-US" sz="1800" b="1" i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and</a:t>
            </a:r>
            <a:endParaRPr lang="en-US" sz="1800" b="1" dirty="0">
              <a:solidFill>
                <a:schemeClr val="tx1"/>
              </a:solidFill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eaLnBrk="0" hangingPunct="0"/>
            <a:r>
              <a:rPr lang="en-US" sz="1800" b="1" i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Campbell Essential Biology with Physiology, </a:t>
            </a:r>
            <a:r>
              <a:rPr lang="en-US" sz="1800" b="1" dirty="0" smtClean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Fifth </a:t>
            </a:r>
            <a:r>
              <a:rPr lang="en-US" sz="1800" b="1" dirty="0">
                <a:solidFill>
                  <a:schemeClr val="tx1"/>
                </a:solidFill>
                <a:ea typeface="ＭＳ Ｐゴシック" pitchFamily="-108" charset="-128"/>
                <a:cs typeface="ＭＳ Ｐゴシック" pitchFamily="-108" charset="-128"/>
              </a:rPr>
              <a:t>Edition</a:t>
            </a:r>
            <a:endParaRPr lang="en-US" sz="1800" b="1" i="1" dirty="0">
              <a:solidFill>
                <a:schemeClr val="tx1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0" hangingPunct="0"/>
            <a:r>
              <a:rPr lang="en-US" sz="1600" b="1" i="1" dirty="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8" charset="-128"/>
                <a:cs typeface="Arial" panose="020B0604020202020204" pitchFamily="34" charset="0"/>
              </a:rPr>
              <a:t>  –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8" charset="-128"/>
                <a:cs typeface="Arial" panose="020B0604020202020204" pitchFamily="34" charset="0"/>
              </a:rPr>
              <a:t>Eric J. Simon, Jean L. Dickey,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08" charset="-128"/>
                <a:cs typeface="Arial" panose="020B0604020202020204" pitchFamily="34" charset="0"/>
              </a:rPr>
              <a:t>Kelly A. Hogan, and Jane B. Reece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ＭＳ Ｐゴシック" pitchFamily="-10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2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2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227909"/>
            <a:ext cx="8543108" cy="4949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E886-DA9C-4BB0-9CDA-E860E39C9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3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116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715A1C8-438E-4BC5-A1D6-FD2EE9BF8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396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60A5917-4DDF-4EE3-8A68-064B4DEFDB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707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A2CF3D7-F19D-4472-AD14-69A929B0B2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10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29B95AA-7C4D-4324-A0E0-0C0784EEF0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651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2F05910-84F2-4C45-A614-A61317B03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730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85CA2B6-4037-477F-B86B-BE18D8ED8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63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94F27E3-D590-4447-926D-426315393D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542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6BC0EA2-140A-4452-ABD9-808E5DDEB4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914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CD5BCB8-B86D-43BB-83F1-FC2BEF5E67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98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83" y="365126"/>
            <a:ext cx="8543108" cy="9787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</a:t>
            </a:r>
            <a:br>
              <a:rPr lang="en-US" dirty="0" smtClean="0"/>
            </a:br>
            <a:r>
              <a:rPr lang="en-US" dirty="0" smtClean="0"/>
              <a:t>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476103"/>
            <a:ext cx="8543108" cy="47008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E886-DA9C-4BB0-9CDA-E860E39C9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7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050ECCD-050E-477A-8286-A864ED129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504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AC66799-5369-4810-832B-4E97BC2F5C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823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845AA95-8430-4A8C-84F3-5C1EB56BD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8432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AA1DF83-92E6-4F82-AF42-EC87DB52E6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385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5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E886-DA9C-4BB0-9CDA-E860E39C9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E886-DA9C-4BB0-9CDA-E860E39C9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6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7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8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9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4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83" y="132522"/>
            <a:ext cx="8543108" cy="9588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83" y="1227909"/>
            <a:ext cx="8543108" cy="4949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24" y="65109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2016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E886-DA9C-4BB0-9CDA-E860E39C9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  <p:sldLayoutId id="2147483683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0070C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rgbClr val="0070C0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864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158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517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180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33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0307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177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ahoma" panose="020B0604030504040204" pitchFamily="34" charset="0"/>
                <a:ea typeface="MS PGothic" pitchFamily="34" charset="-128"/>
              </a:defRPr>
            </a:lvl1pPr>
          </a:lstStyle>
          <a:p>
            <a:fld id="{C16A8009-46ED-456B-80EB-49BBA7BBD78F}" type="slidenum">
              <a:rPr lang="en-US" altLang="zh-CN" smtClean="0">
                <a:cs typeface="Arial" panose="020B0604020202020204" pitchFamily="34" charset="0"/>
              </a:rPr>
              <a:pPr/>
              <a:t>‹#›</a:t>
            </a:fld>
            <a:endParaRPr lang="en-US" altLang="zh-CN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641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877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329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66675" y="6581775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defRPr/>
            </a:pPr>
            <a:r>
              <a:rPr lang="en-US" altLang="en-US" sz="9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© 2016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0052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5096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86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952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052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02127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00855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2016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555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xuan@CUHK.edu.cn" TargetMode="External"/><Relationship Id="rId2" Type="http://schemas.openxmlformats.org/officeDocument/2006/relationships/hyperlink" Target="mailto:tanxinran@CUHK.edu.cn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mailto:218019124@link.cuhk.edu.c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Mars_2020" TargetMode="Externa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01_13bbDogs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130300"/>
            <a:ext cx="8845550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1028"/>
          <p:cNvSpPr txBox="1">
            <a:spLocks noChangeArrowheads="1"/>
          </p:cNvSpPr>
          <p:nvPr/>
        </p:nvSpPr>
        <p:spPr bwMode="auto">
          <a:xfrm>
            <a:off x="3614806" y="5908090"/>
            <a:ext cx="26837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BIO2001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7638" y="382588"/>
            <a:ext cx="8847137" cy="747712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charset="0"/>
                <a:cs typeface="Arial" charset="0"/>
              </a:rPr>
              <a:t>WELCOME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charset="0"/>
                <a:cs typeface="Arial" charset="0"/>
              </a:rPr>
              <a:t>TO  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charset="0"/>
                <a:cs typeface="Arial" charset="0"/>
              </a:rPr>
              <a:t>GENERAL 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charset="0"/>
                <a:cs typeface="Arial" charset="0"/>
              </a:rPr>
              <a:t>BIOLOGY </a:t>
            </a:r>
            <a:r>
              <a:rPr lang="en-US" altLang="zh-C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charset="0"/>
                <a:cs typeface="Arial" charset="0"/>
              </a:rPr>
              <a:t>!</a:t>
            </a:r>
            <a:endParaRPr lang="en-US" altLang="zh-C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宋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9264" y="619411"/>
            <a:ext cx="8543108" cy="758128"/>
          </a:xfrm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Scientific Study of Life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489264" y="1931613"/>
            <a:ext cx="8543108" cy="335682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Biology</a:t>
            </a:r>
            <a:r>
              <a:rPr lang="en-US" b="1" dirty="0" smtClean="0">
                <a:latin typeface="Cambria" panose="02040503050406030204" pitchFamily="18" charset="0"/>
              </a:rPr>
              <a:t> is the scientific study of life.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Bio- life or living things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Logy – </a:t>
            </a:r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Logie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 a scientific study</a:t>
            </a: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</a:rPr>
              <a:t>Here the questions are: </a:t>
            </a:r>
          </a:p>
          <a:p>
            <a:pPr lvl="1"/>
            <a:r>
              <a:rPr lang="en-US" sz="4000" b="1" dirty="0">
                <a:latin typeface="Cambria" panose="02040503050406030204" pitchFamily="18" charset="0"/>
              </a:rPr>
              <a:t>W</a:t>
            </a:r>
            <a:r>
              <a:rPr lang="en-US" sz="4000" b="1" dirty="0" smtClean="0">
                <a:latin typeface="Cambria" panose="02040503050406030204" pitchFamily="18" charset="0"/>
              </a:rPr>
              <a:t>hat is a scientific study?</a:t>
            </a:r>
          </a:p>
          <a:p>
            <a:pPr lvl="1"/>
            <a:r>
              <a:rPr lang="en-US" sz="4000" b="1" dirty="0">
                <a:latin typeface="Cambria" panose="02040503050406030204" pitchFamily="18" charset="0"/>
              </a:rPr>
              <a:t>W</a:t>
            </a:r>
            <a:r>
              <a:rPr lang="en-US" sz="4000" b="1" dirty="0" smtClean="0">
                <a:latin typeface="Cambria" panose="02040503050406030204" pitchFamily="18" charset="0"/>
              </a:rPr>
              <a:t>hat does it mean to be alive?</a:t>
            </a:r>
            <a:endParaRPr lang="en-US" sz="40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66" y="515775"/>
            <a:ext cx="8355478" cy="651249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Process of Science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475013" y="1691045"/>
            <a:ext cx="8355478" cy="4376469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How do we tell the difference between science and other ways of trying to make sense of nature?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  <a:r>
              <a:rPr lang="en-US" altLang="zh-CN" b="1" dirty="0" smtClean="0">
                <a:latin typeface="Cambria" panose="02040503050406030204" pitchFamily="18" charset="0"/>
              </a:rPr>
              <a:t> </a:t>
            </a:r>
            <a:r>
              <a:rPr lang="en-US" altLang="zh-CN" b="1" dirty="0">
                <a:latin typeface="Cambria" panose="02040503050406030204" pitchFamily="18" charset="0"/>
              </a:rPr>
              <a:t>is an approach to understanding the natural world that is based on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inquiry</a:t>
            </a:r>
            <a:r>
              <a:rPr lang="en-US" altLang="zh-CN" b="1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altLang="zh-CN" b="1" dirty="0">
                <a:latin typeface="Cambria" panose="02040503050406030204" pitchFamily="18" charset="0"/>
              </a:rPr>
              <a:t>a search for information,</a:t>
            </a:r>
          </a:p>
          <a:p>
            <a:pPr lvl="1"/>
            <a:r>
              <a:rPr lang="en-US" altLang="zh-CN" b="1" dirty="0">
                <a:latin typeface="Cambria" panose="02040503050406030204" pitchFamily="18" charset="0"/>
              </a:rPr>
              <a:t>explanations, and </a:t>
            </a:r>
          </a:p>
          <a:p>
            <a:pPr lvl="1"/>
            <a:r>
              <a:rPr lang="en-US" altLang="zh-CN" b="1" dirty="0">
                <a:latin typeface="Cambria" panose="02040503050406030204" pitchFamily="18" charset="0"/>
              </a:rPr>
              <a:t>answers to specific questions. </a:t>
            </a: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641" y="528049"/>
            <a:ext cx="8224850" cy="631448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Process of Science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605641" y="1647709"/>
            <a:ext cx="8003970" cy="467209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Human beings understand our natural world through using two basic scientific approaches: </a:t>
            </a:r>
          </a:p>
          <a:p>
            <a:pPr lvl="1"/>
            <a:r>
              <a:rPr lang="en-US" sz="3200" b="1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discovery science</a:t>
            </a:r>
            <a:r>
              <a:rPr lang="en-US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 which is mostly about </a:t>
            </a:r>
            <a:r>
              <a:rPr lang="en-US" sz="32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describing</a:t>
            </a:r>
            <a:r>
              <a:rPr lang="en-US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nature, and </a:t>
            </a:r>
          </a:p>
          <a:p>
            <a:pPr lvl="1"/>
            <a:r>
              <a:rPr lang="en-US" sz="3200" b="1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hypothesis-driven science</a:t>
            </a:r>
            <a:r>
              <a:rPr lang="en-US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 which is mostly about </a:t>
            </a:r>
            <a:r>
              <a:rPr lang="en-US" sz="32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explaining</a:t>
            </a:r>
            <a:r>
              <a:rPr lang="en-US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nature.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Most scientists practice a combination of these two forms of inquiry. 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50" y="672072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知其然而不知其所以</a:t>
            </a:r>
            <a:r>
              <a:rPr lang="zh-CN" altLang="en-US" sz="5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然</a:t>
            </a:r>
            <a:endParaRPr lang="en-US" sz="5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8852" y="2779204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知其</a:t>
            </a:r>
            <a:r>
              <a:rPr lang="zh-CN" altLang="en-US" sz="5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然 而 知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其所以</a:t>
            </a:r>
            <a:r>
              <a:rPr lang="zh-CN" altLang="en-US" sz="5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然</a:t>
            </a:r>
            <a:endParaRPr lang="en-US" sz="5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83523" y="1815578"/>
            <a:ext cx="320633" cy="76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1904" y="2559028"/>
            <a:ext cx="2363189" cy="146202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82201" y="2563924"/>
            <a:ext cx="3983550" cy="146202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580" y="4241226"/>
            <a:ext cx="294850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Discovery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</a:p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“What”</a:t>
            </a:r>
            <a:endParaRPr lang="en-US" sz="6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683" y="4255549"/>
            <a:ext cx="37080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Hypothesis-Driven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</a:p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“Why”</a:t>
            </a:r>
            <a:endParaRPr lang="en-US" sz="6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5017" y="448923"/>
            <a:ext cx="6626432" cy="809861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Discovery Science</a:t>
            </a:r>
            <a:b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(“Descriptive Science”)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819396" y="2280527"/>
            <a:ext cx="7849591" cy="361722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Science seeks natural causes for natural phenomena.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This limits the scope of science to the study of structures and processes that we can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verifiably observe, and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measure directly or indirectly with the help of tools and technology, such as microscopes.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424" y="6381893"/>
            <a:ext cx="3086100" cy="365125"/>
          </a:xfrm>
        </p:spPr>
        <p:txBody>
          <a:bodyPr/>
          <a:lstStyle/>
          <a:p>
            <a:r>
              <a:rPr lang="en-US" smtClean="0"/>
              <a:t>© 2016 Pearson Education, Inc.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2115223"/>
            <a:ext cx="8546592" cy="3212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458" y="264791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Light Micrograph (LM)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5688" y="213236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TYPES OF MICROGRAPHS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2626" y="2501700"/>
            <a:ext cx="22108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lnSpc>
                <a:spcPts val="1900"/>
              </a:lnSpc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Scanning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Electron</a:t>
            </a:r>
          </a:p>
          <a:p>
            <a:pPr algn="ctr" eaLnBrk="0" hangingPunct="0">
              <a:lnSpc>
                <a:spcPts val="17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Micrograph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(SEM)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1383" y="2506532"/>
            <a:ext cx="2659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lnSpc>
                <a:spcPts val="1900"/>
              </a:lnSpc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Transmission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Electron</a:t>
            </a:r>
          </a:p>
          <a:p>
            <a:pPr algn="ctr" eaLnBrk="0" hangingPunct="0">
              <a:lnSpc>
                <a:spcPts val="17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Micrograph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(TEM)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49442" y="464532"/>
            <a:ext cx="8395854" cy="13729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r>
              <a:rPr lang="en-US" sz="36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Discovery Science:</a:t>
            </a:r>
          </a:p>
          <a:p>
            <a:r>
              <a:rPr lang="en-US" sz="36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Making Careful Observation</a:t>
            </a:r>
            <a:endParaRPr lang="en-US" sz="36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8403" y="5211546"/>
            <a:ext cx="224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透射电子显微镜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1245" y="5235482"/>
            <a:ext cx="224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扫描电子显微镜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601" y="5211398"/>
            <a:ext cx="224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光学显微镜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535" y="6064438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Microscope</a:t>
            </a:r>
            <a:r>
              <a:rPr lang="en-US" altLang="zh-CN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显微镜     </a:t>
            </a:r>
            <a:r>
              <a:rPr lang="en-US" altLang="zh-CN" sz="18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Micro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graph</a:t>
            </a:r>
            <a:r>
              <a:rPr lang="en-US" altLang="zh-CN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显微镜</a:t>
            </a:r>
            <a:r>
              <a:rPr lang="zh-CN" altLang="en-US" sz="1800" b="1" dirty="0">
                <a:latin typeface="KaiTi" panose="02010609060101010101" pitchFamily="49" charset="-122"/>
                <a:ea typeface="KaiTi" panose="02010609060101010101" pitchFamily="49" charset="-122"/>
              </a:rPr>
              <a:t>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095" y="1720769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/>
              <a:t>Paramecium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142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268" y="512453"/>
            <a:ext cx="7315199" cy="75820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Discovery </a:t>
            </a:r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641268" y="1774174"/>
            <a:ext cx="7874082" cy="3439094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Recorded observations are called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data </a:t>
            </a:r>
            <a:r>
              <a:rPr lang="zh-CN" altLang="en-US" sz="20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（数据）</a:t>
            </a:r>
            <a:r>
              <a:rPr lang="en-US" b="1" dirty="0" smtClean="0">
                <a:latin typeface="Cambria" panose="02040503050406030204" pitchFamily="18" charset="0"/>
              </a:rPr>
              <a:t>, all scientific inquiry is based on data.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Scientific data must be verifiable and repeatable.</a:t>
            </a:r>
          </a:p>
        </p:txBody>
      </p:sp>
    </p:spTree>
    <p:extLst>
      <p:ext uri="{BB962C8B-B14F-4D97-AF65-F5344CB8AC3E}">
        <p14:creationId xmlns:p14="http://schemas.microsoft.com/office/powerpoint/2010/main" val="13811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475488"/>
            <a:ext cx="8546592" cy="5907024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4073" y="152400"/>
            <a:ext cx="8395854" cy="9454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r>
              <a:rPr lang="en-US" sz="28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Discovery Science: Making Careful Observation</a:t>
            </a:r>
            <a:endParaRPr lang="en-US" sz="28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30" y="1237326"/>
            <a:ext cx="5670243" cy="4745599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4073" y="152400"/>
            <a:ext cx="8395854" cy="9454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r>
              <a:rPr lang="en-US" sz="28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Discovery Science: Making Careful Observation</a:t>
            </a:r>
            <a:endParaRPr lang="en-US" sz="28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289" y="714904"/>
            <a:ext cx="8296101" cy="75812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Hypothesis-Driven </a:t>
            </a:r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615289" y="1929044"/>
            <a:ext cx="8182100" cy="2809705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 observations of discovery science motivate us to ask questions and seek explanations.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As a formal process of inquiry, the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scientific method</a:t>
            </a:r>
            <a:r>
              <a:rPr lang="en-US" b="1" dirty="0" smtClean="0">
                <a:latin typeface="Cambria" panose="02040503050406030204" pitchFamily="18" charset="0"/>
              </a:rPr>
              <a:t> consists of a series of steps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that provide a loose guideline for scientific investigations.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3428" y="377075"/>
            <a:ext cx="8142288" cy="94340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pitchFamily="2" charset="-122"/>
                <a:cs typeface="Arial" charset="0"/>
              </a:rPr>
              <a:t>Instructor and 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7727" y="1320477"/>
            <a:ext cx="7747989" cy="334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Instructor:  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Cambria" panose="020405030504060302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Dr. Chen Jihang</a:t>
            </a:r>
            <a:r>
              <a:rPr lang="en-US" altLang="zh-CN" sz="3200" b="1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陈吉航</a:t>
            </a:r>
            <a:endParaRPr lang="en-US" altLang="zh-CN" sz="3200" b="1" dirty="0" smtClean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E-Mail: 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chenjihang@cuhk.edu.cn</a:t>
            </a:r>
            <a:endParaRPr lang="en-US" altLang="zh-CN" sz="1800" b="1" u="sng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Phone</a:t>
            </a:r>
            <a:r>
              <a:rPr lang="en-US" altLang="zh-CN" sz="1800" b="1" dirty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8427-3819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Office: Cheng Dao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Bldg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501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Office hour: 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10:00-11:00 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am 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Thursday</a:t>
            </a:r>
            <a:endParaRPr lang="en-US" altLang="zh-CN" sz="18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Teaching Assistants: 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66" y="4794592"/>
            <a:ext cx="35966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ambria" panose="02040503050406030204" pitchFamily="18" charset="0"/>
              </a:rPr>
              <a:t>TAN </a:t>
            </a:r>
            <a:r>
              <a:rPr lang="en-US" altLang="zh-CN" sz="2800" b="1" dirty="0" smtClean="0">
                <a:latin typeface="Cambria" panose="02040503050406030204" pitchFamily="18" charset="0"/>
              </a:rPr>
              <a:t>Xinran 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谈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昕然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E-Mail: 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tanxinran@CUHK.edu.cn</a:t>
            </a:r>
            <a:endParaRPr lang="en-US" altLang="zh-CN" sz="18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5693" y="4812269"/>
            <a:ext cx="321254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Arial" pitchFamily="-108" charset="0"/>
                <a:cs typeface="Arial" pitchFamily="-108" charset="0"/>
              </a:defRPr>
            </a:lvl9pPr>
          </a:lstStyle>
          <a:p>
            <a:pPr algn="ctr"/>
            <a:r>
              <a:rPr lang="en-US" altLang="zh-CN" sz="2800" b="1" dirty="0" smtClean="0">
                <a:latin typeface="Cambria" panose="02040503050406030204" pitchFamily="18" charset="0"/>
              </a:rPr>
              <a:t>Cheng Xinyi 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程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馨亿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E-Mail: </a:t>
            </a:r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  <a:hlinkClick r:id="rId3"/>
              </a:rPr>
              <a:t>lixuan@CUHK.edu.cn</a:t>
            </a:r>
            <a:endParaRPr lang="en-US" altLang="zh-CN" sz="18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56" y="5720317"/>
            <a:ext cx="41569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ambria" panose="02040503050406030204" pitchFamily="18" charset="0"/>
              </a:rPr>
              <a:t>Zhou </a:t>
            </a:r>
            <a:r>
              <a:rPr lang="en-US" altLang="zh-CN" sz="2800" b="1" dirty="0" err="1" smtClean="0">
                <a:latin typeface="Cambria" panose="02040503050406030204" pitchFamily="18" charset="0"/>
              </a:rPr>
              <a:t>Youli</a:t>
            </a:r>
            <a:r>
              <a:rPr lang="en-US" altLang="zh-CN" sz="2800" b="1" dirty="0" smtClean="0">
                <a:latin typeface="Cambria" panose="02040503050406030204" pitchFamily="18" charset="0"/>
              </a:rPr>
              <a:t> 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周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有丽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lang="en-US" altLang="zh-CN" sz="1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E-Mail: </a:t>
            </a:r>
            <a:r>
              <a:rPr lang="en-US" altLang="zh-CN" sz="1800" b="1" dirty="0">
                <a:solidFill>
                  <a:srgbClr val="002060"/>
                </a:solidFill>
                <a:latin typeface="Cambria" panose="02040503050406030204" pitchFamily="18" charset="0"/>
                <a:hlinkClick r:id="rId4"/>
              </a:rPr>
              <a:t>218019124@link.cuhk.edu.cn</a:t>
            </a:r>
            <a:endParaRPr lang="en-US" altLang="zh-CN" sz="1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1979918"/>
            <a:ext cx="8546592" cy="4005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6954" y="3135244"/>
            <a:ext cx="1382110" cy="941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Observation</a:t>
            </a:r>
          </a:p>
          <a:p>
            <a:pPr algn="ctr" eaLnBrk="0" hangingPunct="0">
              <a:lnSpc>
                <a:spcPts val="15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The remote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doesn’t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work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7671" y="3234947"/>
            <a:ext cx="107433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lnSpc>
                <a:spcPts val="17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Question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What’s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wrong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7769" y="3131642"/>
            <a:ext cx="1289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Hypothesis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The 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batteries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are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dead.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1107" y="3137992"/>
            <a:ext cx="1282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Prediction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With new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batteries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it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will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work.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7888" y="3205825"/>
            <a:ext cx="1301958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Experiment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Replace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batteries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3051" y="4317075"/>
            <a:ext cx="1393330" cy="1364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Experiment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supports 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hypothesis;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make more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predictions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and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test.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288" y="2533439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Revise.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5387" y="1909075"/>
            <a:ext cx="132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Experiment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does not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support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hypothesis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.</a:t>
            </a: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298704" y="441301"/>
            <a:ext cx="8543108" cy="7818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r>
              <a:rPr lang="en-US" sz="36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Hypothesis-Driven Science</a:t>
            </a:r>
            <a:endParaRPr lang="en-US" sz="36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43" y="499185"/>
            <a:ext cx="8543108" cy="761369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Hypothesis-Driven </a:t>
            </a:r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723899" y="1651041"/>
            <a:ext cx="7915275" cy="4664034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Most modern scientific investigations can be described as hypothesis-driven science.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hypothesis</a:t>
            </a:r>
            <a:r>
              <a:rPr lang="en-US" b="1" dirty="0" smtClean="0">
                <a:latin typeface="Cambria" panose="02040503050406030204" pitchFamily="18" charset="0"/>
              </a:rPr>
              <a:t> is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 tentative answer to a question or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 proposed explanation for a set of observations.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A good hypothesis immediately leads to predictions that can be tested by experiments.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024" y="476907"/>
            <a:ext cx="7464828" cy="817503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Hypothesis-Driven </a:t>
            </a:r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Science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836024" y="1809799"/>
            <a:ext cx="7994466" cy="2845327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Once a hypothesis is formed, an investigator can make predictions about what results are expected if that hypothesis is correct.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We then test the hypothesis by performing an experiment to see whether or not the results are as predicted.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389" y="430657"/>
            <a:ext cx="8117972" cy="793752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Theories in Science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534390" y="1509729"/>
            <a:ext cx="8117972" cy="5052996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Accumulating facts is not the primary goal of science.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What really advances science are new theories that tie together a number of observations that previously seemed unrelated. 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The cornerstones of science are the explanations that apply to the greatest variety of phenomena.</a:t>
            </a:r>
            <a:r>
              <a:rPr lang="en-US" altLang="zh-CN" b="1" dirty="0">
                <a:latin typeface="Cambria" panose="02040503050406030204" pitchFamily="18" charset="0"/>
              </a:rPr>
              <a:t> </a:t>
            </a:r>
            <a:endParaRPr lang="en-US" altLang="zh-CN" b="1" dirty="0" smtClean="0">
              <a:latin typeface="Cambria" panose="02040503050406030204" pitchFamily="18" charset="0"/>
            </a:endParaRPr>
          </a:p>
          <a:p>
            <a:r>
              <a:rPr lang="en-US" altLang="zh-CN" sz="1800" b="1" dirty="0" smtClean="0">
                <a:latin typeface="Cambria" panose="02040503050406030204" pitchFamily="18" charset="0"/>
              </a:rPr>
              <a:t>People like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Isaac Newton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,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Charles Darwin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, and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Albert Einstein 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stand out in the history of science not because they discovered a great many facts but because their theories had such broad explanatory power. </a:t>
            </a:r>
          </a:p>
          <a:p>
            <a:endParaRPr lang="en-US" b="1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699" y="465155"/>
            <a:ext cx="8410747" cy="958863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Theories in Science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647699" y="1608167"/>
            <a:ext cx="8182791" cy="406848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What is a scientific theory, and how is it different from a hypothesis?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A scientific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theory</a:t>
            </a:r>
            <a:r>
              <a:rPr lang="en-US" b="1" dirty="0" smtClean="0">
                <a:latin typeface="Cambria" panose="02040503050406030204" pitchFamily="18" charset="0"/>
              </a:rPr>
              <a:t> is much broader in scope than a hypothesis.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A theory</a:t>
            </a:r>
          </a:p>
          <a:p>
            <a:pPr lvl="2"/>
            <a:r>
              <a:rPr lang="en-US" b="1" dirty="0" smtClean="0">
                <a:latin typeface="Cambria" panose="02040503050406030204" pitchFamily="18" charset="0"/>
              </a:rPr>
              <a:t>is a comprehensive explanation </a:t>
            </a:r>
            <a:br>
              <a:rPr lang="en-US" b="1" dirty="0" smtClean="0">
                <a:latin typeface="Cambria" panose="02040503050406030204" pitchFamily="18" charset="0"/>
              </a:rPr>
            </a:br>
            <a:r>
              <a:rPr lang="en-US" b="1" dirty="0" smtClean="0">
                <a:latin typeface="Cambria" panose="02040503050406030204" pitchFamily="18" charset="0"/>
              </a:rPr>
              <a:t>supported by abundant evidence, and </a:t>
            </a:r>
          </a:p>
          <a:p>
            <a:pPr lvl="2"/>
            <a:r>
              <a:rPr lang="en-US" b="1" dirty="0" smtClean="0">
                <a:latin typeface="Cambria" panose="02040503050406030204" pitchFamily="18" charset="0"/>
              </a:rPr>
              <a:t>is general enough to spin off many new testable hypotheses.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748" y="430984"/>
            <a:ext cx="8163741" cy="791854"/>
          </a:xfrm>
        </p:spPr>
        <p:txBody>
          <a:bodyPr/>
          <a:lstStyle/>
          <a:p>
            <a:r>
              <a:rPr lang="en-US" sz="4400" dirty="0">
                <a:solidFill>
                  <a:srgbClr val="C39150"/>
                </a:solidFill>
                <a:latin typeface="Cambria" panose="02040503050406030204" pitchFamily="18" charset="0"/>
              </a:rPr>
              <a:t>Theories in Science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666749" y="1438274"/>
            <a:ext cx="7972426" cy="4827753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For example, these are two hypotheses.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 smtClean="0">
                <a:latin typeface="Cambria" panose="02040503050406030204" pitchFamily="18" charset="0"/>
              </a:rPr>
              <a:t>“White fur is an adaptation that helps polar bears survive in an Arctic habitat.”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 smtClean="0">
                <a:latin typeface="Cambria" panose="02040503050406030204" pitchFamily="18" charset="0"/>
              </a:rPr>
              <a:t>“The unusual bone structure in a hummingbird’s wings is an evolutionary adaptation that provides an advantage in gathering nectar from flowers.”</a:t>
            </a:r>
          </a:p>
          <a:p>
            <a:r>
              <a:rPr lang="en-US" sz="2400" b="1" dirty="0" smtClean="0">
                <a:latin typeface="Cambria" panose="02040503050406030204" pitchFamily="18" charset="0"/>
              </a:rPr>
              <a:t>In contrast, the following theory ties together those seemingly unrelated hypotheses: </a:t>
            </a:r>
          </a:p>
          <a:p>
            <a:pPr lvl="1"/>
            <a:r>
              <a:rPr lang="en-US" sz="2400" b="1" dirty="0" smtClean="0">
                <a:latin typeface="Cambria" panose="02040503050406030204" pitchFamily="18" charset="0"/>
              </a:rPr>
              <a:t>“Adaptations to the local environment evolve by natural selection.”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380" y="631238"/>
            <a:ext cx="7027817" cy="649531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Theories in Science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800099" y="1704975"/>
            <a:ext cx="7987965" cy="2712769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Theories only become widely accepted by scientists if they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are supported by extensive evidence, </a:t>
            </a:r>
            <a:r>
              <a:rPr lang="en-US" b="1" dirty="0">
                <a:latin typeface="Cambria" panose="02040503050406030204" pitchFamily="18" charset="0"/>
              </a:rPr>
              <a:t>and  </a:t>
            </a:r>
            <a:endParaRPr lang="en-US" b="1" dirty="0" smtClean="0">
              <a:latin typeface="Cambria" panose="02040503050406030204" pitchFamily="18" charset="0"/>
            </a:endParaRP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have not been contradicted by any scientific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61737" y="492086"/>
            <a:ext cx="6617369" cy="76567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Nature of Life 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68002" name="Rectangle 2"/>
          <p:cNvSpPr>
            <a:spLocks noGrp="1" noChangeArrowheads="1"/>
          </p:cNvSpPr>
          <p:nvPr>
            <p:ph idx="1"/>
          </p:nvPr>
        </p:nvSpPr>
        <p:spPr>
          <a:xfrm>
            <a:off x="771525" y="1602893"/>
            <a:ext cx="7908256" cy="3873481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What is life?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What distinguishes living things from nonliving things?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The phenomenon of life seems to defy a simple, one-sentence definition.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We recognize life mainly by what living things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0660" y="865015"/>
            <a:ext cx="6124072" cy="726279"/>
          </a:xfrm>
        </p:spPr>
        <p:txBody>
          <a:bodyPr/>
          <a:lstStyle/>
          <a:p>
            <a:pPr lvl="0"/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Properties of Life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787" y="1973333"/>
            <a:ext cx="5676554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Order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Regulation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Growth and development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Energy processing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Response to environment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Reproduction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latin typeface="Cambria" panose="02040503050406030204" pitchFamily="18" charset="0"/>
              </a:rPr>
              <a:t>Evolution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509016"/>
            <a:ext cx="8546592" cy="5839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300" y="2000250"/>
            <a:ext cx="813043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5050" y="2000250"/>
            <a:ext cx="1377300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Regulation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1975" y="2000250"/>
            <a:ext cx="1608133" cy="647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Growth and </a:t>
            </a:r>
            <a:endParaRPr lang="en-US" sz="1805" b="1" dirty="0" smtClean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eaLnBrk="0" hangingPunct="0"/>
            <a:r>
              <a:rPr lang="en-US" sz="1805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development</a:t>
            </a:r>
            <a:endParaRPr lang="en-US" sz="1805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7925" y="2000250"/>
            <a:ext cx="2262158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Energy 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21" y="5419725"/>
            <a:ext cx="1980029" cy="647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Response </a:t>
            </a:r>
            <a:r>
              <a:rPr lang="en-US" sz="1805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to</a:t>
            </a:r>
          </a:p>
          <a:p>
            <a:pPr eaLnBrk="0" hangingPunct="0"/>
            <a:r>
              <a:rPr lang="en-US" sz="1805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the </a:t>
            </a:r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environment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1361" y="5648325"/>
            <a:ext cx="1685077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Reproduction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9672" y="5648325"/>
            <a:ext cx="1236236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5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9938" y="6360374"/>
            <a:ext cx="130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sz="1400" b="1" dirty="0">
                <a:solidFill>
                  <a:srgbClr val="434343"/>
                </a:solidFill>
                <a:latin typeface="Arial" panose="020B0604020202020204" pitchFamily="34" charset="0"/>
              </a:rPr>
              <a:t>Venus flytrap</a:t>
            </a:r>
            <a:endParaRPr lang="en-US" sz="1400" b="1" i="0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63929" y="464611"/>
            <a:ext cx="7989877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KaiTi" panose="02010609060101010101" pitchFamily="49" charset="-122"/>
              </a:rPr>
              <a:t>Course Description</a:t>
            </a:r>
          </a:p>
          <a:p>
            <a:pPr eaLnBrk="1" hangingPunct="1"/>
            <a:endParaRPr lang="en-GB" altLang="zh-CN" b="1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GB" altLang="zh-CN" sz="2800" b="1" dirty="0">
                <a:latin typeface="Cambria" panose="02040503050406030204" pitchFamily="18" charset="0"/>
              </a:rPr>
              <a:t> </a:t>
            </a:r>
            <a:r>
              <a:rPr lang="en-GB" altLang="zh-CN" sz="2800" b="1" dirty="0" smtClean="0">
                <a:latin typeface="Cambria" panose="02040503050406030204" pitchFamily="18" charset="0"/>
              </a:rPr>
              <a:t>        General </a:t>
            </a:r>
            <a:r>
              <a:rPr lang="en-GB" altLang="zh-CN" sz="2800" b="1" dirty="0">
                <a:latin typeface="Cambria" panose="02040503050406030204" pitchFamily="18" charset="0"/>
              </a:rPr>
              <a:t>Biology </a:t>
            </a:r>
            <a:r>
              <a:rPr lang="en-US" altLang="zh-CN" sz="2800" b="1" dirty="0">
                <a:latin typeface="Cambria" panose="02040503050406030204" pitchFamily="18" charset="0"/>
              </a:rPr>
              <a:t>is a foundation course that </a:t>
            </a:r>
            <a:r>
              <a:rPr lang="en-GB" altLang="zh-CN" sz="2800" b="1" dirty="0">
                <a:latin typeface="Cambria" panose="02040503050406030204" pitchFamily="18" charset="0"/>
              </a:rPr>
              <a:t>is designed for students who may or may not have taken science courses with a biology component at the senior high school level. </a:t>
            </a:r>
            <a:r>
              <a:rPr lang="en-GB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It presents our current understandings of cells and molecules of life, genetics and evolution, </a:t>
            </a:r>
            <a:r>
              <a:rPr lang="en-GB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organisms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（生物体）</a:t>
            </a:r>
            <a:r>
              <a:rPr lang="en-GB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and </a:t>
            </a:r>
            <a:r>
              <a:rPr lang="en-GB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their environment. </a:t>
            </a:r>
            <a:r>
              <a:rPr lang="en-GB" altLang="zh-CN" sz="2800" b="1" dirty="0">
                <a:latin typeface="Cambria" panose="02040503050406030204" pitchFamily="18" charset="0"/>
              </a:rPr>
              <a:t>Those students who have successfully completed this course will have a solid foundation for studying more advanced courses in life sciences.</a:t>
            </a:r>
            <a:endParaRPr lang="zh-CN" altLang="zh-CN" sz="2800" dirty="0">
              <a:latin typeface="Cambria" panose="02040503050406030204" pitchFamily="18" charset="0"/>
            </a:endParaRPr>
          </a:p>
          <a:p>
            <a:pPr eaLnBrk="1" hangingPunct="1"/>
            <a:endParaRPr lang="en-US" altLang="zh-CN" sz="3600" b="1" dirty="0" smtClean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3520" y="776454"/>
            <a:ext cx="6077322" cy="685625"/>
          </a:xfrm>
        </p:spPr>
        <p:txBody>
          <a:bodyPr/>
          <a:lstStyle/>
          <a:p>
            <a:r>
              <a:rPr lang="en-US" sz="4000" kern="0" dirty="0">
                <a:solidFill>
                  <a:srgbClr val="FF0000"/>
                </a:solidFill>
                <a:latin typeface="Cambria" panose="02040503050406030204" pitchFamily="18" charset="0"/>
              </a:rPr>
              <a:t>Life in Its Diverse Forms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743520" y="1940315"/>
            <a:ext cx="7844590" cy="2928568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Biologists add thousands of newly identified species to the list each year.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Estimates of the total number of species </a:t>
            </a:r>
            <a:r>
              <a:rPr lang="en-US" altLang="zh-CN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种系） </a:t>
            </a:r>
            <a:r>
              <a:rPr lang="en-US" b="1" dirty="0" smtClean="0">
                <a:latin typeface="Cambria" panose="02040503050406030204" pitchFamily="18" charset="0"/>
              </a:rPr>
              <a:t>range from 10 million to more than 100 million. 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864" y="456593"/>
            <a:ext cx="7868652" cy="1277204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Grouping Species: </a:t>
            </a:r>
            <a:b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Basic Concept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61737" y="2007071"/>
            <a:ext cx="8168754" cy="4066674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species </a:t>
            </a:r>
            <a:r>
              <a:rPr lang="en-US" sz="20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种系）</a:t>
            </a:r>
            <a:r>
              <a:rPr lang="en-US" b="1" dirty="0" smtClean="0">
                <a:latin typeface="Cambria" panose="02040503050406030204" pitchFamily="18" charset="0"/>
              </a:rPr>
              <a:t>is generally defined </a:t>
            </a:r>
            <a:r>
              <a:rPr lang="en-US" b="1" dirty="0">
                <a:latin typeface="Cambria" panose="02040503050406030204" pitchFamily="18" charset="0"/>
              </a:rPr>
              <a:t>as </a:t>
            </a:r>
            <a:r>
              <a:rPr lang="en-US" b="1" dirty="0" smtClean="0">
                <a:latin typeface="Cambria" panose="02040503050406030204" pitchFamily="18" charset="0"/>
              </a:rPr>
              <a:t>a </a:t>
            </a:r>
            <a:r>
              <a:rPr lang="en-US" b="1" dirty="0">
                <a:latin typeface="Cambria" panose="02040503050406030204" pitchFamily="18" charset="0"/>
              </a:rPr>
              <a:t>group of organisms that </a:t>
            </a:r>
            <a:endParaRPr lang="en-US" b="1" dirty="0" smtClean="0">
              <a:latin typeface="Cambria" panose="02040503050406030204" pitchFamily="18" charset="0"/>
            </a:endParaRPr>
          </a:p>
          <a:p>
            <a:pPr lvl="1"/>
            <a:r>
              <a:rPr lang="en-US" sz="2800" b="1" dirty="0" smtClean="0">
                <a:latin typeface="Cambria" panose="02040503050406030204" pitchFamily="18" charset="0"/>
              </a:rPr>
              <a:t>have the potential to interbreed with one another in nature to produce healthy offspring.</a:t>
            </a:r>
            <a:r>
              <a:rPr lang="en-US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altLang="zh-CN" sz="28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Taxonomy</a:t>
            </a:r>
            <a:r>
              <a:rPr lang="zh-CN" altLang="en-US" sz="20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（分类学）</a:t>
            </a:r>
            <a:r>
              <a:rPr lang="en-US" altLang="zh-CN" sz="2800" b="1" dirty="0" smtClean="0">
                <a:latin typeface="Cambria" panose="02040503050406030204" pitchFamily="18" charset="0"/>
              </a:rPr>
              <a:t>, </a:t>
            </a:r>
            <a:r>
              <a:rPr lang="en-US" altLang="zh-CN" sz="2000" b="1" dirty="0">
                <a:latin typeface="Cambria" panose="02040503050406030204" pitchFamily="18" charset="0"/>
              </a:rPr>
              <a:t>is a branch of biology that names and classifies species, and is the arrangement of species into 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hierarchy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（等级）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</a:rPr>
              <a:t>of broader and broader groups. </a:t>
            </a:r>
          </a:p>
          <a:p>
            <a:pPr lvl="1"/>
            <a:endParaRPr lang="en-US" sz="28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582666"/>
            <a:ext cx="8144691" cy="62685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Three Domains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70021" y="1671573"/>
            <a:ext cx="8060470" cy="371707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 three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domains</a:t>
            </a:r>
            <a:r>
              <a:rPr lang="en-US" b="1" dirty="0" smtClean="0">
                <a:latin typeface="Cambria" panose="02040503050406030204" pitchFamily="18" charset="0"/>
              </a:rPr>
              <a:t> of life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Bacteria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（细菌）</a:t>
            </a:r>
            <a:endParaRPr lang="en-US" sz="2000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atin typeface="Cambria" panose="02040503050406030204" pitchFamily="18" charset="0"/>
              </a:rPr>
              <a:t>Archaea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Cambria" panose="02040503050406030204" pitchFamily="18" charset="0"/>
              </a:rPr>
              <a:t>（</a:t>
            </a:r>
            <a:r>
              <a:rPr lang="zh-CN" altLang="en-US" sz="20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古细菌）</a:t>
            </a:r>
            <a:endParaRPr lang="en-US" sz="2000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atin typeface="Cambria" panose="02040503050406030204" pitchFamily="18" charset="0"/>
              </a:rPr>
              <a:t>Eukarya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zh-CN" altLang="en-US" sz="20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（真核生物界）</a:t>
            </a:r>
            <a:endParaRPr lang="en-US" sz="2000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b="1" dirty="0" smtClean="0">
                <a:latin typeface="Cambria" panose="02040503050406030204" pitchFamily="18" charset="0"/>
              </a:rPr>
              <a:t>Bacteria and Archaea have </a:t>
            </a:r>
            <a:r>
              <a:rPr lang="en-US" b="1" u="sng" dirty="0" smtClean="0">
                <a:latin typeface="Cambria" panose="02040503050406030204" pitchFamily="18" charset="0"/>
              </a:rPr>
              <a:t>prokaryotic cells </a:t>
            </a:r>
            <a:r>
              <a:rPr lang="zh-CN" altLang="en-US" sz="20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（原核细胞）</a:t>
            </a:r>
            <a:r>
              <a:rPr lang="en-US" b="1" dirty="0" smtClean="0">
                <a:latin typeface="Cambria" panose="02040503050406030204" pitchFamily="18" charset="0"/>
              </a:rPr>
              <a:t>.  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 – before;  </a:t>
            </a:r>
            <a:r>
              <a:rPr lang="en-US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Karyon</a:t>
            </a:r>
            <a:r>
              <a:rPr lang="en-US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- nut, kernel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Eukarya have </a:t>
            </a:r>
            <a:r>
              <a:rPr lang="en-US" b="1" u="sng" dirty="0" smtClean="0">
                <a:latin typeface="Cambria" panose="02040503050406030204" pitchFamily="18" charset="0"/>
              </a:rPr>
              <a:t>eukaryotic cells</a:t>
            </a:r>
            <a:r>
              <a:rPr lang="zh-CN" altLang="en-US" sz="20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（真核细胞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en-US" b="1" dirty="0" smtClean="0">
                <a:latin typeface="Cambria" panose="02040503050406030204" pitchFamily="18" charset="0"/>
              </a:rPr>
              <a:t>. </a:t>
            </a:r>
            <a:r>
              <a:rPr lang="en-US" altLang="zh-CN" sz="14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Eu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- real, true; </a:t>
            </a:r>
            <a:r>
              <a:rPr lang="en-US" altLang="zh-CN" sz="14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karyon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- nut, kernel</a:t>
            </a:r>
            <a:endParaRPr lang="en-US" sz="1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04" y="204216"/>
            <a:ext cx="6717792" cy="6449568"/>
          </a:xfrm>
          <a:prstGeom prst="rect">
            <a:avLst/>
          </a:prstGeom>
        </p:spPr>
      </p:pic>
      <p:sp>
        <p:nvSpPr>
          <p:cNvPr id="9217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0638" y="0"/>
            <a:ext cx="564832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1400" dirty="0" smtClean="0">
                <a:latin typeface="Cambria" panose="02040503050406030204" pitchFamily="18" charset="0"/>
              </a:rPr>
              <a:t>Figure 1.7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970927" y="653917"/>
            <a:ext cx="1032975" cy="51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DOMAIN</a:t>
            </a:r>
          </a:p>
          <a:p>
            <a:pPr algn="ctr" eaLnBrk="0" hangingPunct="0">
              <a:lnSpc>
                <a:spcPts val="16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BACTERIA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988269" y="2183264"/>
            <a:ext cx="98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DOMAIN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ARCHAEA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9050" y="1524000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Kingdom 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Plantae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（植物界）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9050" y="3121223"/>
            <a:ext cx="2334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Kingdom 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Fungi</a:t>
            </a:r>
            <a:r>
              <a:rPr lang="zh-CN" alt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（真菌界）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9050" y="4721423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Kingdom 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Animalia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（动物界</a:t>
            </a:r>
            <a:r>
              <a:rPr lang="zh-CN" alt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）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2700" y="6343030"/>
            <a:ext cx="3614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b="1" dirty="0" err="1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Protists</a:t>
            </a:r>
            <a:r>
              <a:rPr lang="zh-CN" alt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（原生生物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）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multiple kingdoms)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057152" y="3224356"/>
            <a:ext cx="171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DOMAIN EUKARYA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4140" y="509016"/>
            <a:ext cx="461665" cy="647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b="1" dirty="0" smtClean="0">
                <a:latin typeface="Cambria" panose="02040503050406030204" pitchFamily="18" charset="0"/>
                <a:ea typeface="楷体" panose="02010609060101010101" pitchFamily="49" charset="-122"/>
              </a:rPr>
              <a:t>细菌</a:t>
            </a:r>
            <a:endParaRPr lang="zh-CN" altLang="en-US" sz="1800" b="1" dirty="0">
              <a:latin typeface="Cambria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147" y="1988496"/>
            <a:ext cx="461665" cy="9127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b="1" dirty="0" smtClean="0">
                <a:latin typeface="Cambria" panose="02040503050406030204" pitchFamily="18" charset="0"/>
                <a:ea typeface="楷体" panose="02010609060101010101" pitchFamily="49" charset="-122"/>
              </a:rPr>
              <a:t>古细菌</a:t>
            </a:r>
            <a:endParaRPr lang="zh-CN" altLang="en-US" sz="1800" b="1" dirty="0">
              <a:latin typeface="Cambria" panose="020405030504060302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2" y="409249"/>
            <a:ext cx="8543108" cy="769846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Three Domains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00892" y="1576824"/>
            <a:ext cx="7941529" cy="4029891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 Domain Eukarya in turn includes three smaller divisions called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kingdoms</a:t>
            </a:r>
            <a:r>
              <a:rPr lang="en-US" b="1" dirty="0" smtClean="0">
                <a:latin typeface="Cambria" panose="02040503050406030204" pitchFamily="18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Kingdom Plantae,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Kingdom Fungi,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Kingdom Animalia.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Most members of the three kingdoms are multicellular.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614423"/>
            <a:ext cx="7973241" cy="4053954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These three multicellular kingdoms are distinguished partly by how the organisms obtain food.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Plants produce their own sugars and other foods by photosynthesis.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Fungi are mostly decomposers, digesting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（消化）</a:t>
            </a:r>
            <a:r>
              <a:rPr lang="en-US" b="1" dirty="0" smtClean="0">
                <a:latin typeface="Cambria" panose="02040503050406030204" pitchFamily="18" charset="0"/>
              </a:rPr>
              <a:t>dead organisms and organic wastes.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Animals obtain food by ingesting (eating) and digesting other organisms.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1366" y="600369"/>
            <a:ext cx="8543108" cy="769846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Three Domains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00891" y="1561927"/>
            <a:ext cx="8277725" cy="4562147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Those eukaryotes that do not fit into any of the three kingdoms fall into a catch-all group called the </a:t>
            </a:r>
            <a:r>
              <a:rPr lang="en-US" b="1" dirty="0" err="1" smtClean="0">
                <a:latin typeface="Cambria" panose="02040503050406030204" pitchFamily="18" charset="0"/>
              </a:rPr>
              <a:t>protists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（原生生物）</a:t>
            </a:r>
            <a:r>
              <a:rPr lang="en-US" b="1" dirty="0" smtClean="0">
                <a:latin typeface="Cambria" panose="02040503050406030204" pitchFamily="18" charset="0"/>
              </a:rPr>
              <a:t>. </a:t>
            </a:r>
          </a:p>
          <a:p>
            <a:pPr lvl="1"/>
            <a:r>
              <a:rPr lang="en-US" sz="2000" b="1" dirty="0" smtClean="0">
                <a:latin typeface="Cambria" panose="02040503050406030204" pitchFamily="18" charset="0"/>
              </a:rPr>
              <a:t>Most </a:t>
            </a:r>
            <a:r>
              <a:rPr lang="en-US" sz="2000" b="1" dirty="0" err="1" smtClean="0">
                <a:latin typeface="Cambria" panose="02040503050406030204" pitchFamily="18" charset="0"/>
              </a:rPr>
              <a:t>protists</a:t>
            </a:r>
            <a:r>
              <a:rPr lang="en-US" sz="2000" b="1" dirty="0" smtClean="0">
                <a:latin typeface="Cambria" panose="02040503050406030204" pitchFamily="18" charset="0"/>
              </a:rPr>
              <a:t> are single-celled; they include microscopic organisms such as amoebas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（变形虫（单细胞生物））</a:t>
            </a:r>
            <a:r>
              <a:rPr lang="en-US" sz="2000" b="1" dirty="0" smtClean="0">
                <a:latin typeface="Cambria" panose="02040503050406030204" pitchFamily="18" charset="0"/>
              </a:rPr>
              <a:t>. </a:t>
            </a:r>
          </a:p>
          <a:p>
            <a:pPr lvl="1"/>
            <a:r>
              <a:rPr lang="en-US" sz="2000" b="1" dirty="0" smtClean="0">
                <a:latin typeface="Cambria" panose="02040503050406030204" pitchFamily="18" charset="0"/>
              </a:rPr>
              <a:t>But </a:t>
            </a:r>
            <a:r>
              <a:rPr lang="en-US" sz="2000" b="1" dirty="0" err="1" smtClean="0">
                <a:latin typeface="Cambria" panose="02040503050406030204" pitchFamily="18" charset="0"/>
              </a:rPr>
              <a:t>protists</a:t>
            </a:r>
            <a:r>
              <a:rPr lang="en-US" sz="2000" b="1" dirty="0" smtClean="0">
                <a:latin typeface="Cambria" panose="02040503050406030204" pitchFamily="18" charset="0"/>
              </a:rPr>
              <a:t> also include certain multicellular forms, such as seaweeds.</a:t>
            </a:r>
          </a:p>
          <a:p>
            <a:pPr lvl="1"/>
            <a:r>
              <a:rPr lang="en-US" sz="2000" b="1" dirty="0" smtClean="0">
                <a:latin typeface="Cambria" panose="02040503050406030204" pitchFamily="18" charset="0"/>
              </a:rPr>
              <a:t>Scientists are in the process of organizing </a:t>
            </a:r>
            <a:r>
              <a:rPr lang="en-US" sz="2000" b="1" dirty="0" err="1" smtClean="0">
                <a:latin typeface="Cambria" panose="02040503050406030204" pitchFamily="18" charset="0"/>
              </a:rPr>
              <a:t>protists</a:t>
            </a:r>
            <a:r>
              <a:rPr lang="en-US" sz="2000" b="1" dirty="0" smtClean="0">
                <a:latin typeface="Cambria" panose="02040503050406030204" pitchFamily="18" charset="0"/>
              </a:rPr>
              <a:t> into multiple kingdoms, although they do not yet agree on exactly how to do this.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2" y="409249"/>
            <a:ext cx="8543108" cy="769846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Three Domains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3123400"/>
            <a:ext cx="8546592" cy="2560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058" y="368510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Evolution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9899" y="3451650"/>
            <a:ext cx="1304973" cy="625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Structure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/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Function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7461" y="3462539"/>
            <a:ext cx="1473480" cy="612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Information</a:t>
            </a:r>
          </a:p>
          <a:p>
            <a:pPr algn="ctr" eaLnBrk="0" hangingPunct="0">
              <a:lnSpc>
                <a:spcPts val="19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Flow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7823" y="3462539"/>
            <a:ext cx="199291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Energy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Transformations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462539"/>
            <a:ext cx="224790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Interconnections</a:t>
            </a:r>
          </a:p>
          <a:p>
            <a:pPr algn="ctr" eaLnBrk="0" hangingPunct="0">
              <a:lnSpc>
                <a:spcPts val="19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within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2385" y="312975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MAJOR THEMES IN BIOLOGY</a:t>
            </a:r>
            <a:endParaRPr lang="en-US" sz="1800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93058" y="1580814"/>
            <a:ext cx="8385323" cy="983771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400" b="1" kern="0" dirty="0" smtClean="0">
                <a:latin typeface="Cambria" panose="02040503050406030204" pitchFamily="18" charset="0"/>
              </a:rPr>
              <a:t>The following five unifying themes will serve as touchstones throughout our investigation of biology.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6750" y="618238"/>
            <a:ext cx="8175062" cy="9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pPr algn="l"/>
            <a:r>
              <a:rPr lang="en-US" sz="40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Major Themes in Biology</a:t>
            </a:r>
            <a:endParaRPr lang="en-US" sz="40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118" y="469853"/>
            <a:ext cx="3862136" cy="95886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Evolution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83307" y="1579331"/>
            <a:ext cx="7769893" cy="410208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Evolution is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the fundamental principle of life and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the core theme that unifies all of biology.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The theory of evolution by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natural selection</a:t>
            </a:r>
            <a:r>
              <a:rPr lang="en-US" b="1" dirty="0" smtClean="0">
                <a:latin typeface="Cambria" panose="02040503050406030204" pitchFamily="18" charset="0"/>
              </a:rPr>
              <a:t>, first described by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Charles Darwin </a:t>
            </a:r>
            <a:r>
              <a:rPr lang="en-US" b="1" dirty="0" smtClean="0">
                <a:latin typeface="Cambria" panose="02040503050406030204" pitchFamily="18" charset="0"/>
              </a:rPr>
              <a:t>more than 150 years ago, is the one idea that makes sense of everything we know about living organisms.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888"/>
            <a:ext cx="8144690" cy="381332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Life evolves.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Each species is one twig of a branching tree of life extending back in time through ancestral species more and more remote.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Species that are very similar, such as the brown bear and polar bear, share a more recent common ancestor that represents a relatively recent branch point on the tree of life.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118" y="695485"/>
            <a:ext cx="3862136" cy="646428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Evolution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5353" y="198600"/>
            <a:ext cx="81552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PMingLiU" panose="02020500000000000000" pitchFamily="18" charset="-120"/>
              </a:rPr>
              <a:t>Learning Outcomes</a:t>
            </a:r>
            <a:endParaRPr lang="zh-CN" altLang="zh-CN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latin typeface="Cambria" panose="02040503050406030204" pitchFamily="18" charset="0"/>
                <a:ea typeface="PMingLiU" panose="02020500000000000000" pitchFamily="18" charset="-120"/>
              </a:rPr>
              <a:t> </a:t>
            </a:r>
            <a:endParaRPr lang="zh-CN" altLang="zh-CN" sz="1400" dirty="0">
              <a:latin typeface="Cambria" panose="02040503050406030204" pitchFamily="18" charset="0"/>
              <a:ea typeface="PMingLiU" panose="02020500000000000000" pitchFamily="18" charset="-120"/>
            </a:endParaRPr>
          </a:p>
          <a:p>
            <a:pPr>
              <a:spcAft>
                <a:spcPts val="1200"/>
              </a:spcAft>
            </a:pPr>
            <a:r>
              <a:rPr lang="en-US" altLang="zh-CN" b="1" dirty="0">
                <a:latin typeface="Cambria" panose="02040503050406030204" pitchFamily="18" charset="0"/>
                <a:ea typeface="PMingLiU" panose="02020500000000000000" pitchFamily="18" charset="-120"/>
              </a:rPr>
              <a:t> 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     Upon </a:t>
            </a:r>
            <a:r>
              <a:rPr lang="en-US" altLang="zh-CN" b="1" dirty="0">
                <a:latin typeface="Cambria" panose="02040503050406030204" pitchFamily="18" charset="0"/>
                <a:ea typeface="PMingLiU" panose="02020500000000000000" pitchFamily="18" charset="-120"/>
              </a:rPr>
              <a:t>completing this course, the students are expected to have the following learning outcomes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:</a:t>
            </a:r>
            <a:endParaRPr lang="en-US" altLang="zh-CN" dirty="0" smtClean="0">
              <a:latin typeface="Cambria" panose="02040503050406030204" pitchFamily="18" charset="0"/>
              <a:ea typeface="PMingLiU" panose="02020500000000000000" pitchFamily="18" charset="-120"/>
            </a:endParaRP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·"/>
            </a:pP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  <a:ea typeface="PMingLiU" panose="02020500000000000000" pitchFamily="18" charset="-120"/>
              </a:rPr>
              <a:t>KNOWLEDGE: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 Describe </a:t>
            </a:r>
            <a:r>
              <a:rPr lang="en-US" altLang="zh-CN" b="1" dirty="0">
                <a:latin typeface="Cambria" panose="02040503050406030204" pitchFamily="18" charset="0"/>
                <a:ea typeface="PMingLiU" panose="02020500000000000000" pitchFamily="18" charset="-120"/>
              </a:rPr>
              <a:t>and integrate the 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important </a:t>
            </a:r>
            <a:r>
              <a:rPr lang="en-US" altLang="zh-CN" b="1" dirty="0">
                <a:latin typeface="Cambria" panose="02040503050406030204" pitchFamily="18" charset="0"/>
                <a:ea typeface="PMingLiU" panose="02020500000000000000" pitchFamily="18" charset="-120"/>
              </a:rPr>
              <a:t>concepts, principles and knowledge in life science as covered in this 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course</a:t>
            </a:r>
            <a:r>
              <a:rPr lang="en-US" altLang="zh-CN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mbria" panose="02040503050406030204" pitchFamily="18" charset="0"/>
              <a:ea typeface="PMingLiU" panose="02020500000000000000" pitchFamily="18" charset="-120"/>
            </a:endParaRP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·"/>
            </a:pP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  <a:ea typeface="PMingLiU" panose="02020500000000000000" pitchFamily="18" charset="-120"/>
              </a:rPr>
              <a:t>SKILLS: 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Gradually </a:t>
            </a:r>
            <a:r>
              <a:rPr lang="en-US" altLang="zh-CN" b="1" dirty="0">
                <a:latin typeface="Cambria" panose="02040503050406030204" pitchFamily="18" charset="0"/>
                <a:ea typeface="PMingLiU" panose="02020500000000000000" pitchFamily="18" charset="-120"/>
              </a:rPr>
              <a:t>develop the basic skills that would enable them to apply the learned concepts, principles and knowledge in understanding and </a:t>
            </a:r>
            <a:r>
              <a:rPr lang="en-US" altLang="zh-CN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explaining cases </a:t>
            </a:r>
            <a:r>
              <a:rPr lang="en-US" altLang="zh-CN" b="1" dirty="0">
                <a:latin typeface="Cambria" panose="02040503050406030204" pitchFamily="18" charset="0"/>
                <a:ea typeface="PMingLiU" panose="02020500000000000000" pitchFamily="18" charset="-120"/>
              </a:rPr>
              <a:t>and situations in real world life and scenarios. </a:t>
            </a:r>
            <a:endParaRPr lang="en-US" altLang="zh-CN" b="1" dirty="0" smtClean="0">
              <a:latin typeface="Cambria" panose="02040503050406030204" pitchFamily="18" charset="0"/>
              <a:ea typeface="PMingLiU" panose="02020500000000000000" pitchFamily="18" charset="-120"/>
            </a:endParaRPr>
          </a:p>
          <a:p>
            <a:pPr marL="285750" indent="-285750">
              <a:spcAft>
                <a:spcPts val="1200"/>
              </a:spcAft>
              <a:buFont typeface="Symbol" panose="05050102010706020507" pitchFamily="18" charset="2"/>
              <a:buChar char="·"/>
            </a:pP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  <a:ea typeface="PMingLiU" panose="02020500000000000000" pitchFamily="18" charset="-120"/>
              </a:rPr>
              <a:t>GENERIC SKILLS AND VALUES:  </a:t>
            </a:r>
            <a:r>
              <a:rPr lang="en-US" altLang="zh-CN" sz="2000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Think </a:t>
            </a:r>
            <a:r>
              <a:rPr lang="en-US" altLang="zh-CN" sz="2000" b="1" dirty="0">
                <a:latin typeface="Cambria" panose="02040503050406030204" pitchFamily="18" charset="0"/>
                <a:ea typeface="PMingLiU" panose="02020500000000000000" pitchFamily="18" charset="-120"/>
              </a:rPr>
              <a:t>critically and </a:t>
            </a:r>
            <a:r>
              <a:rPr lang="en-US" altLang="zh-CN" sz="2000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creatively; independent </a:t>
            </a:r>
            <a:r>
              <a:rPr lang="en-US" altLang="zh-CN" sz="2000" b="1" dirty="0">
                <a:latin typeface="Cambria" panose="02040503050406030204" pitchFamily="18" charset="0"/>
                <a:ea typeface="PMingLiU" panose="02020500000000000000" pitchFamily="18" charset="-120"/>
              </a:rPr>
              <a:t>problem-solving </a:t>
            </a:r>
            <a:r>
              <a:rPr lang="en-US" altLang="zh-CN" sz="2000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skills;</a:t>
            </a:r>
            <a:r>
              <a:rPr lang="en-US" altLang="zh-CN" sz="2000" dirty="0" smtClean="0">
                <a:latin typeface="Cambria" panose="020405030504060302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000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self-learning skills;</a:t>
            </a:r>
            <a:r>
              <a:rPr lang="en-US" altLang="zh-CN" sz="2000" dirty="0" smtClean="0">
                <a:latin typeface="Cambria" panose="020405030504060302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000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team-work </a:t>
            </a:r>
            <a:r>
              <a:rPr lang="en-US" altLang="zh-CN" sz="2000" b="1" dirty="0">
                <a:latin typeface="Cambria" panose="02040503050406030204" pitchFamily="18" charset="0"/>
                <a:ea typeface="PMingLiU" panose="02020500000000000000" pitchFamily="18" charset="-120"/>
              </a:rPr>
              <a:t>(group-work) and interpersonal </a:t>
            </a:r>
            <a:r>
              <a:rPr lang="en-US" altLang="zh-CN" sz="2000" b="1" dirty="0" smtClean="0">
                <a:latin typeface="Cambria" panose="02040503050406030204" pitchFamily="18" charset="0"/>
                <a:ea typeface="PMingLiU" panose="02020500000000000000" pitchFamily="18" charset="-120"/>
              </a:rPr>
              <a:t>skills;</a:t>
            </a:r>
            <a:r>
              <a:rPr lang="en-US" altLang="zh-CN" sz="2000" dirty="0" smtClean="0">
                <a:latin typeface="Cambria" panose="020405030504060302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scientific </a:t>
            </a: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</a:rPr>
              <a:t>approaches and methodologies,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ethics …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609600"/>
            <a:ext cx="8546592" cy="5638800"/>
          </a:xfrm>
          <a:prstGeom prst="rect">
            <a:avLst/>
          </a:prstGeom>
        </p:spPr>
      </p:pic>
      <p:sp>
        <p:nvSpPr>
          <p:cNvPr id="9217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0638" y="0"/>
            <a:ext cx="564832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1200" dirty="0" smtClean="0">
                <a:latin typeface="Arial" charset="0"/>
              </a:rPr>
              <a:t>Figure 1.9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343" y="142603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Ancestral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bear</a:t>
            </a:r>
            <a:endParaRPr lang="en-US" sz="1800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229" y="2902019"/>
            <a:ext cx="1749197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Common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ancestor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of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all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modern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bears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718" y="4669972"/>
            <a:ext cx="2608406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Common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ancestor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of polar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bear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and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brown bear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3408" y="783994"/>
            <a:ext cx="206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Giant panda bear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4678" y="1380882"/>
            <a:ext cx="1954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Spectacled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bear</a:t>
            </a:r>
          </a:p>
          <a:p>
            <a:pPr algn="ctr" eaLnBrk="0" hangingPunct="0"/>
            <a:r>
              <a:rPr lang="zh-CN" altLang="en-US" sz="1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（眼镜熊）</a:t>
            </a:r>
            <a:endParaRPr lang="en-US" sz="16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9210" y="2075293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Sloth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bear</a:t>
            </a:r>
          </a:p>
          <a:p>
            <a:pPr algn="ctr" eaLnBrk="0" hangingPunct="0"/>
            <a:r>
              <a:rPr lang="zh-CN" altLang="en-US" sz="1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（印度懒熊）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9022" y="2757004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Sun bear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3809" y="3426015"/>
            <a:ext cx="24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American black bear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3035" y="4099115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Asiatic black bear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6509" y="4743830"/>
            <a:ext cx="131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Polar bear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6601" y="5445695"/>
            <a:ext cx="145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Brown bear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718" y="1074346"/>
            <a:ext cx="122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（祖先的）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862" y="445343"/>
            <a:ext cx="8434137" cy="95886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90574" y="1576824"/>
            <a:ext cx="7559341" cy="191233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 evolutionary view of life came into focus in 1859 when Charles Darwin published </a:t>
            </a:r>
            <a:r>
              <a:rPr lang="en-US" sz="36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 the Origin of Species by Means of Natural Selection</a:t>
            </a:r>
            <a:r>
              <a:rPr lang="en-US" b="1" dirty="0" smtClean="0">
                <a:latin typeface="Cambria" panose="020405030504060302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38" y="202997"/>
            <a:ext cx="6655125" cy="64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25" y="462983"/>
            <a:ext cx="8543108" cy="95886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5825" y="1599169"/>
            <a:ext cx="8272539" cy="4362244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Darwin’s book developed two main points: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Species living today descended from a succession of ancestral species in what Darwin called “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descent with modification</a:t>
            </a:r>
            <a:r>
              <a:rPr lang="en-US" b="1" dirty="0" smtClean="0">
                <a:latin typeface="Cambria" panose="02040503050406030204" pitchFamily="18" charset="0"/>
              </a:rPr>
              <a:t>,” capturing the duality of life’s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unity (descent) and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diversity (modification).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Natural selection </a:t>
            </a:r>
            <a:r>
              <a:rPr lang="en-US" b="1" dirty="0" smtClean="0">
                <a:latin typeface="Cambria" panose="02040503050406030204" pitchFamily="18" charset="0"/>
              </a:rPr>
              <a:t>is the mechanism for descent with modification.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660193"/>
            <a:ext cx="6714962" cy="788597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1829488"/>
            <a:ext cx="8094766" cy="198452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In the struggle for existence, those individuals with heritable traits best suited to the local environment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are more likely to survive and leave the greatest number of healthy offspring. 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7919" y="4267200"/>
            <a:ext cx="5233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Survival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Reproductive Success</a:t>
            </a:r>
            <a:endParaRPr lang="zh-CN" altLang="en-US" sz="40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905000" y="4391025"/>
            <a:ext cx="9525" cy="4381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914525" y="5048250"/>
            <a:ext cx="9525" cy="4381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18146" y="1573589"/>
            <a:ext cx="7821029" cy="4153443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Therefore, these passed-down traits that enhance survival and reproductive success will be represented in greater numbers the next generation. </a:t>
            </a:r>
          </a:p>
          <a:p>
            <a:pPr lvl="1"/>
            <a:r>
              <a:rPr lang="en-US" sz="2400" b="1" dirty="0" smtClean="0">
                <a:latin typeface="Cambria" panose="02040503050406030204" pitchFamily="18" charset="0"/>
              </a:rPr>
              <a:t>It is this unequal reproductive success that Darwin called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natural selection </a:t>
            </a:r>
            <a:r>
              <a:rPr lang="en-US" sz="2400" b="1" dirty="0" smtClean="0">
                <a:latin typeface="Cambria" panose="02040503050406030204" pitchFamily="18" charset="0"/>
              </a:rPr>
              <a:t>because the environment “selects” only certain heritable traits from those already existing. </a:t>
            </a:r>
          </a:p>
          <a:p>
            <a:r>
              <a:rPr lang="en-US" sz="2400" b="1" dirty="0" smtClean="0">
                <a:latin typeface="Cambria" panose="02040503050406030204" pitchFamily="18" charset="0"/>
              </a:rPr>
              <a:t>The product of natural selection is adaptation, the accumulation of variations in a population over time. 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18146" y="454825"/>
            <a:ext cx="6906127" cy="1022510"/>
          </a:xfrm>
        </p:spPr>
        <p:txBody>
          <a:bodyPr/>
          <a:lstStyle/>
          <a:p>
            <a:r>
              <a:rPr lang="en-US" sz="4000" dirty="0" smtClean="0">
                <a:solidFill>
                  <a:srgbClr val="C3915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C3915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864" y="481437"/>
            <a:ext cx="7676148" cy="958863"/>
          </a:xfrm>
        </p:spPr>
        <p:txBody>
          <a:bodyPr/>
          <a:lstStyle/>
          <a:p>
            <a:r>
              <a:rPr lang="en-US" sz="4000" dirty="0" smtClean="0">
                <a:solidFill>
                  <a:srgbClr val="C3915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C3915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25642" y="1661046"/>
            <a:ext cx="8313134" cy="2417659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We now recognize many examples of natural selection in action.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A classic example involves the finches (a kind of bird) of the Galápagos </a:t>
            </a:r>
            <a:r>
              <a:rPr lang="en-US" b="1" dirty="0">
                <a:latin typeface="Cambria" panose="02040503050406030204" pitchFamily="18" charset="0"/>
              </a:rPr>
              <a:t>Islands in Ecuador.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2" y="457375"/>
            <a:ext cx="7376045" cy="958863"/>
          </a:xfrm>
        </p:spPr>
        <p:txBody>
          <a:bodyPr/>
          <a:lstStyle/>
          <a:p>
            <a:r>
              <a:rPr lang="en-US" sz="4000" dirty="0" smtClean="0">
                <a:solidFill>
                  <a:srgbClr val="C3915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C3915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76274" y="1561927"/>
            <a:ext cx="7793957" cy="4619798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Over two decades, researchers measured changes in beak size in a population of a species of ground finch that eats mostly small seeds.</a:t>
            </a:r>
          </a:p>
          <a:p>
            <a:pPr lvl="1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In dry years, when the preferred small seeds are in short supply, the birds must eat large seeds.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irds with larger, stronger beaks have a feeding advantage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and greater reproductive success, and the average beak depth for the population increases.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17" y="481458"/>
            <a:ext cx="7783744" cy="733752"/>
          </a:xfrm>
        </p:spPr>
        <p:txBody>
          <a:bodyPr/>
          <a:lstStyle/>
          <a:p>
            <a:r>
              <a:rPr lang="en-US" sz="4000" dirty="0" smtClean="0">
                <a:solidFill>
                  <a:srgbClr val="C3915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C3915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447800"/>
            <a:ext cx="8135166" cy="482791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Antibiotic resistance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（抗生素抗性）</a:t>
            </a:r>
            <a:r>
              <a:rPr lang="en-US" sz="2400" b="1" dirty="0" smtClean="0">
                <a:latin typeface="Cambria" panose="02040503050406030204" pitchFamily="18" charset="0"/>
              </a:rPr>
              <a:t>in bacteria evolves in response to the overuse of antibiotics when dairy and cattle farmers add antibiotics to feed. </a:t>
            </a:r>
          </a:p>
          <a:p>
            <a:pPr lvl="1"/>
            <a:r>
              <a:rPr lang="en-US" sz="2400" b="1" dirty="0" smtClean="0">
                <a:latin typeface="Cambria" panose="02040503050406030204" pitchFamily="18" charset="0"/>
              </a:rPr>
              <a:t>The members of the bacteria population will, through random chance, vary in their susceptibility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（敏感性）</a:t>
            </a:r>
            <a:r>
              <a:rPr lang="en-US" sz="2400" b="1" dirty="0" smtClean="0">
                <a:latin typeface="Cambria" panose="02040503050406030204" pitchFamily="18" charset="0"/>
              </a:rPr>
              <a:t>to the antibiotic.</a:t>
            </a:r>
          </a:p>
          <a:p>
            <a:pPr lvl="1"/>
            <a:r>
              <a:rPr lang="en-US" sz="2400" b="1" dirty="0" smtClean="0">
                <a:latin typeface="Cambria" panose="02040503050406030204" pitchFamily="18" charset="0"/>
              </a:rPr>
              <a:t>Once the environment changes by the addition of antibiotics, </a:t>
            </a:r>
          </a:p>
          <a:p>
            <a:pPr lvl="2"/>
            <a:r>
              <a:rPr lang="en-US" b="1" dirty="0" smtClean="0">
                <a:latin typeface="Cambria" panose="02040503050406030204" pitchFamily="18" charset="0"/>
              </a:rPr>
              <a:t>some bacteria will succumb quickly and die, </a:t>
            </a:r>
          </a:p>
          <a:p>
            <a:pPr lvl="2"/>
            <a:r>
              <a:rPr lang="en-US" b="1" dirty="0" smtClean="0">
                <a:latin typeface="Cambria" panose="02040503050406030204" pitchFamily="18" charset="0"/>
              </a:rPr>
              <a:t>while others will tend to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47" y="486358"/>
            <a:ext cx="7169258" cy="958863"/>
          </a:xfrm>
        </p:spPr>
        <p:txBody>
          <a:bodyPr/>
          <a:lstStyle/>
          <a:p>
            <a:r>
              <a:rPr lang="en-US" sz="4000" dirty="0" smtClean="0">
                <a:solidFill>
                  <a:srgbClr val="C39150"/>
                </a:solidFill>
                <a:latin typeface="Cambria" panose="02040503050406030204" pitchFamily="18" charset="0"/>
              </a:rPr>
              <a:t>The Darwinian View of Life</a:t>
            </a:r>
            <a:endParaRPr lang="en-US" sz="4000" dirty="0">
              <a:solidFill>
                <a:srgbClr val="C3915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95647" y="1640806"/>
            <a:ext cx="7877559" cy="4564731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Those bacteria that survive will multiply, producing offspring that will likely inherit the traits that enhance survival.</a:t>
            </a:r>
          </a:p>
          <a:p>
            <a:r>
              <a:rPr lang="en-US" sz="2400" b="1" dirty="0" smtClean="0">
                <a:latin typeface="Cambria" panose="02040503050406030204" pitchFamily="18" charset="0"/>
              </a:rPr>
              <a:t>Over many bacterial generations, feeding antibiotics to cows may promote the evolution of antibiotic-resistant bacteria that, if transferred to the human food supply, could cause infections that are not susceptible to standard drug treatments.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305" y="568725"/>
            <a:ext cx="79790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Textbook</a:t>
            </a:r>
            <a:endParaRPr lang="en-US" altLang="zh-C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KaiTi" panose="02010609060101010101" pitchFamily="49" charset="-122"/>
              <a:cs typeface="Arial" charset="0"/>
            </a:endParaRPr>
          </a:p>
          <a:p>
            <a:pPr algn="ctr">
              <a:defRPr/>
            </a:pPr>
            <a:endParaRPr lang="en-US" sz="4000" b="1" dirty="0">
              <a:solidFill>
                <a:srgbClr val="000000"/>
              </a:solidFill>
              <a:latin typeface="Cambria" panose="02040503050406030204" pitchFamily="18" charset="0"/>
              <a:ea typeface="KaiTi" panose="02010609060101010101" pitchFamily="49" charset="-122"/>
              <a:cs typeface="Arial" charset="0"/>
            </a:endParaRPr>
          </a:p>
          <a:p>
            <a:pPr algn="ctr">
              <a:defRPr/>
            </a:pPr>
            <a:r>
              <a:rPr lang="en-US" sz="5400" b="1" dirty="0">
                <a:solidFill>
                  <a:srgbClr val="FF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Essential Biology with Physiology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(5</a:t>
            </a:r>
            <a:r>
              <a:rPr lang="en-US" sz="2800" b="1" baseline="30000" dirty="0" smtClean="0">
                <a:solidFill>
                  <a:srgbClr val="FF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th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 edition, 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2016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)</a:t>
            </a:r>
          </a:p>
          <a:p>
            <a:pPr algn="ctr">
              <a:defRPr/>
            </a:pPr>
            <a:endParaRPr lang="en-US" sz="4000" b="1" dirty="0" smtClean="0">
              <a:solidFill>
                <a:srgbClr val="000000"/>
              </a:solidFill>
              <a:latin typeface="Cambria" panose="02040503050406030204" pitchFamily="18" charset="0"/>
              <a:ea typeface="KaiTi" panose="02010609060101010101" pitchFamily="49" charset="-122"/>
              <a:cs typeface="Arial" charset="0"/>
            </a:endParaRPr>
          </a:p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By:</a:t>
            </a:r>
            <a:r>
              <a:rPr lang="en-US" sz="3200" b="1" dirty="0" smtClean="0">
                <a:solidFill>
                  <a:srgbClr val="0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 Eric </a:t>
            </a:r>
            <a:r>
              <a:rPr lang="en-US" sz="3200" b="1" dirty="0">
                <a:solidFill>
                  <a:srgbClr val="0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J. Simon, Jean L. Dickey, </a:t>
            </a:r>
            <a:endParaRPr lang="en-US" sz="3200" b="1" dirty="0" smtClean="0">
              <a:solidFill>
                <a:srgbClr val="000000"/>
              </a:solidFill>
              <a:latin typeface="Cambria" panose="02040503050406030204" pitchFamily="18" charset="0"/>
              <a:ea typeface="KaiTi" panose="02010609060101010101" pitchFamily="49" charset="-122"/>
              <a:cs typeface="Arial" charset="0"/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Kelly </a:t>
            </a:r>
            <a:r>
              <a:rPr lang="en-US" sz="3200" b="1" dirty="0">
                <a:solidFill>
                  <a:srgbClr val="0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A Hogan, and Jane B. </a:t>
            </a:r>
            <a:r>
              <a:rPr lang="en-US" sz="3200" b="1" dirty="0" smtClean="0">
                <a:solidFill>
                  <a:srgbClr val="0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Arial" charset="0"/>
              </a:rPr>
              <a:t>Reece</a:t>
            </a:r>
          </a:p>
          <a:p>
            <a:pPr algn="ctr">
              <a:defRPr/>
            </a:pPr>
            <a:endParaRPr lang="en-US" sz="3200" b="1" dirty="0" smtClean="0">
              <a:solidFill>
                <a:srgbClr val="000000"/>
              </a:solidFill>
              <a:latin typeface="Cambria" panose="02040503050406030204" pitchFamily="18" charset="0"/>
              <a:ea typeface="KaiTi" panose="02010609060101010101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192.168.4.30\Conversion\Power Point\Campbell EB6e\Output\Proof\Working files\untitled folder\01_12_NaturalSelect-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45294"/>
            <a:ext cx="8547100" cy="5967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7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0638" y="0"/>
            <a:ext cx="564832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1200" dirty="0" smtClean="0">
                <a:latin typeface="Arial" charset="0"/>
              </a:rPr>
              <a:t>Figure 1.12</a:t>
            </a:r>
            <a:endParaRPr lang="en-US" sz="12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2946" y="1814649"/>
            <a:ext cx="2249334" cy="69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Bacterium</a:t>
            </a:r>
            <a:r>
              <a:rPr lang="zh-CN" altLang="en-US" sz="1439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（细菌）</a:t>
            </a:r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with</a:t>
            </a:r>
          </a:p>
          <a:p>
            <a:pPr eaLnBrk="0" hangingPunct="0">
              <a:lnSpc>
                <a:spcPts val="1500"/>
              </a:lnSpc>
            </a:pPr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</a:t>
            </a:r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ntibiotic</a:t>
            </a:r>
          </a:p>
          <a:p>
            <a:pPr eaLnBrk="0" hangingPunct="0">
              <a:lnSpc>
                <a:spcPts val="1500"/>
              </a:lnSpc>
            </a:pPr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resistance</a:t>
            </a:r>
            <a:endParaRPr lang="en-US" sz="1439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8917" y="1962559"/>
            <a:ext cx="912429" cy="3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Bacteria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962" y="2857922"/>
            <a:ext cx="3480440" cy="3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Population with varied inherited traits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772" y="3233250"/>
            <a:ext cx="1032654" cy="506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hangingPunct="0"/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Antibiotic</a:t>
            </a:r>
          </a:p>
          <a:p>
            <a:pPr algn="r" eaLnBrk="0" hangingPunct="0">
              <a:lnSpc>
                <a:spcPts val="1500"/>
              </a:lnSpc>
            </a:pPr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added</a:t>
            </a:r>
            <a:endParaRPr lang="en-US" sz="1439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0617" y="2857922"/>
            <a:ext cx="2486578" cy="3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Reproduction of survivors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506" y="3246698"/>
            <a:ext cx="1750800" cy="3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Many generations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583" y="5899150"/>
            <a:ext cx="3755836" cy="3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spc="-40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Elimination of individuals with certain traits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4012" y="5899572"/>
            <a:ext cx="3950120" cy="535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Increasing frequency of traits that </a:t>
            </a:r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enhance</a:t>
            </a:r>
          </a:p>
          <a:p>
            <a:pPr eaLnBrk="0" hangingPunct="0">
              <a:lnSpc>
                <a:spcPts val="1600"/>
              </a:lnSpc>
            </a:pPr>
            <a:r>
              <a:rPr lang="en-US" sz="1439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survival </a:t>
            </a:r>
            <a:r>
              <a:rPr lang="en-US" sz="1439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and reproductive success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2564606" y="1300163"/>
            <a:ext cx="828675" cy="771525"/>
          </a:xfrm>
          <a:custGeom>
            <a:avLst/>
            <a:gdLst>
              <a:gd name="connsiteX0" fmla="*/ 0 w 828675"/>
              <a:gd name="connsiteY0" fmla="*/ 226218 h 771525"/>
              <a:gd name="connsiteX1" fmla="*/ 828675 w 828675"/>
              <a:gd name="connsiteY1" fmla="*/ 771525 h 771525"/>
              <a:gd name="connsiteX2" fmla="*/ 316707 w 828675"/>
              <a:gd name="connsiteY2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771525">
                <a:moveTo>
                  <a:pt x="0" y="226218"/>
                </a:moveTo>
                <a:lnTo>
                  <a:pt x="828675" y="771525"/>
                </a:lnTo>
                <a:lnTo>
                  <a:pt x="316707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955006" y="1214438"/>
            <a:ext cx="266700" cy="664368"/>
          </a:xfrm>
          <a:custGeom>
            <a:avLst/>
            <a:gdLst>
              <a:gd name="connsiteX0" fmla="*/ 0 w 266700"/>
              <a:gd name="connsiteY0" fmla="*/ 664368 h 664368"/>
              <a:gd name="connsiteX1" fmla="*/ 266700 w 266700"/>
              <a:gd name="connsiteY1" fmla="*/ 0 h 66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664368">
                <a:moveTo>
                  <a:pt x="0" y="664368"/>
                </a:moveTo>
                <a:lnTo>
                  <a:pt x="26670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09675" y="3467100"/>
            <a:ext cx="509588" cy="623888"/>
          </a:xfrm>
          <a:custGeom>
            <a:avLst/>
            <a:gdLst>
              <a:gd name="connsiteX0" fmla="*/ 0 w 509588"/>
              <a:gd name="connsiteY0" fmla="*/ 0 h 623888"/>
              <a:gd name="connsiteX1" fmla="*/ 509588 w 509588"/>
              <a:gd name="connsiteY1" fmla="*/ 623888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588" h="623888">
                <a:moveTo>
                  <a:pt x="0" y="0"/>
                </a:moveTo>
                <a:lnTo>
                  <a:pt x="509588" y="623888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644" y="613786"/>
            <a:ext cx="7540987" cy="842036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Observing Artificial Selection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700644" y="1840016"/>
            <a:ext cx="7984281" cy="3808309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Artificial selection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（人工选择）</a:t>
            </a:r>
            <a:r>
              <a:rPr lang="en-US" b="1" dirty="0" smtClean="0">
                <a:latin typeface="Cambria" panose="02040503050406030204" pitchFamily="18" charset="0"/>
              </a:rPr>
              <a:t>is the purposeful breeding of domesticated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（家养的）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plants </a:t>
            </a:r>
            <a:r>
              <a:rPr lang="en-US" b="1" dirty="0" smtClean="0">
                <a:latin typeface="Cambria" panose="02040503050406030204" pitchFamily="18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animals </a:t>
            </a:r>
            <a:r>
              <a:rPr lang="en-US" b="1" dirty="0" smtClean="0">
                <a:latin typeface="Cambria" panose="02040503050406030204" pitchFamily="18" charset="0"/>
              </a:rPr>
              <a:t>by humans.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Humans have customized crop plants through many generations of artificial selection by selecting different parts of the plant to accentuate as food. 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3192" y="5869441"/>
            <a:ext cx="425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Domestication; Domesticated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（家养）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1324118"/>
            <a:ext cx="8546592" cy="4931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05" y="5161371"/>
            <a:ext cx="1124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Cabbage</a:t>
            </a:r>
          </a:p>
          <a:p>
            <a:pPr algn="ctr" eaLnBrk="0" hangingPunct="0"/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（卷心菜）</a:t>
            </a:r>
            <a:r>
              <a:rPr lang="en-US" altLang="zh-CN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rom end buds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（芽）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6875" y="5161371"/>
            <a:ext cx="1333103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Brussels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Sprouts</a:t>
            </a:r>
          </a:p>
          <a:p>
            <a:pPr algn="ctr" eaLnBrk="0" hangingPunct="0">
              <a:lnSpc>
                <a:spcPts val="2000"/>
              </a:lnSpc>
            </a:pP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</a:t>
            </a:r>
            <a:r>
              <a:rPr lang="zh-CN" altLang="en-US" sz="1400" dirty="0">
                <a:latin typeface="Cambria" panose="02040503050406030204" pitchFamily="18" charset="0"/>
                <a:ea typeface="楷体" panose="02010609060101010101" pitchFamily="49" charset="-122"/>
              </a:rPr>
              <a:t>球芽甘蓝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）</a:t>
            </a:r>
            <a:endParaRPr lang="en-US" sz="1400" b="1" dirty="0" smtClean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from side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buds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787" y="5161371"/>
            <a:ext cx="1190575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Kohlrabi</a:t>
            </a:r>
          </a:p>
          <a:p>
            <a:pPr algn="ctr" eaLnBrk="0" hangingPunct="0"/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（甘蓝）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from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Stems</a:t>
            </a:r>
          </a:p>
          <a:p>
            <a:pPr algn="ctr" eaLnBrk="0" hangingPunct="0">
              <a:lnSpc>
                <a:spcPts val="2000"/>
              </a:lnSpc>
            </a:pP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 （</a:t>
            </a:r>
            <a:r>
              <a:rPr lang="zh-CN" alt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茎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）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2172" y="5161371"/>
            <a:ext cx="1520145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Kale</a:t>
            </a:r>
          </a:p>
          <a:p>
            <a:pPr algn="ctr" eaLnBrk="0" hangingPunct="0"/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</a:t>
            </a:r>
            <a:r>
              <a:rPr lang="zh-CN" alt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羽衣甘蓝</a:t>
            </a:r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）</a:t>
            </a: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from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leaves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3125" y="5161371"/>
            <a:ext cx="1450751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Broccoli</a:t>
            </a:r>
          </a:p>
          <a:p>
            <a:pPr algn="ctr" eaLnBrk="0" hangingPunct="0"/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（西兰花）</a:t>
            </a:r>
            <a:endParaRPr lang="en-US" sz="1400" b="1" dirty="0" smtClean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from flowers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stems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84684" y="5161371"/>
            <a:ext cx="1436811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Cauliflower</a:t>
            </a:r>
          </a:p>
          <a:p>
            <a:pPr algn="ctr" eaLnBrk="0" hangingPunct="0"/>
            <a:r>
              <a:rPr lang="zh-CN" alt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Arial" pitchFamily="34" charset="0"/>
              </a:rPr>
              <a:t>（菜花）</a:t>
            </a:r>
            <a:endParaRPr lang="en-US" sz="1400" b="1" dirty="0" smtClean="0">
              <a:solidFill>
                <a:srgbClr val="000000"/>
              </a:solidFill>
              <a:latin typeface="Cambria" panose="02040503050406030204" pitchFamily="18" charset="0"/>
              <a:ea typeface="楷体" panose="02010609060101010101" pitchFamily="49" charset="-122"/>
              <a:cs typeface="Arial" pitchFamily="34" charset="0"/>
            </a:endParaRP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from flower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clusters</a:t>
            </a: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7778" y="165000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Wild</a:t>
            </a:r>
          </a:p>
          <a:p>
            <a:pPr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mustard</a:t>
            </a:r>
            <a:endParaRPr lang="en-US" sz="1800" b="1" dirty="0">
              <a:solidFill>
                <a:srgbClr val="00000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43444" y="282584"/>
            <a:ext cx="7388076" cy="84203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r>
              <a:rPr lang="en-US" sz="4000" b="1" kern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Observing Artificial Selection</a:t>
            </a:r>
            <a:endParaRPr lang="en-US" sz="40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3192" y="1773110"/>
            <a:ext cx="123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Cambria" panose="02040503050406030204" pitchFamily="18" charset="0"/>
                <a:ea typeface="楷体" panose="02010609060101010101" pitchFamily="49" charset="-122"/>
              </a:rPr>
              <a:t>（</a:t>
            </a:r>
            <a:r>
              <a:rPr lang="zh-CN" altLang="en-US" sz="1400" b="1" dirty="0" smtClean="0">
                <a:latin typeface="Cambria" panose="02040503050406030204" pitchFamily="18" charset="0"/>
                <a:ea typeface="楷体" panose="02010609060101010101" pitchFamily="49" charset="-122"/>
              </a:rPr>
              <a:t>田芥菜）</a:t>
            </a:r>
            <a:endParaRPr lang="zh-CN" altLang="en-US" sz="1400" b="1" dirty="0">
              <a:latin typeface="Cambria" panose="020405030504060302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7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5957" y="540210"/>
            <a:ext cx="8096565" cy="649531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Observing Artificial Selection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745957" y="1647509"/>
            <a:ext cx="7856621" cy="404192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 power of selective breeding is also apparent in our pets, which have been bred for looks and usefulness.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For example, people in different cultures have customized hundreds of dog breeds as different as basset hounds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矮腿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猎犬）</a:t>
            </a:r>
            <a:r>
              <a:rPr lang="en-US" b="1" dirty="0" smtClean="0">
                <a:latin typeface="Cambria" panose="02040503050406030204" pitchFamily="18" charset="0"/>
              </a:rPr>
              <a:t> and Saint </a:t>
            </a:r>
            <a:r>
              <a:rPr lang="en-US" b="1" dirty="0" err="1" smtClean="0">
                <a:latin typeface="Cambria" panose="02040503050406030204" pitchFamily="18" charset="0"/>
              </a:rPr>
              <a:t>Bernards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（圣伯纳犬）</a:t>
            </a:r>
            <a:r>
              <a:rPr lang="en-US" b="1" dirty="0" smtClean="0">
                <a:latin typeface="Cambria" panose="02040503050406030204" pitchFamily="18" charset="0"/>
              </a:rPr>
              <a:t>, all descended from wolves. 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1801368"/>
            <a:ext cx="8546592" cy="3255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163" y="46777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Gray wolves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6933" y="261720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Artificial</a:t>
            </a:r>
          </a:p>
          <a:p>
            <a:pPr algn="ctr" eaLnBrk="0" hangingPunct="0">
              <a:lnSpc>
                <a:spcPts val="2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selection</a:t>
            </a:r>
            <a:endParaRPr lang="en-US" sz="1800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6325" y="4671425"/>
            <a:ext cx="23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Domesticated dogs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45957" y="540210"/>
            <a:ext cx="8096565" cy="64953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84" charset="0"/>
              </a:defRPr>
            </a:lvl9pPr>
          </a:lstStyle>
          <a:p>
            <a:r>
              <a:rPr lang="en-US" sz="4000" b="1" kern="0" smtClean="0">
                <a:solidFill>
                  <a:srgbClr val="FF0000"/>
                </a:solidFill>
                <a:latin typeface="Cambria" panose="02040503050406030204" pitchFamily="18" charset="0"/>
              </a:rPr>
              <a:t>Observing Artificial Selection</a:t>
            </a:r>
            <a:endParaRPr lang="en-US" sz="4000" b="1" kern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3470"/>
            <a:ext cx="8192817" cy="1431584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Relationship of Structure to Function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61828"/>
            <a:ext cx="8036407" cy="177998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Within biological systems, structure (the shape of something) and function (what it does) are often related, with each providing insight into the other.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6093" y="4378588"/>
            <a:ext cx="7353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Structure --- </a:t>
            </a:r>
            <a:r>
              <a:rPr lang="en-US" altLang="zh-CN" sz="54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Anatomy</a:t>
            </a:r>
          </a:p>
          <a:p>
            <a:r>
              <a:rPr lang="en-US" altLang="zh-CN" sz="5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Function --- </a:t>
            </a:r>
            <a:r>
              <a:rPr lang="en-US" altLang="zh-CN" sz="54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Physiology</a:t>
            </a:r>
            <a:endParaRPr lang="zh-CN" altLang="en-US" sz="5400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28" y="202997"/>
            <a:ext cx="6696944" cy="64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5" y="1004609"/>
            <a:ext cx="6138672" cy="52242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99598" y="296723"/>
            <a:ext cx="498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+mj-ea"/>
                <a:cs typeface="+mj-cs"/>
              </a:rPr>
              <a:t>red blood cells</a:t>
            </a:r>
            <a:endParaRPr lang="zh-CN" altLang="en-US" sz="4000" b="1" dirty="0" smtClean="0">
              <a:solidFill>
                <a:srgbClr val="FF0000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6035" y="6228881"/>
            <a:ext cx="7532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b="1" dirty="0" smtClean="0">
                <a:latin typeface="Arial" charset="0"/>
                <a:cs typeface="Times New Roman"/>
              </a:rPr>
              <a:t>The concave indentation of red blood cells provides a large surface area through which oxygen can diffuse.</a:t>
            </a:r>
            <a:endParaRPr lang="en-US" altLang="zh-CN" sz="5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4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303" y="516149"/>
            <a:ext cx="6750403" cy="79529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Information Flow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57303" y="1853551"/>
            <a:ext cx="7850947" cy="3320028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For life’s functions to proceed in an orderly manner, information must be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stored,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transmitted, and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25641" y="1744488"/>
            <a:ext cx="8204849" cy="4522961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All cells use DNA as the chemical material of genes, the units of inheritance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（遗传）</a:t>
            </a:r>
            <a:r>
              <a:rPr lang="en-US" b="1" dirty="0" smtClean="0">
                <a:latin typeface="Cambria" panose="02040503050406030204" pitchFamily="18" charset="0"/>
              </a:rPr>
              <a:t> that transmit information from parent to offspring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（后代）</a:t>
            </a:r>
            <a:r>
              <a:rPr lang="en-US" b="1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The language of life has an alphabet of just four letters.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The chemical names of DNA’s four molecular building blocks are abbreviated as A, G, C, and T.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7303" y="516149"/>
            <a:ext cx="6750403" cy="79529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smtClean="0">
                <a:solidFill>
                  <a:srgbClr val="FF0000"/>
                </a:solidFill>
                <a:latin typeface="Cambria" panose="02040503050406030204" pitchFamily="18" charset="0"/>
              </a:rPr>
              <a:t>Information Flow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14020" y="554490"/>
            <a:ext cx="2928798" cy="118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Course</a:t>
            </a:r>
          </a:p>
          <a:p>
            <a:pPr algn="ctr"/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Format</a:t>
            </a:r>
            <a:endParaRPr lang="en-US" altLang="en-US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111184" y="2852377"/>
            <a:ext cx="335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itchFamily="34" charset="-128"/>
              </a:rPr>
              <a:t>Grading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54804"/>
              </p:ext>
            </p:extLst>
          </p:nvPr>
        </p:nvGraphicFramePr>
        <p:xfrm>
          <a:off x="1184504" y="3803182"/>
          <a:ext cx="6556590" cy="26726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5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Homework assignments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Presentations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Mid-term exam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30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Final exam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50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Extra credit exercise (</a:t>
                      </a:r>
                      <a:r>
                        <a:rPr lang="en-US" altLang="zh-CN" sz="2400" b="1" i="0" u="none" strike="noStrike" dirty="0" err="1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nonpunitive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 p</a:t>
                      </a:r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op quizzes)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1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~</a:t>
                      </a:r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582186" y="212996"/>
            <a:ext cx="465684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Lectures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Tutorials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Student Presentations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Homework Assignments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Mid-Term Exam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Final Exam</a:t>
            </a:r>
            <a:endParaRPr lang="en-US" altLang="zh-CN" sz="2800" b="1" dirty="0" smtClean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4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204216"/>
            <a:ext cx="4450080" cy="6449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5970" y="47135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The four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0324" y="49526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chemical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3590" y="519170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building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9236" y="543080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blocks of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4882" y="56698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DNA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924175" y="4568825"/>
            <a:ext cx="136525" cy="1641475"/>
          </a:xfrm>
          <a:custGeom>
            <a:avLst/>
            <a:gdLst>
              <a:gd name="connsiteX0" fmla="*/ 6350 w 136525"/>
              <a:gd name="connsiteY0" fmla="*/ 0 h 1641475"/>
              <a:gd name="connsiteX1" fmla="*/ 136525 w 136525"/>
              <a:gd name="connsiteY1" fmla="*/ 0 h 1641475"/>
              <a:gd name="connsiteX2" fmla="*/ 136525 w 136525"/>
              <a:gd name="connsiteY2" fmla="*/ 1641475 h 1641475"/>
              <a:gd name="connsiteX3" fmla="*/ 0 w 136525"/>
              <a:gd name="connsiteY3" fmla="*/ 1641475 h 164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5" h="1641475">
                <a:moveTo>
                  <a:pt x="6350" y="0"/>
                </a:moveTo>
                <a:lnTo>
                  <a:pt x="136525" y="0"/>
                </a:lnTo>
                <a:lnTo>
                  <a:pt x="136525" y="1641475"/>
                </a:lnTo>
                <a:lnTo>
                  <a:pt x="0" y="1641475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059906" y="5383213"/>
            <a:ext cx="142875" cy="0"/>
          </a:xfrm>
          <a:custGeom>
            <a:avLst/>
            <a:gdLst>
              <a:gd name="connsiteX0" fmla="*/ 0 w 142875"/>
              <a:gd name="connsiteY0" fmla="*/ 0 h 0"/>
              <a:gd name="connsiteX1" fmla="*/ 142875 w 1428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6170" y="6314932"/>
            <a:ext cx="19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 DNA molecule</a:t>
            </a:r>
          </a:p>
        </p:txBody>
      </p:sp>
    </p:spTree>
    <p:extLst>
      <p:ext uri="{BB962C8B-B14F-4D97-AF65-F5344CB8AC3E}">
        <p14:creationId xmlns:p14="http://schemas.microsoft.com/office/powerpoint/2010/main" val="6497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66722" y="2553279"/>
            <a:ext cx="7917466" cy="3957702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Various cellular activities of life are work, such as movement, growth, and reproduction, and work requires energy.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Life is made possible by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the input of energy, primarily from the sun, and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the transformation of energy from one form to another.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6722" y="458063"/>
            <a:ext cx="7785806" cy="17300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Energy Transformations: Pathways That Transform Energy and Matter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65018" y="2652745"/>
            <a:ext cx="8072601" cy="3693007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Most ecosystems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（生态系统）</a:t>
            </a:r>
            <a:r>
              <a:rPr lang="en-US" b="1" dirty="0" smtClean="0">
                <a:latin typeface="Cambria" panose="02040503050406030204" pitchFamily="18" charset="0"/>
              </a:rPr>
              <a:t>are solar powered.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Plants and other photosynthetic organisms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生物）</a:t>
            </a:r>
            <a:r>
              <a:rPr lang="en-US" b="1" dirty="0" smtClean="0">
                <a:latin typeface="Cambria" panose="02040503050406030204" pitchFamily="18" charset="0"/>
              </a:rPr>
              <a:t> (“producers”)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capture the energy that enters an ecosystem as sunlight and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convert it, storing it as chemical bonds within sugars and other complex molecules.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5018" y="576952"/>
            <a:ext cx="7916190" cy="17300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Energy Transformations: Pathways That Transform Energy and Matter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8704" y="752856"/>
            <a:ext cx="8546592" cy="5352288"/>
            <a:chOff x="298704" y="752856"/>
            <a:chExt cx="8546592" cy="53522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" y="752856"/>
              <a:ext cx="8546592" cy="535228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95300" y="1095271"/>
              <a:ext cx="8226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Inflow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of light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energy</a:t>
              </a:r>
              <a:endParaRPr lang="en-US" sz="15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18360" y="1163003"/>
              <a:ext cx="999313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Outflow</a:t>
              </a:r>
            </a:p>
            <a:p>
              <a:pPr marL="164592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of heat</a:t>
              </a:r>
            </a:p>
            <a:p>
              <a:pPr marL="164592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energy</a:t>
              </a:r>
              <a:endParaRPr lang="en-US" sz="15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8728" y="11303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ECOSYSTEM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59145" y="2405063"/>
              <a:ext cx="12442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Consumers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</a:t>
              </a: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animals)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7011" y="3517583"/>
              <a:ext cx="104067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Chemical</a:t>
              </a:r>
            </a:p>
            <a:p>
              <a:pPr algn="ct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energy</a:t>
              </a:r>
            </a:p>
            <a:p>
              <a:pPr algn="ct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(food</a:t>
              </a: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99905" y="5011103"/>
              <a:ext cx="14590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Decomposers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(in </a:t>
              </a: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soil)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1465" y="4875059"/>
              <a:ext cx="17427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Producers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</a:t>
              </a: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plants and </a:t>
              </a:r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other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photosynthetic</a:t>
              </a:r>
            </a:p>
            <a:p>
              <a:pPr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organisms</a:t>
              </a:r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1566" y="5187926"/>
              <a:ext cx="100700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Cycling</a:t>
              </a:r>
            </a:p>
            <a:p>
              <a:pPr algn="ct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of</a:t>
              </a:r>
            </a:p>
            <a:p>
              <a:pPr algn="ctr" eaLnBrk="0" hangingPunct="0"/>
              <a:r>
                <a:rPr lang="en-US" sz="1500" b="1" dirty="0" smtClean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nutrients</a:t>
              </a:r>
              <a:endParaRPr lang="en-US" sz="15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4953" y="141843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Flow of energy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74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99413" y="2876236"/>
            <a:ext cx="8110660" cy="2658291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Chemical energy is then passed through a series of “consumers” that break the bonds,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releasing the stored energy and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putting it to use.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99413" y="605026"/>
            <a:ext cx="7785806" cy="173009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Energy Transformations: Pathways That Transform Energy and Matter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9413" y="605026"/>
            <a:ext cx="7785806" cy="1730091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Energy Transformations: Pathways That Transform Energy and Matter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98950"/>
            <a:ext cx="8013032" cy="381332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In the process of these energy conversions between and within organisms, some energy is converted to heat, which is then lost from the system.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Thus, energy flows through an ecosystem,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entering as light and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exiting as heat.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488" y="457374"/>
            <a:ext cx="8086596" cy="1323988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Energy Transformations: Pathways that Transform Energy and Matter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08488" y="2811010"/>
            <a:ext cx="7634234" cy="267032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 Within all living cells, a vast network of interconnected chemical reactions are collectively referred to as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metabolism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（新陈代谢）</a:t>
            </a:r>
            <a:r>
              <a:rPr lang="en-US" altLang="zh-CN" b="1" dirty="0" smtClean="0">
                <a:latin typeface="Cambria" panose="02040503050406030204" pitchFamily="18" charset="0"/>
                <a:ea typeface="楷体" panose="02010609060101010101" pitchFamily="49" charset="-122"/>
              </a:rPr>
              <a:t>, which</a:t>
            </a:r>
            <a:r>
              <a:rPr lang="en-US" b="1" dirty="0" smtClean="0">
                <a:latin typeface="Cambria" panose="02040503050406030204" pitchFamily="18" charset="0"/>
              </a:rPr>
              <a:t> continually converts energy from one form to another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as matter is recycled.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89" y="505501"/>
            <a:ext cx="8157411" cy="1455646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Interconnections within Biological Systems</a:t>
            </a:r>
            <a:b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How life is studied at different scales?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57989" y="3130904"/>
            <a:ext cx="7928811" cy="227328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The study of life extends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from the microscopic scale of the molecules and cells that make up organisms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to the global scale of the entire living planet.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192.168.4.30\Conversion\Power Point\Campbell EB6e\Output\Proof\Working files\untitled folder\01_20_ZoomInOnLife_3-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03994"/>
            <a:ext cx="8467725" cy="6430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6689" y="204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Ecosystems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195" y="57354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Communities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445" y="93335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Populations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5445" y="127411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Organisms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550" y="173559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Biosphere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0972" y="212380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2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0497" y="583637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3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3747" y="943572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4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272" y="1307569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5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793" y="1389878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1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9849" y="2255186"/>
            <a:ext cx="11336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Organ</a:t>
            </a:r>
          </a:p>
          <a:p>
            <a:pPr eaLnBrk="0" hangingPunct="0">
              <a:lnSpc>
                <a:spcPts val="24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Systems</a:t>
            </a:r>
          </a:p>
          <a:p>
            <a:pPr eaLnBrk="0" hangingPunct="0">
              <a:lnSpc>
                <a:spcPts val="24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and</a:t>
            </a:r>
          </a:p>
          <a:p>
            <a:pPr eaLnBrk="0" hangingPunct="0">
              <a:lnSpc>
                <a:spcPts val="24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Organs</a:t>
            </a:r>
            <a:endParaRPr lang="en-US" sz="1800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814" y="628445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Tissues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4436" y="2275688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6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6518" y="5981667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7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0657" y="6061558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8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803" y="60882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Cells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232" y="5032858"/>
            <a:ext cx="3129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9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0563" y="501380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Organelles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9611" y="57971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Nucleus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9072" y="51571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Atom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6787" y="3585948"/>
            <a:ext cx="4411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1" b="1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10</a:t>
            </a:r>
            <a:endParaRPr lang="en-US" sz="1801" b="1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4893" y="3576551"/>
            <a:ext cx="254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Molecules and Atoms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2555875" y="5095875"/>
            <a:ext cx="146050" cy="139700"/>
          </a:xfrm>
          <a:custGeom>
            <a:avLst/>
            <a:gdLst>
              <a:gd name="connsiteX0" fmla="*/ 0 w 146050"/>
              <a:gd name="connsiteY0" fmla="*/ 139700 h 139700"/>
              <a:gd name="connsiteX1" fmla="*/ 146050 w 146050"/>
              <a:gd name="connsiteY1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050" h="139700">
                <a:moveTo>
                  <a:pt x="0" y="139700"/>
                </a:moveTo>
                <a:lnTo>
                  <a:pt x="14605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4756150" y="5788025"/>
            <a:ext cx="539750" cy="158750"/>
          </a:xfrm>
          <a:custGeom>
            <a:avLst/>
            <a:gdLst>
              <a:gd name="connsiteX0" fmla="*/ 0 w 539750"/>
              <a:gd name="connsiteY0" fmla="*/ 158750 h 158750"/>
              <a:gd name="connsiteX1" fmla="*/ 539750 w 539750"/>
              <a:gd name="connsiteY1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750" h="158750">
                <a:moveTo>
                  <a:pt x="0" y="158750"/>
                </a:moveTo>
                <a:lnTo>
                  <a:pt x="53975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 pitchFamily="8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8769" y="600759"/>
            <a:ext cx="7647710" cy="1500378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Interconnections within Biological Systems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83771" y="2498568"/>
            <a:ext cx="7766463" cy="218031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Biologists are investigating life at its many levels,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from the interactions within the biosphere </a:t>
            </a:r>
          </a:p>
          <a:p>
            <a:pPr lvl="1"/>
            <a:r>
              <a:rPr lang="en-US" b="1" dirty="0" smtClean="0">
                <a:latin typeface="Cambria" panose="02040503050406030204" pitchFamily="18" charset="0"/>
              </a:rPr>
              <a:t>to the molecular machinery within cells.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81100"/>
            <a:ext cx="7431088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631825" y="303915"/>
            <a:ext cx="8229600" cy="287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None/>
              <a:defRPr sz="44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6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Introduction: Biology Today</a:t>
            </a:r>
            <a:endParaRPr lang="en-US" altLang="en-US" sz="26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Unit 1; Chapter 1</a:t>
            </a:r>
          </a:p>
        </p:txBody>
      </p:sp>
    </p:spTree>
    <p:extLst>
      <p:ext uri="{BB962C8B-B14F-4D97-AF65-F5344CB8AC3E}">
        <p14:creationId xmlns:p14="http://schemas.microsoft.com/office/powerpoint/2010/main" val="22569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" y="1490473"/>
            <a:ext cx="4283484" cy="27050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9834" y="194700"/>
            <a:ext cx="8666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We have an </a:t>
            </a:r>
            <a:r>
              <a:rPr lang="en-US" sz="3600" b="1" dirty="0">
                <a:solidFill>
                  <a:srgbClr val="00B0F0"/>
                </a:solidFill>
                <a:latin typeface="Cambria" panose="02040503050406030204" pitchFamily="18" charset="0"/>
              </a:rPr>
              <a:t>inborn </a:t>
            </a:r>
            <a:r>
              <a:rPr lang="en-US" sz="36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curiosity about life …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32" name="Picture 8" descr="https://upload.wikimedia.org/wikipedia/commons/thumb/e/e4/PIA21635-Mars2020Rover-ArtistConcept-20170523.jpg/1280px-PIA21635-Mars2020Rover-ArtistConcept-201705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7" y="1338251"/>
            <a:ext cx="4002695" cy="30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14627" y="5149351"/>
            <a:ext cx="414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One of the primary missions of the Mars rover is to search for signs of life.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273580" y="4640565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B0080"/>
                </a:solidFill>
                <a:latin typeface="Arial" panose="020B0604020202020204" pitchFamily="34" charset="0"/>
                <a:hlinkClick r:id="rId5" tooltip="Mars 2020"/>
              </a:rPr>
              <a:t>Mars 2020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67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2" y="624119"/>
            <a:ext cx="7689748" cy="5623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2279" y="5776874"/>
            <a:ext cx="6165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4000" b="1" dirty="0">
                <a:solidFill>
                  <a:srgbClr val="00B0F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Biology </a:t>
            </a:r>
            <a:r>
              <a:rPr lang="en-US" sz="4000" b="1" dirty="0" smtClean="0">
                <a:solidFill>
                  <a:srgbClr val="00B0F0"/>
                </a:solidFill>
                <a:latin typeface="Cambria" panose="02040503050406030204" pitchFamily="18" charset="0"/>
                <a:ea typeface="ＭＳ Ｐゴシック" charset="0"/>
                <a:cs typeface="Arial" pitchFamily="34" charset="0"/>
              </a:rPr>
              <a:t>is all around us …</a:t>
            </a:r>
            <a:endParaRPr lang="en-US" sz="4000" b="1" dirty="0">
              <a:solidFill>
                <a:srgbClr val="00B0F0"/>
              </a:solidFill>
              <a:latin typeface="Cambria" panose="02040503050406030204" pitchFamily="18" charset="0"/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GAMESHOW" val="False"/>
  <p:tag name="PPTVERSION" val="XP"/>
</p:tagLst>
</file>

<file path=ppt/theme/theme1.xml><?xml version="1.0" encoding="utf-8"?>
<a:theme xmlns:a="http://schemas.openxmlformats.org/drawingml/2006/main" name="CampbellEB6_Lectur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bellEB6_Lectures" id="{D10E2605-64AD-47CA-8C83-9D8FB294CAC7}" vid="{90AA8442-7336-4BC9-A760-1BA51E6F36AC}"/>
    </a:ext>
  </a:extLst>
</a:theme>
</file>

<file path=ppt/theme/theme10.xml><?xml version="1.0" encoding="utf-8"?>
<a:theme xmlns:a="http://schemas.openxmlformats.org/drawingml/2006/main" name="5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6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7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5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CampbellEB6_Lectures</Template>
  <TotalTime>16520</TotalTime>
  <Words>3162</Words>
  <Application>Microsoft Office PowerPoint</Application>
  <PresentationFormat>On-screen Show (4:3)</PresentationFormat>
  <Paragraphs>549</Paragraphs>
  <Slides>69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69</vt:i4>
      </vt:variant>
    </vt:vector>
  </HeadingPairs>
  <TitlesOfParts>
    <vt:vector size="104" baseType="lpstr">
      <vt:lpstr>KaiTi</vt:lpstr>
      <vt:lpstr>MS PGothic</vt:lpstr>
      <vt:lpstr>MS PGothic</vt:lpstr>
      <vt:lpstr>PMingLiU</vt:lpstr>
      <vt:lpstr>楷体</vt:lpstr>
      <vt:lpstr>宋体</vt:lpstr>
      <vt:lpstr>宋体</vt:lpstr>
      <vt:lpstr>Arial</vt:lpstr>
      <vt:lpstr>Calibri</vt:lpstr>
      <vt:lpstr>Cambria</vt:lpstr>
      <vt:lpstr>Symbol</vt:lpstr>
      <vt:lpstr>Tahoma</vt:lpstr>
      <vt:lpstr>Times</vt:lpstr>
      <vt:lpstr>Times New Roman</vt:lpstr>
      <vt:lpstr>Wingdings</vt:lpstr>
      <vt:lpstr>CampbellEB6_Lectures</vt:lpstr>
      <vt:lpstr>2_Blank</vt:lpstr>
      <vt:lpstr>4_Blank</vt:lpstr>
      <vt:lpstr>16_Blank</vt:lpstr>
      <vt:lpstr>33_Blank</vt:lpstr>
      <vt:lpstr>42_Blank</vt:lpstr>
      <vt:lpstr>48_Blank</vt:lpstr>
      <vt:lpstr>49_Blank</vt:lpstr>
      <vt:lpstr>53_Blank</vt:lpstr>
      <vt:lpstr>58_Blank</vt:lpstr>
      <vt:lpstr>59_Blank</vt:lpstr>
      <vt:lpstr>62_Blank</vt:lpstr>
      <vt:lpstr>64_Blank</vt:lpstr>
      <vt:lpstr>66_Blank</vt:lpstr>
      <vt:lpstr>69_Blank</vt:lpstr>
      <vt:lpstr>78_Blank</vt:lpstr>
      <vt:lpstr>Blends</vt:lpstr>
      <vt:lpstr>10_Blank</vt:lpstr>
      <vt:lpstr>11_Blank</vt:lpstr>
      <vt:lpstr>50_Blank</vt:lpstr>
      <vt:lpstr>WELCOME TO  GENERAL BIOLOGY !</vt:lpstr>
      <vt:lpstr>Instructor and 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Scientific Study of Life</vt:lpstr>
      <vt:lpstr>The Process of Science</vt:lpstr>
      <vt:lpstr>The Process of Science</vt:lpstr>
      <vt:lpstr>PowerPoint Presentation</vt:lpstr>
      <vt:lpstr>Discovery Science (“Descriptive Science”)</vt:lpstr>
      <vt:lpstr>PowerPoint Presentation</vt:lpstr>
      <vt:lpstr>Discovery Science</vt:lpstr>
      <vt:lpstr>PowerPoint Presentation</vt:lpstr>
      <vt:lpstr>PowerPoint Presentation</vt:lpstr>
      <vt:lpstr>Hypothesis-Driven Science</vt:lpstr>
      <vt:lpstr>PowerPoint Presentation</vt:lpstr>
      <vt:lpstr>Hypothesis-Driven Science</vt:lpstr>
      <vt:lpstr>Hypothesis-Driven Science</vt:lpstr>
      <vt:lpstr>Theories in Science</vt:lpstr>
      <vt:lpstr>Theories in Science</vt:lpstr>
      <vt:lpstr>Theories in Science</vt:lpstr>
      <vt:lpstr>Theories in Science</vt:lpstr>
      <vt:lpstr>The Nature of Life </vt:lpstr>
      <vt:lpstr>The Properties of Life </vt:lpstr>
      <vt:lpstr>PowerPoint Presentation</vt:lpstr>
      <vt:lpstr>Life in Its Diverse Forms</vt:lpstr>
      <vt:lpstr>Grouping Species:  The Basic Concept</vt:lpstr>
      <vt:lpstr>The Three Domains of Life</vt:lpstr>
      <vt:lpstr>Figure 1.7</vt:lpstr>
      <vt:lpstr>The Three Domains of Life</vt:lpstr>
      <vt:lpstr>The Three Domains of Life</vt:lpstr>
      <vt:lpstr>The Three Domains of Life</vt:lpstr>
      <vt:lpstr>PowerPoint Presentation</vt:lpstr>
      <vt:lpstr>Evolution</vt:lpstr>
      <vt:lpstr>Evolution</vt:lpstr>
      <vt:lpstr>Figure 1.9</vt:lpstr>
      <vt:lpstr>The Darwinian View of Life</vt:lpstr>
      <vt:lpstr>PowerPoint Presentation</vt:lpstr>
      <vt:lpstr>The Darwinian View of Life</vt:lpstr>
      <vt:lpstr>The Darwinian View of Life</vt:lpstr>
      <vt:lpstr>The Darwinian View of Life</vt:lpstr>
      <vt:lpstr>The Darwinian View of Life</vt:lpstr>
      <vt:lpstr>The Darwinian View of Life</vt:lpstr>
      <vt:lpstr>The Darwinian View of Life</vt:lpstr>
      <vt:lpstr>The Darwinian View of Life</vt:lpstr>
      <vt:lpstr>Figure 1.12</vt:lpstr>
      <vt:lpstr>Observing Artificial Selection</vt:lpstr>
      <vt:lpstr>PowerPoint Presentation</vt:lpstr>
      <vt:lpstr>Observing Artificial Selection</vt:lpstr>
      <vt:lpstr>PowerPoint Presentation</vt:lpstr>
      <vt:lpstr>The Relationship of Structure to Function</vt:lpstr>
      <vt:lpstr>PowerPoint Presentation</vt:lpstr>
      <vt:lpstr>PowerPoint Presentation</vt:lpstr>
      <vt:lpstr>Information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Energy Transformations: Pathways That Transform Energy and Matter</vt:lpstr>
      <vt:lpstr>Energy Transformations: Pathways that Transform Energy and Matter</vt:lpstr>
      <vt:lpstr>Interconnections within Biological Systems  How life is studied at different scales?</vt:lpstr>
      <vt:lpstr>PowerPoint Presentation</vt:lpstr>
      <vt:lpstr>Interconnections within Biological Systems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Delgado</dc:creator>
  <cp:lastModifiedBy>c jh</cp:lastModifiedBy>
  <cp:revision>1286</cp:revision>
  <cp:lastPrinted>2018-01-05T09:18:01Z</cp:lastPrinted>
  <dcterms:created xsi:type="dcterms:W3CDTF">2014-08-13T22:19:40Z</dcterms:created>
  <dcterms:modified xsi:type="dcterms:W3CDTF">2019-01-06T12:17:30Z</dcterms:modified>
</cp:coreProperties>
</file>