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9"/>
  </p:notesMasterIdLst>
  <p:handoutMasterIdLst>
    <p:handoutMasterId r:id="rId10"/>
  </p:handoutMasterIdLst>
  <p:sldIdLst>
    <p:sldId id="279" r:id="rId2"/>
    <p:sldId id="280" r:id="rId3"/>
    <p:sldId id="281" r:id="rId4"/>
    <p:sldId id="282" r:id="rId5"/>
    <p:sldId id="284" r:id="rId6"/>
    <p:sldId id="283" r:id="rId7"/>
    <p:sldId id="285" r:id="rId8"/>
  </p:sldIdLst>
  <p:sldSz cx="12192000" cy="6858000"/>
  <p:notesSz cx="10185400" cy="7048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13" autoAdjust="0"/>
    <p:restoredTop sz="90756" autoAdjust="0"/>
  </p:normalViewPr>
  <p:slideViewPr>
    <p:cSldViewPr snapToGrid="0">
      <p:cViewPr varScale="1">
        <p:scale>
          <a:sx n="70" d="100"/>
          <a:sy n="70" d="100"/>
        </p:scale>
        <p:origin x="3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13673" cy="353649"/>
          </a:xfrm>
          <a:prstGeom prst="rect">
            <a:avLst/>
          </a:prstGeom>
        </p:spPr>
        <p:txBody>
          <a:bodyPr vert="horz" lIns="98472" tIns="49236" rIns="98472" bIns="49236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69370" y="1"/>
            <a:ext cx="4413673" cy="353649"/>
          </a:xfrm>
          <a:prstGeom prst="rect">
            <a:avLst/>
          </a:prstGeom>
        </p:spPr>
        <p:txBody>
          <a:bodyPr vert="horz" lIns="98472" tIns="49236" rIns="98472" bIns="49236" rtlCol="0"/>
          <a:lstStyle>
            <a:lvl1pPr algn="r">
              <a:defRPr sz="1300"/>
            </a:lvl1pPr>
          </a:lstStyle>
          <a:p>
            <a:fld id="{49ECB2AB-A9C1-456D-8422-817C7B217344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94852"/>
            <a:ext cx="4413673" cy="353648"/>
          </a:xfrm>
          <a:prstGeom prst="rect">
            <a:avLst/>
          </a:prstGeom>
        </p:spPr>
        <p:txBody>
          <a:bodyPr vert="horz" lIns="98472" tIns="49236" rIns="98472" bIns="49236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69370" y="6694852"/>
            <a:ext cx="4413673" cy="353648"/>
          </a:xfrm>
          <a:prstGeom prst="rect">
            <a:avLst/>
          </a:prstGeom>
        </p:spPr>
        <p:txBody>
          <a:bodyPr vert="horz" lIns="98472" tIns="49236" rIns="98472" bIns="49236" rtlCol="0" anchor="b"/>
          <a:lstStyle>
            <a:lvl1pPr algn="r">
              <a:defRPr sz="1300"/>
            </a:lvl1pPr>
          </a:lstStyle>
          <a:p>
            <a:fld id="{BA1DC508-B9F3-4DAA-9416-0844288BD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142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13673" cy="353649"/>
          </a:xfrm>
          <a:prstGeom prst="rect">
            <a:avLst/>
          </a:prstGeom>
        </p:spPr>
        <p:txBody>
          <a:bodyPr vert="horz" lIns="98472" tIns="49236" rIns="98472" bIns="49236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69370" y="1"/>
            <a:ext cx="4413673" cy="353649"/>
          </a:xfrm>
          <a:prstGeom prst="rect">
            <a:avLst/>
          </a:prstGeom>
        </p:spPr>
        <p:txBody>
          <a:bodyPr vert="horz" lIns="98472" tIns="49236" rIns="98472" bIns="49236" rtlCol="0"/>
          <a:lstStyle>
            <a:lvl1pPr algn="r">
              <a:defRPr sz="1300"/>
            </a:lvl1pPr>
          </a:lstStyle>
          <a:p>
            <a:fld id="{EBD60077-1952-41BE-86B6-465C308A31CE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8150" y="881063"/>
            <a:ext cx="4229100" cy="2379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2" tIns="49236" rIns="98472" bIns="49236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18540" y="3392090"/>
            <a:ext cx="8148320" cy="2775347"/>
          </a:xfrm>
          <a:prstGeom prst="rect">
            <a:avLst/>
          </a:prstGeom>
        </p:spPr>
        <p:txBody>
          <a:bodyPr vert="horz" lIns="98472" tIns="49236" rIns="98472" bIns="49236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94852"/>
            <a:ext cx="4413673" cy="353648"/>
          </a:xfrm>
          <a:prstGeom prst="rect">
            <a:avLst/>
          </a:prstGeom>
        </p:spPr>
        <p:txBody>
          <a:bodyPr vert="horz" lIns="98472" tIns="49236" rIns="98472" bIns="49236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69370" y="6694852"/>
            <a:ext cx="4413673" cy="353648"/>
          </a:xfrm>
          <a:prstGeom prst="rect">
            <a:avLst/>
          </a:prstGeom>
        </p:spPr>
        <p:txBody>
          <a:bodyPr vert="horz" lIns="98472" tIns="49236" rIns="98472" bIns="49236" rtlCol="0" anchor="b"/>
          <a:lstStyle>
            <a:lvl1pPr algn="r">
              <a:defRPr sz="1300"/>
            </a:lvl1pPr>
          </a:lstStyle>
          <a:p>
            <a:fld id="{04EA57DC-C7BF-4567-80C6-D858B98F3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899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B18F2-1C4F-4E00-A043-8AA55FFD8DD4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877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871134" y="1916113"/>
            <a:ext cx="8058149" cy="4206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94661" y="234632"/>
            <a:ext cx="6202679" cy="42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hlink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2B2B2"/>
                </a:solidFill>
                <a:latin typeface="Century Gothic"/>
                <a:cs typeface="Century Gothic"/>
              </a:defRPr>
            </a:lvl1pPr>
          </a:lstStyle>
          <a:p>
            <a:pPr marL="42545">
              <a:lnSpc>
                <a:spcPts val="915"/>
              </a:lnSpc>
            </a:pPr>
            <a:fld id="{81D60167-4931-47E6-BA6A-407CBD079E47}" type="slidenum">
              <a:rPr lang="en-US" altLang="zh-CN" smtClean="0"/>
              <a:pPr marL="42545">
                <a:lnSpc>
                  <a:spcPts val="915"/>
                </a:lnSpc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771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hlink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2B2B2"/>
                </a:solidFill>
                <a:latin typeface="Century Gothic"/>
                <a:cs typeface="Century Gothic"/>
              </a:defRPr>
            </a:lvl1pPr>
          </a:lstStyle>
          <a:p>
            <a:pPr marL="42545">
              <a:lnSpc>
                <a:spcPts val="915"/>
              </a:lnSpc>
            </a:pPr>
            <a:fld id="{81D60167-4931-47E6-BA6A-407CBD079E47}" type="slidenum">
              <a:rPr lang="en-US" altLang="zh-CN" smtClean="0"/>
              <a:pPr marL="42545">
                <a:lnSpc>
                  <a:spcPts val="915"/>
                </a:lnSpc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780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32261" y="4941916"/>
            <a:ext cx="3275211" cy="1446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431800" y="4941887"/>
            <a:ext cx="3071707" cy="1295400"/>
          </a:xfrm>
          <a:custGeom>
            <a:avLst/>
            <a:gdLst/>
            <a:ahLst/>
            <a:cxnLst/>
            <a:rect l="l" t="t" r="r" b="b"/>
            <a:pathLst>
              <a:path w="2303780" h="1295400">
                <a:moveTo>
                  <a:pt x="0" y="0"/>
                </a:moveTo>
                <a:lnTo>
                  <a:pt x="2303462" y="0"/>
                </a:lnTo>
                <a:lnTo>
                  <a:pt x="2303462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 sz="180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431800" y="4941887"/>
            <a:ext cx="3071707" cy="1295400"/>
          </a:xfrm>
          <a:custGeom>
            <a:avLst/>
            <a:gdLst/>
            <a:ahLst/>
            <a:cxnLst/>
            <a:rect l="l" t="t" r="r" b="b"/>
            <a:pathLst>
              <a:path w="2303780" h="1295400">
                <a:moveTo>
                  <a:pt x="0" y="0"/>
                </a:moveTo>
                <a:lnTo>
                  <a:pt x="2303458" y="0"/>
                </a:lnTo>
                <a:lnTo>
                  <a:pt x="2303458" y="1295399"/>
                </a:lnTo>
                <a:lnTo>
                  <a:pt x="0" y="1295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 sz="18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hlink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2B2B2"/>
                </a:solidFill>
                <a:latin typeface="Century Gothic"/>
                <a:cs typeface="Century Gothic"/>
              </a:defRPr>
            </a:lvl1pPr>
          </a:lstStyle>
          <a:p>
            <a:pPr marL="42545">
              <a:lnSpc>
                <a:spcPts val="915"/>
              </a:lnSpc>
            </a:pPr>
            <a:fld id="{81D60167-4931-47E6-BA6A-407CBD079E47}" type="slidenum">
              <a:rPr lang="en-US" altLang="zh-CN" smtClean="0"/>
              <a:pPr marL="42545">
                <a:lnSpc>
                  <a:spcPts val="915"/>
                </a:lnSpc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775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hlink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2B2B2"/>
                </a:solidFill>
                <a:latin typeface="Century Gothic"/>
                <a:cs typeface="Century Gothic"/>
              </a:defRPr>
            </a:lvl1pPr>
          </a:lstStyle>
          <a:p>
            <a:pPr marL="42545">
              <a:lnSpc>
                <a:spcPts val="915"/>
              </a:lnSpc>
            </a:pPr>
            <a:fld id="{81D60167-4931-47E6-BA6A-407CBD079E47}" type="slidenum">
              <a:rPr lang="en-US" altLang="zh-CN" smtClean="0"/>
              <a:pPr marL="42545">
                <a:lnSpc>
                  <a:spcPts val="915"/>
                </a:lnSpc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592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2B2B2"/>
                </a:solidFill>
                <a:latin typeface="Century Gothic"/>
                <a:cs typeface="Century Gothic"/>
              </a:defRPr>
            </a:lvl1pPr>
          </a:lstStyle>
          <a:p>
            <a:pPr marL="42545">
              <a:lnSpc>
                <a:spcPts val="915"/>
              </a:lnSpc>
            </a:pPr>
            <a:fld id="{81D60167-4931-47E6-BA6A-407CBD079E47}" type="slidenum">
              <a:rPr lang="en-US" altLang="zh-CN" smtClean="0"/>
              <a:pPr marL="42545">
                <a:lnSpc>
                  <a:spcPts val="915"/>
                </a:lnSpc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615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28516" y="180975"/>
            <a:ext cx="813496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hlink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64552" y="2696845"/>
            <a:ext cx="706289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085" y="6694955"/>
            <a:ext cx="218440" cy="1154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B2B2B2"/>
                </a:solidFill>
                <a:latin typeface="Century Gothic"/>
                <a:cs typeface="Century Gothic"/>
              </a:defRPr>
            </a:lvl1pPr>
          </a:lstStyle>
          <a:p>
            <a:pPr marL="42545">
              <a:lnSpc>
                <a:spcPts val="915"/>
              </a:lnSpc>
            </a:pPr>
            <a:fld id="{81D60167-4931-47E6-BA6A-407CBD079E47}" type="slidenum">
              <a:rPr lang="en-US" altLang="zh-CN" smtClean="0"/>
              <a:pPr marL="42545">
                <a:lnSpc>
                  <a:spcPts val="915"/>
                </a:lnSpc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319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5270" y="2886891"/>
            <a:ext cx="5771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Exercises of Chapter 3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11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1110" y="995992"/>
            <a:ext cx="1184170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What name is given to the following reaction?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galactose + glucose → lactose + water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D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hydrolysis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hydrogenation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glycolysis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dehydration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64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08719" y="1781156"/>
            <a:ext cx="10213075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arenBoth" startAt="2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Animals store carbohydrates as ________.</a:t>
            </a:r>
          </a:p>
          <a:p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B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cellulose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glycogen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starch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maltose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endParaRPr lang="en-US" altLang="zh-CN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36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4125" y="1569198"/>
            <a:ext cx="10213075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Which of the following is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unsaturated fats?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A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beef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salmon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corn oil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canola oil</a:t>
            </a:r>
          </a:p>
          <a:p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87043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78090" y="941401"/>
            <a:ext cx="10213075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arenBoth" startAt="4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Amino acids include a side group as well as ________.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a central carbon, a hydrogen atom, an amino group, and a carboxyl group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a central carbon, a hydrogen atom, a hydroxyl group, and a carbonyl group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a central nitrogen, a carbon atom, a hydroxyl group, and a carbonyl group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a central nitrogen, a carbon atom, an amino group, and a carbonyl group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US" altLang="zh-CN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56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5953" y="1309891"/>
            <a:ext cx="1110017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 A DNA molecule has the sequence AGTTCAACT. The equivalent RNA molecule would have the sequence ________.</a:t>
            </a:r>
          </a:p>
          <a:p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B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AGTTCAACT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AGUUCAACU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UGTTCUUCT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UGUUCUUCU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4702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4838094-61C3-4A4E-A94F-B53569361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31" y="480537"/>
            <a:ext cx="10599697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Examine the two sugars in the following figure. 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do these two sugars compare?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C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40FD72B6-BA5B-424C-8EFE-188F34FEA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167" y="2034074"/>
            <a:ext cx="3887345" cy="412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1407FAD-7222-9640-9AE7-D2F123C98C1C}"/>
              </a:ext>
            </a:extLst>
          </p:cNvPr>
          <p:cNvSpPr/>
          <p:nvPr/>
        </p:nvSpPr>
        <p:spPr>
          <a:xfrm>
            <a:off x="5812909" y="1632465"/>
            <a:ext cx="457212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A) Glucose has more hydrogen.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 Glucose has more double bonds.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C) They have the same formula but different structures.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D) They are structurally identical in every way.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47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</TotalTime>
  <Words>265</Words>
  <Application>Microsoft Office PowerPoint</Application>
  <PresentationFormat>Widescreen</PresentationFormat>
  <Paragraphs>44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宋体</vt:lpstr>
      <vt:lpstr>等线</vt:lpstr>
      <vt:lpstr>Arial</vt:lpstr>
      <vt:lpstr>Calibri</vt:lpstr>
      <vt:lpstr>Century Gothic</vt:lpstr>
      <vt:lpstr>Tahoma</vt:lpstr>
      <vt:lpstr>Times New Roman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GENERAL BIOLOGY !</dc:title>
  <dc:creator>Li Xuan (SSE)</dc:creator>
  <cp:lastModifiedBy>Tan Xinran (SSE)</cp:lastModifiedBy>
  <cp:revision>69</cp:revision>
  <cp:lastPrinted>2017-01-16T07:56:24Z</cp:lastPrinted>
  <dcterms:created xsi:type="dcterms:W3CDTF">2017-01-10T05:37:32Z</dcterms:created>
  <dcterms:modified xsi:type="dcterms:W3CDTF">2019-01-24T07:33:57Z</dcterms:modified>
</cp:coreProperties>
</file>