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279" r:id="rId2"/>
    <p:sldId id="280" r:id="rId3"/>
    <p:sldId id="281" r:id="rId4"/>
    <p:sldId id="282" r:id="rId5"/>
    <p:sldId id="284" r:id="rId6"/>
    <p:sldId id="283" r:id="rId7"/>
    <p:sldId id="285" r:id="rId8"/>
  </p:sldIdLst>
  <p:sldSz cx="12192000" cy="6858000"/>
  <p:notesSz cx="10185400" cy="7048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30" autoAdjust="0"/>
    <p:restoredTop sz="90714" autoAdjust="0"/>
  </p:normalViewPr>
  <p:slideViewPr>
    <p:cSldViewPr snapToGrid="0">
      <p:cViewPr varScale="1">
        <p:scale>
          <a:sx n="70" d="100"/>
          <a:sy n="7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6937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r">
              <a:defRPr sz="1300"/>
            </a:lvl1pPr>
          </a:lstStyle>
          <a:p>
            <a:fld id="{49ECB2AB-A9C1-456D-8422-817C7B217344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937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r">
              <a:defRPr sz="1300"/>
            </a:lvl1pPr>
          </a:lstStyle>
          <a:p>
            <a:fld id="{BA1DC508-B9F3-4DAA-9416-0844288BD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937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r">
              <a:defRPr sz="1300"/>
            </a:lvl1pPr>
          </a:lstStyle>
          <a:p>
            <a:fld id="{EBD60077-1952-41BE-86B6-465C308A31C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8150" y="881063"/>
            <a:ext cx="4229100" cy="2379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2" tIns="49236" rIns="98472" bIns="49236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8540" y="3392090"/>
            <a:ext cx="8148320" cy="2775347"/>
          </a:xfrm>
          <a:prstGeom prst="rect">
            <a:avLst/>
          </a:prstGeom>
        </p:spPr>
        <p:txBody>
          <a:bodyPr vert="horz" lIns="98472" tIns="49236" rIns="98472" bIns="49236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937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r">
              <a:defRPr sz="1300"/>
            </a:lvl1pPr>
          </a:lstStyle>
          <a:p>
            <a:fld id="{04EA57DC-C7BF-4567-80C6-D858B98F3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9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B18F2-1C4F-4E00-A043-8AA55FFD8DD4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7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71134" y="1916113"/>
            <a:ext cx="8058149" cy="420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4661" y="234632"/>
            <a:ext cx="620267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7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8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2261" y="4941916"/>
            <a:ext cx="3275211" cy="1446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31800" y="4941887"/>
            <a:ext cx="3071707" cy="1295400"/>
          </a:xfrm>
          <a:custGeom>
            <a:avLst/>
            <a:gdLst/>
            <a:ahLst/>
            <a:cxnLst/>
            <a:rect l="l" t="t" r="r" b="b"/>
            <a:pathLst>
              <a:path w="2303780" h="1295400">
                <a:moveTo>
                  <a:pt x="0" y="0"/>
                </a:moveTo>
                <a:lnTo>
                  <a:pt x="2303462" y="0"/>
                </a:lnTo>
                <a:lnTo>
                  <a:pt x="2303462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31800" y="4941887"/>
            <a:ext cx="3071707" cy="1295400"/>
          </a:xfrm>
          <a:custGeom>
            <a:avLst/>
            <a:gdLst/>
            <a:ahLst/>
            <a:cxnLst/>
            <a:rect l="l" t="t" r="r" b="b"/>
            <a:pathLst>
              <a:path w="2303780" h="1295400">
                <a:moveTo>
                  <a:pt x="0" y="0"/>
                </a:moveTo>
                <a:lnTo>
                  <a:pt x="2303458" y="0"/>
                </a:lnTo>
                <a:lnTo>
                  <a:pt x="2303458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7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92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1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8516" y="180975"/>
            <a:ext cx="813496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4552" y="2696845"/>
            <a:ext cx="70628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85" y="6694955"/>
            <a:ext cx="218440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19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5270" y="2886891"/>
            <a:ext cx="5771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of Chapter 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10" y="995992"/>
            <a:ext cx="118417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Enzymes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increase the rate of a reaction by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________.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C                                             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increasing the temperature of the substrates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contributing electrons to the reaction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decreasing activation energy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changing the pH of the environment</a:t>
            </a:r>
            <a:endParaRPr lang="en-US" sz="20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719" y="1781156"/>
            <a:ext cx="1021307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Which of the following processes could result in the net movement of a substance into a cell, if the substance is more concentrated in the cell than in the surroundings?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active transport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facilitated diffusion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diffusion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osmosis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125" y="1569198"/>
            <a:ext cx="102130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When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person cries, tears are exported from cells through the process of ________.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facilitated diffusion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active transport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endocytosis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exocytosis</a:t>
            </a:r>
            <a:endParaRPr lang="en-US" sz="20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8090" y="941401"/>
            <a:ext cx="102130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 startAt="4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act of a white blood cell engulfing a bacterium is ________.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osmosis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diffusion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exocytosis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D) phagocytosis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703" y="0"/>
            <a:ext cx="11596047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figure below shows that ________.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B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ADP can perform cellular work when it binds to an additional phosphate group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ATP can perform cellular work when it releases a phosphate group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ATP can be converted to ADP by adding a phosphate group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energy is released from ATP during the process of cellular respiration</a:t>
            </a: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08" y="641446"/>
            <a:ext cx="7069541" cy="246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0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838094-61C3-4A4E-A94F-B53569361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52" y="1506443"/>
            <a:ext cx="10599697" cy="482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Which 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one of the following is TRUE</a:t>
            </a:r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zh-CN" sz="3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A) An enzyme's function depends on its three-dimensional shape.</a:t>
            </a:r>
            <a:endParaRPr lang="zh-CN" altLang="zh-CN" sz="3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B) Enzymes work generally on a broad range of substrates.</a:t>
            </a:r>
            <a:endParaRPr lang="zh-CN" altLang="zh-CN" sz="3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C) Enzymes are used up in chemical reactions.</a:t>
            </a:r>
            <a:endParaRPr lang="zh-CN" altLang="zh-CN" sz="3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D) Enzymes emerge changed from the reactions they catalyze.</a:t>
            </a:r>
            <a:endParaRPr lang="zh-CN" altLang="zh-CN" sz="3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7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283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宋体</vt:lpstr>
      <vt:lpstr>等线</vt:lpstr>
      <vt:lpstr>Calibri</vt:lpstr>
      <vt:lpstr>Century Gothic</vt:lpstr>
      <vt:lpstr>Palatino Linotype</vt:lpstr>
      <vt:lpstr>Tahoma</vt:lpstr>
      <vt:lpstr>Times New Roman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GENERAL BIOLOGY !</dc:title>
  <dc:creator>Li Xuan (SSE)</dc:creator>
  <cp:lastModifiedBy>Tan Xinran (SSE)</cp:lastModifiedBy>
  <cp:revision>77</cp:revision>
  <cp:lastPrinted>2017-01-16T07:56:24Z</cp:lastPrinted>
  <dcterms:created xsi:type="dcterms:W3CDTF">2017-01-10T05:37:32Z</dcterms:created>
  <dcterms:modified xsi:type="dcterms:W3CDTF">2019-02-28T08:14:41Z</dcterms:modified>
</cp:coreProperties>
</file>