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279" r:id="rId2"/>
    <p:sldId id="280" r:id="rId3"/>
    <p:sldId id="281" r:id="rId4"/>
    <p:sldId id="282" r:id="rId5"/>
    <p:sldId id="284" r:id="rId6"/>
    <p:sldId id="283" r:id="rId7"/>
    <p:sldId id="285" r:id="rId8"/>
    <p:sldId id="286" r:id="rId9"/>
  </p:sldIdLst>
  <p:sldSz cx="12192000" cy="6858000"/>
  <p:notesSz cx="10185400" cy="7048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0" autoAdjust="0"/>
    <p:restoredTop sz="90714" autoAdjust="0"/>
  </p:normalViewPr>
  <p:slideViewPr>
    <p:cSldViewPr snapToGrid="0">
      <p:cViewPr varScale="1">
        <p:scale>
          <a:sx n="70" d="100"/>
          <a:sy n="7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6937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49ECB2AB-A9C1-456D-8422-817C7B217344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937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BA1DC508-B9F3-4DAA-9416-0844288BD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42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9370" y="1"/>
            <a:ext cx="4413673" cy="353649"/>
          </a:xfrm>
          <a:prstGeom prst="rect">
            <a:avLst/>
          </a:prstGeom>
        </p:spPr>
        <p:txBody>
          <a:bodyPr vert="horz" lIns="98472" tIns="49236" rIns="98472" bIns="49236" rtlCol="0"/>
          <a:lstStyle>
            <a:lvl1pPr algn="r">
              <a:defRPr sz="1300"/>
            </a:lvl1pPr>
          </a:lstStyle>
          <a:p>
            <a:fld id="{EBD60077-1952-41BE-86B6-465C308A31CE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8150" y="881063"/>
            <a:ext cx="4229100" cy="2379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2" tIns="49236" rIns="98472" bIns="49236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18540" y="3392090"/>
            <a:ext cx="8148320" cy="2775347"/>
          </a:xfrm>
          <a:prstGeom prst="rect">
            <a:avLst/>
          </a:prstGeom>
        </p:spPr>
        <p:txBody>
          <a:bodyPr vert="horz" lIns="98472" tIns="49236" rIns="98472" bIns="49236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69370" y="6694852"/>
            <a:ext cx="4413673" cy="353648"/>
          </a:xfrm>
          <a:prstGeom prst="rect">
            <a:avLst/>
          </a:prstGeom>
        </p:spPr>
        <p:txBody>
          <a:bodyPr vert="horz" lIns="98472" tIns="49236" rIns="98472" bIns="49236" rtlCol="0" anchor="b"/>
          <a:lstStyle>
            <a:lvl1pPr algn="r">
              <a:defRPr sz="1300"/>
            </a:lvl1pPr>
          </a:lstStyle>
          <a:p>
            <a:fld id="{04EA57DC-C7BF-4567-80C6-D858B98F3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9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B18F2-1C4F-4E00-A043-8AA55FFD8DD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7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71134" y="1916113"/>
            <a:ext cx="8058149" cy="4206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4661" y="234632"/>
            <a:ext cx="6202679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7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8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2261" y="4941916"/>
            <a:ext cx="3275211" cy="1446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431800" y="4941887"/>
            <a:ext cx="3071707" cy="1295400"/>
          </a:xfrm>
          <a:custGeom>
            <a:avLst/>
            <a:gdLst/>
            <a:ahLst/>
            <a:cxnLst/>
            <a:rect l="l" t="t" r="r" b="b"/>
            <a:pathLst>
              <a:path w="2303780" h="1295400">
                <a:moveTo>
                  <a:pt x="0" y="0"/>
                </a:moveTo>
                <a:lnTo>
                  <a:pt x="2303462" y="0"/>
                </a:lnTo>
                <a:lnTo>
                  <a:pt x="2303462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431800" y="4941887"/>
            <a:ext cx="3071707" cy="1295400"/>
          </a:xfrm>
          <a:custGeom>
            <a:avLst/>
            <a:gdLst/>
            <a:ahLst/>
            <a:cxnLst/>
            <a:rect l="l" t="t" r="r" b="b"/>
            <a:pathLst>
              <a:path w="2303780" h="1295400">
                <a:moveTo>
                  <a:pt x="0" y="0"/>
                </a:moveTo>
                <a:lnTo>
                  <a:pt x="2303458" y="0"/>
                </a:lnTo>
                <a:lnTo>
                  <a:pt x="2303458" y="1295399"/>
                </a:lnTo>
                <a:lnTo>
                  <a:pt x="0" y="1295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7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92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61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28516" y="180975"/>
            <a:ext cx="813496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4552" y="2696845"/>
            <a:ext cx="70628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085" y="6694955"/>
            <a:ext cx="218440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2B2B2"/>
                </a:solidFill>
                <a:latin typeface="Century Gothic"/>
                <a:cs typeface="Century Gothic"/>
              </a:defRPr>
            </a:lvl1pPr>
          </a:lstStyle>
          <a:p>
            <a:pPr marL="42545">
              <a:lnSpc>
                <a:spcPts val="915"/>
              </a:lnSpc>
            </a:pPr>
            <a:fld id="{81D60167-4931-47E6-BA6A-407CBD079E47}" type="slidenum">
              <a:rPr lang="en-US" altLang="zh-CN" smtClean="0"/>
              <a:pPr marL="42545">
                <a:lnSpc>
                  <a:spcPts val="915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1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5270" y="2886891"/>
            <a:ext cx="5771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of Chapter 4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10" y="995992"/>
            <a:ext cx="118417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Plants are susceptible to bacterial infections, which can damage their structure or even kill them. Which of the following would be the best antibiotic to treat a plant that is infected with bacteria?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D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drug that interferes with mitochondria function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drug that disrupts cell wall structure and function 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drug that destroys the central vacuole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 drug that blocks gene expression in circular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 in </a:t>
            </a:r>
            <a:r>
              <a:rPr lang="en-US" altLang="zh-CN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nucleoid region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8719" y="1781156"/>
            <a:ext cx="1021307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 startAt="2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difference between eukaryotic and prokaryotic cells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eukaryotic cells ________ prokaryotic cells.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B                                  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have DNA, which is lacking in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have membrane-enclosed structures called organelles, which are lacking in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have a plasma membrane, which is lacking in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have a nucleoid region, which is lacking in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4125" y="1569198"/>
            <a:ext cx="102130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Which of the following is a function of the plasma membrane?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A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regulate the traffic of chemicals in and out of the cell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regulate the production of lipids in the cell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regulate the production of DNA in and out of the nucleus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regulate the production of proteins in the cell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704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8090" y="941401"/>
            <a:ext cx="1021307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Both" startAt="4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structures manufactures the components of ribosomes?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nucleus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cytoplasm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endoplasmic reticulum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nucleolus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5953" y="1309891"/>
            <a:ext cx="1110017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Where does protein synthesis take place?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in the nucleolus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on smooth endoplasmic reticulum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on ribosomes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in the nucleus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470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838094-61C3-4A4E-A94F-B53569361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92" y="1110125"/>
            <a:ext cx="1059969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its function in detoxifying drugs, you would expect to find a large amount of smooth ER in ________ cells.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407FAD-7222-9640-9AE7-D2F123C98C1C}"/>
              </a:ext>
            </a:extLst>
          </p:cNvPr>
          <p:cNvSpPr/>
          <p:nvPr/>
        </p:nvSpPr>
        <p:spPr>
          <a:xfrm>
            <a:off x="809469" y="2666786"/>
            <a:ext cx="93956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brain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liver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intestinal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muscle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7894" y="1496037"/>
            <a:ext cx="1021307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Microtubules are associated with ________.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cilia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flagella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cell shape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all of the answer choices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3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342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宋体</vt:lpstr>
      <vt:lpstr>等线</vt:lpstr>
      <vt:lpstr>Arial</vt:lpstr>
      <vt:lpstr>Calibri</vt:lpstr>
      <vt:lpstr>Century Gothic</vt:lpstr>
      <vt:lpstr>Tahoma</vt:lpstr>
      <vt:lpstr>Times New Roman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GENERAL BIOLOGY !</dc:title>
  <dc:creator>Li Xuan (SSE)</dc:creator>
  <cp:lastModifiedBy>Tan Xinran (SSE)</cp:lastModifiedBy>
  <cp:revision>74</cp:revision>
  <cp:lastPrinted>2017-01-16T07:56:24Z</cp:lastPrinted>
  <dcterms:created xsi:type="dcterms:W3CDTF">2017-01-10T05:37:32Z</dcterms:created>
  <dcterms:modified xsi:type="dcterms:W3CDTF">2019-02-22T09:48:39Z</dcterms:modified>
</cp:coreProperties>
</file>