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756" r:id="rId2"/>
    <p:sldId id="279" r:id="rId3"/>
    <p:sldId id="280" r:id="rId4"/>
    <p:sldId id="281" r:id="rId5"/>
    <p:sldId id="733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10185400" cy="7048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0714" autoAdjust="0"/>
  </p:normalViewPr>
  <p:slideViewPr>
    <p:cSldViewPr snapToGrid="0">
      <p:cViewPr varScale="1">
        <p:scale>
          <a:sx n="86" d="100"/>
          <a:sy n="86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6937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49ECB2AB-A9C1-456D-8422-817C7B21734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937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BA1DC508-B9F3-4DAA-9416-0844288BD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937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EBD60077-1952-41BE-86B6-465C308A31CE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8150" y="881063"/>
            <a:ext cx="4229100" cy="2379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2" tIns="49236" rIns="98472" bIns="49236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8540" y="3392090"/>
            <a:ext cx="8148320" cy="2775347"/>
          </a:xfrm>
          <a:prstGeom prst="rect">
            <a:avLst/>
          </a:prstGeom>
        </p:spPr>
        <p:txBody>
          <a:bodyPr vert="horz" lIns="98472" tIns="49236" rIns="98472" bIns="49236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937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04EA57DC-C7BF-4567-80C6-D858B98F3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9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33425-33B2-CA47-B061-8F26632CFE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0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B18F2-1C4F-4E00-A043-8AA55FFD8DD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7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00163" indent="-153909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615635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861889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108143" indent="-123127"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1354397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1600651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846905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2093159" indent="-12312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9148A38A-B184-0341-BDEB-CE893D63E018}" type="slidenum">
              <a:rPr lang="en-US" sz="700" b="0">
                <a:solidFill>
                  <a:srgbClr val="000000"/>
                </a:solidFill>
              </a:rPr>
              <a:pPr/>
              <a:t>5</a:t>
            </a:fld>
            <a:endParaRPr lang="en-US" sz="700" b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sz="700" dirty="0">
                <a:latin typeface="Arial" charset="0"/>
              </a:rPr>
              <a:t>Figure 1.19 Nutrient and energy flow in an ecosystem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54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71134" y="1916113"/>
            <a:ext cx="8058149" cy="420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4661" y="234632"/>
            <a:ext cx="620267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7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8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2261" y="4941916"/>
            <a:ext cx="3275211" cy="1446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31800" y="4941887"/>
            <a:ext cx="3071707" cy="1295400"/>
          </a:xfrm>
          <a:custGeom>
            <a:avLst/>
            <a:gdLst/>
            <a:ahLst/>
            <a:cxnLst/>
            <a:rect l="l" t="t" r="r" b="b"/>
            <a:pathLst>
              <a:path w="2303780" h="1295400">
                <a:moveTo>
                  <a:pt x="0" y="0"/>
                </a:moveTo>
                <a:lnTo>
                  <a:pt x="2303462" y="0"/>
                </a:lnTo>
                <a:lnTo>
                  <a:pt x="2303462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31800" y="4941887"/>
            <a:ext cx="3071707" cy="1295400"/>
          </a:xfrm>
          <a:custGeom>
            <a:avLst/>
            <a:gdLst/>
            <a:ahLst/>
            <a:cxnLst/>
            <a:rect l="l" t="t" r="r" b="b"/>
            <a:pathLst>
              <a:path w="2303780" h="1295400">
                <a:moveTo>
                  <a:pt x="0" y="0"/>
                </a:moveTo>
                <a:lnTo>
                  <a:pt x="2303458" y="0"/>
                </a:lnTo>
                <a:lnTo>
                  <a:pt x="2303458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7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9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15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430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76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6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8516" y="180975"/>
            <a:ext cx="813496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4552" y="2696845"/>
            <a:ext cx="70628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85" y="6694955"/>
            <a:ext cx="218440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1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2138020" y="554490"/>
            <a:ext cx="2928798" cy="118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Course</a:t>
            </a:r>
          </a:p>
          <a:p>
            <a:pPr algn="ctr"/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Format</a:t>
            </a:r>
            <a:endParaRPr lang="en-US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2635184" y="2852377"/>
            <a:ext cx="335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itchFamily="34" charset="-128"/>
              </a:rPr>
              <a:t>Grading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08504" y="3803183"/>
          <a:ext cx="6556590" cy="26726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51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Homework assignments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Presentations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Mid-term exam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Final exam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Extra credit exercise (</a:t>
                      </a:r>
                      <a:r>
                        <a:rPr lang="en-US" altLang="zh-CN" sz="2400" b="1" i="0" u="none" strike="noStrike" dirty="0" err="1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nonpunitive</a:t>
                      </a:r>
                      <a:r>
                        <a:rPr lang="en-US" altLang="zh-CN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 p</a:t>
                      </a: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op quizzes)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1</a:t>
                      </a:r>
                      <a:r>
                        <a:rPr lang="en-US" altLang="zh-CN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~</a:t>
                      </a: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106187" y="212996"/>
            <a:ext cx="465684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Lectures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Tutorials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Student Presentations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Homework Assignments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Mid-Term Exam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t> Final Exam</a:t>
            </a:r>
            <a:endParaRPr lang="en-US" altLang="zh-CN" sz="2800" b="1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5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0669" y="778742"/>
            <a:ext cx="1097734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An uncharged atom of gold has an atomic number of 79 and an atomic mass of 197. This atom has ________ protons, ________ neutrons, and ________ electrons.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</a:t>
            </a:r>
            <a:endParaRPr lang="zh-CN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79... 118... 79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118... 79... 118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118... 276... 118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79... 34... 79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0669" y="1282595"/>
            <a:ext cx="109773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 startAt="8"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Sweating cools your body by ________.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</a:t>
            </a:r>
            <a:endParaRPr lang="zh-CN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cohesion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radiation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evaporative cooling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hydrogen bonding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0669" y="1282595"/>
            <a:ext cx="109773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 Which of the following is NOT a potential impact of ocean acidification?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</a:t>
            </a:r>
            <a:endParaRPr lang="zh-CN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Decreasing H</a:t>
            </a:r>
            <a:r>
              <a:rPr lang="en-US" altLang="zh-CN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Coral bleaching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Changes in metabolism of marine animals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Increasing carbonic acid concentrations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270" y="2886891"/>
            <a:ext cx="6284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of Chapter 1-2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10" y="995992"/>
            <a:ext cx="118417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arenBoth"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property of life? 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A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Populations of organisms rarely change over time.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Living things exhibit complex but ordered organization.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Organisms take in energy and use it to perform all of life's activities.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Organisms reproduce their own kind.</a:t>
            </a:r>
          </a:p>
        </p:txBody>
      </p:sp>
    </p:spTree>
    <p:extLst>
      <p:ext uri="{BB962C8B-B14F-4D97-AF65-F5344CB8AC3E}">
        <p14:creationId xmlns:p14="http://schemas.microsoft.com/office/powerpoint/2010/main" val="11526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8090" y="941401"/>
            <a:ext cx="102130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What are the two main processes upon which ecosystems depend?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speciation and evolution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nutrient recycling and energy flow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decomposition and nutrient recycling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sunlight and photosynthesis</a:t>
            </a:r>
          </a:p>
        </p:txBody>
      </p:sp>
    </p:spTree>
    <p:extLst>
      <p:ext uri="{BB962C8B-B14F-4D97-AF65-F5344CB8AC3E}">
        <p14:creationId xmlns:p14="http://schemas.microsoft.com/office/powerpoint/2010/main" val="34673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22704" y="752856"/>
            <a:ext cx="8546592" cy="5352288"/>
            <a:chOff x="298704" y="752856"/>
            <a:chExt cx="8546592" cy="535228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4" y="752856"/>
              <a:ext cx="8546592" cy="535228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95300" y="1095271"/>
              <a:ext cx="82266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Inflow</a:t>
              </a:r>
            </a:p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of light</a:t>
              </a:r>
            </a:p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energy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18360" y="1163003"/>
              <a:ext cx="999313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Outflow</a:t>
              </a:r>
            </a:p>
            <a:p>
              <a:pPr marL="164592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of heat</a:t>
              </a:r>
            </a:p>
            <a:p>
              <a:pPr marL="164592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energy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8728" y="113034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ECOSYSTEM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59145" y="2405063"/>
              <a:ext cx="12442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Consumers</a:t>
              </a:r>
            </a:p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(animals)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7011" y="3517583"/>
              <a:ext cx="104067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Chemical</a:t>
              </a:r>
            </a:p>
            <a:p>
              <a:pPr algn="ctr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energy</a:t>
              </a:r>
            </a:p>
            <a:p>
              <a:pPr algn="ctr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(food)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99905" y="5011103"/>
              <a:ext cx="145905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Decomposers</a:t>
              </a:r>
            </a:p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(in soil)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1465" y="4875059"/>
              <a:ext cx="17427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Producers</a:t>
              </a:r>
            </a:p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(plants and other</a:t>
              </a:r>
            </a:p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photosynthetic</a:t>
              </a:r>
            </a:p>
            <a:p>
              <a:pPr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organisms)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1566" y="5187926"/>
              <a:ext cx="100700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Cycling</a:t>
              </a:r>
            </a:p>
            <a:p>
              <a:pPr algn="ctr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of</a:t>
              </a:r>
            </a:p>
            <a:p>
              <a:pPr algn="ctr" eaLnBrk="0" hangingPunct="0"/>
              <a:r>
                <a:rPr lang="en-US" sz="1500" b="1" dirty="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nutrients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298954" y="1418436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Flow of energy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631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125" y="1569198"/>
            <a:ext cx="10213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Which of the following is a producer?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oak tree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earthworm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sun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cat</a:t>
            </a:r>
          </a:p>
        </p:txBody>
      </p:sp>
    </p:spTree>
    <p:extLst>
      <p:ext uri="{BB962C8B-B14F-4D97-AF65-F5344CB8AC3E}">
        <p14:creationId xmlns:p14="http://schemas.microsoft.com/office/powerpoint/2010/main" val="38704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5953" y="1309891"/>
            <a:ext cx="111001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Which of the following structures can perform all the activities required for life?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DNA molecules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cells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organelles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nuclei </a:t>
            </a:r>
          </a:p>
        </p:txBody>
      </p:sp>
    </p:spTree>
    <p:extLst>
      <p:ext uri="{BB962C8B-B14F-4D97-AF65-F5344CB8AC3E}">
        <p14:creationId xmlns:p14="http://schemas.microsoft.com/office/powerpoint/2010/main" val="17470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0669" y="1282595"/>
            <a:ext cx="109773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Which kingdom of Eukarya consists primarily of unicellular organisms?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Plantae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Bacteria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Fungi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Protista</a:t>
            </a:r>
          </a:p>
        </p:txBody>
      </p:sp>
    </p:spTree>
    <p:extLst>
      <p:ext uri="{BB962C8B-B14F-4D97-AF65-F5344CB8AC3E}">
        <p14:creationId xmlns:p14="http://schemas.microsoft.com/office/powerpoint/2010/main" val="21974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0669" y="1282595"/>
            <a:ext cx="109773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The four most common elements found in living organisms are __.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</a:t>
            </a:r>
            <a:endParaRPr lang="zh-CN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nitrogen, oxygen, phosphorus, and carbon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carbon, oxygen, nitrogen, and hydrogen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carbon, oxygen, potassium, and calcium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oxygen, calcium, hydrogen, and carbon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460</Words>
  <Application>Microsoft Macintosh PowerPoint</Application>
  <PresentationFormat>宽屏</PresentationFormat>
  <Paragraphs>102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宋体</vt:lpstr>
      <vt:lpstr>KaiTi</vt:lpstr>
      <vt:lpstr>ＭＳ Ｐゴシック</vt:lpstr>
      <vt:lpstr>ＭＳ Ｐゴシック</vt:lpstr>
      <vt:lpstr>Arial</vt:lpstr>
      <vt:lpstr>Calibri</vt:lpstr>
      <vt:lpstr>Cambria</vt:lpstr>
      <vt:lpstr>Century Gothic</vt:lpstr>
      <vt:lpstr>Tahoma</vt:lpstr>
      <vt:lpstr>Times</vt:lpstr>
      <vt:lpstr>Times New Roman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GENERAL BIOLOGY !</dc:title>
  <dc:creator>Li Xuan (SSE)</dc:creator>
  <cp:lastModifiedBy>Microsoft Office User</cp:lastModifiedBy>
  <cp:revision>67</cp:revision>
  <cp:lastPrinted>2017-01-16T07:56:24Z</cp:lastPrinted>
  <dcterms:created xsi:type="dcterms:W3CDTF">2017-01-10T05:37:32Z</dcterms:created>
  <dcterms:modified xsi:type="dcterms:W3CDTF">2019-01-14T08:35:52Z</dcterms:modified>
</cp:coreProperties>
</file>