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7" r:id="rId2"/>
    <p:sldId id="308" r:id="rId3"/>
    <p:sldId id="310" r:id="rId4"/>
    <p:sldId id="315" r:id="rId5"/>
    <p:sldId id="309" r:id="rId6"/>
    <p:sldId id="316" r:id="rId7"/>
    <p:sldId id="317" r:id="rId8"/>
    <p:sldId id="318" r:id="rId9"/>
    <p:sldId id="299" r:id="rId10"/>
    <p:sldId id="300" r:id="rId11"/>
    <p:sldId id="296" r:id="rId12"/>
    <p:sldId id="319" r:id="rId13"/>
    <p:sldId id="259" r:id="rId14"/>
    <p:sldId id="303" r:id="rId15"/>
    <p:sldId id="260" r:id="rId16"/>
    <p:sldId id="261" r:id="rId17"/>
    <p:sldId id="304" r:id="rId18"/>
    <p:sldId id="305" r:id="rId19"/>
    <p:sldId id="30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79" autoAdjust="0"/>
  </p:normalViewPr>
  <p:slideViewPr>
    <p:cSldViewPr>
      <p:cViewPr>
        <p:scale>
          <a:sx n="100" d="100"/>
          <a:sy n="100" d="100"/>
        </p:scale>
        <p:origin x="1914" y="-72"/>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EADAF-5124-43AE-A890-7A12BBFB18F1}" type="datetimeFigureOut">
              <a:rPr lang="en-US" smtClean="0"/>
              <a:t>2/19/2019</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86887-DD3C-4732-92F0-FDEDF156195A}" type="slidenum">
              <a:rPr lang="en-US" smtClean="0"/>
              <a:t>‹#›</a:t>
            </a:fld>
            <a:endParaRPr lang="en-US"/>
          </a:p>
        </p:txBody>
      </p:sp>
    </p:spTree>
    <p:extLst>
      <p:ext uri="{BB962C8B-B14F-4D97-AF65-F5344CB8AC3E}">
        <p14:creationId xmlns:p14="http://schemas.microsoft.com/office/powerpoint/2010/main" val="344932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205140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800" b="1" dirty="0"/>
              <a:t>Tutorial </a:t>
            </a:r>
            <a:r>
              <a:rPr lang="en-US" altLang="zh-CN" sz="4800" b="1" dirty="0" smtClean="0"/>
              <a:t>03 </a:t>
            </a:r>
            <a:r>
              <a:rPr lang="en-US" altLang="zh-CN" sz="4800" b="1" dirty="0"/>
              <a:t/>
            </a:r>
            <a:br>
              <a:rPr lang="en-US" altLang="zh-CN" sz="4800" b="1" dirty="0"/>
            </a:br>
            <a:r>
              <a:rPr lang="en-US" altLang="zh-CN" sz="3600" b="1" dirty="0"/>
              <a:t>Fundamentals of Artificial Intelligence</a:t>
            </a:r>
            <a:r>
              <a:rPr lang="en-US" altLang="zh-CN" sz="3600" dirty="0"/>
              <a:t> </a:t>
            </a:r>
            <a:endParaRPr lang="en-US" sz="3600" dirty="0"/>
          </a:p>
        </p:txBody>
      </p:sp>
      <p:sp>
        <p:nvSpPr>
          <p:cNvPr id="3" name="副标题 2"/>
          <p:cNvSpPr>
            <a:spLocks noGrp="1"/>
          </p:cNvSpPr>
          <p:nvPr>
            <p:ph type="subTitle" idx="1"/>
          </p:nvPr>
        </p:nvSpPr>
        <p:spPr/>
        <p:txBody>
          <a:bodyPr>
            <a:normAutofit/>
          </a:bodyPr>
          <a:lstStyle/>
          <a:p>
            <a:r>
              <a:rPr lang="en-US" altLang="zh-CN" sz="4000" dirty="0" err="1"/>
              <a:t>Hualie</a:t>
            </a:r>
            <a:r>
              <a:rPr lang="en-US" altLang="zh-CN" sz="4000" dirty="0"/>
              <a:t> Jiang</a:t>
            </a:r>
            <a:endParaRPr lang="en-US" sz="4000" dirty="0"/>
          </a:p>
        </p:txBody>
      </p:sp>
    </p:spTree>
    <p:extLst>
      <p:ext uri="{BB962C8B-B14F-4D97-AF65-F5344CB8AC3E}">
        <p14:creationId xmlns:p14="http://schemas.microsoft.com/office/powerpoint/2010/main" val="353507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Local Maxima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2"/>
            <a:ext cx="7416824" cy="4128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643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2</a:t>
            </a:r>
            <a:endParaRPr lang="en-US" dirty="0"/>
          </a:p>
        </p:txBody>
      </p:sp>
      <p:sp>
        <p:nvSpPr>
          <p:cNvPr id="3" name="内容占位符 2"/>
          <p:cNvSpPr>
            <a:spLocks noGrp="1"/>
          </p:cNvSpPr>
          <p:nvPr>
            <p:ph idx="1"/>
          </p:nvPr>
        </p:nvSpPr>
        <p:spPr/>
        <p:txBody>
          <a:bodyPr>
            <a:normAutofit lnSpcReduction="10000"/>
          </a:bodyPr>
          <a:lstStyle/>
          <a:p>
            <a:pPr marL="0" indent="0">
              <a:buNone/>
            </a:pPr>
            <a:r>
              <a:rPr lang="en-US" dirty="0" smtClean="0"/>
              <a:t>2</a:t>
            </a:r>
            <a:r>
              <a:rPr lang="en-US" dirty="0" smtClean="0"/>
              <a:t>. Three </a:t>
            </a:r>
            <a:r>
              <a:rPr lang="en-US" dirty="0"/>
              <a:t>functions, including </a:t>
            </a:r>
            <a:r>
              <a:rPr lang="en-US" i="1" dirty="0"/>
              <a:t>g(n)</a:t>
            </a:r>
            <a:r>
              <a:rPr lang="en-US" dirty="0"/>
              <a:t> in Lecture 3 and both </a:t>
            </a:r>
            <a:r>
              <a:rPr lang="en-US" i="1" dirty="0"/>
              <a:t>f(n)</a:t>
            </a:r>
            <a:r>
              <a:rPr lang="en-US" dirty="0"/>
              <a:t> and </a:t>
            </a:r>
            <a:r>
              <a:rPr lang="en-US" i="1" dirty="0"/>
              <a:t>h(n)</a:t>
            </a:r>
            <a:r>
              <a:rPr lang="en-US" dirty="0"/>
              <a:t> in Lecture 4, have been defined to evaluate the search algorithms. Please explain their difference</a:t>
            </a:r>
            <a:r>
              <a:rPr lang="en-US" dirty="0" smtClean="0"/>
              <a:t>.</a:t>
            </a:r>
          </a:p>
          <a:p>
            <a:pPr marL="0" indent="0">
              <a:buNone/>
            </a:pPr>
            <a:endParaRPr lang="en-US" dirty="0"/>
          </a:p>
          <a:p>
            <a:pPr marL="0" indent="0">
              <a:buNone/>
            </a:pPr>
            <a:r>
              <a:rPr lang="en-US" i="1" dirty="0"/>
              <a:t>g(n</a:t>
            </a:r>
            <a:r>
              <a:rPr lang="en-US" i="1" dirty="0" smtClean="0"/>
              <a:t>) -- </a:t>
            </a:r>
            <a:r>
              <a:rPr lang="en-US" dirty="0" smtClean="0"/>
              <a:t>path cost -- uniform cost search</a:t>
            </a:r>
          </a:p>
          <a:p>
            <a:pPr marL="0" indent="0">
              <a:buNone/>
            </a:pPr>
            <a:r>
              <a:rPr lang="en-US" i="1" dirty="0"/>
              <a:t>f(n</a:t>
            </a:r>
            <a:r>
              <a:rPr lang="en-US" i="1" dirty="0" smtClean="0"/>
              <a:t>) -- </a:t>
            </a:r>
            <a:r>
              <a:rPr lang="en-US" dirty="0" smtClean="0"/>
              <a:t>the evaluation function -- best first search</a:t>
            </a:r>
          </a:p>
          <a:p>
            <a:pPr marL="0" indent="0">
              <a:buNone/>
            </a:pPr>
            <a:r>
              <a:rPr lang="en-US" i="1" dirty="0"/>
              <a:t>h(n) </a:t>
            </a:r>
            <a:r>
              <a:rPr lang="en-US" dirty="0" smtClean="0"/>
              <a:t>-- the h</a:t>
            </a:r>
            <a:r>
              <a:rPr lang="en-US" dirty="0" smtClean="0"/>
              <a:t>euristic function -- </a:t>
            </a:r>
            <a:r>
              <a:rPr lang="en-US" dirty="0"/>
              <a:t>greedy best-first search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088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Problem </a:t>
            </a:r>
            <a:r>
              <a:rPr lang="en-US" altLang="zh-CN" dirty="0" smtClean="0"/>
              <a:t>3</a:t>
            </a:r>
            <a:endParaRPr lang="en-US" dirty="0"/>
          </a:p>
        </p:txBody>
      </p:sp>
      <p:sp>
        <p:nvSpPr>
          <p:cNvPr id="3" name="Content Placeholder 2"/>
          <p:cNvSpPr>
            <a:spLocks noGrp="1"/>
          </p:cNvSpPr>
          <p:nvPr>
            <p:ph idx="1"/>
          </p:nvPr>
        </p:nvSpPr>
        <p:spPr/>
        <p:txBody>
          <a:bodyPr/>
          <a:lstStyle/>
          <a:p>
            <a:pPr marL="0" indent="0">
              <a:buNone/>
            </a:pPr>
            <a:r>
              <a:rPr lang="en-US" dirty="0"/>
              <a:t>3. </a:t>
            </a:r>
            <a:r>
              <a:rPr lang="en-US" dirty="0" smtClean="0"/>
              <a:t>Informed </a:t>
            </a:r>
            <a:r>
              <a:rPr lang="en-US" dirty="0"/>
              <a:t>search uses only best-first search. Please understand the following example about its search path and cost.</a:t>
            </a:r>
          </a:p>
        </p:txBody>
      </p:sp>
      <p:pic>
        <p:nvPicPr>
          <p:cNvPr id="1026" name="Picture 11"/>
          <p:cNvPicPr>
            <a:picLocks noChangeAspect="1" noChangeArrowheads="1"/>
          </p:cNvPicPr>
          <p:nvPr/>
        </p:nvPicPr>
        <p:blipFill>
          <a:blip r:embed="rId2">
            <a:extLst>
              <a:ext uri="{28A0092B-C50C-407E-A947-70E740481C1C}">
                <a14:useLocalDpi xmlns:a14="http://schemas.microsoft.com/office/drawing/2010/main" val="0"/>
              </a:ext>
            </a:extLst>
          </a:blip>
          <a:srcRect l="5486" t="45833" r="45689" b="2515"/>
          <a:stretch>
            <a:fillRect/>
          </a:stretch>
        </p:blipFill>
        <p:spPr bwMode="auto">
          <a:xfrm>
            <a:off x="616096" y="3284389"/>
            <a:ext cx="381188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p:cNvPicPr>
            <a:picLocks noChangeAspect="1" noChangeArrowheads="1"/>
          </p:cNvPicPr>
          <p:nvPr/>
        </p:nvPicPr>
        <p:blipFill>
          <a:blip r:embed="rId2">
            <a:extLst>
              <a:ext uri="{28A0092B-C50C-407E-A947-70E740481C1C}">
                <a14:useLocalDpi xmlns:a14="http://schemas.microsoft.com/office/drawing/2010/main" val="0"/>
              </a:ext>
            </a:extLst>
          </a:blip>
          <a:srcRect l="60237" t="13599" r="2353" b="73100"/>
          <a:stretch>
            <a:fillRect/>
          </a:stretch>
        </p:blipFill>
        <p:spPr bwMode="auto">
          <a:xfrm>
            <a:off x="5220072" y="3068960"/>
            <a:ext cx="2332321" cy="62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62439" y="3863181"/>
            <a:ext cx="3753977" cy="134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p:cNvPicPr>
            <a:picLocks noChangeAspect="1" noChangeArrowheads="1"/>
          </p:cNvPicPr>
          <p:nvPr/>
        </p:nvPicPr>
        <p:blipFill>
          <a:blip r:embed="rId2">
            <a:extLst>
              <a:ext uri="{28A0092B-C50C-407E-A947-70E740481C1C}">
                <a14:useLocalDpi xmlns:a14="http://schemas.microsoft.com/office/drawing/2010/main" val="0"/>
              </a:ext>
            </a:extLst>
          </a:blip>
          <a:srcRect l="72937" t="62451" r="4187" b="33104"/>
          <a:stretch>
            <a:fillRect/>
          </a:stretch>
        </p:blipFill>
        <p:spPr bwMode="auto">
          <a:xfrm>
            <a:off x="5004048" y="5882876"/>
            <a:ext cx="2838993" cy="4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
          <p:cNvPicPr>
            <a:picLocks noChangeAspect="1" noChangeArrowheads="1"/>
          </p:cNvPicPr>
          <p:nvPr/>
        </p:nvPicPr>
        <p:blipFill>
          <a:blip r:embed="rId2">
            <a:extLst>
              <a:ext uri="{28A0092B-C50C-407E-A947-70E740481C1C}">
                <a14:useLocalDpi xmlns:a14="http://schemas.microsoft.com/office/drawing/2010/main" val="0"/>
              </a:ext>
            </a:extLst>
          </a:blip>
          <a:srcRect l="54733" t="52309" r="4187" b="44662"/>
          <a:stretch>
            <a:fillRect/>
          </a:stretch>
        </p:blipFill>
        <p:spPr bwMode="auto">
          <a:xfrm>
            <a:off x="4546194" y="5435418"/>
            <a:ext cx="4009348" cy="22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061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t>
            </a:r>
            <a:r>
              <a:rPr lang="en-US" altLang="zh-CN" dirty="0" smtClean="0"/>
              <a:t>4</a:t>
            </a:r>
            <a:endParaRPr lang="en-US" dirty="0"/>
          </a:p>
        </p:txBody>
      </p:sp>
      <p:sp>
        <p:nvSpPr>
          <p:cNvPr id="3" name="内容占位符 2"/>
          <p:cNvSpPr>
            <a:spLocks noGrp="1"/>
          </p:cNvSpPr>
          <p:nvPr>
            <p:ph idx="1"/>
          </p:nvPr>
        </p:nvSpPr>
        <p:spPr/>
        <p:txBody>
          <a:bodyPr>
            <a:normAutofit/>
          </a:bodyPr>
          <a:lstStyle/>
          <a:p>
            <a:pPr marL="0" indent="0">
              <a:buNone/>
            </a:pPr>
            <a:r>
              <a:rPr lang="en-US" sz="2400" dirty="0" smtClean="0"/>
              <a:t>4</a:t>
            </a:r>
            <a:r>
              <a:rPr lang="en-US" sz="2400" dirty="0" smtClean="0"/>
              <a:t>. Consider </a:t>
            </a:r>
            <a:r>
              <a:rPr lang="en-US" sz="2400" dirty="0"/>
              <a:t>a search tree with the cost of every step exceeds some small positive constant ε. Check the completeness and optimality of the following search algorithms with T(true) and F(false). What are the conditions for the optimality of BFS, IDS and A*S?</a:t>
            </a:r>
          </a:p>
        </p:txBody>
      </p:sp>
      <p:graphicFrame>
        <p:nvGraphicFramePr>
          <p:cNvPr id="4" name="表格 3"/>
          <p:cNvGraphicFramePr>
            <a:graphicFrameLocks noGrp="1"/>
          </p:cNvGraphicFramePr>
          <p:nvPr>
            <p:extLst>
              <p:ext uri="{D42A27DB-BD31-4B8C-83A1-F6EECF244321}">
                <p14:modId xmlns:p14="http://schemas.microsoft.com/office/powerpoint/2010/main" val="799212631"/>
              </p:ext>
            </p:extLst>
          </p:nvPr>
        </p:nvGraphicFramePr>
        <p:xfrm>
          <a:off x="539552" y="3567589"/>
          <a:ext cx="7776864" cy="1085547"/>
        </p:xfrm>
        <a:graphic>
          <a:graphicData uri="http://schemas.openxmlformats.org/drawingml/2006/table">
            <a:tbl>
              <a:tblPr firstRow="1" firstCol="1" bandRow="1">
                <a:tableStyleId>{5C22544A-7EE6-4342-B048-85BDC9FD1C3A}</a:tableStyleId>
              </a:tblPr>
              <a:tblGrid>
                <a:gridCol w="1569042">
                  <a:extLst>
                    <a:ext uri="{9D8B030D-6E8A-4147-A177-3AD203B41FA5}">
                      <a16:colId xmlns:a16="http://schemas.microsoft.com/office/drawing/2014/main" val="20000"/>
                    </a:ext>
                  </a:extLst>
                </a:gridCol>
                <a:gridCol w="1036722">
                  <a:extLst>
                    <a:ext uri="{9D8B030D-6E8A-4147-A177-3AD203B41FA5}">
                      <a16:colId xmlns:a16="http://schemas.microsoft.com/office/drawing/2014/main" val="20001"/>
                    </a:ext>
                  </a:extLst>
                </a:gridCol>
                <a:gridCol w="1055012">
                  <a:extLst>
                    <a:ext uri="{9D8B030D-6E8A-4147-A177-3AD203B41FA5}">
                      <a16:colId xmlns:a16="http://schemas.microsoft.com/office/drawing/2014/main" val="20002"/>
                    </a:ext>
                  </a:extLst>
                </a:gridCol>
                <a:gridCol w="1043461">
                  <a:extLst>
                    <a:ext uri="{9D8B030D-6E8A-4147-A177-3AD203B41FA5}">
                      <a16:colId xmlns:a16="http://schemas.microsoft.com/office/drawing/2014/main" val="20003"/>
                    </a:ext>
                  </a:extLst>
                </a:gridCol>
                <a:gridCol w="923136">
                  <a:extLst>
                    <a:ext uri="{9D8B030D-6E8A-4147-A177-3AD203B41FA5}">
                      <a16:colId xmlns:a16="http://schemas.microsoft.com/office/drawing/2014/main" val="20004"/>
                    </a:ext>
                  </a:extLst>
                </a:gridCol>
                <a:gridCol w="1118544">
                  <a:extLst>
                    <a:ext uri="{9D8B030D-6E8A-4147-A177-3AD203B41FA5}">
                      <a16:colId xmlns:a16="http://schemas.microsoft.com/office/drawing/2014/main" val="20005"/>
                    </a:ext>
                  </a:extLst>
                </a:gridCol>
                <a:gridCol w="1030947">
                  <a:extLst>
                    <a:ext uri="{9D8B030D-6E8A-4147-A177-3AD203B41FA5}">
                      <a16:colId xmlns:a16="http://schemas.microsoft.com/office/drawing/2014/main" val="20006"/>
                    </a:ext>
                  </a:extLst>
                </a:gridCol>
              </a:tblGrid>
              <a:tr h="335808">
                <a:tc>
                  <a:txBody>
                    <a:bodyPr/>
                    <a:lstStyle/>
                    <a:p>
                      <a:pPr algn="ctr">
                        <a:spcBef>
                          <a:spcPts val="600"/>
                        </a:spcBef>
                        <a:spcAft>
                          <a:spcPts val="0"/>
                        </a:spcAft>
                        <a:tabLst>
                          <a:tab pos="628650" algn="l"/>
                        </a:tabLst>
                      </a:pPr>
                      <a:r>
                        <a:rPr lang="en-US" sz="1800" dirty="0">
                          <a:effectLst/>
                        </a:rPr>
                        <a:t> </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BFS</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UCS</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DFS</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IDS</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GBFS</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A*S</a:t>
                      </a:r>
                      <a:endParaRPr lang="en-US" sz="1200">
                        <a:effectLst/>
                        <a:latin typeface="Times New Roman"/>
                        <a:ea typeface="SimSun"/>
                      </a:endParaRPr>
                    </a:p>
                  </a:txBody>
                  <a:tcPr marL="68580" marR="68580" marT="0" marB="0"/>
                </a:tc>
                <a:extLst>
                  <a:ext uri="{0D108BD9-81ED-4DB2-BD59-A6C34878D82A}">
                    <a16:rowId xmlns:a16="http://schemas.microsoft.com/office/drawing/2014/main" val="10000"/>
                  </a:ext>
                </a:extLst>
              </a:tr>
              <a:tr h="335808">
                <a:tc>
                  <a:txBody>
                    <a:bodyPr/>
                    <a:lstStyle/>
                    <a:p>
                      <a:pPr algn="ctr">
                        <a:spcBef>
                          <a:spcPts val="600"/>
                        </a:spcBef>
                        <a:spcAft>
                          <a:spcPts val="0"/>
                        </a:spcAft>
                        <a:tabLst>
                          <a:tab pos="628650" algn="l"/>
                        </a:tabLst>
                      </a:pPr>
                      <a:r>
                        <a:rPr lang="en-US" sz="1800">
                          <a:effectLst/>
                        </a:rPr>
                        <a:t>Completeness</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 </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 </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 </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 </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 </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 </a:t>
                      </a:r>
                      <a:endParaRPr lang="en-US" sz="1200">
                        <a:effectLst/>
                        <a:latin typeface="Times New Roman"/>
                        <a:ea typeface="SimSun"/>
                      </a:endParaRPr>
                    </a:p>
                  </a:txBody>
                  <a:tcPr marL="68580" marR="68580" marT="0" marB="0"/>
                </a:tc>
                <a:extLst>
                  <a:ext uri="{0D108BD9-81ED-4DB2-BD59-A6C34878D82A}">
                    <a16:rowId xmlns:a16="http://schemas.microsoft.com/office/drawing/2014/main" val="10001"/>
                  </a:ext>
                </a:extLst>
              </a:tr>
              <a:tr h="413931">
                <a:tc>
                  <a:txBody>
                    <a:bodyPr/>
                    <a:lstStyle/>
                    <a:p>
                      <a:pPr algn="ctr">
                        <a:spcBef>
                          <a:spcPts val="600"/>
                        </a:spcBef>
                        <a:spcAft>
                          <a:spcPts val="0"/>
                        </a:spcAft>
                        <a:tabLst>
                          <a:tab pos="628650" algn="l"/>
                        </a:tabLst>
                      </a:pPr>
                      <a:r>
                        <a:rPr lang="en-US" sz="1800">
                          <a:effectLst/>
                        </a:rPr>
                        <a:t>Optimality</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T’</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 </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a:effectLst/>
                        </a:rPr>
                        <a:t> </a:t>
                      </a:r>
                      <a:endParaRPr lang="en-US" sz="12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T’</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 </a:t>
                      </a:r>
                      <a:endParaRPr lang="en-US" sz="12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1800" dirty="0">
                          <a:effectLst/>
                        </a:rPr>
                        <a:t>T’</a:t>
                      </a:r>
                      <a:endParaRPr lang="en-US" sz="1200" dirty="0">
                        <a:effectLst/>
                        <a:latin typeface="Times New Roman"/>
                        <a:ea typeface="SimSun"/>
                      </a:endParaRPr>
                    </a:p>
                  </a:txBody>
                  <a:tcPr marL="68580" marR="68580" marT="0" marB="0"/>
                </a:tc>
                <a:extLst>
                  <a:ext uri="{0D108BD9-81ED-4DB2-BD59-A6C34878D82A}">
                    <a16:rowId xmlns:a16="http://schemas.microsoft.com/office/drawing/2014/main" val="10002"/>
                  </a:ext>
                </a:extLst>
              </a:tr>
            </a:tbl>
          </a:graphicData>
        </a:graphic>
      </p:graphicFrame>
      <p:sp>
        <p:nvSpPr>
          <p:cNvPr id="5" name="TextBox 4"/>
          <p:cNvSpPr txBox="1"/>
          <p:nvPr/>
        </p:nvSpPr>
        <p:spPr>
          <a:xfrm>
            <a:off x="467544" y="4797152"/>
            <a:ext cx="7992888" cy="1569660"/>
          </a:xfrm>
          <a:prstGeom prst="rect">
            <a:avLst/>
          </a:prstGeom>
          <a:noFill/>
        </p:spPr>
        <p:txBody>
          <a:bodyPr wrap="square" rtlCol="0">
            <a:spAutoFit/>
          </a:bodyPr>
          <a:lstStyle/>
          <a:p>
            <a:r>
              <a:rPr lang="en-US" sz="2400" dirty="0"/>
              <a:t>BFS: breadth-first search; UCS: uniform-cost search; DFS: depth-first search; IDS: iterative deepening search; GBFS: greedy best-first search; A*S: A* search; T’: true, subject to some condition.</a:t>
            </a:r>
          </a:p>
        </p:txBody>
      </p:sp>
    </p:spTree>
    <p:extLst>
      <p:ext uri="{BB962C8B-B14F-4D97-AF65-F5344CB8AC3E}">
        <p14:creationId xmlns:p14="http://schemas.microsoft.com/office/powerpoint/2010/main" val="669044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a:t>
            </a:r>
            <a:r>
              <a:rPr lang="en-US" altLang="zh-CN" dirty="0" smtClean="0"/>
              <a:t>4</a:t>
            </a:r>
            <a:endParaRPr lang="zh-CN" altLang="en-US" dirty="0"/>
          </a:p>
        </p:txBody>
      </p:sp>
      <p:sp>
        <p:nvSpPr>
          <p:cNvPr id="3" name="内容占位符 2"/>
          <p:cNvSpPr>
            <a:spLocks noGrp="1"/>
          </p:cNvSpPr>
          <p:nvPr>
            <p:ph idx="1"/>
          </p:nvPr>
        </p:nvSpPr>
        <p:spPr>
          <a:xfrm>
            <a:off x="395536" y="3645024"/>
            <a:ext cx="8424936" cy="2808312"/>
          </a:xfrm>
        </p:spPr>
        <p:txBody>
          <a:bodyPr>
            <a:noAutofit/>
          </a:bodyPr>
          <a:lstStyle/>
          <a:p>
            <a:r>
              <a:rPr lang="en-US" altLang="zh-CN" dirty="0"/>
              <a:t>BFS is optimal provided that all the step costs are the same.</a:t>
            </a:r>
          </a:p>
          <a:p>
            <a:r>
              <a:rPr lang="en-US" altLang="zh-CN" dirty="0"/>
              <a:t>IDS is optimal provided that all the step costs are the same.</a:t>
            </a:r>
          </a:p>
          <a:p>
            <a:r>
              <a:rPr lang="en-US" altLang="zh-CN" dirty="0"/>
              <a:t>A*S is optimal provided that h(n) is admissible</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4456340"/>
              </p:ext>
            </p:extLst>
          </p:nvPr>
        </p:nvGraphicFramePr>
        <p:xfrm>
          <a:off x="539552" y="1691114"/>
          <a:ext cx="8208912" cy="1593870"/>
        </p:xfrm>
        <a:graphic>
          <a:graphicData uri="http://schemas.openxmlformats.org/drawingml/2006/table">
            <a:tbl>
              <a:tblPr firstRow="1" firstCol="1" bandRow="1">
                <a:tableStyleId>{5C22544A-7EE6-4342-B048-85BDC9FD1C3A}</a:tableStyleId>
              </a:tblPr>
              <a:tblGrid>
                <a:gridCol w="1656211">
                  <a:extLst>
                    <a:ext uri="{9D8B030D-6E8A-4147-A177-3AD203B41FA5}">
                      <a16:colId xmlns:a16="http://schemas.microsoft.com/office/drawing/2014/main" val="20000"/>
                    </a:ext>
                  </a:extLst>
                </a:gridCol>
                <a:gridCol w="1094319">
                  <a:extLst>
                    <a:ext uri="{9D8B030D-6E8A-4147-A177-3AD203B41FA5}">
                      <a16:colId xmlns:a16="http://schemas.microsoft.com/office/drawing/2014/main" val="20001"/>
                    </a:ext>
                  </a:extLst>
                </a:gridCol>
                <a:gridCol w="1113624">
                  <a:extLst>
                    <a:ext uri="{9D8B030D-6E8A-4147-A177-3AD203B41FA5}">
                      <a16:colId xmlns:a16="http://schemas.microsoft.com/office/drawing/2014/main" val="20002"/>
                    </a:ext>
                  </a:extLst>
                </a:gridCol>
                <a:gridCol w="1101431">
                  <a:extLst>
                    <a:ext uri="{9D8B030D-6E8A-4147-A177-3AD203B41FA5}">
                      <a16:colId xmlns:a16="http://schemas.microsoft.com/office/drawing/2014/main" val="20003"/>
                    </a:ext>
                  </a:extLst>
                </a:gridCol>
                <a:gridCol w="974420">
                  <a:extLst>
                    <a:ext uri="{9D8B030D-6E8A-4147-A177-3AD203B41FA5}">
                      <a16:colId xmlns:a16="http://schemas.microsoft.com/office/drawing/2014/main" val="20004"/>
                    </a:ext>
                  </a:extLst>
                </a:gridCol>
                <a:gridCol w="1180685">
                  <a:extLst>
                    <a:ext uri="{9D8B030D-6E8A-4147-A177-3AD203B41FA5}">
                      <a16:colId xmlns:a16="http://schemas.microsoft.com/office/drawing/2014/main" val="20005"/>
                    </a:ext>
                  </a:extLst>
                </a:gridCol>
                <a:gridCol w="1088222">
                  <a:extLst>
                    <a:ext uri="{9D8B030D-6E8A-4147-A177-3AD203B41FA5}">
                      <a16:colId xmlns:a16="http://schemas.microsoft.com/office/drawing/2014/main" val="20006"/>
                    </a:ext>
                  </a:extLst>
                </a:gridCol>
              </a:tblGrid>
              <a:tr h="493055">
                <a:tc>
                  <a:txBody>
                    <a:bodyPr/>
                    <a:lstStyle/>
                    <a:p>
                      <a:pPr algn="ctr">
                        <a:spcBef>
                          <a:spcPts val="600"/>
                        </a:spcBef>
                        <a:spcAft>
                          <a:spcPts val="0"/>
                        </a:spcAft>
                        <a:tabLst>
                          <a:tab pos="628650" algn="l"/>
                        </a:tabLst>
                      </a:pPr>
                      <a:r>
                        <a:rPr lang="en-US" sz="2000" dirty="0">
                          <a:effectLst/>
                        </a:rPr>
                        <a:t> </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a:effectLst/>
                        </a:rPr>
                        <a:t>BFS</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a:effectLst/>
                        </a:rPr>
                        <a:t>UCS</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a:effectLst/>
                        </a:rPr>
                        <a:t>DFS</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a:effectLst/>
                        </a:rPr>
                        <a:t>IDS</a:t>
                      </a:r>
                      <a:endParaRPr lang="zh-CN" sz="140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a:effectLst/>
                        </a:rPr>
                        <a:t>GBFS</a:t>
                      </a:r>
                      <a:endParaRPr lang="zh-CN" sz="140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a:effectLst/>
                        </a:rPr>
                        <a:t>A*S</a:t>
                      </a:r>
                      <a:endParaRPr lang="zh-CN" sz="1400">
                        <a:effectLst/>
                        <a:latin typeface="Times New Roman"/>
                        <a:ea typeface="宋体"/>
                      </a:endParaRPr>
                    </a:p>
                  </a:txBody>
                  <a:tcPr marL="68580" marR="68580" marT="0" marB="0"/>
                </a:tc>
                <a:extLst>
                  <a:ext uri="{0D108BD9-81ED-4DB2-BD59-A6C34878D82A}">
                    <a16:rowId xmlns:a16="http://schemas.microsoft.com/office/drawing/2014/main" val="10000"/>
                  </a:ext>
                </a:extLst>
              </a:tr>
              <a:tr h="493055">
                <a:tc>
                  <a:txBody>
                    <a:bodyPr/>
                    <a:lstStyle/>
                    <a:p>
                      <a:pPr algn="ctr">
                        <a:spcBef>
                          <a:spcPts val="600"/>
                        </a:spcBef>
                        <a:spcAft>
                          <a:spcPts val="0"/>
                        </a:spcAft>
                        <a:tabLst>
                          <a:tab pos="628650" algn="l"/>
                        </a:tabLst>
                      </a:pPr>
                      <a:r>
                        <a:rPr lang="en-US" sz="2000">
                          <a:effectLst/>
                        </a:rPr>
                        <a:t>Completeness</a:t>
                      </a:r>
                      <a:endParaRPr lang="zh-CN" sz="140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smtClean="0">
                          <a:effectLst/>
                        </a:rPr>
                        <a:t>T</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a:effectLst/>
                        </a:rPr>
                        <a:t>T</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a:effectLst/>
                        </a:rPr>
                        <a:t>F</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smtClean="0">
                          <a:effectLst/>
                        </a:rPr>
                        <a:t>T</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a:effectLst/>
                        </a:rPr>
                        <a:t>F</a:t>
                      </a:r>
                      <a:endParaRPr lang="zh-CN" sz="140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smtClean="0">
                          <a:effectLst/>
                        </a:rPr>
                        <a:t>T</a:t>
                      </a:r>
                      <a:endParaRPr lang="zh-CN" sz="1400" dirty="0">
                        <a:effectLst/>
                        <a:latin typeface="Times New Roman"/>
                        <a:ea typeface="宋体"/>
                      </a:endParaRPr>
                    </a:p>
                  </a:txBody>
                  <a:tcPr marL="68580" marR="68580" marT="0" marB="0"/>
                </a:tc>
                <a:extLst>
                  <a:ext uri="{0D108BD9-81ED-4DB2-BD59-A6C34878D82A}">
                    <a16:rowId xmlns:a16="http://schemas.microsoft.com/office/drawing/2014/main" val="10001"/>
                  </a:ext>
                </a:extLst>
              </a:tr>
              <a:tr h="607760">
                <a:tc>
                  <a:txBody>
                    <a:bodyPr/>
                    <a:lstStyle/>
                    <a:p>
                      <a:pPr algn="ctr">
                        <a:spcBef>
                          <a:spcPts val="600"/>
                        </a:spcBef>
                        <a:spcAft>
                          <a:spcPts val="0"/>
                        </a:spcAft>
                        <a:tabLst>
                          <a:tab pos="628650" algn="l"/>
                        </a:tabLst>
                      </a:pPr>
                      <a:r>
                        <a:rPr lang="en-US" sz="2000">
                          <a:effectLst/>
                        </a:rPr>
                        <a:t>Optimality</a:t>
                      </a:r>
                      <a:endParaRPr lang="zh-CN" sz="140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smtClean="0">
                          <a:effectLst/>
                        </a:rPr>
                        <a:t>T’</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T</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a:effectLst/>
                        </a:rPr>
                        <a:t>F</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smtClean="0">
                          <a:effectLst/>
                        </a:rPr>
                        <a:t>T’</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F</a:t>
                      </a:r>
                      <a:endParaRPr lang="zh-CN" sz="1400" dirty="0">
                        <a:effectLst/>
                        <a:latin typeface="Times New Roman"/>
                        <a:ea typeface="宋体"/>
                      </a:endParaRPr>
                    </a:p>
                  </a:txBody>
                  <a:tcPr marL="68580" marR="68580" marT="0" marB="0"/>
                </a:tc>
                <a:tc>
                  <a:txBody>
                    <a:bodyPr/>
                    <a:lstStyle/>
                    <a:p>
                      <a:pPr algn="ctr">
                        <a:spcBef>
                          <a:spcPts val="600"/>
                        </a:spcBef>
                        <a:spcAft>
                          <a:spcPts val="0"/>
                        </a:spcAft>
                        <a:tabLst>
                          <a:tab pos="628650" algn="l"/>
                        </a:tabLst>
                      </a:pPr>
                      <a:r>
                        <a:rPr lang="en-US" sz="2000" dirty="0" smtClean="0">
                          <a:effectLst/>
                        </a:rPr>
                        <a:t>T’</a:t>
                      </a:r>
                      <a:endParaRPr lang="en-US" sz="1400" dirty="0">
                        <a:effectLst/>
                        <a:latin typeface="Times New Roman"/>
                        <a:ea typeface="SimSu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92247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t>
            </a:r>
            <a:r>
              <a:rPr lang="en-US" altLang="zh-CN" dirty="0" smtClean="0"/>
              <a:t>5</a:t>
            </a:r>
            <a:endParaRPr lang="en-US" dirty="0"/>
          </a:p>
        </p:txBody>
      </p:sp>
      <p:sp>
        <p:nvSpPr>
          <p:cNvPr id="3" name="内容占位符 2"/>
          <p:cNvSpPr>
            <a:spLocks noGrp="1"/>
          </p:cNvSpPr>
          <p:nvPr>
            <p:ph idx="1"/>
          </p:nvPr>
        </p:nvSpPr>
        <p:spPr/>
        <p:txBody>
          <a:bodyPr>
            <a:normAutofit/>
          </a:bodyPr>
          <a:lstStyle/>
          <a:p>
            <a:pPr marL="0" indent="0">
              <a:buNone/>
            </a:pPr>
            <a:r>
              <a:rPr lang="en-US" sz="2400" dirty="0"/>
              <a:t>5</a:t>
            </a:r>
            <a:r>
              <a:rPr lang="en-US" sz="2400" dirty="0" smtClean="0"/>
              <a:t>.  Use </a:t>
            </a:r>
            <a:r>
              <a:rPr lang="en-US" sz="2400" dirty="0"/>
              <a:t>A* search to search the following graph (S: starting state, G: goal state). h(n) is the estimated distance to the goal. What is the order of the expanded nodes? (L4: P15)</a:t>
            </a:r>
          </a:p>
        </p:txBody>
      </p:sp>
      <p:graphicFrame>
        <p:nvGraphicFramePr>
          <p:cNvPr id="4" name="表格 3"/>
          <p:cNvGraphicFramePr>
            <a:graphicFrameLocks noGrp="1"/>
          </p:cNvGraphicFramePr>
          <p:nvPr>
            <p:extLst>
              <p:ext uri="{D42A27DB-BD31-4B8C-83A1-F6EECF244321}">
                <p14:modId xmlns:p14="http://schemas.microsoft.com/office/powerpoint/2010/main" val="2851443926"/>
              </p:ext>
            </p:extLst>
          </p:nvPr>
        </p:nvGraphicFramePr>
        <p:xfrm>
          <a:off x="683568" y="2852936"/>
          <a:ext cx="7560838" cy="792088"/>
        </p:xfrm>
        <a:graphic>
          <a:graphicData uri="http://schemas.openxmlformats.org/drawingml/2006/table">
            <a:tbl>
              <a:tblPr firstRow="1" firstCol="1" bandRow="1">
                <a:tableStyleId>{5C22544A-7EE6-4342-B048-85BDC9FD1C3A}</a:tableStyleId>
              </a:tblPr>
              <a:tblGrid>
                <a:gridCol w="839896">
                  <a:extLst>
                    <a:ext uri="{9D8B030D-6E8A-4147-A177-3AD203B41FA5}">
                      <a16:colId xmlns:a16="http://schemas.microsoft.com/office/drawing/2014/main" val="20000"/>
                    </a:ext>
                  </a:extLst>
                </a:gridCol>
                <a:gridCol w="839896">
                  <a:extLst>
                    <a:ext uri="{9D8B030D-6E8A-4147-A177-3AD203B41FA5}">
                      <a16:colId xmlns:a16="http://schemas.microsoft.com/office/drawing/2014/main" val="20001"/>
                    </a:ext>
                  </a:extLst>
                </a:gridCol>
                <a:gridCol w="839896">
                  <a:extLst>
                    <a:ext uri="{9D8B030D-6E8A-4147-A177-3AD203B41FA5}">
                      <a16:colId xmlns:a16="http://schemas.microsoft.com/office/drawing/2014/main" val="20002"/>
                    </a:ext>
                  </a:extLst>
                </a:gridCol>
                <a:gridCol w="839896">
                  <a:extLst>
                    <a:ext uri="{9D8B030D-6E8A-4147-A177-3AD203B41FA5}">
                      <a16:colId xmlns:a16="http://schemas.microsoft.com/office/drawing/2014/main" val="20003"/>
                    </a:ext>
                  </a:extLst>
                </a:gridCol>
                <a:gridCol w="839896">
                  <a:extLst>
                    <a:ext uri="{9D8B030D-6E8A-4147-A177-3AD203B41FA5}">
                      <a16:colId xmlns:a16="http://schemas.microsoft.com/office/drawing/2014/main" val="20004"/>
                    </a:ext>
                  </a:extLst>
                </a:gridCol>
                <a:gridCol w="839896">
                  <a:extLst>
                    <a:ext uri="{9D8B030D-6E8A-4147-A177-3AD203B41FA5}">
                      <a16:colId xmlns:a16="http://schemas.microsoft.com/office/drawing/2014/main" val="20005"/>
                    </a:ext>
                  </a:extLst>
                </a:gridCol>
                <a:gridCol w="839896">
                  <a:extLst>
                    <a:ext uri="{9D8B030D-6E8A-4147-A177-3AD203B41FA5}">
                      <a16:colId xmlns:a16="http://schemas.microsoft.com/office/drawing/2014/main" val="20006"/>
                    </a:ext>
                  </a:extLst>
                </a:gridCol>
                <a:gridCol w="840783">
                  <a:extLst>
                    <a:ext uri="{9D8B030D-6E8A-4147-A177-3AD203B41FA5}">
                      <a16:colId xmlns:a16="http://schemas.microsoft.com/office/drawing/2014/main" val="20007"/>
                    </a:ext>
                  </a:extLst>
                </a:gridCol>
                <a:gridCol w="840783">
                  <a:extLst>
                    <a:ext uri="{9D8B030D-6E8A-4147-A177-3AD203B41FA5}">
                      <a16:colId xmlns:a16="http://schemas.microsoft.com/office/drawing/2014/main" val="20008"/>
                    </a:ext>
                  </a:extLst>
                </a:gridCol>
              </a:tblGrid>
              <a:tr h="396044">
                <a:tc>
                  <a:txBody>
                    <a:bodyPr/>
                    <a:lstStyle/>
                    <a:p>
                      <a:pPr algn="ctr">
                        <a:spcBef>
                          <a:spcPts val="600"/>
                        </a:spcBef>
                        <a:spcAft>
                          <a:spcPts val="0"/>
                        </a:spcAft>
                        <a:tabLst>
                          <a:tab pos="628650" algn="l"/>
                        </a:tabLst>
                      </a:pPr>
                      <a:r>
                        <a:rPr lang="en-US" sz="2000" dirty="0">
                          <a:effectLst/>
                        </a:rPr>
                        <a:t> </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S</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A</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B</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C</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D</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a:effectLst/>
                        </a:rPr>
                        <a:t>E</a:t>
                      </a:r>
                      <a:endParaRPr lang="en-US" sz="14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a:effectLst/>
                        </a:rPr>
                        <a:t>F</a:t>
                      </a:r>
                      <a:endParaRPr lang="en-US" sz="14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a:effectLst/>
                        </a:rPr>
                        <a:t>G</a:t>
                      </a:r>
                      <a:endParaRPr lang="en-US" sz="1400">
                        <a:effectLst/>
                        <a:latin typeface="Times New Roman"/>
                        <a:ea typeface="SimSun"/>
                      </a:endParaRPr>
                    </a:p>
                  </a:txBody>
                  <a:tcPr marL="68580" marR="68580" marT="0" marB="0"/>
                </a:tc>
                <a:extLst>
                  <a:ext uri="{0D108BD9-81ED-4DB2-BD59-A6C34878D82A}">
                    <a16:rowId xmlns:a16="http://schemas.microsoft.com/office/drawing/2014/main" val="10000"/>
                  </a:ext>
                </a:extLst>
              </a:tr>
              <a:tr h="396044">
                <a:tc>
                  <a:txBody>
                    <a:bodyPr/>
                    <a:lstStyle/>
                    <a:p>
                      <a:pPr algn="ctr">
                        <a:spcBef>
                          <a:spcPts val="600"/>
                        </a:spcBef>
                        <a:spcAft>
                          <a:spcPts val="0"/>
                        </a:spcAft>
                        <a:tabLst>
                          <a:tab pos="628650" algn="l"/>
                        </a:tabLst>
                      </a:pPr>
                      <a:r>
                        <a:rPr lang="en-US" sz="2000">
                          <a:effectLst/>
                        </a:rPr>
                        <a:t>h(n)</a:t>
                      </a:r>
                      <a:endParaRPr lang="en-US" sz="14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a:effectLst/>
                        </a:rPr>
                        <a:t>10</a:t>
                      </a:r>
                      <a:endParaRPr lang="en-US" sz="14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a:effectLst/>
                        </a:rPr>
                        <a:t>5</a:t>
                      </a:r>
                      <a:endParaRPr lang="en-US" sz="14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a:effectLst/>
                        </a:rPr>
                        <a:t>8</a:t>
                      </a:r>
                      <a:endParaRPr lang="en-US" sz="14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a:effectLst/>
                        </a:rPr>
                        <a:t>1</a:t>
                      </a:r>
                      <a:endParaRPr lang="en-US" sz="140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4</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2</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3</a:t>
                      </a:r>
                      <a:endParaRPr lang="en-US" sz="1400" dirty="0">
                        <a:effectLst/>
                        <a:latin typeface="Times New Roman"/>
                        <a:ea typeface="SimSun"/>
                      </a:endParaRPr>
                    </a:p>
                  </a:txBody>
                  <a:tcPr marL="68580" marR="68580" marT="0" marB="0"/>
                </a:tc>
                <a:tc>
                  <a:txBody>
                    <a:bodyPr/>
                    <a:lstStyle/>
                    <a:p>
                      <a:pPr algn="ctr">
                        <a:spcBef>
                          <a:spcPts val="600"/>
                        </a:spcBef>
                        <a:spcAft>
                          <a:spcPts val="0"/>
                        </a:spcAft>
                        <a:tabLst>
                          <a:tab pos="628650" algn="l"/>
                        </a:tabLst>
                      </a:pPr>
                      <a:r>
                        <a:rPr lang="en-US" sz="2000" dirty="0">
                          <a:effectLst/>
                        </a:rPr>
                        <a:t>0</a:t>
                      </a:r>
                      <a:endParaRPr lang="en-US" sz="14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34355"/>
            <a:ext cx="401002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292080" y="4941168"/>
            <a:ext cx="3211841" cy="646331"/>
          </a:xfrm>
          <a:prstGeom prst="rect">
            <a:avLst/>
          </a:prstGeom>
        </p:spPr>
        <p:txBody>
          <a:bodyPr wrap="none">
            <a:spAutoFit/>
          </a:bodyPr>
          <a:lstStyle/>
          <a:p>
            <a:r>
              <a:rPr lang="en-US" altLang="zh-CN" sz="3600" dirty="0" smtClean="0"/>
              <a:t>Order: S,B,D,E,G</a:t>
            </a:r>
            <a:endParaRPr lang="zh-CN" altLang="en-US" sz="3600" dirty="0"/>
          </a:p>
        </p:txBody>
      </p:sp>
    </p:spTree>
    <p:extLst>
      <p:ext uri="{BB962C8B-B14F-4D97-AF65-F5344CB8AC3E}">
        <p14:creationId xmlns:p14="http://schemas.microsoft.com/office/powerpoint/2010/main" val="66904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t>
            </a:r>
            <a:r>
              <a:rPr lang="en-US" altLang="zh-CN" dirty="0" smtClean="0"/>
              <a:t>6</a:t>
            </a:r>
            <a:endParaRPr lang="en-US" dirty="0"/>
          </a:p>
        </p:txBody>
      </p:sp>
      <p:sp>
        <p:nvSpPr>
          <p:cNvPr id="3" name="内容占位符 2"/>
          <p:cNvSpPr>
            <a:spLocks noGrp="1"/>
          </p:cNvSpPr>
          <p:nvPr>
            <p:ph idx="1"/>
          </p:nvPr>
        </p:nvSpPr>
        <p:spPr/>
        <p:txBody>
          <a:bodyPr>
            <a:noAutofit/>
          </a:bodyPr>
          <a:lstStyle/>
          <a:p>
            <a:pPr marL="0" indent="0">
              <a:buNone/>
            </a:pPr>
            <a:r>
              <a:rPr lang="en-US" sz="2000" dirty="0" smtClean="0"/>
              <a:t>6.  Use </a:t>
            </a:r>
            <a:r>
              <a:rPr lang="en-US" sz="2000" dirty="0"/>
              <a:t>genetic algorithm to solve the 4-queens problem. Suppose two of the initial population are A(3143) and B(1342). The definition of the fitness function is: the number of non-attacking pairs of queens. (L4: P54)</a:t>
            </a:r>
          </a:p>
          <a:p>
            <a:pPr marL="0" indent="0">
              <a:buNone/>
            </a:pPr>
            <a:r>
              <a:rPr lang="en-US" sz="2000" dirty="0"/>
              <a:t>(a) Calculate the fitness of A and B.</a:t>
            </a:r>
          </a:p>
          <a:p>
            <a:pPr marL="0" indent="0">
              <a:buNone/>
            </a:pPr>
            <a:r>
              <a:rPr lang="en-US" sz="2000" dirty="0"/>
              <a:t>(b) If A and B is a pair to be mated and the crossover point is after the first        digit, what are the offspring (A’ and B’) after crossover?</a:t>
            </a:r>
          </a:p>
          <a:p>
            <a:pPr marL="0" indent="0">
              <a:buNone/>
            </a:pPr>
            <a:r>
              <a:rPr lang="en-US" sz="2000" dirty="0"/>
              <a:t>(c) What is the mutation result if the last digits of both A’ and B’ are mutated to the value of 1?</a:t>
            </a:r>
          </a:p>
        </p:txBody>
      </p:sp>
      <p:pic>
        <p:nvPicPr>
          <p:cNvPr id="307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622" y="4437112"/>
            <a:ext cx="4202618" cy="222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044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Calculation of </a:t>
            </a:r>
            <a:r>
              <a:rPr lang="en-US" altLang="zh-CN" dirty="0"/>
              <a:t>the fitness of A and B</a:t>
            </a:r>
            <a:endParaRPr lang="zh-CN" altLang="en-US" dirty="0"/>
          </a:p>
        </p:txBody>
      </p:sp>
      <p:sp>
        <p:nvSpPr>
          <p:cNvPr id="3" name="内容占位符 2"/>
          <p:cNvSpPr>
            <a:spLocks noGrp="1"/>
          </p:cNvSpPr>
          <p:nvPr>
            <p:ph idx="1"/>
          </p:nvPr>
        </p:nvSpPr>
        <p:spPr/>
        <p:txBody>
          <a:bodyPr/>
          <a:lstStyle/>
          <a:p>
            <a:r>
              <a:rPr lang="en-US" altLang="zh-CN" dirty="0"/>
              <a:t>fitness(A)=3, fitness(B)=5</a:t>
            </a:r>
            <a:endParaRPr lang="zh-CN" altLang="en-US" dirty="0"/>
          </a:p>
        </p:txBody>
      </p:sp>
      <p:pic>
        <p:nvPicPr>
          <p:cNvPr id="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622" y="3068960"/>
            <a:ext cx="4202618" cy="222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5720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Crossover</a:t>
            </a:r>
            <a:endParaRPr lang="zh-CN" altLang="en-US" dirty="0"/>
          </a:p>
        </p:txBody>
      </p:sp>
      <p:sp>
        <p:nvSpPr>
          <p:cNvPr id="3" name="内容占位符 2"/>
          <p:cNvSpPr>
            <a:spLocks noGrp="1"/>
          </p:cNvSpPr>
          <p:nvPr>
            <p:ph idx="1"/>
          </p:nvPr>
        </p:nvSpPr>
        <p:spPr/>
        <p:txBody>
          <a:bodyPr/>
          <a:lstStyle/>
          <a:p>
            <a:r>
              <a:rPr lang="en-US" altLang="zh-CN" dirty="0"/>
              <a:t>A’=3342, B’=1143</a:t>
            </a:r>
            <a:endParaRPr lang="zh-CN" altLang="en-US" dirty="0"/>
          </a:p>
        </p:txBody>
      </p:sp>
      <p:pic>
        <p:nvPicPr>
          <p:cNvPr id="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622" y="3068960"/>
            <a:ext cx="4202618" cy="222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3120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Mutation</a:t>
            </a:r>
            <a:endParaRPr lang="zh-CN" altLang="en-US" dirty="0"/>
          </a:p>
        </p:txBody>
      </p:sp>
      <p:sp>
        <p:nvSpPr>
          <p:cNvPr id="3" name="内容占位符 2"/>
          <p:cNvSpPr>
            <a:spLocks noGrp="1"/>
          </p:cNvSpPr>
          <p:nvPr>
            <p:ph idx="1"/>
          </p:nvPr>
        </p:nvSpPr>
        <p:spPr/>
        <p:txBody>
          <a:bodyPr/>
          <a:lstStyle/>
          <a:p>
            <a:r>
              <a:rPr lang="en-US" altLang="zh-CN" dirty="0"/>
              <a:t>A’’=3341, B’’=1141</a:t>
            </a:r>
            <a:endParaRPr lang="zh-CN" altLang="en-US" dirty="0"/>
          </a:p>
        </p:txBody>
      </p:sp>
      <p:pic>
        <p:nvPicPr>
          <p:cNvPr id="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622" y="3068960"/>
            <a:ext cx="4202618" cy="222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268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1</a:t>
            </a:r>
            <a:endParaRPr lang="en-US" dirty="0"/>
          </a:p>
        </p:txBody>
      </p:sp>
      <p:sp>
        <p:nvSpPr>
          <p:cNvPr id="3" name="内容占位符 2"/>
          <p:cNvSpPr>
            <a:spLocks noGrp="1"/>
          </p:cNvSpPr>
          <p:nvPr>
            <p:ph idx="1"/>
          </p:nvPr>
        </p:nvSpPr>
        <p:spPr/>
        <p:txBody>
          <a:bodyPr>
            <a:normAutofit/>
          </a:bodyPr>
          <a:lstStyle/>
          <a:p>
            <a:pPr marL="0" indent="0">
              <a:buNone/>
            </a:pPr>
            <a:r>
              <a:rPr lang="en-US" dirty="0"/>
              <a:t>1. </a:t>
            </a:r>
            <a:r>
              <a:rPr lang="en-US" dirty="0" smtClean="0"/>
              <a:t> Answer </a:t>
            </a:r>
            <a:r>
              <a:rPr lang="en-US" dirty="0"/>
              <a:t>the following questions: </a:t>
            </a:r>
          </a:p>
          <a:p>
            <a:pPr marL="514350" indent="-514350">
              <a:buAutoNum type="alphaLcParenBoth"/>
            </a:pPr>
            <a:r>
              <a:rPr lang="en-US" dirty="0" smtClean="0"/>
              <a:t>In </a:t>
            </a:r>
            <a:r>
              <a:rPr lang="en-US" dirty="0"/>
              <a:t>Lecture 4, we have learned from best-first search </a:t>
            </a:r>
            <a:r>
              <a:rPr lang="en-US" b="1" dirty="0">
                <a:sym typeface="Wingdings" panose="05000000000000000000" pitchFamily="2" charset="2"/>
              </a:rPr>
              <a:t></a:t>
            </a:r>
            <a:r>
              <a:rPr lang="en-US" dirty="0" smtClean="0"/>
              <a:t> </a:t>
            </a:r>
            <a:r>
              <a:rPr lang="en-US" dirty="0"/>
              <a:t>greedy best-first search </a:t>
            </a:r>
            <a:r>
              <a:rPr lang="en-US" b="1" dirty="0">
                <a:sym typeface="Wingdings" panose="05000000000000000000" pitchFamily="2" charset="2"/>
              </a:rPr>
              <a:t></a:t>
            </a:r>
            <a:r>
              <a:rPr lang="en-US" dirty="0" smtClean="0"/>
              <a:t> </a:t>
            </a:r>
            <a:r>
              <a:rPr lang="en-US" dirty="0"/>
              <a:t>A* search. Please compare their differences</a:t>
            </a:r>
            <a:r>
              <a:rPr lang="en-US" dirty="0" smtClean="0"/>
              <a:t>.</a:t>
            </a:r>
          </a:p>
          <a:p>
            <a:pPr marL="0" indent="0">
              <a:buNone/>
            </a:pPr>
            <a:r>
              <a:rPr lang="en-US" dirty="0"/>
              <a:t>(d) What is an admissible heuristic? (L4: P20)</a:t>
            </a:r>
          </a:p>
          <a:p>
            <a:pPr marL="0" indent="0">
              <a:buNone/>
            </a:pPr>
            <a:endParaRPr lang="en-US" dirty="0"/>
          </a:p>
        </p:txBody>
      </p:sp>
    </p:spTree>
    <p:extLst>
      <p:ext uri="{BB962C8B-B14F-4D97-AF65-F5344CB8AC3E}">
        <p14:creationId xmlns:p14="http://schemas.microsoft.com/office/powerpoint/2010/main" val="1627667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3380760"/>
              </p:ext>
            </p:extLst>
          </p:nvPr>
        </p:nvGraphicFramePr>
        <p:xfrm>
          <a:off x="457200" y="1633195"/>
          <a:ext cx="8147247" cy="2731909"/>
        </p:xfrm>
        <a:graphic>
          <a:graphicData uri="http://schemas.openxmlformats.org/drawingml/2006/table">
            <a:tbl>
              <a:tblPr firstRow="1" bandRow="1">
                <a:tableStyleId>{5C22544A-7EE6-4342-B048-85BDC9FD1C3A}</a:tableStyleId>
              </a:tblPr>
              <a:tblGrid>
                <a:gridCol w="2170584">
                  <a:extLst>
                    <a:ext uri="{9D8B030D-6E8A-4147-A177-3AD203B41FA5}">
                      <a16:colId xmlns:a16="http://schemas.microsoft.com/office/drawing/2014/main" val="565763818"/>
                    </a:ext>
                  </a:extLst>
                </a:gridCol>
                <a:gridCol w="3168352">
                  <a:extLst>
                    <a:ext uri="{9D8B030D-6E8A-4147-A177-3AD203B41FA5}">
                      <a16:colId xmlns:a16="http://schemas.microsoft.com/office/drawing/2014/main" val="3537067320"/>
                    </a:ext>
                  </a:extLst>
                </a:gridCol>
                <a:gridCol w="2808311">
                  <a:extLst>
                    <a:ext uri="{9D8B030D-6E8A-4147-A177-3AD203B41FA5}">
                      <a16:colId xmlns:a16="http://schemas.microsoft.com/office/drawing/2014/main" val="1642312560"/>
                    </a:ext>
                  </a:extLst>
                </a:gridCol>
              </a:tblGrid>
              <a:tr h="1360309">
                <a:tc>
                  <a:txBody>
                    <a:bodyPr/>
                    <a:lstStyle/>
                    <a:p>
                      <a:pPr algn="ctr"/>
                      <a:r>
                        <a:rPr lang="en-US" sz="3600" dirty="0" smtClean="0"/>
                        <a:t>best-first search </a:t>
                      </a:r>
                      <a:endParaRPr lang="en-US" sz="3600" dirty="0"/>
                    </a:p>
                  </a:txBody>
                  <a:tcPr/>
                </a:tc>
                <a:tc>
                  <a:txBody>
                    <a:bodyPr/>
                    <a:lstStyle/>
                    <a:p>
                      <a:r>
                        <a:rPr lang="en-US" sz="3600" dirty="0" smtClean="0"/>
                        <a:t>greedy best-first search </a:t>
                      </a:r>
                      <a:endParaRPr lang="en-US" sz="3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dirty="0" smtClean="0"/>
                        <a:t>A* search</a:t>
                      </a:r>
                      <a:endParaRPr lang="en-US" sz="3600" dirty="0"/>
                    </a:p>
                  </a:txBody>
                  <a:tcPr/>
                </a:tc>
                <a:extLst>
                  <a:ext uri="{0D108BD9-81ED-4DB2-BD59-A6C34878D82A}">
                    <a16:rowId xmlns:a16="http://schemas.microsoft.com/office/drawing/2014/main" val="2842144031"/>
                  </a:ext>
                </a:extLst>
              </a:tr>
              <a:tr h="1087963">
                <a:tc>
                  <a:txBody>
                    <a:bodyPr/>
                    <a:lstStyle/>
                    <a:p>
                      <a:pPr algn="ctr"/>
                      <a:r>
                        <a:rPr lang="en-US" altLang="zh-CN" sz="2800" dirty="0" smtClean="0"/>
                        <a:t>Evaluation function</a:t>
                      </a:r>
                      <a:endParaRPr lang="en-US" sz="2800" dirty="0"/>
                    </a:p>
                  </a:txBody>
                  <a:tcPr/>
                </a:tc>
                <a:tc>
                  <a:txBody>
                    <a:bodyPr/>
                    <a:lstStyle/>
                    <a:p>
                      <a:pPr algn="ctr"/>
                      <a:r>
                        <a:rPr lang="en-US" sz="2800" dirty="0" smtClean="0"/>
                        <a:t>Heuristic function </a:t>
                      </a:r>
                      <a:endParaRPr 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Path Cost </a:t>
                      </a:r>
                      <a:r>
                        <a:rPr lang="en-US" sz="2800" dirty="0" smtClean="0"/>
                        <a:t>+ </a:t>
                      </a:r>
                      <a:r>
                        <a:rPr lang="en-US" sz="2800" dirty="0" smtClean="0"/>
                        <a:t>Heuristic function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a:p>
                  </a:txBody>
                  <a:tcPr/>
                </a:tc>
                <a:extLst>
                  <a:ext uri="{0D108BD9-81ED-4DB2-BD59-A6C34878D82A}">
                    <a16:rowId xmlns:a16="http://schemas.microsoft.com/office/drawing/2014/main" val="2713818197"/>
                  </a:ext>
                </a:extLst>
              </a:tr>
            </a:tbl>
          </a:graphicData>
        </a:graphic>
      </p:graphicFrame>
      <p:sp>
        <p:nvSpPr>
          <p:cNvPr id="5" name="Rectangle 4"/>
          <p:cNvSpPr/>
          <p:nvPr/>
        </p:nvSpPr>
        <p:spPr>
          <a:xfrm>
            <a:off x="466733" y="4797152"/>
            <a:ext cx="8147247" cy="954107"/>
          </a:xfrm>
          <a:prstGeom prst="rect">
            <a:avLst/>
          </a:prstGeom>
        </p:spPr>
        <p:txBody>
          <a:bodyPr wrap="square">
            <a:spAutoFit/>
          </a:bodyPr>
          <a:lstStyle/>
          <a:p>
            <a:r>
              <a:rPr lang="en-US" sz="2800" dirty="0"/>
              <a:t>Heuristic function h(n) is the estimated cost of the cheapest path from node n to a goal state </a:t>
            </a:r>
          </a:p>
        </p:txBody>
      </p:sp>
    </p:spTree>
    <p:extLst>
      <p:ext uri="{BB962C8B-B14F-4D97-AF65-F5344CB8AC3E}">
        <p14:creationId xmlns:p14="http://schemas.microsoft.com/office/powerpoint/2010/main" val="352327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Problem 1</a:t>
            </a:r>
            <a:endParaRPr lang="en-US" dirty="0"/>
          </a:p>
        </p:txBody>
      </p:sp>
      <p:sp>
        <p:nvSpPr>
          <p:cNvPr id="3" name="Content Placeholder 2"/>
          <p:cNvSpPr>
            <a:spLocks noGrp="1"/>
          </p:cNvSpPr>
          <p:nvPr>
            <p:ph idx="1"/>
          </p:nvPr>
        </p:nvSpPr>
        <p:spPr>
          <a:xfrm>
            <a:off x="457200" y="1600200"/>
            <a:ext cx="8147248" cy="5213176"/>
          </a:xfrm>
        </p:spPr>
        <p:txBody>
          <a:bodyPr>
            <a:normAutofit fontScale="92500" lnSpcReduction="20000"/>
          </a:bodyPr>
          <a:lstStyle/>
          <a:p>
            <a:r>
              <a:rPr lang="en-US" dirty="0"/>
              <a:t>best-first search </a:t>
            </a:r>
            <a:endParaRPr lang="en-US" dirty="0" smtClean="0"/>
          </a:p>
          <a:p>
            <a:pPr lvl="1"/>
            <a:r>
              <a:rPr lang="en-US" dirty="0" smtClean="0"/>
              <a:t>uniform cost search if e</a:t>
            </a:r>
            <a:r>
              <a:rPr lang="en-US" altLang="zh-CN" dirty="0" smtClean="0"/>
              <a:t>valuation function = path cost</a:t>
            </a:r>
            <a:endParaRPr lang="en-US" dirty="0"/>
          </a:p>
          <a:p>
            <a:r>
              <a:rPr lang="en-US" dirty="0"/>
              <a:t>greedy best-first search </a:t>
            </a:r>
            <a:endParaRPr lang="en-US" dirty="0" smtClean="0"/>
          </a:p>
          <a:p>
            <a:pPr lvl="1"/>
            <a:r>
              <a:rPr lang="en-US" dirty="0"/>
              <a:t>Similar to depth-first search </a:t>
            </a:r>
            <a:endParaRPr lang="en-US" dirty="0" smtClean="0"/>
          </a:p>
          <a:p>
            <a:pPr lvl="2"/>
            <a:r>
              <a:rPr lang="en-US" b="1" dirty="0" smtClean="0"/>
              <a:t>Not optimal</a:t>
            </a:r>
            <a:r>
              <a:rPr lang="en-US" dirty="0" smtClean="0"/>
              <a:t>: </a:t>
            </a:r>
            <a:r>
              <a:rPr lang="en-US" dirty="0"/>
              <a:t>just the closest goal is </a:t>
            </a:r>
            <a:r>
              <a:rPr lang="en-US" dirty="0" smtClean="0"/>
              <a:t>found</a:t>
            </a:r>
          </a:p>
          <a:p>
            <a:pPr lvl="2"/>
            <a:r>
              <a:rPr lang="en-US" b="1" dirty="0" smtClean="0"/>
              <a:t>Incomplete</a:t>
            </a:r>
            <a:r>
              <a:rPr lang="en-US" dirty="0" smtClean="0"/>
              <a:t>: </a:t>
            </a:r>
            <a:r>
              <a:rPr lang="en-US" dirty="0"/>
              <a:t>repeated states may </a:t>
            </a:r>
            <a:r>
              <a:rPr lang="en-US" dirty="0" smtClean="0"/>
              <a:t>happen, </a:t>
            </a:r>
            <a:r>
              <a:rPr lang="en-US" dirty="0"/>
              <a:t>causing the solution never be found </a:t>
            </a:r>
          </a:p>
          <a:p>
            <a:pPr lvl="2"/>
            <a:r>
              <a:rPr lang="en-US" b="1" dirty="0" smtClean="0"/>
              <a:t>The </a:t>
            </a:r>
            <a:r>
              <a:rPr lang="en-US" b="1" dirty="0"/>
              <a:t>time and space </a:t>
            </a:r>
            <a:r>
              <a:rPr lang="en-US" b="1" dirty="0" smtClean="0"/>
              <a:t>complexities</a:t>
            </a:r>
            <a:r>
              <a:rPr lang="en-US" dirty="0" smtClean="0"/>
              <a:t>: depends </a:t>
            </a:r>
            <a:r>
              <a:rPr lang="en-US" dirty="0"/>
              <a:t>on the quality of the heuristic function </a:t>
            </a:r>
            <a:r>
              <a:rPr lang="en-US" dirty="0" smtClean="0"/>
              <a:t>h</a:t>
            </a:r>
            <a:endParaRPr lang="en-US" dirty="0"/>
          </a:p>
          <a:p>
            <a:r>
              <a:rPr lang="en-US" dirty="0"/>
              <a:t>A* </a:t>
            </a:r>
            <a:r>
              <a:rPr lang="en-US" dirty="0" smtClean="0"/>
              <a:t>search</a:t>
            </a:r>
          </a:p>
          <a:p>
            <a:pPr lvl="1"/>
            <a:r>
              <a:rPr lang="en-US" b="1" dirty="0" smtClean="0"/>
              <a:t>Complete </a:t>
            </a:r>
            <a:r>
              <a:rPr lang="en-US" dirty="0"/>
              <a:t>as  </a:t>
            </a:r>
            <a:r>
              <a:rPr lang="en-US" dirty="0" smtClean="0"/>
              <a:t>uniform-cost </a:t>
            </a:r>
            <a:r>
              <a:rPr lang="en-US" dirty="0"/>
              <a:t>search </a:t>
            </a:r>
            <a:endParaRPr lang="en-US" dirty="0" smtClean="0"/>
          </a:p>
          <a:p>
            <a:pPr lvl="1"/>
            <a:r>
              <a:rPr lang="en-US" b="1" dirty="0" smtClean="0"/>
              <a:t>Optimality</a:t>
            </a:r>
            <a:r>
              <a:rPr lang="en-US" dirty="0" smtClean="0"/>
              <a:t> </a:t>
            </a:r>
            <a:r>
              <a:rPr lang="en-US" dirty="0"/>
              <a:t>can only be assured when h(n) is </a:t>
            </a:r>
            <a:r>
              <a:rPr lang="en-US" dirty="0">
                <a:solidFill>
                  <a:srgbClr val="FF0000"/>
                </a:solidFill>
              </a:rPr>
              <a:t>admissible</a:t>
            </a:r>
            <a:r>
              <a:rPr lang="en-US" dirty="0"/>
              <a:t>, i.e. never overestimates the cost from n to reach the </a:t>
            </a:r>
            <a:r>
              <a:rPr lang="en-US" dirty="0" smtClean="0"/>
              <a:t>goal</a:t>
            </a:r>
            <a:endParaRPr lang="en-US" dirty="0"/>
          </a:p>
        </p:txBody>
      </p:sp>
    </p:spTree>
    <p:extLst>
      <p:ext uri="{BB962C8B-B14F-4D97-AF65-F5344CB8AC3E}">
        <p14:creationId xmlns:p14="http://schemas.microsoft.com/office/powerpoint/2010/main" val="253780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1</a:t>
            </a:r>
            <a:endParaRPr lang="en-US" dirty="0"/>
          </a:p>
        </p:txBody>
      </p:sp>
      <p:sp>
        <p:nvSpPr>
          <p:cNvPr id="3" name="内容占位符 2"/>
          <p:cNvSpPr>
            <a:spLocks noGrp="1"/>
          </p:cNvSpPr>
          <p:nvPr>
            <p:ph idx="1"/>
          </p:nvPr>
        </p:nvSpPr>
        <p:spPr/>
        <p:txBody>
          <a:bodyPr>
            <a:normAutofit/>
          </a:bodyPr>
          <a:lstStyle/>
          <a:p>
            <a:pPr marL="0" indent="0">
              <a:buNone/>
            </a:pPr>
            <a:r>
              <a:rPr lang="en-US" dirty="0"/>
              <a:t>1. </a:t>
            </a:r>
            <a:r>
              <a:rPr lang="en-US" dirty="0" smtClean="0"/>
              <a:t> Answer </a:t>
            </a:r>
            <a:r>
              <a:rPr lang="en-US" dirty="0"/>
              <a:t>the following questions: </a:t>
            </a:r>
          </a:p>
          <a:p>
            <a:pPr marL="0" indent="0">
              <a:buNone/>
            </a:pPr>
            <a:r>
              <a:rPr lang="en-US" dirty="0" smtClean="0"/>
              <a:t>(</a:t>
            </a:r>
            <a:r>
              <a:rPr lang="en-US" dirty="0"/>
              <a:t>b</a:t>
            </a:r>
            <a:r>
              <a:rPr lang="en-US" dirty="0" smtClean="0"/>
              <a:t>)  How </a:t>
            </a:r>
            <a:r>
              <a:rPr lang="en-US" dirty="0"/>
              <a:t>to understand the heuristic functions of 8-puzzle, h1 and h2? (L4: P22-23)</a:t>
            </a:r>
          </a:p>
          <a:p>
            <a:pPr marL="0" indent="0">
              <a:buNone/>
            </a:pPr>
            <a:r>
              <a:rPr lang="en-US" dirty="0"/>
              <a:t>(c</a:t>
            </a:r>
            <a:r>
              <a:rPr lang="en-US" dirty="0" smtClean="0"/>
              <a:t>) What </a:t>
            </a:r>
            <a:r>
              <a:rPr lang="en-US" dirty="0"/>
              <a:t>relationship between heuristic functions, h1 and h2? (L4: P25-26)</a:t>
            </a:r>
          </a:p>
          <a:p>
            <a:pPr marL="0" indent="0">
              <a:buNone/>
            </a:pPr>
            <a:r>
              <a:rPr lang="en-US" dirty="0" smtClean="0"/>
              <a:t>(</a:t>
            </a:r>
            <a:r>
              <a:rPr lang="en-US" dirty="0"/>
              <a:t>e</a:t>
            </a:r>
            <a:r>
              <a:rPr lang="en-US" dirty="0" smtClean="0"/>
              <a:t>) How </a:t>
            </a:r>
            <a:r>
              <a:rPr lang="en-US" dirty="0"/>
              <a:t>to generate admissible heuristic functions? (L4: P28-30)</a:t>
            </a:r>
          </a:p>
          <a:p>
            <a:pPr marL="0" indent="0">
              <a:buNone/>
            </a:pPr>
            <a:r>
              <a:rPr lang="en-US" dirty="0"/>
              <a:t>(f</a:t>
            </a:r>
            <a:r>
              <a:rPr lang="en-US" dirty="0" smtClean="0"/>
              <a:t>) What </a:t>
            </a:r>
            <a:r>
              <a:rPr lang="en-US" dirty="0"/>
              <a:t>is a local maxima? (L4: P39) </a:t>
            </a:r>
            <a:endParaRPr lang="en-US" dirty="0"/>
          </a:p>
        </p:txBody>
      </p:sp>
    </p:spTree>
    <p:extLst>
      <p:ext uri="{BB962C8B-B14F-4D97-AF65-F5344CB8AC3E}">
        <p14:creationId xmlns:p14="http://schemas.microsoft.com/office/powerpoint/2010/main" val="1080015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Understanding </a:t>
            </a:r>
            <a:r>
              <a:rPr lang="en-US" dirty="0"/>
              <a:t>h1 and </a:t>
            </a:r>
            <a:r>
              <a:rPr lang="en-US" dirty="0" smtClean="0"/>
              <a:t>h2 of 8-puzzle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08" y="1268760"/>
            <a:ext cx="7863840" cy="27114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08" y="3980163"/>
            <a:ext cx="7863840" cy="2648993"/>
          </a:xfrm>
          <a:prstGeom prst="rect">
            <a:avLst/>
          </a:prstGeom>
        </p:spPr>
      </p:pic>
    </p:spTree>
    <p:extLst>
      <p:ext uri="{BB962C8B-B14F-4D97-AF65-F5344CB8AC3E}">
        <p14:creationId xmlns:p14="http://schemas.microsoft.com/office/powerpoint/2010/main" val="2182127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Understanding </a:t>
            </a:r>
            <a:r>
              <a:rPr lang="en-US" dirty="0"/>
              <a:t>h1 and </a:t>
            </a:r>
            <a:r>
              <a:rPr lang="en-US" dirty="0" smtClean="0"/>
              <a:t>h2 of 8-puzzle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628800"/>
            <a:ext cx="7863840" cy="4428257"/>
          </a:xfrm>
          <a:prstGeom prst="rect">
            <a:avLst/>
          </a:prstGeom>
        </p:spPr>
      </p:pic>
    </p:spTree>
    <p:extLst>
      <p:ext uri="{BB962C8B-B14F-4D97-AF65-F5344CB8AC3E}">
        <p14:creationId xmlns:p14="http://schemas.microsoft.com/office/powerpoint/2010/main" val="783187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Understanding </a:t>
            </a:r>
            <a:r>
              <a:rPr lang="en-US" dirty="0"/>
              <a:t>h1 and </a:t>
            </a:r>
            <a:r>
              <a:rPr lang="en-US" dirty="0" smtClean="0"/>
              <a:t>h2 of 8-puzzle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09918"/>
            <a:ext cx="7315200" cy="5648082"/>
          </a:xfrm>
          <a:prstGeom prst="rect">
            <a:avLst/>
          </a:prstGeom>
        </p:spPr>
      </p:pic>
    </p:spTree>
    <p:extLst>
      <p:ext uri="{BB962C8B-B14F-4D97-AF65-F5344CB8AC3E}">
        <p14:creationId xmlns:p14="http://schemas.microsoft.com/office/powerpoint/2010/main" val="2040982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4000" dirty="0" smtClean="0"/>
              <a:t>Generation of Admissible Heuristic Functions</a:t>
            </a:r>
            <a:endParaRPr lang="en-US" sz="4000" dirty="0"/>
          </a:p>
        </p:txBody>
      </p:sp>
      <p:sp>
        <p:nvSpPr>
          <p:cNvPr id="3" name="内容占位符 2"/>
          <p:cNvSpPr>
            <a:spLocks noGrp="1"/>
          </p:cNvSpPr>
          <p:nvPr>
            <p:ph idx="1"/>
          </p:nvPr>
        </p:nvSpPr>
        <p:spPr/>
        <p:txBody>
          <a:bodyPr>
            <a:normAutofit fontScale="92500" lnSpcReduction="10000"/>
          </a:bodyPr>
          <a:lstStyle/>
          <a:p>
            <a:r>
              <a:rPr lang="en-US" dirty="0"/>
              <a:t>Heuristic </a:t>
            </a:r>
            <a:r>
              <a:rPr lang="en-US" dirty="0" smtClean="0"/>
              <a:t>Functions</a:t>
            </a:r>
            <a:r>
              <a:rPr lang="en-US" dirty="0"/>
              <a:t>: </a:t>
            </a:r>
            <a:r>
              <a:rPr lang="en-US" altLang="zh-CN" dirty="0" smtClean="0"/>
              <a:t>e</a:t>
            </a:r>
            <a:r>
              <a:rPr lang="en-US" dirty="0" smtClean="0"/>
              <a:t>stimated </a:t>
            </a:r>
            <a:r>
              <a:rPr lang="en-US" dirty="0"/>
              <a:t>cost of the cheapest path </a:t>
            </a:r>
            <a:r>
              <a:rPr lang="en-US" dirty="0" smtClean="0"/>
              <a:t>from </a:t>
            </a:r>
            <a:r>
              <a:rPr lang="en-US" dirty="0"/>
              <a:t>node n to a goal </a:t>
            </a:r>
            <a:r>
              <a:rPr lang="en-US" dirty="0" smtClean="0"/>
              <a:t>stat</a:t>
            </a:r>
            <a:r>
              <a:rPr lang="en-US" altLang="zh-CN" dirty="0" smtClean="0"/>
              <a:t>e.</a:t>
            </a:r>
          </a:p>
          <a:p>
            <a:r>
              <a:rPr lang="en-US" dirty="0"/>
              <a:t>h(n) is </a:t>
            </a:r>
            <a:r>
              <a:rPr lang="en-US" dirty="0" smtClean="0"/>
              <a:t>admissible</a:t>
            </a:r>
            <a:r>
              <a:rPr lang="en-US" altLang="zh-CN" dirty="0" smtClean="0"/>
              <a:t>:</a:t>
            </a:r>
          </a:p>
          <a:p>
            <a:pPr lvl="1"/>
            <a:r>
              <a:rPr lang="en-US" dirty="0"/>
              <a:t>never overestimates the cost from n to reach the goal</a:t>
            </a:r>
          </a:p>
          <a:p>
            <a:pPr lvl="1"/>
            <a:r>
              <a:rPr lang="en-US" dirty="0"/>
              <a:t>If we overestimate the cost, the searching path may not be reached</a:t>
            </a:r>
          </a:p>
          <a:p>
            <a:r>
              <a:rPr lang="en-US" altLang="zh-CN" dirty="0"/>
              <a:t>Relaxed problem: </a:t>
            </a:r>
            <a:endParaRPr lang="en-US" altLang="zh-CN" dirty="0" smtClean="0"/>
          </a:p>
          <a:p>
            <a:pPr lvl="1"/>
            <a:r>
              <a:rPr lang="en-US" altLang="zh-CN" dirty="0"/>
              <a:t>A problem with less restriction on the operators</a:t>
            </a:r>
          </a:p>
          <a:p>
            <a:pPr lvl="1"/>
            <a:r>
              <a:rPr lang="en-US" altLang="zh-CN" dirty="0"/>
              <a:t>T</a:t>
            </a:r>
            <a:r>
              <a:rPr lang="en-US" altLang="zh-CN" dirty="0" smtClean="0"/>
              <a:t>he </a:t>
            </a:r>
            <a:r>
              <a:rPr lang="en-US" altLang="zh-CN" dirty="0"/>
              <a:t>cost of an exact solution to a relaxed </a:t>
            </a:r>
            <a:r>
              <a:rPr lang="en-US" altLang="zh-CN" dirty="0"/>
              <a:t>problem </a:t>
            </a:r>
            <a:r>
              <a:rPr lang="en-US" altLang="zh-CN" dirty="0" smtClean="0"/>
              <a:t>is </a:t>
            </a:r>
            <a:r>
              <a:rPr lang="en-US" altLang="zh-CN" dirty="0"/>
              <a:t>a good heuristic </a:t>
            </a:r>
            <a:endParaRPr lang="en-US" altLang="zh-CN" dirty="0"/>
          </a:p>
          <a:p>
            <a:endParaRPr lang="en-US" altLang="zh-CN" dirty="0" smtClean="0"/>
          </a:p>
        </p:txBody>
      </p:sp>
    </p:spTree>
    <p:extLst>
      <p:ext uri="{BB962C8B-B14F-4D97-AF65-F5344CB8AC3E}">
        <p14:creationId xmlns:p14="http://schemas.microsoft.com/office/powerpoint/2010/main" val="178664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TotalTime>
  <Words>827</Words>
  <Application>Microsoft Office PowerPoint</Application>
  <PresentationFormat>On-screen Show (4:3)</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SimSun</vt:lpstr>
      <vt:lpstr>SimSun</vt:lpstr>
      <vt:lpstr>Arial</vt:lpstr>
      <vt:lpstr>Calibri</vt:lpstr>
      <vt:lpstr>Times New Roman</vt:lpstr>
      <vt:lpstr>Wingdings</vt:lpstr>
      <vt:lpstr>Office 主题</vt:lpstr>
      <vt:lpstr>Tutorial 03  Fundamentals of Artificial Intelligence </vt:lpstr>
      <vt:lpstr>Problem 1</vt:lpstr>
      <vt:lpstr>Problem 1</vt:lpstr>
      <vt:lpstr>Problem 1</vt:lpstr>
      <vt:lpstr>Problem 1</vt:lpstr>
      <vt:lpstr>Understanding h1 and h2 of 8-puzzle </vt:lpstr>
      <vt:lpstr>Understanding h1 and h2 of 8-puzzle </vt:lpstr>
      <vt:lpstr>Understanding h1 and h2 of 8-puzzle </vt:lpstr>
      <vt:lpstr>Generation of Admissible Heuristic Functions</vt:lpstr>
      <vt:lpstr>The Local Maxima</vt:lpstr>
      <vt:lpstr>Problem 2</vt:lpstr>
      <vt:lpstr>Problem 3</vt:lpstr>
      <vt:lpstr>Problem 4</vt:lpstr>
      <vt:lpstr>Problem 4</vt:lpstr>
      <vt:lpstr>Problem 5</vt:lpstr>
      <vt:lpstr>Problem 6</vt:lpstr>
      <vt:lpstr>Calculation of the fitness of A and B</vt:lpstr>
      <vt:lpstr>Crossover</vt:lpstr>
      <vt:lpstr>Mutation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hl.jiang</dc:creator>
  <cp:lastModifiedBy>cuhksz</cp:lastModifiedBy>
  <cp:revision>85</cp:revision>
  <dcterms:created xsi:type="dcterms:W3CDTF">2018-01-15T01:39:25Z</dcterms:created>
  <dcterms:modified xsi:type="dcterms:W3CDTF">2019-02-19T09:51:38Z</dcterms:modified>
</cp:coreProperties>
</file>