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07" r:id="rId2"/>
    <p:sldId id="308" r:id="rId3"/>
    <p:sldId id="297" r:id="rId4"/>
    <p:sldId id="298" r:id="rId5"/>
    <p:sldId id="299" r:id="rId6"/>
    <p:sldId id="300" r:id="rId7"/>
    <p:sldId id="296" r:id="rId8"/>
    <p:sldId id="301" r:id="rId9"/>
    <p:sldId id="259" r:id="rId10"/>
    <p:sldId id="302" r:id="rId11"/>
    <p:sldId id="305" r:id="rId12"/>
    <p:sldId id="306" r:id="rId13"/>
    <p:sldId id="260" r:id="rId14"/>
    <p:sldId id="303" r:id="rId15"/>
    <p:sldId id="261" r:id="rId16"/>
    <p:sldId id="304" r:id="rId17"/>
    <p:sldId id="309" r:id="rId18"/>
    <p:sldId id="310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867" autoAdjust="0"/>
  </p:normalViewPr>
  <p:slideViewPr>
    <p:cSldViewPr>
      <p:cViewPr varScale="1">
        <p:scale>
          <a:sx n="104" d="100"/>
          <a:sy n="104" d="100"/>
        </p:scale>
        <p:origin x="1824" y="114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EADAF-5124-43AE-A890-7A12BBFB18F1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986887-DD3C-4732-92F0-FDEDF1561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22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986887-DD3C-4732-92F0-FDEDF15619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88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0514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4800" b="1" dirty="0"/>
              <a:t>Tutorial </a:t>
            </a:r>
            <a:r>
              <a:rPr lang="en-US" altLang="zh-CN" sz="4800" b="1" dirty="0" smtClean="0"/>
              <a:t>04 </a:t>
            </a:r>
            <a:r>
              <a:rPr lang="en-US" altLang="zh-CN" sz="4800" b="1" dirty="0"/>
              <a:t/>
            </a:r>
            <a:br>
              <a:rPr lang="en-US" altLang="zh-CN" sz="4800" b="1" dirty="0"/>
            </a:br>
            <a:r>
              <a:rPr lang="en-US" altLang="zh-CN" sz="3600" b="1" dirty="0"/>
              <a:t>Fundamentals of Artificial Intelligence</a:t>
            </a:r>
            <a:r>
              <a:rPr lang="en-US" altLang="zh-CN" sz="3600" dirty="0"/>
              <a:t> </a:t>
            </a:r>
            <a:endParaRPr 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err="1"/>
              <a:t>Hualie</a:t>
            </a:r>
            <a:r>
              <a:rPr lang="en-US" altLang="zh-CN" sz="4000" dirty="0"/>
              <a:t> Jiang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9582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Degree Heuristic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Degree heuristic (first variable selection)</a:t>
            </a:r>
          </a:p>
          <a:p>
            <a:pPr lvl="1"/>
            <a:r>
              <a:rPr lang="en-US" dirty="0"/>
              <a:t>selects the variable with maximum number of constraints on other unassigned variables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E </a:t>
            </a:r>
            <a:r>
              <a:rPr lang="en-US" dirty="0">
                <a:solidFill>
                  <a:srgbClr val="00B050"/>
                </a:solidFill>
              </a:rPr>
              <a:t>(5 degrees)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437112"/>
            <a:ext cx="388620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16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Minimum-Remaining-Values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MRV (Minimum remaining value) heuristic</a:t>
            </a:r>
          </a:p>
          <a:p>
            <a:pPr lvl="1"/>
            <a:r>
              <a:rPr lang="en-US" dirty="0"/>
              <a:t>called Most </a:t>
            </a:r>
            <a:r>
              <a:rPr lang="en-US" dirty="0" smtClean="0"/>
              <a:t>Constrained Variable</a:t>
            </a:r>
          </a:p>
          <a:p>
            <a:r>
              <a:rPr lang="en-US" dirty="0">
                <a:solidFill>
                  <a:srgbClr val="00B050"/>
                </a:solidFill>
              </a:rPr>
              <a:t>C (there are 2 values left for C)</a:t>
            </a: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437112"/>
            <a:ext cx="388620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713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Least-Constraining Values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Least-constraining values: Effective in some cases only</a:t>
            </a:r>
          </a:p>
          <a:p>
            <a:pPr lvl="1"/>
            <a:r>
              <a:rPr lang="en-US" dirty="0"/>
              <a:t>It prefers value that removes as few as possible the choices for the neighboring variables in the constraint </a:t>
            </a:r>
            <a:r>
              <a:rPr lang="en-US" dirty="0" smtClean="0"/>
              <a:t>graph</a:t>
            </a:r>
          </a:p>
          <a:p>
            <a:r>
              <a:rPr lang="en-US" dirty="0">
                <a:solidFill>
                  <a:srgbClr val="00B050"/>
                </a:solidFill>
              </a:rPr>
              <a:t>red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437112"/>
            <a:ext cx="388620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815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4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4. </a:t>
            </a:r>
            <a:r>
              <a:rPr lang="en-US" dirty="0" smtClean="0"/>
              <a:t>Use </a:t>
            </a:r>
            <a:r>
              <a:rPr lang="en-US" dirty="0"/>
              <a:t>local search with mini-conflicts heuristic to solve the 8-queens problem. The queen in the red circle (7th row, 7th column) is chosen as the conflicted variable. Where should it move to? (L5: </a:t>
            </a:r>
            <a:r>
              <a:rPr lang="en-US" dirty="0" smtClean="0"/>
              <a:t>P36)</a:t>
            </a:r>
            <a:endParaRPr lang="en-US" dirty="0"/>
          </a:p>
        </p:txBody>
      </p:sp>
      <p:pic>
        <p:nvPicPr>
          <p:cNvPr id="3074" name="Picture 2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724500"/>
            <a:ext cx="2952328" cy="3014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904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mini-conflicts heuristic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should move to 3rd row and 7th </a:t>
            </a:r>
            <a:r>
              <a:rPr lang="en-US" dirty="0" err="1"/>
              <a:t>colomn</a:t>
            </a:r>
            <a:r>
              <a:rPr lang="en-US" dirty="0"/>
              <a:t>.</a:t>
            </a:r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492896"/>
            <a:ext cx="4032448" cy="410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784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5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5. </a:t>
            </a:r>
            <a:r>
              <a:rPr lang="en-US" dirty="0" smtClean="0"/>
              <a:t>In </a:t>
            </a:r>
            <a:r>
              <a:rPr lang="en-US" dirty="0"/>
              <a:t>the map coloring problem with three colors {red, green, blue}, if the three nodes WA, NT and SA as in the following figure are combined to a mega-variable {WA, NT, SA}, what is the domain of this mega-variable? (L5: </a:t>
            </a:r>
            <a:r>
              <a:rPr lang="en-US" dirty="0" smtClean="0"/>
              <a:t>P44)</a:t>
            </a:r>
            <a:endParaRPr lang="en-US" dirty="0"/>
          </a:p>
        </p:txBody>
      </p:sp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173365"/>
            <a:ext cx="2664296" cy="265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904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Nodes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{{</a:t>
            </a:r>
            <a:r>
              <a:rPr lang="en-US" dirty="0" err="1"/>
              <a:t>r,g,b</a:t>
            </a:r>
            <a:r>
              <a:rPr lang="en-US" dirty="0"/>
              <a:t>},{</a:t>
            </a:r>
            <a:r>
              <a:rPr lang="en-US" dirty="0" err="1"/>
              <a:t>r,b,g</a:t>
            </a:r>
            <a:r>
              <a:rPr lang="en-US" dirty="0"/>
              <a:t>},{</a:t>
            </a:r>
            <a:r>
              <a:rPr lang="en-US" dirty="0" err="1"/>
              <a:t>g,r,b</a:t>
            </a:r>
            <a:r>
              <a:rPr lang="en-US" dirty="0"/>
              <a:t>},{</a:t>
            </a:r>
            <a:r>
              <a:rPr lang="en-US" dirty="0" err="1"/>
              <a:t>g,b,r</a:t>
            </a:r>
            <a:r>
              <a:rPr lang="en-US" dirty="0"/>
              <a:t>},{</a:t>
            </a:r>
            <a:r>
              <a:rPr lang="en-US" dirty="0" err="1"/>
              <a:t>b,r,g</a:t>
            </a:r>
            <a:r>
              <a:rPr lang="en-US" dirty="0"/>
              <a:t>},{</a:t>
            </a:r>
            <a:r>
              <a:rPr lang="en-US" dirty="0" err="1"/>
              <a:t>b,g,r</a:t>
            </a:r>
            <a:r>
              <a:rPr lang="en-US" dirty="0"/>
              <a:t>}}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215" y="3068960"/>
            <a:ext cx="2664296" cy="265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373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</a:t>
            </a:r>
            <a:r>
              <a:rPr lang="en-US" altLang="zh-CN" dirty="0" smtClean="0"/>
              <a:t>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6</a:t>
            </a:r>
            <a:r>
              <a:rPr lang="en-US" dirty="0"/>
              <a:t>. </a:t>
            </a:r>
            <a:r>
              <a:rPr lang="en-US" sz="2400" dirty="0" smtClean="0"/>
              <a:t>In </a:t>
            </a:r>
            <a:r>
              <a:rPr lang="en-US" sz="2400" dirty="0"/>
              <a:t>Lecture 5, we understand that the simplest case for CSP is to reduce the constraint graph into a tree. One method is to assign some values for some variables, so that the remaining variables form a tree. As an example in the following, we could delete SA=red, then how to assign the remaining nodes? (L5: P41)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02"/>
          <a:stretch>
            <a:fillRect/>
          </a:stretch>
        </p:blipFill>
        <p:spPr bwMode="auto">
          <a:xfrm>
            <a:off x="1307593" y="4175273"/>
            <a:ext cx="2641698" cy="2303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7E6E6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09" b="6480"/>
          <a:stretch>
            <a:fillRect/>
          </a:stretch>
        </p:blipFill>
        <p:spPr bwMode="auto">
          <a:xfrm>
            <a:off x="5210337" y="4195164"/>
            <a:ext cx="2619930" cy="2303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7E6E6"/>
                  </a:outerShdw>
                </a:effectLst>
              </a14:hiddenEffects>
            </a:ext>
          </a:extLst>
        </p:spPr>
      </p:pic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4212308" y="5327104"/>
            <a:ext cx="735012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7E6E6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6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02"/>
          <a:stretch>
            <a:fillRect/>
          </a:stretch>
        </p:blipFill>
        <p:spPr bwMode="auto">
          <a:xfrm>
            <a:off x="1307593" y="3861048"/>
            <a:ext cx="2641698" cy="2303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7E6E6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09" b="6480"/>
          <a:stretch>
            <a:fillRect/>
          </a:stretch>
        </p:blipFill>
        <p:spPr bwMode="auto">
          <a:xfrm>
            <a:off x="5210337" y="3880939"/>
            <a:ext cx="2619930" cy="2303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7E6E6"/>
                  </a:outerShdw>
                </a:effectLst>
              </a14:hiddenEffects>
            </a:ext>
          </a:extLst>
        </p:spPr>
      </p:pic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4212308" y="5012879"/>
            <a:ext cx="735012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7E6E6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1628800"/>
            <a:ext cx="8420100" cy="149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01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1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1. 	Answer the following questions: 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smtClean="0"/>
              <a:t>a) In </a:t>
            </a:r>
            <a:r>
              <a:rPr lang="en-US" dirty="0"/>
              <a:t>CSPs, what are the definitions of: 1) a consistent assignment; 2) a complete assignment; 3) a solution? (L5: P7)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smtClean="0"/>
              <a:t>b) In </a:t>
            </a:r>
            <a:r>
              <a:rPr lang="en-US" dirty="0"/>
              <a:t>CSPs, what is the meaning of nodes and arcs? (L5: P10)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smtClean="0"/>
              <a:t>c) What </a:t>
            </a:r>
            <a:r>
              <a:rPr lang="en-US" dirty="0"/>
              <a:t>is backtracking search? What kind of search method does it belong to? (L5: P19)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smtClean="0"/>
              <a:t>d) What </a:t>
            </a:r>
            <a:r>
              <a:rPr lang="en-US" dirty="0"/>
              <a:t>general-purpose heuristics can be used in CSPs?. (P5: </a:t>
            </a:r>
            <a:r>
              <a:rPr lang="en-US" dirty="0" smtClean="0"/>
              <a:t>P20)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92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 </a:t>
            </a:r>
            <a:r>
              <a:rPr lang="en-US" altLang="zh-CN" dirty="0" smtClean="0"/>
              <a:t>about CSPs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consistent </a:t>
            </a:r>
            <a:r>
              <a:rPr lang="en-US" dirty="0" smtClean="0"/>
              <a:t>assignment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combination of values does not violate any constraint Ci</a:t>
            </a:r>
          </a:p>
          <a:p>
            <a:r>
              <a:rPr lang="en-US" dirty="0"/>
              <a:t>A complete </a:t>
            </a:r>
            <a:r>
              <a:rPr lang="en-US" dirty="0" smtClean="0"/>
              <a:t>assignment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assignment where all variables are assigned values</a:t>
            </a:r>
          </a:p>
          <a:p>
            <a:r>
              <a:rPr lang="en-US" dirty="0"/>
              <a:t>A solution to a CSP </a:t>
            </a:r>
            <a:r>
              <a:rPr lang="en-US" dirty="0" smtClean="0"/>
              <a:t>is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complete &amp; consistent </a:t>
            </a:r>
            <a:r>
              <a:rPr lang="en-US" dirty="0" smtClean="0"/>
              <a:t>assignment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optimization, objective function may be used to find out optimal solution.</a:t>
            </a:r>
          </a:p>
        </p:txBody>
      </p:sp>
    </p:spTree>
    <p:extLst>
      <p:ext uri="{BB962C8B-B14F-4D97-AF65-F5344CB8AC3E}">
        <p14:creationId xmlns:p14="http://schemas.microsoft.com/office/powerpoint/2010/main" val="329757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Nodes </a:t>
            </a:r>
            <a:r>
              <a:rPr lang="en-US" dirty="0"/>
              <a:t>and </a:t>
            </a:r>
            <a:r>
              <a:rPr lang="en-US" dirty="0" smtClean="0"/>
              <a:t>Arcs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N: Nodes of the graph</a:t>
            </a:r>
          </a:p>
          <a:p>
            <a:pPr lvl="1"/>
            <a:r>
              <a:rPr lang="en-US" dirty="0"/>
              <a:t>the set of variables</a:t>
            </a:r>
          </a:p>
          <a:p>
            <a:endParaRPr lang="en-US" dirty="0"/>
          </a:p>
          <a:p>
            <a:r>
              <a:rPr lang="en-US" dirty="0"/>
              <a:t>A: Arcs of the graph</a:t>
            </a:r>
          </a:p>
          <a:p>
            <a:pPr lvl="1"/>
            <a:r>
              <a:rPr lang="en-US" dirty="0"/>
              <a:t>the set of constraints</a:t>
            </a:r>
          </a:p>
        </p:txBody>
      </p:sp>
    </p:spTree>
    <p:extLst>
      <p:ext uri="{BB962C8B-B14F-4D97-AF65-F5344CB8AC3E}">
        <p14:creationId xmlns:p14="http://schemas.microsoft.com/office/powerpoint/2010/main" val="141497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Search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Backtracking search is used for a depth-first search that chooses values for one variable at a time and backtracks when a variable has no legal values left to assign. It is a form of depth-first search, is commonly used for solving CSPs. (Artificial Intelligence: A modern approach, 3rd edition)</a:t>
            </a:r>
          </a:p>
        </p:txBody>
      </p:sp>
    </p:spTree>
    <p:extLst>
      <p:ext uri="{BB962C8B-B14F-4D97-AF65-F5344CB8AC3E}">
        <p14:creationId xmlns:p14="http://schemas.microsoft.com/office/powerpoint/2010/main" val="54697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General-Purpose Heuristics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General-purpose methods can give huge gains in speed:</a:t>
            </a:r>
          </a:p>
          <a:p>
            <a:pPr lvl="1"/>
            <a:r>
              <a:rPr lang="en-US" dirty="0"/>
              <a:t>Which variable should be assigned next?</a:t>
            </a:r>
          </a:p>
          <a:p>
            <a:pPr lvl="2"/>
            <a:r>
              <a:rPr lang="en-US" sz="3000" dirty="0">
                <a:solidFill>
                  <a:srgbClr val="00B050"/>
                </a:solidFill>
              </a:rPr>
              <a:t>Variable ordering</a:t>
            </a:r>
          </a:p>
          <a:p>
            <a:pPr lvl="1"/>
            <a:r>
              <a:rPr lang="en-US" dirty="0"/>
              <a:t>In what order should its values be tried?</a:t>
            </a:r>
          </a:p>
          <a:p>
            <a:pPr lvl="2"/>
            <a:r>
              <a:rPr lang="en-US" sz="3000" dirty="0">
                <a:solidFill>
                  <a:srgbClr val="00B050"/>
                </a:solidFill>
              </a:rPr>
              <a:t>value ordering</a:t>
            </a:r>
          </a:p>
          <a:p>
            <a:pPr lvl="1"/>
            <a:r>
              <a:rPr lang="en-US" dirty="0"/>
              <a:t>Can we detect inevitable failure early?</a:t>
            </a:r>
          </a:p>
          <a:p>
            <a:pPr lvl="2"/>
            <a:r>
              <a:rPr lang="en-US" sz="3000" dirty="0">
                <a:solidFill>
                  <a:srgbClr val="00B050"/>
                </a:solidFill>
              </a:rPr>
              <a:t>forward checking</a:t>
            </a:r>
          </a:p>
          <a:p>
            <a:pPr lvl="1"/>
            <a:r>
              <a:rPr lang="en-US" dirty="0"/>
              <a:t>Can we take advantage of problem structure?</a:t>
            </a:r>
          </a:p>
          <a:p>
            <a:pPr lvl="2"/>
            <a:r>
              <a:rPr lang="en-US" sz="3000" dirty="0">
                <a:solidFill>
                  <a:srgbClr val="00B050"/>
                </a:solidFill>
              </a:rPr>
              <a:t>mini-conflicts</a:t>
            </a:r>
          </a:p>
        </p:txBody>
      </p:sp>
    </p:spTree>
    <p:extLst>
      <p:ext uri="{BB962C8B-B14F-4D97-AF65-F5344CB8AC3E}">
        <p14:creationId xmlns:p14="http://schemas.microsoft.com/office/powerpoint/2010/main" val="286029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2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2. </a:t>
            </a:r>
            <a:r>
              <a:rPr lang="en-US" dirty="0" smtClean="0"/>
              <a:t>The </a:t>
            </a:r>
            <a:r>
              <a:rPr lang="en-US" dirty="0"/>
              <a:t>letters in the following </a:t>
            </a:r>
            <a:r>
              <a:rPr lang="en-US" dirty="0" err="1"/>
              <a:t>cryptarithmetic</a:t>
            </a:r>
            <a:r>
              <a:rPr lang="en-US" dirty="0"/>
              <a:t> puzzle are one-digit integers and each has a different value. What are the variables, domains and constraints of this problem? (L5: P16-17)</a:t>
            </a:r>
          </a:p>
        </p:txBody>
      </p:sp>
      <p:pic>
        <p:nvPicPr>
          <p:cNvPr id="1026" name="Picture 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861048"/>
            <a:ext cx="3456384" cy="2141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088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Cryptarithmetic</a:t>
            </a:r>
            <a:r>
              <a:rPr lang="en-US" dirty="0" smtClean="0"/>
              <a:t> Puzzle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Variables: D,E,M,N,O,R,S,Y, X1,X2,X3,X4</a:t>
            </a:r>
          </a:p>
          <a:p>
            <a:r>
              <a:rPr lang="pt-BR" dirty="0"/>
              <a:t>Domain: {0,1,2,3,4,5,6,7,8,9</a:t>
            </a:r>
            <a:r>
              <a:rPr lang="pt-BR" dirty="0" smtClean="0"/>
              <a:t>}, {0,1} for Xi</a:t>
            </a:r>
            <a:endParaRPr lang="pt-BR" dirty="0"/>
          </a:p>
          <a:p>
            <a:r>
              <a:rPr lang="pt-BR" dirty="0"/>
              <a:t>Constraints:</a:t>
            </a:r>
          </a:p>
          <a:p>
            <a:pPr lvl="1"/>
            <a:r>
              <a:rPr lang="pt-BR" dirty="0"/>
              <a:t>Alldiff{ D,E,M,N,O,R,S,Y }</a:t>
            </a:r>
          </a:p>
          <a:p>
            <a:pPr lvl="1"/>
            <a:r>
              <a:rPr lang="pt-BR" dirty="0"/>
              <a:t>D+E = 10*X1+Y</a:t>
            </a:r>
          </a:p>
          <a:p>
            <a:pPr lvl="1"/>
            <a:r>
              <a:rPr lang="pt-BR" dirty="0" smtClean="0"/>
              <a:t>X1+N+R </a:t>
            </a:r>
            <a:r>
              <a:rPr lang="pt-BR" dirty="0"/>
              <a:t>= 10*X2+E</a:t>
            </a:r>
          </a:p>
          <a:p>
            <a:pPr lvl="1"/>
            <a:r>
              <a:rPr lang="pt-BR" dirty="0" smtClean="0"/>
              <a:t>X2+E+O </a:t>
            </a:r>
            <a:r>
              <a:rPr lang="pt-BR" dirty="0"/>
              <a:t>= 10*X3+N</a:t>
            </a:r>
          </a:p>
          <a:p>
            <a:pPr lvl="1"/>
            <a:r>
              <a:rPr lang="pt-BR" dirty="0" smtClean="0"/>
              <a:t>X3+S+M </a:t>
            </a:r>
            <a:r>
              <a:rPr lang="pt-BR" dirty="0"/>
              <a:t>= 10*X4+O</a:t>
            </a:r>
          </a:p>
          <a:p>
            <a:pPr lvl="1"/>
            <a:r>
              <a:rPr lang="pt-BR" dirty="0"/>
              <a:t>X4 = M</a:t>
            </a:r>
          </a:p>
          <a:p>
            <a:endParaRPr lang="en-US" dirty="0"/>
          </a:p>
        </p:txBody>
      </p:sp>
      <p:pic>
        <p:nvPicPr>
          <p:cNvPr id="4" name="Picture 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616" y="4698689"/>
            <a:ext cx="3456384" cy="2141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235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3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8498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3. </a:t>
            </a:r>
            <a:r>
              <a:rPr lang="en-US" sz="3100" dirty="0" smtClean="0"/>
              <a:t>In </a:t>
            </a:r>
            <a:r>
              <a:rPr lang="en-US" sz="3100" dirty="0"/>
              <a:t>CSP problems, heuristics related to variable and value ordering can be used. Given the following map coloring problem with four colors {red, green, blue, yellow}. Answer the following questions. (a) If the degree heuristic is used, which variable should be chosen first? (b) If we choose A as the first variable and B as the second variable, which should we choose as the third variable applying the minimum- remaining-values (MRV) heuristic? (c) If we choose A with red, choose B with green, and choose E as the third variable, what color should we assign to E applying the least-constraining values heuristic? (L5: P22-26)</a:t>
            </a:r>
          </a:p>
        </p:txBody>
      </p:sp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581128"/>
            <a:ext cx="388620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904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1600</TotalTime>
  <Words>685</Words>
  <Application>Microsoft Office PowerPoint</Application>
  <PresentationFormat>On-screen Show (4:3)</PresentationFormat>
  <Paragraphs>72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宋体</vt:lpstr>
      <vt:lpstr>Arial</vt:lpstr>
      <vt:lpstr>Calibri</vt:lpstr>
      <vt:lpstr>Office 主题</vt:lpstr>
      <vt:lpstr>Tutorial 04  Fundamentals of Artificial Intelligence </vt:lpstr>
      <vt:lpstr>Problem 1</vt:lpstr>
      <vt:lpstr>Definitions about CSPs</vt:lpstr>
      <vt:lpstr>Nodes and Arcs</vt:lpstr>
      <vt:lpstr>Backtracking Search</vt:lpstr>
      <vt:lpstr>General-Purpose Heuristics</vt:lpstr>
      <vt:lpstr>Problem 2</vt:lpstr>
      <vt:lpstr>Cryptarithmetic Puzzle</vt:lpstr>
      <vt:lpstr>Problem 3</vt:lpstr>
      <vt:lpstr>Degree Heuristic</vt:lpstr>
      <vt:lpstr>Minimum-Remaining-Values</vt:lpstr>
      <vt:lpstr>Least-Constraining Values</vt:lpstr>
      <vt:lpstr>Problem 4</vt:lpstr>
      <vt:lpstr>mini-conflicts heuristic</vt:lpstr>
      <vt:lpstr>Problem 5</vt:lpstr>
      <vt:lpstr>Combining Nodes</vt:lpstr>
      <vt:lpstr>Problem 6</vt:lpstr>
      <vt:lpstr>Problem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hl.jiang</dc:creator>
  <cp:lastModifiedBy>Hualie Jiang (217019005)</cp:lastModifiedBy>
  <cp:revision>66</cp:revision>
  <dcterms:created xsi:type="dcterms:W3CDTF">2018-01-15T01:39:25Z</dcterms:created>
  <dcterms:modified xsi:type="dcterms:W3CDTF">2019-03-01T10:49:23Z</dcterms:modified>
</cp:coreProperties>
</file>