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1" r:id="rId3"/>
    <p:sldId id="318" r:id="rId4"/>
    <p:sldId id="319" r:id="rId5"/>
    <p:sldId id="320" r:id="rId6"/>
    <p:sldId id="321" r:id="rId7"/>
    <p:sldId id="322" r:id="rId8"/>
    <p:sldId id="323" r:id="rId9"/>
    <p:sldId id="312" r:id="rId10"/>
    <p:sldId id="325" r:id="rId11"/>
    <p:sldId id="326" r:id="rId12"/>
    <p:sldId id="327" r:id="rId13"/>
    <p:sldId id="328" r:id="rId14"/>
    <p:sldId id="313" r:id="rId15"/>
    <p:sldId id="329" r:id="rId16"/>
    <p:sldId id="330" r:id="rId17"/>
    <p:sldId id="331" r:id="rId18"/>
    <p:sldId id="296" r:id="rId19"/>
    <p:sldId id="297" r:id="rId20"/>
    <p:sldId id="295" r:id="rId21"/>
    <p:sldId id="309" r:id="rId22"/>
    <p:sldId id="303" r:id="rId23"/>
    <p:sldId id="259" r:id="rId24"/>
    <p:sldId id="310" r:id="rId25"/>
    <p:sldId id="316" r:id="rId26"/>
    <p:sldId id="315" r:id="rId27"/>
    <p:sldId id="317" r:id="rId28"/>
    <p:sldId id="260" r:id="rId29"/>
    <p:sldId id="304" r:id="rId30"/>
    <p:sldId id="305" r:id="rId31"/>
    <p:sldId id="261" r:id="rId32"/>
    <p:sldId id="306" r:id="rId33"/>
    <p:sldId id="307" r:id="rId34"/>
    <p:sldId id="314" r:id="rId35"/>
    <p:sldId id="33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579" autoAdjust="0"/>
  </p:normalViewPr>
  <p:slideViewPr>
    <p:cSldViewPr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EADAF-5124-43AE-A890-7A12BBFB18F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86887-DD3C-4732-92F0-FDEDF156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86887-DD3C-4732-92F0-FDEDF1561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86887-DD3C-4732-92F0-FDEDF1561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86887-DD3C-4732-92F0-FDEDF1561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51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b="1" dirty="0"/>
              <a:t>Tutorial </a:t>
            </a:r>
            <a:r>
              <a:rPr lang="en-US" altLang="zh-CN" sz="4800" b="1" dirty="0" smtClean="0"/>
              <a:t>02 </a:t>
            </a:r>
            <a:r>
              <a:rPr lang="en-US" altLang="zh-CN" sz="4800" b="1" dirty="0"/>
              <a:t/>
            </a:r>
            <a:br>
              <a:rPr lang="en-US" altLang="zh-CN" sz="4800" b="1" dirty="0"/>
            </a:br>
            <a:r>
              <a:rPr lang="en-US" altLang="zh-CN" sz="3600" b="1" dirty="0"/>
              <a:t>Fundamentals of Artificial Intelligence</a:t>
            </a:r>
            <a:r>
              <a:rPr lang="en-US" altLang="zh-CN" sz="3600" dirty="0"/>
              <a:t> 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Hualie</a:t>
            </a:r>
            <a:r>
              <a:rPr lang="en-US" altLang="zh-CN" sz="4000" dirty="0"/>
              <a:t> Jiang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5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Variant of Breadth-First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Variant: Uniform cost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59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Variant of Depth-First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Variant: Depth-limited search</a:t>
            </a:r>
          </a:p>
          <a:p>
            <a:r>
              <a:rPr lang="en-US" altLang="zh-CN" dirty="0"/>
              <a:t>Variant: Iterative deepening search</a:t>
            </a:r>
          </a:p>
          <a:p>
            <a:r>
              <a:rPr lang="en-US" altLang="zh-CN" dirty="0"/>
              <a:t>Variant: Iterative lengthening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61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Five Components in A 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STATE</a:t>
            </a:r>
            <a:r>
              <a:rPr lang="en-US" altLang="zh-CN" dirty="0"/>
              <a:t>: which state it is in the state space</a:t>
            </a:r>
          </a:p>
          <a:p>
            <a:r>
              <a:rPr lang="en-US" altLang="zh-CN" b="1" dirty="0"/>
              <a:t>PARENT</a:t>
            </a:r>
            <a:r>
              <a:rPr lang="en-US" altLang="zh-CN" dirty="0"/>
              <a:t>: from which node it is generated</a:t>
            </a:r>
          </a:p>
          <a:p>
            <a:r>
              <a:rPr lang="en-US" altLang="zh-CN" b="1" dirty="0"/>
              <a:t>ACTION</a:t>
            </a:r>
            <a:r>
              <a:rPr lang="en-US" altLang="zh-CN" dirty="0"/>
              <a:t>: which action applied to its parent-node to generate it</a:t>
            </a:r>
          </a:p>
          <a:p>
            <a:r>
              <a:rPr lang="en-US" altLang="zh-CN" b="1" dirty="0"/>
              <a:t>PATH-COST</a:t>
            </a:r>
            <a:r>
              <a:rPr lang="en-US" altLang="zh-CN" dirty="0"/>
              <a:t>: the cost, g(n), from initial state to the node n itself</a:t>
            </a:r>
          </a:p>
          <a:p>
            <a:r>
              <a:rPr lang="en-US" altLang="zh-CN" b="1" dirty="0"/>
              <a:t>DEPTH</a:t>
            </a:r>
            <a:r>
              <a:rPr lang="en-US" altLang="zh-CN" dirty="0"/>
              <a:t>: number of steps along the path from the initial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13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Three Types of 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FIFO queue </a:t>
            </a:r>
            <a:r>
              <a:rPr lang="en-US" altLang="zh-CN" dirty="0"/>
              <a:t>(first-in, first-out)</a:t>
            </a:r>
          </a:p>
          <a:p>
            <a:pPr lvl="1"/>
            <a:r>
              <a:rPr lang="en-US" altLang="zh-CN" dirty="0"/>
              <a:t>pops the oldest element of the queue</a:t>
            </a:r>
          </a:p>
          <a:p>
            <a:r>
              <a:rPr lang="en-US" altLang="zh-CN" b="1" dirty="0"/>
              <a:t>LIFO queue </a:t>
            </a:r>
            <a:r>
              <a:rPr lang="en-US" altLang="zh-CN" dirty="0"/>
              <a:t>(stack) (last-in, first-out)</a:t>
            </a:r>
          </a:p>
          <a:p>
            <a:pPr lvl="1"/>
            <a:r>
              <a:rPr lang="en-US" altLang="zh-CN" dirty="0"/>
              <a:t>pops the newest element of the queue</a:t>
            </a:r>
          </a:p>
          <a:p>
            <a:r>
              <a:rPr lang="en-US" altLang="zh-CN" b="1" dirty="0"/>
              <a:t>Priority queue</a:t>
            </a:r>
          </a:p>
          <a:p>
            <a:pPr lvl="1"/>
            <a:r>
              <a:rPr lang="en-US" altLang="zh-CN" dirty="0"/>
              <a:t>pops the element of the queue with the highest priority according to some ordering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06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	Answer the following questions: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(g) Using expanding from initial state to goal in a search tree, some problems could be solved in final. How to avoid the repeated states during searching? (L3: P32-37)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(h) Please explain four kind of measuring performance to evaluate a search strategy. (L3: P44)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Two type of search strategies, uninformed search and informed search, are defined in P46, L3. Could you compare their difference?</a:t>
            </a:r>
          </a:p>
        </p:txBody>
      </p:sp>
    </p:spTree>
    <p:extLst>
      <p:ext uri="{BB962C8B-B14F-4D97-AF65-F5344CB8AC3E}">
        <p14:creationId xmlns:p14="http://schemas.microsoft.com/office/powerpoint/2010/main" val="72799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Repeated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return to the state it just came from</a:t>
            </a:r>
          </a:p>
          <a:p>
            <a:pPr lvl="1"/>
            <a:r>
              <a:rPr lang="en-US" dirty="0" smtClean="0"/>
              <a:t>Refuse </a:t>
            </a:r>
            <a:r>
              <a:rPr lang="en-US" dirty="0"/>
              <a:t>generation of any successor same as its parent </a:t>
            </a:r>
            <a:r>
              <a:rPr lang="en-US" dirty="0" smtClean="0"/>
              <a:t>state</a:t>
            </a:r>
            <a:endParaRPr lang="en-US" dirty="0"/>
          </a:p>
          <a:p>
            <a:r>
              <a:rPr lang="en-US" dirty="0"/>
              <a:t>Do not create paths with cycles</a:t>
            </a:r>
          </a:p>
          <a:p>
            <a:pPr lvl="1"/>
            <a:r>
              <a:rPr lang="en-US" dirty="0" smtClean="0"/>
              <a:t>Refuse </a:t>
            </a:r>
            <a:r>
              <a:rPr lang="en-US" dirty="0"/>
              <a:t>generation of any successor same as its </a:t>
            </a:r>
            <a:r>
              <a:rPr lang="en-US" dirty="0" smtClean="0"/>
              <a:t>ancestor states</a:t>
            </a:r>
          </a:p>
          <a:p>
            <a:r>
              <a:rPr lang="en-US" dirty="0" smtClean="0"/>
              <a:t>Do not generate any generated state</a:t>
            </a:r>
          </a:p>
          <a:p>
            <a:pPr lvl="1"/>
            <a:r>
              <a:rPr lang="en-US" dirty="0" smtClean="0"/>
              <a:t>Not only its ancestor states, but also all other expanded states have to be checked against</a:t>
            </a:r>
          </a:p>
        </p:txBody>
      </p:sp>
    </p:spTree>
    <p:extLst>
      <p:ext uri="{BB962C8B-B14F-4D97-AF65-F5344CB8AC3E}">
        <p14:creationId xmlns:p14="http://schemas.microsoft.com/office/powerpoint/2010/main" val="47041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kinds </a:t>
            </a:r>
            <a:r>
              <a:rPr lang="en-US" dirty="0"/>
              <a:t>of measuring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Completeness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Can a solution eventually be found? (Guaranteed?)\</a:t>
            </a:r>
          </a:p>
          <a:p>
            <a:pPr lvl="1"/>
            <a:r>
              <a:rPr lang="en-US" dirty="0"/>
              <a:t>Repeated states / loops / cycles can be avoided?</a:t>
            </a:r>
          </a:p>
          <a:p>
            <a:r>
              <a:rPr lang="en-US" b="1" dirty="0">
                <a:solidFill>
                  <a:srgbClr val="FF0000"/>
                </a:solidFill>
              </a:rPr>
              <a:t>Optimality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the found solution the best among many solutions?</a:t>
            </a:r>
          </a:p>
          <a:p>
            <a:r>
              <a:rPr lang="en-US" b="1" dirty="0">
                <a:solidFill>
                  <a:srgbClr val="FF0000"/>
                </a:solidFill>
              </a:rPr>
              <a:t>Time complexity:</a:t>
            </a:r>
          </a:p>
          <a:p>
            <a:pPr lvl="1"/>
            <a:r>
              <a:rPr lang="en-US" dirty="0"/>
              <a:t>how long does it take to find a solution?</a:t>
            </a:r>
          </a:p>
          <a:p>
            <a:r>
              <a:rPr lang="en-US" b="1" dirty="0">
                <a:solidFill>
                  <a:srgbClr val="FF0000"/>
                </a:solidFill>
              </a:rPr>
              <a:t>Space complexity:</a:t>
            </a:r>
          </a:p>
          <a:p>
            <a:pPr lvl="1"/>
            <a:r>
              <a:rPr lang="en-US" dirty="0"/>
              <a:t>how much memory is needed to perform the search?</a:t>
            </a:r>
          </a:p>
        </p:txBody>
      </p:sp>
    </p:spTree>
    <p:extLst>
      <p:ext uri="{BB962C8B-B14F-4D97-AF65-F5344CB8AC3E}">
        <p14:creationId xmlns:p14="http://schemas.microsoft.com/office/powerpoint/2010/main" val="77053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Uninformed vs Informed </a:t>
            </a:r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Uninformed  search (blind search)</a:t>
            </a:r>
          </a:p>
          <a:p>
            <a:pPr lvl="1"/>
            <a:r>
              <a:rPr lang="en-US" dirty="0"/>
              <a:t>Have no information about the number of steps or path cost from the current state to the goal</a:t>
            </a:r>
          </a:p>
          <a:p>
            <a:pPr lvl="1"/>
            <a:r>
              <a:rPr lang="en-US" dirty="0"/>
              <a:t>Only generate successors and distinguish a goal state from a non-goal state</a:t>
            </a:r>
          </a:p>
          <a:p>
            <a:pPr lvl="1"/>
            <a:r>
              <a:rPr lang="en-US" dirty="0"/>
              <a:t>i.e., no guidance towards the goal at all.</a:t>
            </a:r>
          </a:p>
          <a:p>
            <a:r>
              <a:rPr lang="en-US" dirty="0"/>
              <a:t>Informed search, or heuristic search</a:t>
            </a:r>
          </a:p>
          <a:p>
            <a:pPr lvl="1"/>
            <a:r>
              <a:rPr lang="en-US" dirty="0"/>
              <a:t>a smart strategy that searches towards the </a:t>
            </a:r>
            <a:r>
              <a:rPr lang="en-US" dirty="0" smtClean="0"/>
              <a:t>goal based </a:t>
            </a:r>
            <a:r>
              <a:rPr lang="en-US" dirty="0"/>
              <a:t>on the information from the current state so far</a:t>
            </a:r>
          </a:p>
        </p:txBody>
      </p:sp>
    </p:spTree>
    <p:extLst>
      <p:ext uri="{BB962C8B-B14F-4D97-AF65-F5344CB8AC3E}">
        <p14:creationId xmlns:p14="http://schemas.microsoft.com/office/powerpoint/2010/main" val="161938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	A problem can be formulated in different ways. Please formulate the 8 queens problem using incremental formulation and complete-state formulation. (L3: P26-29)</a:t>
            </a:r>
          </a:p>
        </p:txBody>
      </p:sp>
    </p:spTree>
    <p:extLst>
      <p:ext uri="{BB962C8B-B14F-4D97-AF65-F5344CB8AC3E}">
        <p14:creationId xmlns:p14="http://schemas.microsoft.com/office/powerpoint/2010/main" val="355088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8 Queens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goal of the 8-queens problem is to place eight queens on a chessboard such that no queen attacks any other. (A queen attacks any piece in the same row, column or diagonal.)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47981"/>
            <a:ext cx="3240360" cy="342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56710"/>
            <a:ext cx="3276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4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1.	Answer the following questions: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Both"/>
            </a:pPr>
            <a:r>
              <a:rPr lang="en-US" dirty="0"/>
              <a:t>A goal-based agent is often used other than a reflex agent. Could you answer why? (L3: P9)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(b) As a problem-solving agent, please understand its two formulations: Goal and Problem Formulation. (L3: P11-17)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(c) A problem can be defined by five components, what are they? (L3: P18-19)</a:t>
            </a:r>
          </a:p>
        </p:txBody>
      </p:sp>
    </p:spTree>
    <p:extLst>
      <p:ext uri="{BB962C8B-B14F-4D97-AF65-F5344CB8AC3E}">
        <p14:creationId xmlns:p14="http://schemas.microsoft.com/office/powerpoint/2010/main" val="248481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Formulations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Incremental formulation</a:t>
            </a:r>
          </a:p>
          <a:p>
            <a:pPr lvl="1"/>
            <a:r>
              <a:rPr lang="en-US" altLang="zh-CN" dirty="0"/>
              <a:t>starting with an empty state;</a:t>
            </a:r>
          </a:p>
          <a:p>
            <a:pPr lvl="1"/>
            <a:r>
              <a:rPr lang="en-US" altLang="zh-CN" dirty="0"/>
              <a:t>each action adds a queen to the state.</a:t>
            </a:r>
          </a:p>
          <a:p>
            <a:r>
              <a:rPr lang="en-US" altLang="zh-CN" dirty="0"/>
              <a:t>Complete-state formulation</a:t>
            </a:r>
          </a:p>
          <a:p>
            <a:pPr lvl="1"/>
            <a:r>
              <a:rPr lang="en-US" altLang="zh-CN" dirty="0"/>
              <a:t>starts with all 8 queens on the board and moves them around</a:t>
            </a:r>
          </a:p>
        </p:txBody>
      </p:sp>
    </p:spTree>
    <p:extLst>
      <p:ext uri="{BB962C8B-B14F-4D97-AF65-F5344CB8AC3E}">
        <p14:creationId xmlns:p14="http://schemas.microsoft.com/office/powerpoint/2010/main" val="364404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Incremental 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One formulation may be:</a:t>
            </a:r>
          </a:p>
          <a:p>
            <a:pPr lvl="1"/>
            <a:r>
              <a:rPr lang="en-US" altLang="zh-CN" sz="2000" b="1" dirty="0"/>
              <a:t>States</a:t>
            </a:r>
            <a:r>
              <a:rPr lang="en-US" altLang="zh-CN" sz="2000" dirty="0"/>
              <a:t>: Any arrangement of 0 to 8 queens on the board is a state.</a:t>
            </a:r>
          </a:p>
          <a:p>
            <a:pPr lvl="1"/>
            <a:r>
              <a:rPr lang="en-US" altLang="zh-CN" sz="2000" b="1" dirty="0"/>
              <a:t>Initial state</a:t>
            </a:r>
            <a:r>
              <a:rPr lang="en-US" altLang="zh-CN" sz="2000" dirty="0"/>
              <a:t>: No queens on the board.</a:t>
            </a:r>
          </a:p>
          <a:p>
            <a:pPr lvl="1"/>
            <a:r>
              <a:rPr lang="en-US" altLang="zh-CN" sz="2000" b="1" dirty="0"/>
              <a:t>Actions</a:t>
            </a:r>
            <a:r>
              <a:rPr lang="en-US" altLang="zh-CN" sz="2000" dirty="0"/>
              <a:t>: Add a queen to any empty square.</a:t>
            </a:r>
          </a:p>
          <a:p>
            <a:pPr lvl="1"/>
            <a:r>
              <a:rPr lang="en-US" altLang="zh-CN" sz="2000" b="1" dirty="0"/>
              <a:t>Transition model</a:t>
            </a:r>
            <a:r>
              <a:rPr lang="en-US" altLang="zh-CN" sz="2000" dirty="0"/>
              <a:t>: Returns the board with a queen added to the specified square.</a:t>
            </a:r>
          </a:p>
          <a:p>
            <a:pPr lvl="1"/>
            <a:r>
              <a:rPr lang="en-US" altLang="zh-CN" sz="2000" b="1" dirty="0"/>
              <a:t>Goal test</a:t>
            </a:r>
            <a:r>
              <a:rPr lang="en-US" altLang="zh-CN" sz="2000" dirty="0"/>
              <a:t>: 8 queens are on the board, none attacked.</a:t>
            </a:r>
          </a:p>
          <a:p>
            <a:r>
              <a:rPr lang="en-US" altLang="zh-CN" sz="2000" dirty="0"/>
              <a:t>In this formulation, we have 64 · 63 · · · 57 ≈ 1.8 × 10^14 possible sequences to investigate. A better formulation would prohibit placing a queen in any square that is already attacked:</a:t>
            </a:r>
          </a:p>
          <a:p>
            <a:pPr lvl="1"/>
            <a:r>
              <a:rPr lang="en-US" altLang="zh-CN" sz="2000" b="1" dirty="0"/>
              <a:t>States</a:t>
            </a:r>
            <a:r>
              <a:rPr lang="en-US" altLang="zh-CN" sz="2000" dirty="0"/>
              <a:t>: All possible arrangements of n queens (0 ≤ n ≤ 8), one per column in the leftmost n columns, with no queen attacking another.</a:t>
            </a:r>
          </a:p>
          <a:p>
            <a:pPr lvl="1"/>
            <a:r>
              <a:rPr lang="en-US" altLang="zh-CN" sz="2000" b="1" dirty="0"/>
              <a:t>Actions</a:t>
            </a:r>
            <a:r>
              <a:rPr lang="en-US" altLang="zh-CN" sz="2000" dirty="0"/>
              <a:t>: Add a queen to any square in the leftmost empty column such that it is not attacked by any other queen.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720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Complete-State 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One formulation may be:</a:t>
            </a:r>
          </a:p>
          <a:p>
            <a:pPr lvl="1"/>
            <a:r>
              <a:rPr lang="en-US" altLang="zh-CN" b="1" dirty="0"/>
              <a:t>States</a:t>
            </a:r>
            <a:r>
              <a:rPr lang="en-US" altLang="zh-CN" dirty="0"/>
              <a:t>: Any arrangement of 8 queens, one per column in the leftmost columns.</a:t>
            </a:r>
          </a:p>
          <a:p>
            <a:pPr lvl="1"/>
            <a:r>
              <a:rPr lang="en-US" altLang="zh-CN" b="1" dirty="0"/>
              <a:t>Initial state</a:t>
            </a:r>
            <a:r>
              <a:rPr lang="en-US" altLang="zh-CN" dirty="0"/>
              <a:t>: all 8 queens on the board.</a:t>
            </a:r>
          </a:p>
          <a:p>
            <a:pPr lvl="1"/>
            <a:r>
              <a:rPr lang="en-US" altLang="zh-CN" b="1" dirty="0"/>
              <a:t>Actions</a:t>
            </a:r>
            <a:r>
              <a:rPr lang="en-US" altLang="zh-CN" dirty="0"/>
              <a:t>: Move an attacked queen to a row, not attacked by any other.</a:t>
            </a:r>
          </a:p>
          <a:p>
            <a:pPr lvl="1"/>
            <a:r>
              <a:rPr lang="en-US" altLang="zh-CN" b="1" dirty="0"/>
              <a:t>Transition model</a:t>
            </a:r>
            <a:r>
              <a:rPr lang="en-US" altLang="zh-CN" dirty="0"/>
              <a:t>: Returns the board after a queen is moved.</a:t>
            </a:r>
          </a:p>
          <a:p>
            <a:pPr lvl="1"/>
            <a:r>
              <a:rPr lang="en-US" altLang="zh-CN" b="1" dirty="0"/>
              <a:t>Goal test</a:t>
            </a:r>
            <a:r>
              <a:rPr lang="en-US" altLang="zh-CN" dirty="0"/>
              <a:t>: 8 queens are on the board, none attacked</a:t>
            </a:r>
          </a:p>
          <a:p>
            <a:r>
              <a:rPr lang="en-US" altLang="zh-CN" dirty="0"/>
              <a:t>In this formulation, at most 7*6*5*4*3*2*1=7! =5040 different states.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6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 What </a:t>
            </a:r>
            <a:r>
              <a:rPr lang="en-US" dirty="0"/>
              <a:t>data structure should be used to store the frontier in breadth-first search, uniform-cost search and depth-first search, respectively? (L3: P48-54)</a:t>
            </a:r>
          </a:p>
        </p:txBody>
      </p:sp>
    </p:spTree>
    <p:extLst>
      <p:ext uri="{BB962C8B-B14F-4D97-AF65-F5344CB8AC3E}">
        <p14:creationId xmlns:p14="http://schemas.microsoft.com/office/powerpoint/2010/main" val="66904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Queue(FIFO)</a:t>
            </a:r>
          </a:p>
          <a:p>
            <a:r>
              <a:rPr lang="en-US" altLang="zh-CN" dirty="0"/>
              <a:t>Uniform Cost Search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Priority Queue</a:t>
            </a:r>
          </a:p>
          <a:p>
            <a:r>
              <a:rPr lang="en-US" altLang="zh-CN" dirty="0"/>
              <a:t>Depth-First Search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Stack(LIFO)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A29D6-1DE3-4B3E-BDB7-BC1E5F84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BD1F1-C07C-4AA7-8726-A74D6D7D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 In Lecture 3, the solution of a problem is define as a path from the initial state to a state satisfying the goal test. As two examples in the following, please find out the optimal solution with lowest path cost among the given solutions.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5CD508-F5EB-4DD4-97F4-C63A25A7C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" t="10358" r="42125" b="10358"/>
          <a:stretch>
            <a:fillRect/>
          </a:stretch>
        </p:blipFill>
        <p:spPr bwMode="auto">
          <a:xfrm>
            <a:off x="475134" y="4227387"/>
            <a:ext cx="3016746" cy="246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">
            <a:extLst>
              <a:ext uri="{FF2B5EF4-FFF2-40B4-BE49-F238E27FC236}">
                <a16:creationId xmlns:a16="http://schemas.microsoft.com/office/drawing/2014/main" id="{212D5D29-EF7A-4A93-91EA-7D7A7FB8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27388"/>
            <a:ext cx="2912187" cy="250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B07C503-E706-43ED-AA45-002E169D2855}"/>
              </a:ext>
            </a:extLst>
          </p:cNvPr>
          <p:cNvSpPr/>
          <p:nvPr/>
        </p:nvSpPr>
        <p:spPr>
          <a:xfrm>
            <a:off x="6677489" y="6159947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</a:rPr>
              <a:t>Beijing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latin typeface="Times New Roman" panose="02020603050405020304" pitchFamily="18" charset="0"/>
              </a:rPr>
              <a:t>Shanghai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8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C44-1203-4E9F-87F0-969B3A2E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045D-5D8D-4019-8915-871CF296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An example of Vacuum World is shown in P22, Lecture 2. There are the total 8 states. Could you use a truth table to represent each state?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95827"/>
            <a:ext cx="6816436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6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8B70-A77A-451E-B9FD-FBC94BEA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Truth Table 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517158"/>
              </p:ext>
            </p:extLst>
          </p:nvPr>
        </p:nvGraphicFramePr>
        <p:xfrm>
          <a:off x="323530" y="2276872"/>
          <a:ext cx="81369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530">
                  <a:extLst>
                    <a:ext uri="{9D8B030D-6E8A-4147-A177-3AD203B41FA5}">
                      <a16:colId xmlns:a16="http://schemas.microsoft.com/office/drawing/2014/main" val="378592912"/>
                    </a:ext>
                  </a:extLst>
                </a:gridCol>
                <a:gridCol w="1541297">
                  <a:extLst>
                    <a:ext uri="{9D8B030D-6E8A-4147-A177-3AD203B41FA5}">
                      <a16:colId xmlns:a16="http://schemas.microsoft.com/office/drawing/2014/main" val="419775795"/>
                    </a:ext>
                  </a:extLst>
                </a:gridCol>
                <a:gridCol w="1519314">
                  <a:extLst>
                    <a:ext uri="{9D8B030D-6E8A-4147-A177-3AD203B41FA5}">
                      <a16:colId xmlns:a16="http://schemas.microsoft.com/office/drawing/2014/main" val="2843539277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3561765786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85814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Cleaner</a:t>
                      </a:r>
                      <a:r>
                        <a:rPr lang="en-US" sz="1400" baseline="0" dirty="0" smtClean="0">
                          <a:latin typeface="+mn-lt"/>
                        </a:rPr>
                        <a:t> is in 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Cleaner is</a:t>
                      </a:r>
                      <a:r>
                        <a:rPr lang="en-US" sz="1400" baseline="0" dirty="0" smtClean="0">
                          <a:latin typeface="+mn-lt"/>
                        </a:rPr>
                        <a:t> in B</a:t>
                      </a:r>
                      <a:endParaRPr lang="en-US" sz="1400" dirty="0" smtClean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A is</a:t>
                      </a:r>
                      <a:r>
                        <a:rPr lang="en-US" sz="1400" baseline="0" dirty="0" smtClean="0">
                          <a:latin typeface="+mn-lt"/>
                        </a:rPr>
                        <a:t> Dirty</a:t>
                      </a:r>
                      <a:endParaRPr lang="en-US" sz="1400" dirty="0" smtClean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B is  Dirty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9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1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4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6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1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11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2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8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6. 	Search the following tree using breadth-first search (L3: 48-50) and depth-first search (L3: 53-55) respectively (starting with node 1). What is the order of the expanded nodes? </a:t>
            </a:r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4032448" cy="28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04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1,2,3,4,5,6,7,8,9,10,11,12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4032448" cy="28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0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 vs Reflex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 </a:t>
            </a:r>
            <a:r>
              <a:rPr lang="en-US" dirty="0" smtClean="0"/>
              <a:t>Agent</a:t>
            </a:r>
          </a:p>
          <a:p>
            <a:pPr lvl="1"/>
            <a:r>
              <a:rPr lang="en-US" dirty="0"/>
              <a:t>Reflex = </a:t>
            </a:r>
            <a:r>
              <a:rPr lang="en-US" dirty="0">
                <a:solidFill>
                  <a:srgbClr val="FF0000"/>
                </a:solidFill>
              </a:rPr>
              <a:t>Lookup table </a:t>
            </a:r>
            <a:r>
              <a:rPr lang="en-US" dirty="0"/>
              <a:t>direct mapping from states to </a:t>
            </a:r>
            <a:r>
              <a:rPr lang="en-US" dirty="0" smtClean="0"/>
              <a:t>actions</a:t>
            </a:r>
          </a:p>
          <a:p>
            <a:pPr lvl="1"/>
            <a:r>
              <a:rPr lang="en-US" dirty="0"/>
              <a:t>cannot work well in some </a:t>
            </a:r>
            <a:r>
              <a:rPr lang="en-US" dirty="0" smtClean="0"/>
              <a:t>environments when </a:t>
            </a:r>
            <a:r>
              <a:rPr lang="en-US" dirty="0"/>
              <a:t>this mapping would be </a:t>
            </a:r>
            <a:r>
              <a:rPr lang="en-US" dirty="0">
                <a:solidFill>
                  <a:srgbClr val="FF0000"/>
                </a:solidFill>
              </a:rPr>
              <a:t>too large </a:t>
            </a:r>
            <a:r>
              <a:rPr lang="en-US" dirty="0"/>
              <a:t>to </a:t>
            </a:r>
            <a:r>
              <a:rPr lang="en-US" dirty="0" smtClean="0"/>
              <a:t>store and </a:t>
            </a:r>
            <a:r>
              <a:rPr lang="en-US" dirty="0"/>
              <a:t>would take </a:t>
            </a:r>
            <a:r>
              <a:rPr lang="en-US" dirty="0">
                <a:solidFill>
                  <a:srgbClr val="FF0000"/>
                </a:solidFill>
              </a:rPr>
              <a:t>too long </a:t>
            </a:r>
            <a:r>
              <a:rPr lang="en-US" dirty="0"/>
              <a:t>to construct or learn</a:t>
            </a:r>
          </a:p>
          <a:p>
            <a:r>
              <a:rPr lang="en-US" dirty="0"/>
              <a:t>Goal-Based </a:t>
            </a:r>
            <a:r>
              <a:rPr lang="en-US" dirty="0" smtClean="0"/>
              <a:t>Agent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rgbClr val="00B050"/>
                </a:solidFill>
              </a:rPr>
              <a:t>future actions </a:t>
            </a:r>
            <a:r>
              <a:rPr lang="en-US" dirty="0"/>
              <a:t>&amp; the desirability of their </a:t>
            </a:r>
            <a:r>
              <a:rPr lang="en-US" dirty="0">
                <a:solidFill>
                  <a:srgbClr val="00B050"/>
                </a:solidFill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2412981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1,2,5,9,10,6,3,4,7,11,12,8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4032448" cy="280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858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7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 Search the following graph with breadth-first search and uniform-cost search respectively (S: starting state, G: goal state). What is the order of the expanded nodes? (L3: P51)</a:t>
            </a: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1"/>
            <a:ext cx="3733403" cy="291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04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S,A,B,C,D,G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1"/>
            <a:ext cx="3733403" cy="291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048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Uniform-Cost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S,B,D,A,E,F,G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1"/>
            <a:ext cx="3733403" cy="291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389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4E8F6-3902-4506-9224-F0EDF7B2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DF4C9-7463-42BD-864D-C724B789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8.  Given a binary tree as follows, we should like to search it using Breadth-First Search and Depth-First Search, respectively. Please list each number of nodes generated, time and space complexity.</a:t>
            </a:r>
            <a:endParaRPr lang="zh-CN" altLang="en-US" dirty="0"/>
          </a:p>
        </p:txBody>
      </p:sp>
      <p:pic>
        <p:nvPicPr>
          <p:cNvPr id="1026" name="Picture 2" descr="binary treeçåçæå°çµæ">
            <a:extLst>
              <a:ext uri="{FF2B5EF4-FFF2-40B4-BE49-F238E27FC236}">
                <a16:creationId xmlns:a16="http://schemas.microsoft.com/office/drawing/2014/main" id="{FB042052-E81D-4646-8AC9-FF31FA38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88042"/>
            <a:ext cx="5688633" cy="259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90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3698369" cy="34570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0" y="2492896"/>
            <a:ext cx="4677937" cy="2473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7965" y="1961574"/>
            <a:ext cx="5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0034" y="1967456"/>
            <a:ext cx="5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Goal formulation</a:t>
            </a:r>
            <a:r>
              <a:rPr lang="en-US" dirty="0"/>
              <a:t>, is based on the current situation and the agent’s performance measure.</a:t>
            </a:r>
          </a:p>
          <a:p>
            <a:r>
              <a:rPr lang="en-US" dirty="0">
                <a:solidFill>
                  <a:srgbClr val="FF0000"/>
                </a:solidFill>
              </a:rPr>
              <a:t>Problem formulation</a:t>
            </a:r>
            <a:r>
              <a:rPr lang="en-US" dirty="0"/>
              <a:t>, decides what actions and states to consider, given a goal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simple problem-solving agent. It first </a:t>
            </a:r>
            <a:r>
              <a:rPr lang="en-US" dirty="0">
                <a:solidFill>
                  <a:srgbClr val="FF0000"/>
                </a:solidFill>
              </a:rPr>
              <a:t>formulates</a:t>
            </a:r>
            <a:r>
              <a:rPr lang="en-US" dirty="0"/>
              <a:t> a goal and a problem, </a:t>
            </a:r>
            <a:r>
              <a:rPr lang="en-US" dirty="0">
                <a:solidFill>
                  <a:srgbClr val="FF0000"/>
                </a:solidFill>
              </a:rPr>
              <a:t>searches</a:t>
            </a:r>
            <a:r>
              <a:rPr lang="en-US" dirty="0"/>
              <a:t> for a sequence of actions that would solve the problem, and then </a:t>
            </a:r>
            <a:r>
              <a:rPr lang="en-US" dirty="0">
                <a:solidFill>
                  <a:srgbClr val="FF0000"/>
                </a:solidFill>
              </a:rPr>
              <a:t>executes</a:t>
            </a:r>
            <a:r>
              <a:rPr lang="en-US" dirty="0"/>
              <a:t> the </a:t>
            </a:r>
            <a:r>
              <a:rPr lang="en-US" dirty="0" smtClean="0"/>
              <a:t>actions </a:t>
            </a:r>
            <a:r>
              <a:rPr lang="en-US" dirty="0"/>
              <a:t>one at a time.</a:t>
            </a:r>
          </a:p>
        </p:txBody>
      </p:sp>
    </p:spTree>
    <p:extLst>
      <p:ext uri="{BB962C8B-B14F-4D97-AF65-F5344CB8AC3E}">
        <p14:creationId xmlns:p14="http://schemas.microsoft.com/office/powerpoint/2010/main" val="303062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altLang="zh-CN" dirty="0"/>
              <a:t>Driving from Beijing to Shanghai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01371"/>
            <a:ext cx="4896000" cy="451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2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Five Components of a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Initial state: </a:t>
            </a:r>
            <a:r>
              <a:rPr lang="en-US" dirty="0"/>
              <a:t>The initial state that the agent starts in</a:t>
            </a:r>
          </a:p>
          <a:p>
            <a:pPr lvl="1"/>
            <a:r>
              <a:rPr lang="en-US" dirty="0"/>
              <a:t>E.g., In(Beijing)</a:t>
            </a:r>
          </a:p>
          <a:p>
            <a:r>
              <a:rPr lang="en-US" b="1" dirty="0"/>
              <a:t>Actions:</a:t>
            </a:r>
            <a:r>
              <a:rPr lang="en-US" dirty="0"/>
              <a:t> A description of the possible actions available to the agent. Given a particular state s, </a:t>
            </a:r>
            <a:r>
              <a:rPr lang="en-US" dirty="0">
                <a:solidFill>
                  <a:srgbClr val="FF0000"/>
                </a:solidFill>
              </a:rPr>
              <a:t>ACTIONS(s)</a:t>
            </a:r>
            <a:r>
              <a:rPr lang="en-US" dirty="0"/>
              <a:t> returns the set of actions that can be executed in s.</a:t>
            </a:r>
          </a:p>
          <a:p>
            <a:pPr lvl="1"/>
            <a:r>
              <a:rPr lang="en-US" dirty="0"/>
              <a:t>E.g., from the state In(Beijing), the applicable actions are {Go(Taiyuan),Go(Shijiazhuang),Go(Tianjin)}</a:t>
            </a:r>
          </a:p>
        </p:txBody>
      </p:sp>
    </p:spTree>
    <p:extLst>
      <p:ext uri="{BB962C8B-B14F-4D97-AF65-F5344CB8AC3E}">
        <p14:creationId xmlns:p14="http://schemas.microsoft.com/office/powerpoint/2010/main" val="39243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Five Components of a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Transition model</a:t>
            </a:r>
            <a:r>
              <a:rPr lang="en-US" dirty="0"/>
              <a:t>: A description of what each action does, specified by a function </a:t>
            </a:r>
            <a:r>
              <a:rPr lang="en-US" dirty="0">
                <a:solidFill>
                  <a:srgbClr val="FF0000"/>
                </a:solidFill>
              </a:rPr>
              <a:t>RESULT(</a:t>
            </a:r>
            <a:r>
              <a:rPr lang="en-US" dirty="0" err="1">
                <a:solidFill>
                  <a:srgbClr val="FF0000"/>
                </a:solidFill>
              </a:rPr>
              <a:t>s,a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that results from doing action a in state s.</a:t>
            </a:r>
          </a:p>
          <a:p>
            <a:pPr lvl="1"/>
            <a:r>
              <a:rPr lang="en-US" dirty="0"/>
              <a:t>E.g., RESULT(In(Beijing),Go(Tianjin)) = In(Tianjin)</a:t>
            </a:r>
          </a:p>
          <a:p>
            <a:pPr lvl="1"/>
            <a:r>
              <a:rPr lang="en-US" dirty="0"/>
              <a:t>the initial state, actions, and transition model implicitly define the </a:t>
            </a:r>
            <a:r>
              <a:rPr lang="en-US" b="1" dirty="0"/>
              <a:t>state space </a:t>
            </a:r>
            <a:r>
              <a:rPr lang="en-US" dirty="0"/>
              <a:t>of the problem— the set of all states reachable from the initial </a:t>
            </a:r>
            <a:r>
              <a:rPr lang="en-US" dirty="0" smtClean="0"/>
              <a:t>state by </a:t>
            </a:r>
            <a:r>
              <a:rPr lang="en-US" dirty="0"/>
              <a:t>any sequence of actions.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path</a:t>
            </a:r>
            <a:r>
              <a:rPr lang="en-US" dirty="0"/>
              <a:t> in the state space is a sequence of states connected by a sequence of actions</a:t>
            </a:r>
          </a:p>
        </p:txBody>
      </p:sp>
    </p:spTree>
    <p:extLst>
      <p:ext uri="{BB962C8B-B14F-4D97-AF65-F5344CB8AC3E}">
        <p14:creationId xmlns:p14="http://schemas.microsoft.com/office/powerpoint/2010/main" val="303051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Five Components of a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Goal test: </a:t>
            </a:r>
            <a:r>
              <a:rPr lang="en-US" dirty="0"/>
              <a:t>The goal test that determines whether a given state </a:t>
            </a:r>
            <a:r>
              <a:rPr lang="en-US" dirty="0" err="1"/>
              <a:t>isa</a:t>
            </a:r>
            <a:r>
              <a:rPr lang="en-US" dirty="0"/>
              <a:t> goal state.</a:t>
            </a:r>
          </a:p>
          <a:p>
            <a:pPr lvl="1"/>
            <a:r>
              <a:rPr lang="en-US" dirty="0"/>
              <a:t>E.g., check whether the state is In(Shanghai) or not</a:t>
            </a:r>
          </a:p>
          <a:p>
            <a:pPr lvl="1"/>
            <a:r>
              <a:rPr lang="en-US" dirty="0"/>
              <a:t>Sometimes the goal is specified by an abstract property, e.g., in chess, the </a:t>
            </a:r>
            <a:r>
              <a:rPr lang="en-US" dirty="0" err="1"/>
              <a:t>goalis</a:t>
            </a:r>
            <a:r>
              <a:rPr lang="en-US" dirty="0"/>
              <a:t> to reach a state called “checkmate,” where the opponent’s king is under attack and can’t escape.</a:t>
            </a:r>
          </a:p>
          <a:p>
            <a:r>
              <a:rPr lang="en-US" b="1" dirty="0"/>
              <a:t>Path cost: </a:t>
            </a:r>
            <a:r>
              <a:rPr lang="en-US" dirty="0"/>
              <a:t>A path cost function that assigns a numeric cost to each path. The problem-solving agent chooses a cost function that reflects its own performance measure. The step cost of taking action a in state s to reach state s’ is denoted by </a:t>
            </a:r>
            <a:r>
              <a:rPr lang="en-US" dirty="0">
                <a:solidFill>
                  <a:srgbClr val="FF0000"/>
                </a:solidFill>
              </a:rPr>
              <a:t>c(</a:t>
            </a:r>
            <a:r>
              <a:rPr lang="en-US" dirty="0" err="1">
                <a:solidFill>
                  <a:srgbClr val="FF0000"/>
                </a:solidFill>
              </a:rPr>
              <a:t>s,a,s</a:t>
            </a:r>
            <a:r>
              <a:rPr lang="en-US" dirty="0">
                <a:solidFill>
                  <a:srgbClr val="FF0000"/>
                </a:solidFill>
              </a:rPr>
              <a:t>’)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c(In(Beijing), Go(Tianjin), In(</a:t>
            </a:r>
            <a:r>
              <a:rPr lang="en-US" dirty="0" err="1"/>
              <a:t>Tianjian</a:t>
            </a:r>
            <a:r>
              <a:rPr lang="en-US" dirty="0"/>
              <a:t>))=11</a:t>
            </a:r>
          </a:p>
        </p:txBody>
      </p:sp>
    </p:spTree>
    <p:extLst>
      <p:ext uri="{BB962C8B-B14F-4D97-AF65-F5344CB8AC3E}">
        <p14:creationId xmlns:p14="http://schemas.microsoft.com/office/powerpoint/2010/main" val="174691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	Answer the following questions: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(d) What are the variants of breadth-first search and depth-first search? (L3: P47)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(e) How to understand the five components for a given node? (L3: P41)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(f) What are the three types of queue? What difference between FIFO </a:t>
            </a:r>
            <a:r>
              <a:rPr lang="en-US" dirty="0" err="1"/>
              <a:t>quere</a:t>
            </a:r>
            <a:r>
              <a:rPr lang="en-US" dirty="0"/>
              <a:t> and LIFO queue, and how to implement each? (L3: P43)</a:t>
            </a:r>
          </a:p>
        </p:txBody>
      </p:sp>
    </p:spTree>
    <p:extLst>
      <p:ext uri="{BB962C8B-B14F-4D97-AF65-F5344CB8AC3E}">
        <p14:creationId xmlns:p14="http://schemas.microsoft.com/office/powerpoint/2010/main" val="32031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1404</Words>
  <Application>Microsoft Office PowerPoint</Application>
  <PresentationFormat>On-screen Show (4:3)</PresentationFormat>
  <Paragraphs>205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Times New Roman</vt:lpstr>
      <vt:lpstr>Wingdings</vt:lpstr>
      <vt:lpstr>Office 主题</vt:lpstr>
      <vt:lpstr>Tutorial 02  Fundamentals of Artificial Intelligence </vt:lpstr>
      <vt:lpstr>Problem 1</vt:lpstr>
      <vt:lpstr>Goal-Based Agent vs Reflex Agent</vt:lpstr>
      <vt:lpstr>Goal and Problem Formulation</vt:lpstr>
      <vt:lpstr>Problem Example</vt:lpstr>
      <vt:lpstr>Five Components of a Problem</vt:lpstr>
      <vt:lpstr>Five Components of a Problem</vt:lpstr>
      <vt:lpstr>Five Components of a Problem</vt:lpstr>
      <vt:lpstr>Problem 1</vt:lpstr>
      <vt:lpstr>The Variant of Breadth-First Search</vt:lpstr>
      <vt:lpstr>The Variant of Depth-First Search</vt:lpstr>
      <vt:lpstr>The Five Components in A Node</vt:lpstr>
      <vt:lpstr>The Three Types of Queue</vt:lpstr>
      <vt:lpstr>Problem 1</vt:lpstr>
      <vt:lpstr>Avoiding Repeated States</vt:lpstr>
      <vt:lpstr>Four kinds of measuring performance</vt:lpstr>
      <vt:lpstr>Uninformed vs Informed Search</vt:lpstr>
      <vt:lpstr>Problem 2</vt:lpstr>
      <vt:lpstr>The 8 Queens Problem</vt:lpstr>
      <vt:lpstr>Two Formulations</vt:lpstr>
      <vt:lpstr>Incremental Formulation</vt:lpstr>
      <vt:lpstr>Complete-State Formulation</vt:lpstr>
      <vt:lpstr>Problem 3</vt:lpstr>
      <vt:lpstr>Data Structure</vt:lpstr>
      <vt:lpstr>Problem 4 </vt:lpstr>
      <vt:lpstr>Problem 5 </vt:lpstr>
      <vt:lpstr>Truth Table </vt:lpstr>
      <vt:lpstr>Problem 6</vt:lpstr>
      <vt:lpstr>Breadth-First Search</vt:lpstr>
      <vt:lpstr>Depth-First Search</vt:lpstr>
      <vt:lpstr>Problem 7</vt:lpstr>
      <vt:lpstr>Breadth-First Search</vt:lpstr>
      <vt:lpstr>Uniform-Cost Search</vt:lpstr>
      <vt:lpstr>Problem 8</vt:lpstr>
      <vt:lpstr>Problem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hl.jiang</dc:creator>
  <cp:lastModifiedBy>cuhksz</cp:lastModifiedBy>
  <cp:revision>73</cp:revision>
  <dcterms:created xsi:type="dcterms:W3CDTF">2018-01-15T01:39:25Z</dcterms:created>
  <dcterms:modified xsi:type="dcterms:W3CDTF">2019-01-22T08:41:01Z</dcterms:modified>
</cp:coreProperties>
</file>