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2"/>
  </p:notesMasterIdLst>
  <p:sldIdLst>
    <p:sldId id="300" r:id="rId2"/>
    <p:sldId id="257" r:id="rId3"/>
    <p:sldId id="276" r:id="rId4"/>
    <p:sldId id="277" r:id="rId5"/>
    <p:sldId id="278" r:id="rId6"/>
    <p:sldId id="279" r:id="rId7"/>
    <p:sldId id="280" r:id="rId8"/>
    <p:sldId id="281" r:id="rId9"/>
    <p:sldId id="284" r:id="rId10"/>
    <p:sldId id="285" r:id="rId11"/>
    <p:sldId id="286" r:id="rId12"/>
    <p:sldId id="287" r:id="rId13"/>
    <p:sldId id="288" r:id="rId14"/>
    <p:sldId id="289" r:id="rId15"/>
    <p:sldId id="290" r:id="rId16"/>
    <p:sldId id="291" r:id="rId17"/>
    <p:sldId id="292" r:id="rId18"/>
    <p:sldId id="293" r:id="rId19"/>
    <p:sldId id="294" r:id="rId20"/>
    <p:sldId id="258" r:id="rId21"/>
    <p:sldId id="266" r:id="rId22"/>
    <p:sldId id="268" r:id="rId23"/>
    <p:sldId id="267" r:id="rId24"/>
    <p:sldId id="269" r:id="rId25"/>
    <p:sldId id="270" r:id="rId26"/>
    <p:sldId id="297" r:id="rId27"/>
    <p:sldId id="298" r:id="rId28"/>
    <p:sldId id="299" r:id="rId29"/>
    <p:sldId id="273" r:id="rId30"/>
    <p:sldId id="265"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000000"/>
    <a:srgbClr val="FFCC00"/>
    <a:srgbClr val="008000"/>
    <a:srgbClr val="996633"/>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p:cViewPr varScale="1">
        <p:scale>
          <a:sx n="89" d="100"/>
          <a:sy n="89" d="100"/>
        </p:scale>
        <p:origin x="143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41FD6CD5-3B85-435F-9142-80D45DDEEE7E}" type="slidenum">
              <a:rPr lang="en-US" altLang="zh-CN"/>
              <a:pPr/>
              <a:t>‹#›</a:t>
            </a:fld>
            <a:endParaRPr lang="en-US" altLang="zh-CN"/>
          </a:p>
        </p:txBody>
      </p:sp>
    </p:spTree>
    <p:extLst>
      <p:ext uri="{BB962C8B-B14F-4D97-AF65-F5344CB8AC3E}">
        <p14:creationId xmlns:p14="http://schemas.microsoft.com/office/powerpoint/2010/main" val="18400411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F6B2B-A973-4941-AAE8-D79DEFD64BDE}" type="slidenum">
              <a:rPr lang="en-US" altLang="zh-CN"/>
              <a:pPr/>
              <a:t>2</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21992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6FB9D-8A2B-4A2E-8B81-4957D68DA399}" type="slidenum">
              <a:rPr lang="en-US" altLang="zh-CN"/>
              <a:pPr/>
              <a:t>11</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753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631034-4B59-416F-B86B-53012D9B50BB}" type="slidenum">
              <a:rPr lang="en-US" altLang="zh-CN"/>
              <a:pPr/>
              <a:t>12</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4101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1922D-D7AE-4266-AEF6-5D3554C0815A}" type="slidenum">
              <a:rPr lang="en-US" altLang="zh-CN"/>
              <a:pPr/>
              <a:t>13</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55794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68014-A57A-4FF0-8493-191F8CDDD614}" type="slidenum">
              <a:rPr lang="en-US" altLang="zh-CN"/>
              <a:pPr/>
              <a:t>14</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1602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58152-6FD3-461D-BB7C-1217CCE19E3B}" type="slidenum">
              <a:rPr lang="en-US" altLang="zh-CN"/>
              <a:pPr/>
              <a:t>15</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1384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59F00-411C-44B2-B8EF-9788D949E743}" type="slidenum">
              <a:rPr lang="en-US" altLang="zh-CN"/>
              <a:pPr/>
              <a:t>16</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60069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0FF98-DD41-4185-94B4-FE7B93D970D3}" type="slidenum">
              <a:rPr lang="en-US" altLang="zh-CN"/>
              <a:pPr/>
              <a:t>17</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17296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14830-EC90-446D-8128-39D52A894196}" type="slidenum">
              <a:rPr lang="en-US" altLang="zh-CN"/>
              <a:pPr/>
              <a:t>18</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9467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52ABB1-AF64-4F91-A8BB-BE6DA0C40896}" type="slidenum">
              <a:rPr lang="en-US" altLang="zh-CN"/>
              <a:pPr/>
              <a:t>19</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708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FAF77-0AF8-4668-A22C-47D7AC7BADFB}" type="slidenum">
              <a:rPr lang="en-US" altLang="zh-CN"/>
              <a:pPr/>
              <a:t>20</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6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8F781-D2A0-4751-BF95-C1DC2C458B4D}" type="slidenum">
              <a:rPr lang="en-US" altLang="zh-CN"/>
              <a:pPr/>
              <a:t>3</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4572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F85F6-DDBB-4563-B101-7C1FD56FD4E9}" type="slidenum">
              <a:rPr lang="en-US" altLang="zh-CN"/>
              <a:pPr/>
              <a:t>21</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595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78554D-7224-4DC8-900A-7D0F2E6700F2}" type="slidenum">
              <a:rPr lang="en-US" altLang="zh-CN"/>
              <a:pPr/>
              <a:t>22</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8828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38D9BE-0D0A-4F54-857A-A8642A7ECB8E}" type="slidenum">
              <a:rPr lang="en-US" altLang="zh-CN"/>
              <a:pPr/>
              <a:t>23</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2378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0FE19-49F3-426B-91D4-B6B5F84AC296}" type="slidenum">
              <a:rPr lang="en-US" altLang="zh-CN"/>
              <a:pPr/>
              <a:t>24</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18833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B6F0A-3F68-4A93-8205-DBF9C886CE4E}" type="slidenum">
              <a:rPr lang="en-US" altLang="zh-CN"/>
              <a:pPr/>
              <a:t>25</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610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3BD925-B5BA-4357-8C8C-3CE911CE1CE3}" type="slidenum">
              <a:rPr lang="en-US" altLang="zh-CN"/>
              <a:pPr/>
              <a:t>26</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5746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D2C85-3363-4B66-9FCB-9BF442F6D234}" type="slidenum">
              <a:rPr lang="en-US" altLang="zh-CN"/>
              <a:pPr/>
              <a:t>27</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1423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35A7D-5C1D-4A1B-AB41-5ADF56494408}" type="slidenum">
              <a:rPr lang="en-US" altLang="zh-CN"/>
              <a:pPr/>
              <a:t>28</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5629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1BF36-4AA4-43F2-BCE4-4A4161648344}" type="slidenum">
              <a:rPr lang="en-US" altLang="zh-CN"/>
              <a:pPr/>
              <a:t>29</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9304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15D15-F20D-4F34-9F45-6EF52B31E6AE}" type="slidenum">
              <a:rPr lang="en-US" altLang="zh-CN"/>
              <a:pPr/>
              <a:t>30</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741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C7EDF-1AA2-4DB7-A2C2-FB32028E135C}" type="slidenum">
              <a:rPr lang="en-US" altLang="zh-CN"/>
              <a:pPr/>
              <a:t>4</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04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BC684-DD7D-46EE-B026-8BE7522A6A04}" type="slidenum">
              <a:rPr lang="en-US" altLang="zh-CN"/>
              <a:pPr/>
              <a:t>5</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720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856E6-F214-49C9-8EAC-D65E70F5FBB3}" type="slidenum">
              <a:rPr lang="en-US" altLang="zh-CN"/>
              <a:pPr/>
              <a:t>6</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259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9211A-8774-4F3F-8768-5B02F7FB3CE6}" type="slidenum">
              <a:rPr lang="en-US" altLang="zh-CN"/>
              <a:pPr/>
              <a:t>7</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5391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E85CA-E92E-4BCF-91FE-8A272AAC69B7}" type="slidenum">
              <a:rPr lang="en-US" altLang="zh-CN"/>
              <a:pPr/>
              <a:t>8</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35176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EA31C-B7B9-423F-9869-163EFFEB85D0}" type="slidenum">
              <a:rPr lang="en-US" altLang="zh-CN"/>
              <a:pPr/>
              <a:t>9</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324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BBEB8-7A9F-4DF2-B32B-5050A95A56CA}" type="slidenum">
              <a:rPr lang="en-US" altLang="zh-CN"/>
              <a:pPr/>
              <a:t>10</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8523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8" name="Rectangle 10"/>
          <p:cNvSpPr>
            <a:spLocks noChangeArrowheads="1"/>
          </p:cNvSpPr>
          <p:nvPr/>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Rectangle 14"/>
          <p:cNvSpPr>
            <a:spLocks noChangeArrowheads="1"/>
          </p:cNvSpPr>
          <p:nvPr/>
        </p:nvSpPr>
        <p:spPr bwMode="auto">
          <a:xfrm>
            <a:off x="457200" y="457200"/>
            <a:ext cx="8153400" cy="5791200"/>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Text Box 15"/>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7904" name="Text Box 16"/>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solidFill>
                  <a:srgbClr val="FFFFFF"/>
                </a:solidFill>
                <a:ea typeface="宋体" panose="02010600030101010101" pitchFamily="2" charset="-122"/>
              </a:rPr>
              <a:t>Floyd, Digital Fundamentals, 10</a:t>
            </a:r>
            <a:r>
              <a:rPr lang="en-US" altLang="zh-CN" sz="1200" b="1" baseline="30000">
                <a:solidFill>
                  <a:srgbClr val="FFFFFF"/>
                </a:solidFill>
                <a:ea typeface="宋体" panose="02010600030101010101" pitchFamily="2" charset="-122"/>
              </a:rPr>
              <a:t>th</a:t>
            </a:r>
            <a:r>
              <a:rPr lang="en-US" altLang="zh-CN" sz="1200" b="1">
                <a:solidFill>
                  <a:srgbClr val="FFFFFF"/>
                </a:solidFill>
                <a:ea typeface="宋体" panose="02010600030101010101" pitchFamily="2" charset="-122"/>
              </a:rPr>
              <a:t> ed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47581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99410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68369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Tree>
    <p:extLst>
      <p:ext uri="{BB962C8B-B14F-4D97-AF65-F5344CB8AC3E}">
        <p14:creationId xmlns:p14="http://schemas.microsoft.com/office/powerpoint/2010/main" val="221104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40787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0301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180261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8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111618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183862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stretch>
            <a:fillRect/>
          </a:stretch>
        </a:blipFill>
        <a:effectLst/>
      </p:bgPr>
    </p:bg>
    <p:spTree>
      <p:nvGrpSpPr>
        <p:cNvPr id="1" name=""/>
        <p:cNvGrpSpPr/>
        <p:nvPr/>
      </p:nvGrpSpPr>
      <p:grpSpPr>
        <a:xfrm>
          <a:off x="0" y="0"/>
          <a:ext cx="0" cy="0"/>
          <a:chOff x="0" y="0"/>
          <a:chExt cx="0" cy="0"/>
        </a:xfrm>
      </p:grpSpPr>
      <p:sp>
        <p:nvSpPr>
          <p:cNvPr id="36872" name="Text Box 8"/>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6873" name="Text Box 9"/>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996633"/>
                </a:solidFill>
                <a:ea typeface="宋体" panose="02010600030101010101" pitchFamily="2" charset="-122"/>
              </a:rPr>
              <a:t>Floyd, Digital Fundamentals, 10</a:t>
            </a:r>
            <a:r>
              <a:rPr lang="en-US" altLang="zh-CN" sz="1200" baseline="30000">
                <a:solidFill>
                  <a:srgbClr val="996633"/>
                </a:solidFill>
                <a:ea typeface="宋体" panose="02010600030101010101" pitchFamily="2" charset="-122"/>
              </a:rPr>
              <a:t>th</a:t>
            </a:r>
            <a:r>
              <a:rPr lang="en-US" altLang="zh-CN" sz="1200">
                <a:solidFill>
                  <a:srgbClr val="996633"/>
                </a:solidFill>
                <a:ea typeface="宋体" panose="02010600030101010101" pitchFamily="2" charset="-122"/>
              </a:rPr>
              <a:t> ed</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defRPr>
      </a:lvl2pPr>
      <a:lvl3pPr algn="l" rtl="0" eaLnBrk="0" fontAlgn="base" hangingPunct="0">
        <a:spcBef>
          <a:spcPct val="0"/>
        </a:spcBef>
        <a:spcAft>
          <a:spcPct val="0"/>
        </a:spcAft>
        <a:defRPr sz="3200" b="1">
          <a:solidFill>
            <a:schemeClr val="tx2"/>
          </a:solidFill>
          <a:latin typeface="Arial" panose="020B0604020202020204" pitchFamily="34" charset="0"/>
        </a:defRPr>
      </a:lvl3pPr>
      <a:lvl4pPr algn="l" rtl="0" eaLnBrk="0" fontAlgn="base" hangingPunct="0">
        <a:spcBef>
          <a:spcPct val="0"/>
        </a:spcBef>
        <a:spcAft>
          <a:spcPct val="0"/>
        </a:spcAft>
        <a:defRPr sz="3200" b="1">
          <a:solidFill>
            <a:schemeClr val="tx2"/>
          </a:solidFill>
          <a:latin typeface="Arial" panose="020B0604020202020204" pitchFamily="34" charset="0"/>
        </a:defRPr>
      </a:lvl4pPr>
      <a:lvl5pPr algn="l" rtl="0" eaLnBrk="0" fontAlgn="base" hangingPunct="0">
        <a:spcBef>
          <a:spcPct val="0"/>
        </a:spcBef>
        <a:spcAft>
          <a:spcPct val="0"/>
        </a:spcAft>
        <a:defRPr sz="3200" b="1">
          <a:solidFill>
            <a:schemeClr val="tx2"/>
          </a:solidFill>
          <a:latin typeface="Arial" panose="020B0604020202020204" pitchFamily="34" charset="0"/>
        </a:defRPr>
      </a:lvl5pPr>
      <a:lvl6pPr marL="457200" algn="l" rtl="0" eaLnBrk="0" fontAlgn="base" hangingPunct="0">
        <a:spcBef>
          <a:spcPct val="0"/>
        </a:spcBef>
        <a:spcAft>
          <a:spcPct val="0"/>
        </a:spcAft>
        <a:defRPr sz="3200" b="1">
          <a:solidFill>
            <a:schemeClr val="tx2"/>
          </a:solidFill>
          <a:latin typeface="Arial" panose="020B0604020202020204" pitchFamily="34" charset="0"/>
        </a:defRPr>
      </a:lvl6pPr>
      <a:lvl7pPr marL="914400" algn="l" rtl="0" eaLnBrk="0" fontAlgn="base" hangingPunct="0">
        <a:spcBef>
          <a:spcPct val="0"/>
        </a:spcBef>
        <a:spcAft>
          <a:spcPct val="0"/>
        </a:spcAft>
        <a:defRPr sz="3200" b="1">
          <a:solidFill>
            <a:schemeClr val="tx2"/>
          </a:solidFill>
          <a:latin typeface="Arial" panose="020B0604020202020204" pitchFamily="34" charset="0"/>
        </a:defRPr>
      </a:lvl7pPr>
      <a:lvl8pPr marL="1371600" algn="l" rtl="0" eaLnBrk="0" fontAlgn="base" hangingPunct="0">
        <a:spcBef>
          <a:spcPct val="0"/>
        </a:spcBef>
        <a:spcAft>
          <a:spcPct val="0"/>
        </a:spcAft>
        <a:defRPr sz="3200" b="1">
          <a:solidFill>
            <a:schemeClr val="tx2"/>
          </a:solidFill>
          <a:latin typeface="Arial" panose="020B0604020202020204" pitchFamily="34" charset="0"/>
        </a:defRPr>
      </a:lvl8pPr>
      <a:lvl9pPr marL="1828800" algn="l" rtl="0" eaLnBrk="0" fontAlgn="base" hangingPunct="0">
        <a:spcBef>
          <a:spcPct val="0"/>
        </a:spcBef>
        <a:spcAft>
          <a:spcPct val="0"/>
        </a:spcAft>
        <a:defRPr sz="32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jpeg"/><Relationship Id="rId5" Type="http://schemas.openxmlformats.org/officeDocument/2006/relationships/image" Target="../media/image18.png"/><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0.emf"/><Relationship Id="rId5" Type="http://schemas.openxmlformats.org/officeDocument/2006/relationships/oleObject" Target="../embeddings/oleObject19.bin"/><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notesSlide" Target="../notesSlides/notesSlide12.xml"/><Relationship Id="rId7"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21.bin"/><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3.jpeg"/><Relationship Id="rId5" Type="http://schemas.openxmlformats.org/officeDocument/2006/relationships/image" Target="../media/image24.e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15.xml"/><Relationship Id="rId7"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25.emf"/><Relationship Id="rId5" Type="http://schemas.openxmlformats.org/officeDocument/2006/relationships/oleObject" Target="../embeddings/oleObject24.bin"/><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27.emf"/><Relationship Id="rId5" Type="http://schemas.openxmlformats.org/officeDocument/2006/relationships/oleObject" Target="../embeddings/oleObject26.bin"/><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29.emf"/><Relationship Id="rId5" Type="http://schemas.openxmlformats.org/officeDocument/2006/relationships/oleObject" Target="../embeddings/oleObject28.bin"/><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0.emf"/><Relationship Id="rId5" Type="http://schemas.openxmlformats.org/officeDocument/2006/relationships/oleObject" Target="../embeddings/oleObject29.bin"/><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2.emf"/><Relationship Id="rId5" Type="http://schemas.openxmlformats.org/officeDocument/2006/relationships/oleObject" Target="../embeddings/oleObject30.bin"/><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2.emf"/><Relationship Id="rId5" Type="http://schemas.openxmlformats.org/officeDocument/2006/relationships/oleObject" Target="../embeddings/oleObject31.bin"/><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3.emf"/><Relationship Id="rId5" Type="http://schemas.openxmlformats.org/officeDocument/2006/relationships/oleObject" Target="../embeddings/oleObject32.bin"/><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3.emf"/><Relationship Id="rId2" Type="http://schemas.openxmlformats.org/officeDocument/2006/relationships/tags" Target="../tags/tag3.xml"/><Relationship Id="rId1" Type="http://schemas.openxmlformats.org/officeDocument/2006/relationships/vmlDrawing" Target="../drawings/vmlDrawing21.vml"/><Relationship Id="rId6" Type="http://schemas.openxmlformats.org/officeDocument/2006/relationships/oleObject" Target="../embeddings/oleObject33.bin"/><Relationship Id="rId5" Type="http://schemas.openxmlformats.org/officeDocument/2006/relationships/image" Target="../media/image31.jpeg"/><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33.emf"/><Relationship Id="rId5" Type="http://schemas.openxmlformats.org/officeDocument/2006/relationships/oleObject" Target="../embeddings/oleObject34.bin"/><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6.wmf"/><Relationship Id="rId3" Type="http://schemas.openxmlformats.org/officeDocument/2006/relationships/notesSlide" Target="../notesSlides/notesSlide2.xml"/><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3.jpeg"/><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12.bin"/><Relationship Id="rId3" Type="http://schemas.openxmlformats.org/officeDocument/2006/relationships/notesSlide" Target="../notesSlides/notesSlide3.xml"/><Relationship Id="rId7" Type="http://schemas.openxmlformats.org/officeDocument/2006/relationships/oleObject" Target="../embeddings/oleObject9.bin"/><Relationship Id="rId12" Type="http://schemas.openxmlformats.org/officeDocument/2006/relationships/image" Target="../media/image10.emf"/><Relationship Id="rId17" Type="http://schemas.openxmlformats.org/officeDocument/2006/relationships/image" Target="../media/image6.wmf"/><Relationship Id="rId2" Type="http://schemas.openxmlformats.org/officeDocument/2006/relationships/slideLayout" Target="../slideLayouts/slideLayout1.xml"/><Relationship Id="rId16" Type="http://schemas.openxmlformats.org/officeDocument/2006/relationships/image" Target="../media/image12.emf"/><Relationship Id="rId1" Type="http://schemas.openxmlformats.org/officeDocument/2006/relationships/vmlDrawing" Target="../drawings/vmlDrawing3.vml"/><Relationship Id="rId6" Type="http://schemas.openxmlformats.org/officeDocument/2006/relationships/image" Target="../media/image7.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9.emf"/><Relationship Id="rId4" Type="http://schemas.openxmlformats.org/officeDocument/2006/relationships/image" Target="../media/image3.jpeg"/><Relationship Id="rId9" Type="http://schemas.openxmlformats.org/officeDocument/2006/relationships/oleObject" Target="../embeddings/oleObject10.bin"/><Relationship Id="rId1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14.bin"/><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15.bin"/><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oleObject" Target="../embeddings/oleObject16.bin"/><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7.bin"/><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sz="4800" dirty="0" smtClean="0"/>
              <a:t>Digital Logic &amp; Systems</a:t>
            </a:r>
            <a:br>
              <a:rPr lang="en-US" sz="4800" dirty="0" smtClean="0"/>
            </a:br>
            <a:r>
              <a:rPr lang="en-US" sz="4800" dirty="0" smtClean="0"/>
              <a:t/>
            </a:r>
            <a:br>
              <a:rPr lang="en-US" sz="4800" dirty="0" smtClean="0"/>
            </a:br>
            <a:r>
              <a:rPr lang="en-US" sz="2400" smtClean="0"/>
              <a:t>Shift Registers</a:t>
            </a:r>
            <a:r>
              <a:rPr lang="en-US" sz="2400" dirty="0" smtClean="0"/>
              <a:t/>
            </a:r>
            <a:br>
              <a:rPr lang="en-US" sz="2400" dirty="0" smtClean="0"/>
            </a:br>
            <a:endParaRPr lang="en-US" sz="2400" dirty="0"/>
          </a:p>
        </p:txBody>
      </p:sp>
      <p:sp>
        <p:nvSpPr>
          <p:cNvPr id="5" name="Text Placeholder 4"/>
          <p:cNvSpPr>
            <a:spLocks noGrp="1"/>
          </p:cNvSpPr>
          <p:nvPr>
            <p:ph type="body" idx="1"/>
          </p:nvPr>
        </p:nvSpPr>
        <p:spPr/>
        <p:txBody>
          <a:bodyPr/>
          <a:lstStyle/>
          <a:p>
            <a:pPr algn="r"/>
            <a:r>
              <a:rPr lang="en-US" dirty="0" smtClean="0"/>
              <a:t>Wenye Li, </a:t>
            </a:r>
            <a:r>
              <a:rPr lang="en-US" dirty="0" err="1" smtClean="0"/>
              <a:t>Ph.D</a:t>
            </a:r>
            <a:endParaRPr lang="en-US" dirty="0" smtClean="0"/>
          </a:p>
          <a:p>
            <a:pPr algn="r"/>
            <a:r>
              <a:rPr lang="en-US" dirty="0" smtClean="0"/>
              <a:t>The Chinese University of Hong Kong</a:t>
            </a:r>
            <a:endParaRPr lang="en-US" dirty="0"/>
          </a:p>
        </p:txBody>
      </p:sp>
    </p:spTree>
    <p:extLst>
      <p:ext uri="{BB962C8B-B14F-4D97-AF65-F5344CB8AC3E}">
        <p14:creationId xmlns:p14="http://schemas.microsoft.com/office/powerpoint/2010/main" val="3288171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nvGraphicFramePr>
        <p:xfrm>
          <a:off x="1600200" y="3276600"/>
          <a:ext cx="6564313" cy="2628900"/>
        </p:xfrm>
        <a:graphic>
          <a:graphicData uri="http://schemas.openxmlformats.org/presentationml/2006/ole">
            <mc:AlternateContent xmlns:mc="http://schemas.openxmlformats.org/markup-compatibility/2006">
              <mc:Choice xmlns:v="urn:schemas-microsoft-com:vml" Requires="v">
                <p:oleObj spid="_x0000_s147491" name="Image" r:id="rId4" imgW="6946032" imgH="2780952" progId="Photoshop.Image.9">
                  <p:embed/>
                </p:oleObj>
              </mc:Choice>
              <mc:Fallback>
                <p:oleObj name="Image" r:id="rId4" imgW="6946032" imgH="2780952" progId="Photoshop.Image.9">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276600"/>
                        <a:ext cx="6564313" cy="26289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59" name="Rectangle 3"/>
          <p:cNvSpPr>
            <a:spLocks noChangeArrowheads="1"/>
          </p:cNvSpPr>
          <p:nvPr/>
        </p:nvSpPr>
        <p:spPr bwMode="auto">
          <a:xfrm>
            <a:off x="1295400" y="4191000"/>
            <a:ext cx="1219200" cy="17319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7460" name="Picture 4" descr="SH2507-c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7461" name="Text Box 5"/>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7462" name="Rectangle 6"/>
          <p:cNvSpPr>
            <a:spLocks noChangeArrowheads="1"/>
          </p:cNvSpPr>
          <p:nvPr/>
        </p:nvSpPr>
        <p:spPr bwMode="auto">
          <a:xfrm>
            <a:off x="914400" y="1143000"/>
            <a:ext cx="35401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Bidirectional Shift Register</a:t>
            </a:r>
          </a:p>
        </p:txBody>
      </p:sp>
      <p:sp>
        <p:nvSpPr>
          <p:cNvPr id="147466" name="Text Box 10"/>
          <p:cNvSpPr txBox="1">
            <a:spLocks noChangeArrowheads="1"/>
          </p:cNvSpPr>
          <p:nvPr/>
        </p:nvSpPr>
        <p:spPr bwMode="auto">
          <a:xfrm>
            <a:off x="1905000" y="4191000"/>
            <a:ext cx="6096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9900"/>
                </a:solidFill>
                <a:ea typeface="宋体" panose="02010600030101010101" pitchFamily="2" charset="-122"/>
              </a:rPr>
              <a:t>CLK</a:t>
            </a:r>
          </a:p>
        </p:txBody>
      </p:sp>
      <p:sp>
        <p:nvSpPr>
          <p:cNvPr id="147467" name="Text Box 11"/>
          <p:cNvSpPr txBox="1">
            <a:spLocks noChangeArrowheads="1"/>
          </p:cNvSpPr>
          <p:nvPr/>
        </p:nvSpPr>
        <p:spPr bwMode="auto">
          <a:xfrm>
            <a:off x="1295400" y="4410075"/>
            <a:ext cx="12192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3366FF"/>
                </a:solidFill>
                <a:ea typeface="宋体" panose="02010600030101010101" pitchFamily="2" charset="-122"/>
              </a:rPr>
              <a:t>RIGHT/LEFT</a:t>
            </a:r>
          </a:p>
        </p:txBody>
      </p:sp>
      <p:sp>
        <p:nvSpPr>
          <p:cNvPr id="147468" name="Text Box 12"/>
          <p:cNvSpPr txBox="1">
            <a:spLocks noChangeArrowheads="1"/>
          </p:cNvSpPr>
          <p:nvPr/>
        </p:nvSpPr>
        <p:spPr bwMode="auto">
          <a:xfrm>
            <a:off x="1295400" y="4629150"/>
            <a:ext cx="1219200" cy="304800"/>
          </a:xfrm>
          <a:prstGeom prst="rect">
            <a:avLst/>
          </a:prstGeom>
          <a:solidFill>
            <a:srgbClr val="FFFFFF"/>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008000"/>
                </a:solidFill>
                <a:ea typeface="宋体" panose="02010600030101010101" pitchFamily="2" charset="-122"/>
              </a:rPr>
              <a:t>Serial data in</a:t>
            </a:r>
          </a:p>
        </p:txBody>
      </p:sp>
      <p:sp>
        <p:nvSpPr>
          <p:cNvPr id="147469" name="Line 13"/>
          <p:cNvSpPr>
            <a:spLocks noChangeShapeType="1"/>
          </p:cNvSpPr>
          <p:nvPr/>
        </p:nvSpPr>
        <p:spPr bwMode="auto">
          <a:xfrm>
            <a:off x="1981200" y="4473575"/>
            <a:ext cx="381000" cy="0"/>
          </a:xfrm>
          <a:prstGeom prst="line">
            <a:avLst/>
          </a:prstGeom>
          <a:noFill/>
          <a:ln w="952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0" name="Text Box 14"/>
          <p:cNvSpPr txBox="1">
            <a:spLocks noChangeArrowheads="1"/>
          </p:cNvSpPr>
          <p:nvPr/>
        </p:nvSpPr>
        <p:spPr bwMode="auto">
          <a:xfrm>
            <a:off x="2133600" y="49530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47471" name="Text Box 15"/>
          <p:cNvSpPr txBox="1">
            <a:spLocks noChangeArrowheads="1"/>
          </p:cNvSpPr>
          <p:nvPr/>
        </p:nvSpPr>
        <p:spPr bwMode="auto">
          <a:xfrm>
            <a:off x="2133600" y="51450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47472" name="Text Box 16"/>
          <p:cNvSpPr txBox="1">
            <a:spLocks noChangeArrowheads="1"/>
          </p:cNvSpPr>
          <p:nvPr/>
        </p:nvSpPr>
        <p:spPr bwMode="auto">
          <a:xfrm>
            <a:off x="2133600" y="533717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47473" name="Text Box 17"/>
          <p:cNvSpPr txBox="1">
            <a:spLocks noChangeArrowheads="1"/>
          </p:cNvSpPr>
          <p:nvPr/>
        </p:nvSpPr>
        <p:spPr bwMode="auto">
          <a:xfrm>
            <a:off x="2133600" y="55292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47474" name="Text Box 18"/>
          <p:cNvSpPr txBox="1">
            <a:spLocks noChangeArrowheads="1"/>
          </p:cNvSpPr>
          <p:nvPr/>
        </p:nvSpPr>
        <p:spPr bwMode="auto">
          <a:xfrm>
            <a:off x="4953000" y="4419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right</a:t>
            </a:r>
            <a:r>
              <a:rPr lang="en-US" altLang="zh-CN" sz="1400">
                <a:solidFill>
                  <a:srgbClr val="3366FF"/>
                </a:solidFill>
                <a:ea typeface="宋体" panose="02010600030101010101" pitchFamily="2" charset="-122"/>
              </a:rPr>
              <a:t>         </a:t>
            </a:r>
          </a:p>
        </p:txBody>
      </p:sp>
      <p:sp>
        <p:nvSpPr>
          <p:cNvPr id="147475" name="Text Box 19"/>
          <p:cNvSpPr txBox="1">
            <a:spLocks noChangeArrowheads="1"/>
          </p:cNvSpPr>
          <p:nvPr/>
        </p:nvSpPr>
        <p:spPr bwMode="auto">
          <a:xfrm>
            <a:off x="3962400" y="43735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left</a:t>
            </a:r>
            <a:endParaRPr lang="en-US" altLang="zh-CN" sz="1400">
              <a:solidFill>
                <a:srgbClr val="3366FF"/>
              </a:solidFill>
              <a:ea typeface="宋体" panose="02010600030101010101" pitchFamily="2" charset="-122"/>
            </a:endParaRPr>
          </a:p>
        </p:txBody>
      </p:sp>
      <p:sp>
        <p:nvSpPr>
          <p:cNvPr id="147476" name="WordArt 20"/>
          <p:cNvSpPr>
            <a:spLocks noChangeArrowheads="1" noChangeShapeType="1" noTextEdit="1"/>
          </p:cNvSpPr>
          <p:nvPr/>
        </p:nvSpPr>
        <p:spPr bwMode="auto">
          <a:xfrm>
            <a:off x="914400" y="17526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grpSp>
        <p:nvGrpSpPr>
          <p:cNvPr id="147480" name="Group 24"/>
          <p:cNvGrpSpPr>
            <a:grpSpLocks/>
          </p:cNvGrpSpPr>
          <p:nvPr/>
        </p:nvGrpSpPr>
        <p:grpSpPr bwMode="auto">
          <a:xfrm>
            <a:off x="2209800" y="1676400"/>
            <a:ext cx="6324600" cy="701675"/>
            <a:chOff x="1392" y="1056"/>
            <a:chExt cx="3984" cy="442"/>
          </a:xfrm>
        </p:grpSpPr>
        <p:sp>
          <p:nvSpPr>
            <p:cNvPr id="147465" name="Text Box 9"/>
            <p:cNvSpPr txBox="1">
              <a:spLocks noChangeArrowheads="1"/>
            </p:cNvSpPr>
            <p:nvPr/>
          </p:nvSpPr>
          <p:spPr bwMode="auto">
            <a:xfrm>
              <a:off x="1392" y="1056"/>
              <a:ext cx="39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How will the pattern change if the </a:t>
              </a:r>
              <a:r>
                <a:rPr lang="en-US" altLang="zh-CN" sz="2000" i="1">
                  <a:ea typeface="宋体" panose="02010600030101010101" pitchFamily="2" charset="-122"/>
                </a:rPr>
                <a:t>RIGHT/LEFT</a:t>
              </a:r>
              <a:r>
                <a:rPr lang="en-US" altLang="zh-CN" sz="2000">
                  <a:ea typeface="宋体" panose="02010600030101010101" pitchFamily="2" charset="-122"/>
                </a:rPr>
                <a:t> control signal is inverted?</a:t>
              </a:r>
            </a:p>
          </p:txBody>
        </p:sp>
        <p:sp>
          <p:nvSpPr>
            <p:cNvPr id="147477" name="Line 21"/>
            <p:cNvSpPr>
              <a:spLocks noChangeShapeType="1"/>
            </p:cNvSpPr>
            <p:nvPr/>
          </p:nvSpPr>
          <p:spPr bwMode="auto">
            <a:xfrm>
              <a:off x="4224" y="110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478" name="WordArt 22"/>
          <p:cNvSpPr>
            <a:spLocks noChangeArrowheads="1" noChangeShapeType="1" noTextEdit="1"/>
          </p:cNvSpPr>
          <p:nvPr/>
        </p:nvSpPr>
        <p:spPr bwMode="auto">
          <a:xfrm>
            <a:off x="914400" y="24463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Answer</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47479" name="Text Box 23"/>
          <p:cNvSpPr txBox="1">
            <a:spLocks noChangeArrowheads="1"/>
          </p:cNvSpPr>
          <p:nvPr/>
        </p:nvSpPr>
        <p:spPr bwMode="auto">
          <a:xfrm>
            <a:off x="2209800" y="2514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See display</a:t>
            </a:r>
          </a:p>
        </p:txBody>
      </p:sp>
      <p:pic>
        <p:nvPicPr>
          <p:cNvPr id="147481"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3025" y="4287838"/>
            <a:ext cx="5013325"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482" name="Text Box 26"/>
          <p:cNvSpPr txBox="1">
            <a:spLocks noChangeArrowheads="1"/>
          </p:cNvSpPr>
          <p:nvPr/>
        </p:nvSpPr>
        <p:spPr bwMode="auto">
          <a:xfrm>
            <a:off x="4038600" y="4419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right</a:t>
            </a:r>
            <a:r>
              <a:rPr lang="en-US" altLang="zh-CN" sz="1400">
                <a:solidFill>
                  <a:srgbClr val="3366FF"/>
                </a:solidFill>
                <a:ea typeface="宋体" panose="02010600030101010101" pitchFamily="2" charset="-122"/>
              </a:rPr>
              <a:t>         </a:t>
            </a:r>
          </a:p>
        </p:txBody>
      </p:sp>
      <p:sp>
        <p:nvSpPr>
          <p:cNvPr id="147483" name="Text Box 27"/>
          <p:cNvSpPr txBox="1">
            <a:spLocks noChangeArrowheads="1"/>
          </p:cNvSpPr>
          <p:nvPr/>
        </p:nvSpPr>
        <p:spPr bwMode="auto">
          <a:xfrm>
            <a:off x="5257800" y="44196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3366FF"/>
                </a:solidFill>
                <a:ea typeface="宋体" panose="02010600030101010101" pitchFamily="2" charset="-122"/>
              </a:rPr>
              <a:t>Shift left</a:t>
            </a:r>
            <a:endParaRPr lang="en-US" altLang="zh-CN" sz="1400">
              <a:solidFill>
                <a:srgbClr val="3366FF"/>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78"/>
                                        </p:tgtEl>
                                        <p:attrNameLst>
                                          <p:attrName>style.visibility</p:attrName>
                                        </p:attrNameLst>
                                      </p:cBhvr>
                                      <p:to>
                                        <p:strVal val="visible"/>
                                      </p:to>
                                    </p:set>
                                    <p:animEffect transition="in" filter="dissolve">
                                      <p:cBhvr>
                                        <p:cTn id="7" dur="500"/>
                                        <p:tgtEl>
                                          <p:spTgt spid="147478"/>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47479"/>
                                        </p:tgtEl>
                                        <p:attrNameLst>
                                          <p:attrName>style.visibility</p:attrName>
                                        </p:attrNameLst>
                                      </p:cBhvr>
                                      <p:to>
                                        <p:strVal val="visible"/>
                                      </p:to>
                                    </p:set>
                                    <p:anim calcmode="lin" valueType="num">
                                      <p:cBhvr additive="base">
                                        <p:cTn id="10" dur="500" fill="hold"/>
                                        <p:tgtEl>
                                          <p:spTgt spid="147479"/>
                                        </p:tgtEl>
                                        <p:attrNameLst>
                                          <p:attrName>ppt_x</p:attrName>
                                        </p:attrNameLst>
                                      </p:cBhvr>
                                      <p:tavLst>
                                        <p:tav tm="0">
                                          <p:val>
                                            <p:strVal val="1+#ppt_w/2"/>
                                          </p:val>
                                        </p:tav>
                                        <p:tav tm="100000">
                                          <p:val>
                                            <p:strVal val="#ppt_x"/>
                                          </p:val>
                                        </p:tav>
                                      </p:tavLst>
                                    </p:anim>
                                    <p:anim calcmode="lin" valueType="num">
                                      <p:cBhvr additive="base">
                                        <p:cTn id="11" dur="500" fill="hold"/>
                                        <p:tgtEl>
                                          <p:spTgt spid="147479"/>
                                        </p:tgtEl>
                                        <p:attrNameLst>
                                          <p:attrName>ppt_y</p:attrName>
                                        </p:attrNameLst>
                                      </p:cBhvr>
                                      <p:tavLst>
                                        <p:tav tm="0">
                                          <p:val>
                                            <p:strVal val="#ppt_y"/>
                                          </p:val>
                                        </p:tav>
                                        <p:tav tm="100000">
                                          <p:val>
                                            <p:strVal val="#ppt_y"/>
                                          </p:val>
                                        </p:tav>
                                      </p:tavLst>
                                    </p:anim>
                                  </p:childTnLst>
                                </p:cTn>
                              </p:par>
                              <p:par>
                                <p:cTn id="12" presetID="22" presetClass="entr" presetSubtype="8" fill="hold" nodeType="withEffect">
                                  <p:stCondLst>
                                    <p:cond delay="0"/>
                                  </p:stCondLst>
                                  <p:childTnLst>
                                    <p:set>
                                      <p:cBhvr>
                                        <p:cTn id="13" dur="1" fill="hold">
                                          <p:stCondLst>
                                            <p:cond delay="0"/>
                                          </p:stCondLst>
                                        </p:cTn>
                                        <p:tgtEl>
                                          <p:spTgt spid="147481"/>
                                        </p:tgtEl>
                                        <p:attrNameLst>
                                          <p:attrName>style.visibility</p:attrName>
                                        </p:attrNameLst>
                                      </p:cBhvr>
                                      <p:to>
                                        <p:strVal val="visible"/>
                                      </p:to>
                                    </p:set>
                                    <p:animEffect transition="in" filter="wipe(left)">
                                      <p:cBhvr>
                                        <p:cTn id="14" dur="1000"/>
                                        <p:tgtEl>
                                          <p:spTgt spid="147481"/>
                                        </p:tgtEl>
                                      </p:cBhvr>
                                    </p:animEffect>
                                  </p:childTnLst>
                                </p:cTn>
                              </p:par>
                            </p:childTnLst>
                          </p:cTn>
                        </p:par>
                        <p:par>
                          <p:cTn id="15" fill="hold" nodeType="afterGroup">
                            <p:stCondLst>
                              <p:cond delay="1000"/>
                            </p:stCondLst>
                            <p:childTnLst>
                              <p:par>
                                <p:cTn id="16" presetID="37" presetClass="entr" presetSubtype="0" fill="hold" grpId="0" nodeType="afterEffect">
                                  <p:stCondLst>
                                    <p:cond delay="0"/>
                                  </p:stCondLst>
                                  <p:childTnLst>
                                    <p:set>
                                      <p:cBhvr>
                                        <p:cTn id="17" dur="1" fill="hold">
                                          <p:stCondLst>
                                            <p:cond delay="0"/>
                                          </p:stCondLst>
                                        </p:cTn>
                                        <p:tgtEl>
                                          <p:spTgt spid="147482"/>
                                        </p:tgtEl>
                                        <p:attrNameLst>
                                          <p:attrName>style.visibility</p:attrName>
                                        </p:attrNameLst>
                                      </p:cBhvr>
                                      <p:to>
                                        <p:strVal val="visible"/>
                                      </p:to>
                                    </p:set>
                                    <p:animEffect transition="in" filter="fade">
                                      <p:cBhvr>
                                        <p:cTn id="18" dur="1000"/>
                                        <p:tgtEl>
                                          <p:spTgt spid="147482"/>
                                        </p:tgtEl>
                                      </p:cBhvr>
                                    </p:animEffect>
                                    <p:anim calcmode="lin" valueType="num">
                                      <p:cBhvr>
                                        <p:cTn id="19" dur="1000" fill="hold"/>
                                        <p:tgtEl>
                                          <p:spTgt spid="147482"/>
                                        </p:tgtEl>
                                        <p:attrNameLst>
                                          <p:attrName>ppt_x</p:attrName>
                                        </p:attrNameLst>
                                      </p:cBhvr>
                                      <p:tavLst>
                                        <p:tav tm="0">
                                          <p:val>
                                            <p:strVal val="#ppt_x"/>
                                          </p:val>
                                        </p:tav>
                                        <p:tav tm="100000">
                                          <p:val>
                                            <p:strVal val="#ppt_x"/>
                                          </p:val>
                                        </p:tav>
                                      </p:tavLst>
                                    </p:anim>
                                    <p:anim calcmode="lin" valueType="num">
                                      <p:cBhvr>
                                        <p:cTn id="20" dur="900" decel="100000" fill="hold"/>
                                        <p:tgtEl>
                                          <p:spTgt spid="147482"/>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47482"/>
                                        </p:tgtEl>
                                        <p:attrNameLst>
                                          <p:attrName>ppt_y</p:attrName>
                                        </p:attrNameLst>
                                      </p:cBhvr>
                                      <p:tavLst>
                                        <p:tav tm="0">
                                          <p:val>
                                            <p:strVal val="#ppt_y-.03"/>
                                          </p:val>
                                        </p:tav>
                                        <p:tav tm="100000">
                                          <p:val>
                                            <p:strVal val="#ppt_y"/>
                                          </p:val>
                                        </p:tav>
                                      </p:tavLst>
                                    </p:anim>
                                  </p:childTnLst>
                                </p:cTn>
                              </p:par>
                            </p:childTnLst>
                          </p:cTn>
                        </p:par>
                        <p:par>
                          <p:cTn id="22" fill="hold" nodeType="afterGroup">
                            <p:stCondLst>
                              <p:cond delay="2000"/>
                            </p:stCondLst>
                            <p:childTnLst>
                              <p:par>
                                <p:cTn id="23" presetID="37" presetClass="entr" presetSubtype="0" fill="hold" grpId="0" nodeType="afterEffect">
                                  <p:stCondLst>
                                    <p:cond delay="0"/>
                                  </p:stCondLst>
                                  <p:childTnLst>
                                    <p:set>
                                      <p:cBhvr>
                                        <p:cTn id="24" dur="1" fill="hold">
                                          <p:stCondLst>
                                            <p:cond delay="0"/>
                                          </p:stCondLst>
                                        </p:cTn>
                                        <p:tgtEl>
                                          <p:spTgt spid="147483"/>
                                        </p:tgtEl>
                                        <p:attrNameLst>
                                          <p:attrName>style.visibility</p:attrName>
                                        </p:attrNameLst>
                                      </p:cBhvr>
                                      <p:to>
                                        <p:strVal val="visible"/>
                                      </p:to>
                                    </p:set>
                                    <p:animEffect transition="in" filter="fade">
                                      <p:cBhvr>
                                        <p:cTn id="25" dur="1000"/>
                                        <p:tgtEl>
                                          <p:spTgt spid="147483"/>
                                        </p:tgtEl>
                                      </p:cBhvr>
                                    </p:animEffect>
                                    <p:anim calcmode="lin" valueType="num">
                                      <p:cBhvr>
                                        <p:cTn id="26" dur="1000" fill="hold"/>
                                        <p:tgtEl>
                                          <p:spTgt spid="147483"/>
                                        </p:tgtEl>
                                        <p:attrNameLst>
                                          <p:attrName>ppt_x</p:attrName>
                                        </p:attrNameLst>
                                      </p:cBhvr>
                                      <p:tavLst>
                                        <p:tav tm="0">
                                          <p:val>
                                            <p:strVal val="#ppt_x"/>
                                          </p:val>
                                        </p:tav>
                                        <p:tav tm="100000">
                                          <p:val>
                                            <p:strVal val="#ppt_x"/>
                                          </p:val>
                                        </p:tav>
                                      </p:tavLst>
                                    </p:anim>
                                    <p:anim calcmode="lin" valueType="num">
                                      <p:cBhvr>
                                        <p:cTn id="27" dur="900" decel="100000" fill="hold"/>
                                        <p:tgtEl>
                                          <p:spTgt spid="14748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748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8" grpId="0" animBg="1"/>
      <p:bldP spid="147479" grpId="0"/>
      <p:bldP spid="147482" grpId="0"/>
      <p:bldP spid="14748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9508" name="Picture 4"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9509" name="Text Box 5"/>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9510" name="Rectangle 6"/>
          <p:cNvSpPr>
            <a:spLocks noChangeArrowheads="1"/>
          </p:cNvSpPr>
          <p:nvPr/>
        </p:nvSpPr>
        <p:spPr bwMode="auto">
          <a:xfrm>
            <a:off x="914400" y="1143000"/>
            <a:ext cx="31369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Universal Shift Register</a:t>
            </a:r>
          </a:p>
        </p:txBody>
      </p:sp>
      <p:sp>
        <p:nvSpPr>
          <p:cNvPr id="149530" name="Text Box 26"/>
          <p:cNvSpPr txBox="1">
            <a:spLocks noChangeArrowheads="1"/>
          </p:cNvSpPr>
          <p:nvPr/>
        </p:nvSpPr>
        <p:spPr bwMode="auto">
          <a:xfrm>
            <a:off x="914400" y="1752600"/>
            <a:ext cx="7239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A universal shift register has both serial and parallel input and output capability. The 74HC194 is an example of a 4-bit bidirectional universal shift register.</a:t>
            </a:r>
          </a:p>
        </p:txBody>
      </p:sp>
      <p:graphicFrame>
        <p:nvGraphicFramePr>
          <p:cNvPr id="149531" name="Object 27"/>
          <p:cNvGraphicFramePr>
            <a:graphicFrameLocks noChangeAspect="1"/>
          </p:cNvGraphicFramePr>
          <p:nvPr/>
        </p:nvGraphicFramePr>
        <p:xfrm>
          <a:off x="2971800" y="3048000"/>
          <a:ext cx="2895600" cy="2687638"/>
        </p:xfrm>
        <a:graphic>
          <a:graphicData uri="http://schemas.openxmlformats.org/presentationml/2006/ole">
            <mc:AlternateContent xmlns:mc="http://schemas.openxmlformats.org/markup-compatibility/2006">
              <mc:Choice xmlns:v="urn:schemas-microsoft-com:vml" Requires="v">
                <p:oleObj spid="_x0000_s149565" name="CorelDRAW" r:id="rId5" imgW="1683138" imgH="1561551" progId="CorelDRAW.Graphic.13">
                  <p:embed/>
                </p:oleObj>
              </mc:Choice>
              <mc:Fallback>
                <p:oleObj name="CorelDRAW" r:id="rId5" imgW="1683138" imgH="1561551" progId="CorelDRAW.Graphic.1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048000"/>
                        <a:ext cx="28956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33" name="Text Box 29"/>
          <p:cNvSpPr txBox="1">
            <a:spLocks noChangeArrowheads="1"/>
          </p:cNvSpPr>
          <p:nvPr/>
        </p:nvSpPr>
        <p:spPr bwMode="auto">
          <a:xfrm flipH="1">
            <a:off x="3962400" y="2819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149534" name="Text Box 30"/>
          <p:cNvSpPr txBox="1">
            <a:spLocks noChangeArrowheads="1"/>
          </p:cNvSpPr>
          <p:nvPr/>
        </p:nvSpPr>
        <p:spPr bwMode="auto">
          <a:xfrm flipH="1">
            <a:off x="4413250" y="2819400"/>
            <a:ext cx="488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149535" name="Text Box 31"/>
          <p:cNvSpPr txBox="1">
            <a:spLocks noChangeArrowheads="1"/>
          </p:cNvSpPr>
          <p:nvPr/>
        </p:nvSpPr>
        <p:spPr bwMode="auto">
          <a:xfrm flipH="1">
            <a:off x="4887913" y="2819400"/>
            <a:ext cx="5984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149536" name="Text Box 32"/>
          <p:cNvSpPr txBox="1">
            <a:spLocks noChangeArrowheads="1"/>
          </p:cNvSpPr>
          <p:nvPr/>
        </p:nvSpPr>
        <p:spPr bwMode="auto">
          <a:xfrm>
            <a:off x="5334000" y="2819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149545" name="Text Box 41"/>
          <p:cNvSpPr txBox="1">
            <a:spLocks noChangeArrowheads="1"/>
          </p:cNvSpPr>
          <p:nvPr/>
        </p:nvSpPr>
        <p:spPr bwMode="auto">
          <a:xfrm>
            <a:off x="2514600" y="49196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49548" name="Text Box 44"/>
          <p:cNvSpPr txBox="1">
            <a:spLocks noChangeArrowheads="1"/>
          </p:cNvSpPr>
          <p:nvPr/>
        </p:nvSpPr>
        <p:spPr bwMode="auto">
          <a:xfrm>
            <a:off x="2362200" y="464185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SL SER</a:t>
            </a:r>
          </a:p>
        </p:txBody>
      </p:sp>
      <p:sp>
        <p:nvSpPr>
          <p:cNvPr id="149549" name="Text Box 45"/>
          <p:cNvSpPr txBox="1">
            <a:spLocks noChangeArrowheads="1"/>
          </p:cNvSpPr>
          <p:nvPr/>
        </p:nvSpPr>
        <p:spPr bwMode="auto">
          <a:xfrm flipH="1">
            <a:off x="3962400" y="5668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49550" name="Text Box 46"/>
          <p:cNvSpPr txBox="1">
            <a:spLocks noChangeArrowheads="1"/>
          </p:cNvSpPr>
          <p:nvPr/>
        </p:nvSpPr>
        <p:spPr bwMode="auto">
          <a:xfrm flipH="1">
            <a:off x="4413250" y="5668963"/>
            <a:ext cx="48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49551" name="Text Box 47"/>
          <p:cNvSpPr txBox="1">
            <a:spLocks noChangeArrowheads="1"/>
          </p:cNvSpPr>
          <p:nvPr/>
        </p:nvSpPr>
        <p:spPr bwMode="auto">
          <a:xfrm flipH="1">
            <a:off x="4887913" y="5668963"/>
            <a:ext cx="5984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49552" name="Text Box 48"/>
          <p:cNvSpPr txBox="1">
            <a:spLocks noChangeArrowheads="1"/>
          </p:cNvSpPr>
          <p:nvPr/>
        </p:nvSpPr>
        <p:spPr bwMode="auto">
          <a:xfrm>
            <a:off x="5334000" y="5668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49553" name="Text Box 49"/>
          <p:cNvSpPr txBox="1">
            <a:spLocks noChangeArrowheads="1"/>
          </p:cNvSpPr>
          <p:nvPr/>
        </p:nvSpPr>
        <p:spPr bwMode="auto">
          <a:xfrm>
            <a:off x="2362200" y="4365625"/>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SR SER</a:t>
            </a:r>
          </a:p>
        </p:txBody>
      </p:sp>
      <p:sp>
        <p:nvSpPr>
          <p:cNvPr id="149554" name="Text Box 50"/>
          <p:cNvSpPr txBox="1">
            <a:spLocks noChangeArrowheads="1"/>
          </p:cNvSpPr>
          <p:nvPr/>
        </p:nvSpPr>
        <p:spPr bwMode="auto">
          <a:xfrm>
            <a:off x="2667000" y="4087813"/>
            <a:ext cx="381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a:t>
            </a:r>
            <a:r>
              <a:rPr lang="en-US" altLang="zh-CN" sz="1200" baseline="-25000">
                <a:ea typeface="宋体" panose="02010600030101010101" pitchFamily="2" charset="-122"/>
              </a:rPr>
              <a:t>1</a:t>
            </a:r>
          </a:p>
        </p:txBody>
      </p:sp>
      <p:sp>
        <p:nvSpPr>
          <p:cNvPr id="149555" name="Text Box 51"/>
          <p:cNvSpPr txBox="1">
            <a:spLocks noChangeArrowheads="1"/>
          </p:cNvSpPr>
          <p:nvPr/>
        </p:nvSpPr>
        <p:spPr bwMode="auto">
          <a:xfrm>
            <a:off x="2667000" y="381158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a:t>
            </a:r>
            <a:r>
              <a:rPr lang="en-US" altLang="zh-CN" sz="1200" baseline="-25000">
                <a:ea typeface="宋体" panose="02010600030101010101" pitchFamily="2" charset="-122"/>
              </a:rPr>
              <a:t>0</a:t>
            </a:r>
          </a:p>
        </p:txBody>
      </p:sp>
      <p:sp>
        <p:nvSpPr>
          <p:cNvPr id="149556" name="Text Box 52"/>
          <p:cNvSpPr txBox="1">
            <a:spLocks noChangeArrowheads="1"/>
          </p:cNvSpPr>
          <p:nvPr/>
        </p:nvSpPr>
        <p:spPr bwMode="auto">
          <a:xfrm>
            <a:off x="2590800" y="353536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CLR</a:t>
            </a:r>
          </a:p>
        </p:txBody>
      </p:sp>
      <p:sp>
        <p:nvSpPr>
          <p:cNvPr id="149557" name="Text Box 53"/>
          <p:cNvSpPr txBox="1">
            <a:spLocks noChangeArrowheads="1"/>
          </p:cNvSpPr>
          <p:nvPr/>
        </p:nvSpPr>
        <p:spPr bwMode="auto">
          <a:xfrm>
            <a:off x="5867400" y="54864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Sample waveforms are on the following slide…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9557"/>
                                        </p:tgtEl>
                                        <p:attrNameLst>
                                          <p:attrName>style.visibility</p:attrName>
                                        </p:attrNameLst>
                                      </p:cBhvr>
                                      <p:to>
                                        <p:strVal val="visible"/>
                                      </p:to>
                                    </p:set>
                                    <p:animEffect transition="in" filter="fade">
                                      <p:cBhvr>
                                        <p:cTn id="7" dur="1000"/>
                                        <p:tgtEl>
                                          <p:spTgt spid="149557"/>
                                        </p:tgtEl>
                                      </p:cBhvr>
                                    </p:animEffect>
                                    <p:anim calcmode="lin" valueType="num">
                                      <p:cBhvr>
                                        <p:cTn id="8" dur="1000" fill="hold"/>
                                        <p:tgtEl>
                                          <p:spTgt spid="149557"/>
                                        </p:tgtEl>
                                        <p:attrNameLst>
                                          <p:attrName>ppt_x</p:attrName>
                                        </p:attrNameLst>
                                      </p:cBhvr>
                                      <p:tavLst>
                                        <p:tav tm="0">
                                          <p:val>
                                            <p:strVal val="#ppt_x"/>
                                          </p:val>
                                        </p:tav>
                                        <p:tav tm="100000">
                                          <p:val>
                                            <p:strVal val="#ppt_x"/>
                                          </p:val>
                                        </p:tav>
                                      </p:tavLst>
                                    </p:anim>
                                    <p:anim calcmode="lin" valueType="num">
                                      <p:cBhvr>
                                        <p:cTn id="9" dur="900" decel="100000" fill="hold"/>
                                        <p:tgtEl>
                                          <p:spTgt spid="14955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5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5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155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155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1556" name="Rectangle 4"/>
          <p:cNvSpPr>
            <a:spLocks noChangeArrowheads="1"/>
          </p:cNvSpPr>
          <p:nvPr/>
        </p:nvSpPr>
        <p:spPr bwMode="auto">
          <a:xfrm>
            <a:off x="914400" y="1143000"/>
            <a:ext cx="31369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Universal Shift Register</a:t>
            </a:r>
          </a:p>
        </p:txBody>
      </p:sp>
      <p:graphicFrame>
        <p:nvGraphicFramePr>
          <p:cNvPr id="151574" name="Object 22"/>
          <p:cNvGraphicFramePr>
            <a:graphicFrameLocks noChangeAspect="1"/>
          </p:cNvGraphicFramePr>
          <p:nvPr/>
        </p:nvGraphicFramePr>
        <p:xfrm>
          <a:off x="1295400" y="1828800"/>
          <a:ext cx="6400800" cy="4391025"/>
        </p:xfrm>
        <a:graphic>
          <a:graphicData uri="http://schemas.openxmlformats.org/presentationml/2006/ole">
            <mc:AlternateContent xmlns:mc="http://schemas.openxmlformats.org/markup-compatibility/2006">
              <mc:Choice xmlns:v="urn:schemas-microsoft-com:vml" Requires="v">
                <p:oleObj spid="_x0000_s151585" name="CorelDRAW" r:id="rId5" imgW="5308333" imgH="3641994" progId="CorelDRAW.Graphic.13">
                  <p:embed/>
                </p:oleObj>
              </mc:Choice>
              <mc:Fallback>
                <p:oleObj name="CorelDRAW" r:id="rId5" imgW="5308333" imgH="3641994" progId="CorelDRAW.Graphic.1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828800"/>
                        <a:ext cx="64008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360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360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3604" name="Rectangle 4"/>
          <p:cNvSpPr>
            <a:spLocks noChangeArrowheads="1"/>
          </p:cNvSpPr>
          <p:nvPr/>
        </p:nvSpPr>
        <p:spPr bwMode="auto">
          <a:xfrm>
            <a:off x="914400" y="1143000"/>
            <a:ext cx="30527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Shift Register Counters</a:t>
            </a:r>
          </a:p>
        </p:txBody>
      </p:sp>
      <p:sp>
        <p:nvSpPr>
          <p:cNvPr id="153607" name="Text Box 7"/>
          <p:cNvSpPr txBox="1">
            <a:spLocks noChangeArrowheads="1"/>
          </p:cNvSpPr>
          <p:nvPr/>
        </p:nvSpPr>
        <p:spPr bwMode="auto">
          <a:xfrm>
            <a:off x="990600" y="1676400"/>
            <a:ext cx="708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Shift registers can form useful counters by recirculating a pattern of 0’s and 1’s. Two important shift register counters are the </a:t>
            </a:r>
            <a:r>
              <a:rPr lang="en-US" altLang="zh-CN" i="1">
                <a:ea typeface="宋体" panose="02010600030101010101" pitchFamily="2" charset="-122"/>
              </a:rPr>
              <a:t>Johnson counter</a:t>
            </a:r>
            <a:r>
              <a:rPr lang="en-US" altLang="zh-CN">
                <a:ea typeface="宋体" panose="02010600030101010101" pitchFamily="2" charset="-122"/>
              </a:rPr>
              <a:t> and the </a:t>
            </a:r>
            <a:r>
              <a:rPr lang="en-US" altLang="zh-CN" i="1">
                <a:ea typeface="宋体" panose="02010600030101010101" pitchFamily="2" charset="-122"/>
              </a:rPr>
              <a:t>ring counter</a:t>
            </a:r>
            <a:r>
              <a:rPr lang="en-US" altLang="zh-CN">
                <a:ea typeface="宋体" panose="02010600030101010101" pitchFamily="2" charset="-122"/>
              </a:rPr>
              <a:t>. </a:t>
            </a:r>
          </a:p>
        </p:txBody>
      </p:sp>
      <p:graphicFrame>
        <p:nvGraphicFramePr>
          <p:cNvPr id="153608" name="Object 8"/>
          <p:cNvGraphicFramePr>
            <a:graphicFrameLocks noChangeAspect="1"/>
          </p:cNvGraphicFramePr>
          <p:nvPr/>
        </p:nvGraphicFramePr>
        <p:xfrm>
          <a:off x="4006850" y="2895600"/>
          <a:ext cx="3959225" cy="1455738"/>
        </p:xfrm>
        <a:graphic>
          <a:graphicData uri="http://schemas.openxmlformats.org/presentationml/2006/ole">
            <mc:AlternateContent xmlns:mc="http://schemas.openxmlformats.org/markup-compatibility/2006">
              <mc:Choice xmlns:v="urn:schemas-microsoft-com:vml" Requires="v">
                <p:oleObj spid="_x0000_s153630" name="CorelDRAW" r:id="rId5" imgW="3193999" imgH="1175004" progId="CorelDRAW.Graphic.12">
                  <p:embed/>
                </p:oleObj>
              </mc:Choice>
              <mc:Fallback>
                <p:oleObj name="CorelDRAW" r:id="rId5" imgW="3193999" imgH="1175004" progId="CorelDRAW.Graphic.1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6850" y="2895600"/>
                        <a:ext cx="3959225"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9" name="Text Box 9"/>
          <p:cNvSpPr txBox="1">
            <a:spLocks noChangeArrowheads="1"/>
          </p:cNvSpPr>
          <p:nvPr/>
        </p:nvSpPr>
        <p:spPr bwMode="auto">
          <a:xfrm>
            <a:off x="914400" y="3048000"/>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Johnson counter can be made with a series of D flip-flops</a:t>
            </a:r>
          </a:p>
        </p:txBody>
      </p:sp>
      <p:graphicFrame>
        <p:nvGraphicFramePr>
          <p:cNvPr id="153613" name="Object 13"/>
          <p:cNvGraphicFramePr>
            <a:graphicFrameLocks noChangeAspect="1"/>
          </p:cNvGraphicFramePr>
          <p:nvPr/>
        </p:nvGraphicFramePr>
        <p:xfrm>
          <a:off x="3854450" y="4495800"/>
          <a:ext cx="4298950" cy="1573213"/>
        </p:xfrm>
        <a:graphic>
          <a:graphicData uri="http://schemas.openxmlformats.org/presentationml/2006/ole">
            <mc:AlternateContent xmlns:mc="http://schemas.openxmlformats.org/markup-compatibility/2006">
              <mc:Choice xmlns:v="urn:schemas-microsoft-com:vml" Requires="v">
                <p:oleObj spid="_x0000_s153631" name="CorelDRAW" r:id="rId7" imgW="3415894" imgH="1250899" progId="CorelDRAW.Graphic.12">
                  <p:embed/>
                </p:oleObj>
              </mc:Choice>
              <mc:Fallback>
                <p:oleObj name="CorelDRAW" r:id="rId7" imgW="3415894" imgH="1250899" progId="CorelDRAW.Graphic.12">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4450" y="4495800"/>
                        <a:ext cx="4298950"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615" name="Group 15"/>
          <p:cNvGrpSpPr>
            <a:grpSpLocks/>
          </p:cNvGrpSpPr>
          <p:nvPr/>
        </p:nvGrpSpPr>
        <p:grpSpPr bwMode="auto">
          <a:xfrm>
            <a:off x="914400" y="4572000"/>
            <a:ext cx="2971800" cy="1311275"/>
            <a:chOff x="576" y="2880"/>
            <a:chExt cx="1872" cy="826"/>
          </a:xfrm>
        </p:grpSpPr>
        <p:sp>
          <p:nvSpPr>
            <p:cNvPr id="153611" name="Text Box 11"/>
            <p:cNvSpPr txBox="1">
              <a:spLocks noChangeArrowheads="1"/>
            </p:cNvSpPr>
            <p:nvPr/>
          </p:nvSpPr>
          <p:spPr bwMode="auto">
            <a:xfrm>
              <a:off x="576" y="2880"/>
              <a:ext cx="187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 or with a series of J-K flip flops. Here </a:t>
              </a:r>
              <a:r>
                <a:rPr lang="en-US" altLang="zh-CN" sz="2000" i="1">
                  <a:ea typeface="宋体" panose="02010600030101010101" pitchFamily="2" charset="-122"/>
                </a:rPr>
                <a:t>Q</a:t>
              </a:r>
              <a:r>
                <a:rPr lang="en-US" altLang="zh-CN" sz="2000" baseline="-25000">
                  <a:ea typeface="宋体" panose="02010600030101010101" pitchFamily="2" charset="-122"/>
                </a:rPr>
                <a:t>3</a:t>
              </a:r>
              <a:r>
                <a:rPr lang="en-US" altLang="zh-CN" sz="2000">
                  <a:ea typeface="宋体" panose="02010600030101010101" pitchFamily="2" charset="-122"/>
                </a:rPr>
                <a:t> and </a:t>
              </a:r>
              <a:r>
                <a:rPr lang="en-US" altLang="zh-CN" sz="2000" i="1">
                  <a:ea typeface="宋体" panose="02010600030101010101" pitchFamily="2" charset="-122"/>
                </a:rPr>
                <a:t>Q</a:t>
              </a:r>
              <a:r>
                <a:rPr lang="en-US" altLang="zh-CN" sz="2000" baseline="-25000">
                  <a:ea typeface="宋体" panose="02010600030101010101" pitchFamily="2" charset="-122"/>
                </a:rPr>
                <a:t>3</a:t>
              </a:r>
              <a:r>
                <a:rPr lang="en-US" altLang="zh-CN" sz="2000">
                  <a:ea typeface="宋体" panose="02010600030101010101" pitchFamily="2" charset="-122"/>
                </a:rPr>
                <a:t> are fed back to the </a:t>
              </a:r>
              <a:r>
                <a:rPr lang="en-US" altLang="zh-CN" sz="2000" i="1">
                  <a:ea typeface="宋体" panose="02010600030101010101" pitchFamily="2" charset="-122"/>
                </a:rPr>
                <a:t>J</a:t>
              </a:r>
              <a:r>
                <a:rPr lang="en-US" altLang="zh-CN" sz="2000">
                  <a:ea typeface="宋体" panose="02010600030101010101" pitchFamily="2" charset="-122"/>
                </a:rPr>
                <a:t> and </a:t>
              </a:r>
              <a:r>
                <a:rPr lang="en-US" altLang="zh-CN" sz="2000" i="1">
                  <a:ea typeface="宋体" panose="02010600030101010101" pitchFamily="2" charset="-122"/>
                </a:rPr>
                <a:t>K</a:t>
              </a:r>
              <a:r>
                <a:rPr lang="en-US" altLang="zh-CN" sz="2000">
                  <a:ea typeface="宋体" panose="02010600030101010101" pitchFamily="2" charset="-122"/>
                </a:rPr>
                <a:t> inputs with a “twist”.</a:t>
              </a:r>
            </a:p>
          </p:txBody>
        </p:sp>
        <p:sp>
          <p:nvSpPr>
            <p:cNvPr id="153614" name="Line 14"/>
            <p:cNvSpPr>
              <a:spLocks noChangeShapeType="1"/>
            </p:cNvSpPr>
            <p:nvPr/>
          </p:nvSpPr>
          <p:spPr bwMode="auto">
            <a:xfrm>
              <a:off x="2160" y="312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9"/>
                                        </p:tgtEl>
                                        <p:attrNameLst>
                                          <p:attrName>style.visibility</p:attrName>
                                        </p:attrNameLst>
                                      </p:cBhvr>
                                      <p:to>
                                        <p:strVal val="visible"/>
                                      </p:to>
                                    </p:set>
                                    <p:anim calcmode="lin" valueType="num">
                                      <p:cBhvr additive="base">
                                        <p:cTn id="7" dur="500" fill="hold"/>
                                        <p:tgtEl>
                                          <p:spTgt spid="153609"/>
                                        </p:tgtEl>
                                        <p:attrNameLst>
                                          <p:attrName>ppt_x</p:attrName>
                                        </p:attrNameLst>
                                      </p:cBhvr>
                                      <p:tavLst>
                                        <p:tav tm="0">
                                          <p:val>
                                            <p:strVal val="0-#ppt_w/2"/>
                                          </p:val>
                                        </p:tav>
                                        <p:tav tm="100000">
                                          <p:val>
                                            <p:strVal val="#ppt_x"/>
                                          </p:val>
                                        </p:tav>
                                      </p:tavLst>
                                    </p:anim>
                                    <p:anim calcmode="lin" valueType="num">
                                      <p:cBhvr additive="base">
                                        <p:cTn id="8" dur="500" fill="hold"/>
                                        <p:tgtEl>
                                          <p:spTgt spid="15360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3608"/>
                                        </p:tgtEl>
                                        <p:attrNameLst>
                                          <p:attrName>style.visibility</p:attrName>
                                        </p:attrNameLst>
                                      </p:cBhvr>
                                      <p:to>
                                        <p:strVal val="visible"/>
                                      </p:to>
                                    </p:set>
                                    <p:anim calcmode="lin" valueType="num">
                                      <p:cBhvr additive="base">
                                        <p:cTn id="11" dur="500" fill="hold"/>
                                        <p:tgtEl>
                                          <p:spTgt spid="153608"/>
                                        </p:tgtEl>
                                        <p:attrNameLst>
                                          <p:attrName>ppt_x</p:attrName>
                                        </p:attrNameLst>
                                      </p:cBhvr>
                                      <p:tavLst>
                                        <p:tav tm="0">
                                          <p:val>
                                            <p:strVal val="1+#ppt_w/2"/>
                                          </p:val>
                                        </p:tav>
                                        <p:tav tm="100000">
                                          <p:val>
                                            <p:strVal val="#ppt_x"/>
                                          </p:val>
                                        </p:tav>
                                      </p:tavLst>
                                    </p:anim>
                                    <p:anim calcmode="lin" valueType="num">
                                      <p:cBhvr additive="base">
                                        <p:cTn id="12" dur="500" fill="hold"/>
                                        <p:tgtEl>
                                          <p:spTgt spid="15360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53615"/>
                                        </p:tgtEl>
                                        <p:attrNameLst>
                                          <p:attrName>style.visibility</p:attrName>
                                        </p:attrNameLst>
                                      </p:cBhvr>
                                      <p:to>
                                        <p:strVal val="visible"/>
                                      </p:to>
                                    </p:set>
                                    <p:anim calcmode="lin" valueType="num">
                                      <p:cBhvr additive="base">
                                        <p:cTn id="17" dur="500" fill="hold"/>
                                        <p:tgtEl>
                                          <p:spTgt spid="153615"/>
                                        </p:tgtEl>
                                        <p:attrNameLst>
                                          <p:attrName>ppt_x</p:attrName>
                                        </p:attrNameLst>
                                      </p:cBhvr>
                                      <p:tavLst>
                                        <p:tav tm="0">
                                          <p:val>
                                            <p:strVal val="0-#ppt_w/2"/>
                                          </p:val>
                                        </p:tav>
                                        <p:tav tm="100000">
                                          <p:val>
                                            <p:strVal val="#ppt_x"/>
                                          </p:val>
                                        </p:tav>
                                      </p:tavLst>
                                    </p:anim>
                                    <p:anim calcmode="lin" valueType="num">
                                      <p:cBhvr additive="base">
                                        <p:cTn id="18" dur="500" fill="hold"/>
                                        <p:tgtEl>
                                          <p:spTgt spid="15361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53613"/>
                                        </p:tgtEl>
                                        <p:attrNameLst>
                                          <p:attrName>style.visibility</p:attrName>
                                        </p:attrNameLst>
                                      </p:cBhvr>
                                      <p:to>
                                        <p:strVal val="visible"/>
                                      </p:to>
                                    </p:set>
                                    <p:anim calcmode="lin" valueType="num">
                                      <p:cBhvr additive="base">
                                        <p:cTn id="21" dur="1000" fill="hold"/>
                                        <p:tgtEl>
                                          <p:spTgt spid="153613"/>
                                        </p:tgtEl>
                                        <p:attrNameLst>
                                          <p:attrName>ppt_x</p:attrName>
                                        </p:attrNameLst>
                                      </p:cBhvr>
                                      <p:tavLst>
                                        <p:tav tm="0">
                                          <p:val>
                                            <p:strVal val="1+#ppt_w/2"/>
                                          </p:val>
                                        </p:tav>
                                        <p:tav tm="100000">
                                          <p:val>
                                            <p:strVal val="#ppt_x"/>
                                          </p:val>
                                        </p:tav>
                                      </p:tavLst>
                                    </p:anim>
                                    <p:anim calcmode="lin" valueType="num">
                                      <p:cBhvr additive="base">
                                        <p:cTn id="22" dur="1000" fill="hold"/>
                                        <p:tgtEl>
                                          <p:spTgt spid="153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5738" name="Rectangle 90"/>
          <p:cNvSpPr>
            <a:spLocks noChangeArrowheads="1"/>
          </p:cNvSpPr>
          <p:nvPr/>
        </p:nvSpPr>
        <p:spPr bwMode="auto">
          <a:xfrm>
            <a:off x="457200" y="457200"/>
            <a:ext cx="8153400" cy="5867400"/>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endParaRPr lang="zh-CN" altLang="zh-CN"/>
          </a:p>
        </p:txBody>
      </p:sp>
      <p:graphicFrame>
        <p:nvGraphicFramePr>
          <p:cNvPr id="155739" name="Object 91"/>
          <p:cNvGraphicFramePr>
            <a:graphicFrameLocks noChangeAspect="1"/>
          </p:cNvGraphicFramePr>
          <p:nvPr/>
        </p:nvGraphicFramePr>
        <p:xfrm>
          <a:off x="3276600" y="2514600"/>
          <a:ext cx="3648075" cy="3657600"/>
        </p:xfrm>
        <a:graphic>
          <a:graphicData uri="http://schemas.openxmlformats.org/presentationml/2006/ole">
            <mc:AlternateContent xmlns:mc="http://schemas.openxmlformats.org/markup-compatibility/2006">
              <mc:Choice xmlns:v="urn:schemas-microsoft-com:vml" Requires="v">
                <p:oleObj spid="_x0000_s155747" name="CorelDRAW" r:id="rId4" imgW="3216554" imgH="3223565" progId="CorelDRAW.Graphic.12">
                  <p:embed/>
                </p:oleObj>
              </mc:Choice>
              <mc:Fallback>
                <p:oleObj name="CorelDRAW" r:id="rId4" imgW="3216554" imgH="3223565" progId="CorelDRAW.Graphic.12">
                  <p:embed/>
                  <p:pic>
                    <p:nvPicPr>
                      <p:cNvPr id="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14600"/>
                        <a:ext cx="3648075" cy="3657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5650" name="Picture 2" descr="SH2507-c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565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5652" name="Rectangle 4"/>
          <p:cNvSpPr>
            <a:spLocks noChangeArrowheads="1"/>
          </p:cNvSpPr>
          <p:nvPr/>
        </p:nvSpPr>
        <p:spPr bwMode="auto">
          <a:xfrm>
            <a:off x="914400" y="1143000"/>
            <a:ext cx="22510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Johnson Counter</a:t>
            </a:r>
          </a:p>
        </p:txBody>
      </p:sp>
      <p:grpSp>
        <p:nvGrpSpPr>
          <p:cNvPr id="155661" name="Group 13"/>
          <p:cNvGrpSpPr>
            <a:grpSpLocks/>
          </p:cNvGrpSpPr>
          <p:nvPr/>
        </p:nvGrpSpPr>
        <p:grpSpPr bwMode="auto">
          <a:xfrm>
            <a:off x="2133600" y="2895600"/>
            <a:ext cx="1905000" cy="457200"/>
            <a:chOff x="1344" y="1824"/>
            <a:chExt cx="1200" cy="288"/>
          </a:xfrm>
        </p:grpSpPr>
        <p:sp>
          <p:nvSpPr>
            <p:cNvPr id="155662" name="Text Box 14"/>
            <p:cNvSpPr txBox="1">
              <a:spLocks noChangeArrowheads="1"/>
            </p:cNvSpPr>
            <p:nvPr/>
          </p:nvSpPr>
          <p:spPr bwMode="auto">
            <a:xfrm>
              <a:off x="1344" y="182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“twist”</a:t>
              </a:r>
            </a:p>
          </p:txBody>
        </p:sp>
        <p:sp>
          <p:nvSpPr>
            <p:cNvPr id="155663" name="Line 15"/>
            <p:cNvSpPr>
              <a:spLocks noChangeShapeType="1"/>
            </p:cNvSpPr>
            <p:nvPr/>
          </p:nvSpPr>
          <p:spPr bwMode="auto">
            <a:xfrm>
              <a:off x="1728" y="2064"/>
              <a:ext cx="81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5664" name="Text Box 16"/>
          <p:cNvSpPr txBox="1">
            <a:spLocks noChangeArrowheads="1"/>
          </p:cNvSpPr>
          <p:nvPr/>
        </p:nvSpPr>
        <p:spPr bwMode="auto">
          <a:xfrm>
            <a:off x="990600" y="16764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Redrawing the same Johnson counter (without the clock shown) illustrates why it is sometimes called as a “twisted-ring” counter.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55661"/>
                                        </p:tgtEl>
                                        <p:attrNameLst>
                                          <p:attrName>style.visibility</p:attrName>
                                        </p:attrNameLst>
                                      </p:cBhvr>
                                      <p:to>
                                        <p:strVal val="visible"/>
                                      </p:to>
                                    </p:set>
                                    <p:anim calcmode="lin" valueType="num">
                                      <p:cBhvr>
                                        <p:cTn id="7" dur="500" decel="50000" fill="hold">
                                          <p:stCondLst>
                                            <p:cond delay="0"/>
                                          </p:stCondLst>
                                        </p:cTn>
                                        <p:tgtEl>
                                          <p:spTgt spid="15566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566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5661"/>
                                        </p:tgtEl>
                                        <p:attrNameLst>
                                          <p:attrName>ppt_w</p:attrName>
                                        </p:attrNameLst>
                                      </p:cBhvr>
                                      <p:tavLst>
                                        <p:tav tm="0">
                                          <p:val>
                                            <p:strVal val="#ppt_w*.05"/>
                                          </p:val>
                                        </p:tav>
                                        <p:tav tm="100000">
                                          <p:val>
                                            <p:strVal val="#ppt_w"/>
                                          </p:val>
                                        </p:tav>
                                      </p:tavLst>
                                    </p:anim>
                                    <p:anim calcmode="lin" valueType="num">
                                      <p:cBhvr>
                                        <p:cTn id="10" dur="1000" fill="hold"/>
                                        <p:tgtEl>
                                          <p:spTgt spid="15566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566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566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566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5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7700" name="Picture 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7701" name="Text Box 5"/>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7702" name="Rectangle 6"/>
          <p:cNvSpPr>
            <a:spLocks noChangeArrowheads="1"/>
          </p:cNvSpPr>
          <p:nvPr/>
        </p:nvSpPr>
        <p:spPr bwMode="auto">
          <a:xfrm>
            <a:off x="914400" y="1143000"/>
            <a:ext cx="22510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Johnson Counter</a:t>
            </a:r>
          </a:p>
        </p:txBody>
      </p:sp>
      <p:sp>
        <p:nvSpPr>
          <p:cNvPr id="157707" name="Text Box 11"/>
          <p:cNvSpPr txBox="1">
            <a:spLocks noChangeArrowheads="1"/>
          </p:cNvSpPr>
          <p:nvPr/>
        </p:nvSpPr>
        <p:spPr bwMode="auto">
          <a:xfrm>
            <a:off x="990600" y="1676400"/>
            <a:ext cx="739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Johnson counter is useful when you need a sequence that changes by only one bit at a time but it has a limited number of states (2</a:t>
            </a:r>
            <a:r>
              <a:rPr lang="en-US" altLang="zh-CN" i="1">
                <a:ea typeface="宋体" panose="02010600030101010101" pitchFamily="2" charset="-122"/>
              </a:rPr>
              <a:t>n</a:t>
            </a:r>
            <a:r>
              <a:rPr lang="en-US" altLang="zh-CN">
                <a:ea typeface="宋体" panose="02010600030101010101" pitchFamily="2" charset="-122"/>
              </a:rPr>
              <a:t>, where </a:t>
            </a:r>
            <a:r>
              <a:rPr lang="en-US" altLang="zh-CN" i="1">
                <a:ea typeface="宋体" panose="02010600030101010101" pitchFamily="2" charset="-122"/>
              </a:rPr>
              <a:t>n</a:t>
            </a:r>
            <a:r>
              <a:rPr lang="en-US" altLang="zh-CN">
                <a:ea typeface="宋体" panose="02010600030101010101" pitchFamily="2" charset="-122"/>
              </a:rPr>
              <a:t> = number of stages).</a:t>
            </a:r>
          </a:p>
        </p:txBody>
      </p:sp>
      <p:sp>
        <p:nvSpPr>
          <p:cNvPr id="157708" name="Text Box 12"/>
          <p:cNvSpPr txBox="1">
            <a:spLocks noChangeArrowheads="1"/>
          </p:cNvSpPr>
          <p:nvPr/>
        </p:nvSpPr>
        <p:spPr bwMode="auto">
          <a:xfrm>
            <a:off x="2209800" y="2819400"/>
            <a:ext cx="579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first five counts for a 4-bit Johnson counter that is initially cleared are:  	 </a:t>
            </a:r>
            <a:r>
              <a:rPr lang="en-US" altLang="zh-CN" sz="2000">
                <a:solidFill>
                  <a:srgbClr val="996633"/>
                </a:solidFill>
                <a:ea typeface="宋体" panose="02010600030101010101" pitchFamily="2" charset="-122"/>
              </a:rPr>
              <a:t>CLK	  </a:t>
            </a:r>
            <a:r>
              <a:rPr lang="en-US" altLang="zh-CN" sz="2000" i="1">
                <a:solidFill>
                  <a:srgbClr val="FF0000"/>
                </a:solidFill>
                <a:ea typeface="宋体" panose="02010600030101010101" pitchFamily="2" charset="-122"/>
              </a:rPr>
              <a:t>Q</a:t>
            </a:r>
            <a:r>
              <a:rPr lang="en-US" altLang="zh-CN" sz="2000" baseline="-25000">
                <a:solidFill>
                  <a:srgbClr val="FF0000"/>
                </a:solidFill>
                <a:ea typeface="宋体" panose="02010600030101010101" pitchFamily="2" charset="-122"/>
              </a:rPr>
              <a:t>0</a:t>
            </a:r>
            <a:r>
              <a:rPr lang="en-US" altLang="zh-CN" sz="2000">
                <a:solidFill>
                  <a:srgbClr val="FF0000"/>
                </a:solidFill>
                <a:ea typeface="宋体" panose="02010600030101010101" pitchFamily="2" charset="-122"/>
              </a:rPr>
              <a:t>   </a:t>
            </a:r>
            <a:r>
              <a:rPr lang="en-US" altLang="zh-CN" sz="2000" i="1">
                <a:solidFill>
                  <a:srgbClr val="FF0000"/>
                </a:solidFill>
                <a:ea typeface="宋体" panose="02010600030101010101" pitchFamily="2" charset="-122"/>
              </a:rPr>
              <a:t>Q</a:t>
            </a:r>
            <a:r>
              <a:rPr lang="en-US" altLang="zh-CN" sz="2000" baseline="-25000">
                <a:solidFill>
                  <a:srgbClr val="FF0000"/>
                </a:solidFill>
                <a:ea typeface="宋体" panose="02010600030101010101" pitchFamily="2" charset="-122"/>
              </a:rPr>
              <a:t>1</a:t>
            </a:r>
            <a:r>
              <a:rPr lang="en-US" altLang="zh-CN" sz="2000">
                <a:solidFill>
                  <a:srgbClr val="FF0000"/>
                </a:solidFill>
                <a:ea typeface="宋体" panose="02010600030101010101" pitchFamily="2" charset="-122"/>
              </a:rPr>
              <a:t>   </a:t>
            </a:r>
            <a:r>
              <a:rPr lang="en-US" altLang="zh-CN" sz="2000" i="1">
                <a:solidFill>
                  <a:srgbClr val="FF0000"/>
                </a:solidFill>
                <a:ea typeface="宋体" panose="02010600030101010101" pitchFamily="2" charset="-122"/>
              </a:rPr>
              <a:t>Q</a:t>
            </a:r>
            <a:r>
              <a:rPr lang="en-US" altLang="zh-CN" sz="2000" baseline="-25000">
                <a:solidFill>
                  <a:srgbClr val="FF0000"/>
                </a:solidFill>
                <a:ea typeface="宋体" panose="02010600030101010101" pitchFamily="2" charset="-122"/>
              </a:rPr>
              <a:t>2</a:t>
            </a:r>
            <a:r>
              <a:rPr lang="en-US" altLang="zh-CN" sz="2000">
                <a:solidFill>
                  <a:srgbClr val="FF0000"/>
                </a:solidFill>
                <a:ea typeface="宋体" panose="02010600030101010101" pitchFamily="2" charset="-122"/>
              </a:rPr>
              <a:t>   </a:t>
            </a:r>
            <a:r>
              <a:rPr lang="en-US" altLang="zh-CN" sz="2000" i="1">
                <a:solidFill>
                  <a:srgbClr val="FF0000"/>
                </a:solidFill>
                <a:ea typeface="宋体" panose="02010600030101010101" pitchFamily="2" charset="-122"/>
              </a:rPr>
              <a:t>Q</a:t>
            </a:r>
            <a:r>
              <a:rPr lang="en-US" altLang="zh-CN" sz="2000" baseline="-25000">
                <a:solidFill>
                  <a:srgbClr val="FF0000"/>
                </a:solidFill>
                <a:ea typeface="宋体" panose="02010600030101010101" pitchFamily="2" charset="-122"/>
              </a:rPr>
              <a:t>3</a:t>
            </a:r>
          </a:p>
        </p:txBody>
      </p:sp>
      <p:sp>
        <p:nvSpPr>
          <p:cNvPr id="157709" name="Text Box 13"/>
          <p:cNvSpPr txBox="1">
            <a:spLocks noChangeArrowheads="1"/>
          </p:cNvSpPr>
          <p:nvPr/>
        </p:nvSpPr>
        <p:spPr bwMode="auto">
          <a:xfrm>
            <a:off x="6096000" y="3505200"/>
            <a:ext cx="1905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r>
              <a:rPr lang="en-US" altLang="zh-CN" sz="2000">
                <a:solidFill>
                  <a:srgbClr val="FF0000"/>
                </a:solidFill>
                <a:latin typeface="Times New Roman" panose="02020603050405020304" pitchFamily="18" charset="0"/>
                <a:ea typeface="宋体" panose="02010600030101010101" pitchFamily="2" charset="-122"/>
              </a:rPr>
              <a:t>0     0     0     0</a:t>
            </a:r>
          </a:p>
          <a:p>
            <a:pPr eaLnBrk="1" hangingPunct="1"/>
            <a:r>
              <a:rPr lang="en-US" altLang="zh-CN" sz="2000">
                <a:solidFill>
                  <a:srgbClr val="FF0000"/>
                </a:solidFill>
                <a:latin typeface="Times New Roman" panose="02020603050405020304" pitchFamily="18" charset="0"/>
                <a:ea typeface="宋体" panose="02010600030101010101" pitchFamily="2" charset="-122"/>
              </a:rPr>
              <a:t>1	  0     0     0</a:t>
            </a:r>
          </a:p>
          <a:p>
            <a:pPr eaLnBrk="1" hangingPunct="1"/>
            <a:r>
              <a:rPr lang="en-US" altLang="zh-CN" sz="2000">
                <a:solidFill>
                  <a:srgbClr val="FF0000"/>
                </a:solidFill>
                <a:latin typeface="Times New Roman" panose="02020603050405020304" pitchFamily="18" charset="0"/>
                <a:ea typeface="宋体" panose="02010600030101010101" pitchFamily="2" charset="-122"/>
              </a:rPr>
              <a:t>1     1     0     0</a:t>
            </a:r>
          </a:p>
          <a:p>
            <a:pPr eaLnBrk="1" hangingPunct="1"/>
            <a:r>
              <a:rPr lang="en-US" altLang="zh-CN" sz="2000">
                <a:solidFill>
                  <a:srgbClr val="FF0000"/>
                </a:solidFill>
                <a:latin typeface="Times New Roman" panose="02020603050405020304" pitchFamily="18" charset="0"/>
                <a:ea typeface="宋体" panose="02010600030101010101" pitchFamily="2" charset="-122"/>
              </a:rPr>
              <a:t>1     1     1     0</a:t>
            </a:r>
          </a:p>
          <a:p>
            <a:pPr eaLnBrk="1" hangingPunct="1"/>
            <a:r>
              <a:rPr lang="en-US" altLang="zh-CN" sz="2000">
                <a:solidFill>
                  <a:srgbClr val="FF0000"/>
                </a:solidFill>
                <a:latin typeface="Times New Roman" panose="02020603050405020304" pitchFamily="18" charset="0"/>
                <a:ea typeface="宋体" panose="02010600030101010101" pitchFamily="2" charset="-122"/>
              </a:rPr>
              <a:t>1     1     1     1</a:t>
            </a:r>
          </a:p>
          <a:p>
            <a:pPr eaLnBrk="1" hangingPunct="1"/>
            <a:r>
              <a:rPr lang="en-US" altLang="zh-CN" sz="2000">
                <a:solidFill>
                  <a:srgbClr val="FF0000"/>
                </a:solidFill>
                <a:latin typeface="Times New Roman" panose="02020603050405020304" pitchFamily="18" charset="0"/>
                <a:ea typeface="宋体" panose="02010600030101010101" pitchFamily="2" charset="-122"/>
              </a:rPr>
              <a:t>0     1      1    1 </a:t>
            </a:r>
          </a:p>
          <a:p>
            <a:pPr eaLnBrk="1" hangingPunct="1"/>
            <a:r>
              <a:rPr lang="en-US" altLang="zh-CN" sz="2000">
                <a:solidFill>
                  <a:srgbClr val="FF0000"/>
                </a:solidFill>
                <a:latin typeface="Times New Roman" panose="02020603050405020304" pitchFamily="18" charset="0"/>
                <a:ea typeface="宋体" panose="02010600030101010101" pitchFamily="2" charset="-122"/>
              </a:rPr>
              <a:t>0     0      1    1  </a:t>
            </a:r>
          </a:p>
          <a:p>
            <a:pPr eaLnBrk="1" hangingPunct="1"/>
            <a:r>
              <a:rPr lang="en-US" altLang="zh-CN" sz="2000">
                <a:solidFill>
                  <a:srgbClr val="FF0000"/>
                </a:solidFill>
                <a:latin typeface="Times New Roman" panose="02020603050405020304" pitchFamily="18" charset="0"/>
                <a:ea typeface="宋体" panose="02010600030101010101" pitchFamily="2" charset="-122"/>
              </a:rPr>
              <a:t>0     0      0    1</a:t>
            </a:r>
          </a:p>
        </p:txBody>
      </p:sp>
      <p:sp>
        <p:nvSpPr>
          <p:cNvPr id="157710" name="Text Box 14"/>
          <p:cNvSpPr txBox="1">
            <a:spLocks noChangeArrowheads="1"/>
          </p:cNvSpPr>
          <p:nvPr/>
        </p:nvSpPr>
        <p:spPr bwMode="auto">
          <a:xfrm>
            <a:off x="5181600" y="3505200"/>
            <a:ext cx="381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solidFill>
                  <a:srgbClr val="996633"/>
                </a:solidFill>
                <a:ea typeface="宋体" panose="02010600030101010101" pitchFamily="2" charset="-122"/>
              </a:rPr>
              <a:t>0</a:t>
            </a:r>
          </a:p>
          <a:p>
            <a:pPr eaLnBrk="1" hangingPunct="1"/>
            <a:r>
              <a:rPr lang="en-US" altLang="zh-CN" sz="2000">
                <a:solidFill>
                  <a:srgbClr val="996633"/>
                </a:solidFill>
                <a:ea typeface="宋体" panose="02010600030101010101" pitchFamily="2" charset="-122"/>
              </a:rPr>
              <a:t>1</a:t>
            </a:r>
          </a:p>
          <a:p>
            <a:pPr eaLnBrk="1" hangingPunct="1"/>
            <a:r>
              <a:rPr lang="en-US" altLang="zh-CN" sz="2000">
                <a:solidFill>
                  <a:srgbClr val="996633"/>
                </a:solidFill>
                <a:ea typeface="宋体" panose="02010600030101010101" pitchFamily="2" charset="-122"/>
              </a:rPr>
              <a:t>2</a:t>
            </a:r>
          </a:p>
          <a:p>
            <a:pPr eaLnBrk="1" hangingPunct="1"/>
            <a:r>
              <a:rPr lang="en-US" altLang="zh-CN" sz="2000">
                <a:solidFill>
                  <a:srgbClr val="996633"/>
                </a:solidFill>
                <a:ea typeface="宋体" panose="02010600030101010101" pitchFamily="2" charset="-122"/>
              </a:rPr>
              <a:t>3</a:t>
            </a:r>
          </a:p>
          <a:p>
            <a:pPr eaLnBrk="1" hangingPunct="1"/>
            <a:r>
              <a:rPr lang="en-US" altLang="zh-CN" sz="2000">
                <a:solidFill>
                  <a:srgbClr val="996633"/>
                </a:solidFill>
                <a:ea typeface="宋体" panose="02010600030101010101" pitchFamily="2" charset="-122"/>
              </a:rPr>
              <a:t>4</a:t>
            </a:r>
          </a:p>
          <a:p>
            <a:pPr eaLnBrk="1" hangingPunct="1"/>
            <a:r>
              <a:rPr lang="en-US" altLang="zh-CN" sz="2000">
                <a:solidFill>
                  <a:srgbClr val="996633"/>
                </a:solidFill>
                <a:ea typeface="宋体" panose="02010600030101010101" pitchFamily="2" charset="-122"/>
              </a:rPr>
              <a:t>5</a:t>
            </a:r>
          </a:p>
          <a:p>
            <a:pPr eaLnBrk="1" hangingPunct="1"/>
            <a:r>
              <a:rPr lang="en-US" altLang="zh-CN" sz="2000">
                <a:solidFill>
                  <a:srgbClr val="996633"/>
                </a:solidFill>
                <a:ea typeface="宋体" panose="02010600030101010101" pitchFamily="2" charset="-122"/>
              </a:rPr>
              <a:t>6</a:t>
            </a:r>
          </a:p>
          <a:p>
            <a:pPr eaLnBrk="1" hangingPunct="1"/>
            <a:r>
              <a:rPr lang="en-US" altLang="zh-CN" sz="2000">
                <a:solidFill>
                  <a:srgbClr val="996633"/>
                </a:solidFill>
                <a:ea typeface="宋体" panose="02010600030101010101" pitchFamily="2" charset="-122"/>
              </a:rPr>
              <a:t>7</a:t>
            </a:r>
          </a:p>
        </p:txBody>
      </p:sp>
      <p:sp>
        <p:nvSpPr>
          <p:cNvPr id="157713" name="Text Box 17"/>
          <p:cNvSpPr txBox="1">
            <a:spLocks noChangeArrowheads="1"/>
          </p:cNvSpPr>
          <p:nvPr/>
        </p:nvSpPr>
        <p:spPr bwMode="auto">
          <a:xfrm>
            <a:off x="990600" y="57150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What are the remaining 3 states?</a:t>
            </a:r>
          </a:p>
        </p:txBody>
      </p:sp>
      <p:sp>
        <p:nvSpPr>
          <p:cNvPr id="157714" name="Rectangle 18"/>
          <p:cNvSpPr>
            <a:spLocks noChangeArrowheads="1"/>
          </p:cNvSpPr>
          <p:nvPr/>
        </p:nvSpPr>
        <p:spPr bwMode="auto">
          <a:xfrm>
            <a:off x="5105400" y="5105400"/>
            <a:ext cx="2743200" cy="914400"/>
          </a:xfrm>
          <a:prstGeom prst="rect">
            <a:avLst/>
          </a:prstGeom>
          <a:solidFill>
            <a:srgbClr val="FFFFFF"/>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5" name="WordArt 19"/>
          <p:cNvSpPr>
            <a:spLocks noChangeArrowheads="1" noChangeShapeType="1" noTextEdit="1"/>
          </p:cNvSpPr>
          <p:nvPr/>
        </p:nvSpPr>
        <p:spPr bwMode="auto">
          <a:xfrm>
            <a:off x="914400" y="5257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15"/>
                                        </p:tgtEl>
                                        <p:attrNameLst>
                                          <p:attrName>style.visibility</p:attrName>
                                        </p:attrNameLst>
                                      </p:cBhvr>
                                      <p:to>
                                        <p:strVal val="visible"/>
                                      </p:to>
                                    </p:set>
                                    <p:animEffect transition="in" filter="dissolve">
                                      <p:cBhvr>
                                        <p:cTn id="7" dur="500"/>
                                        <p:tgtEl>
                                          <p:spTgt spid="157715"/>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157713"/>
                                        </p:tgtEl>
                                        <p:attrNameLst>
                                          <p:attrName>style.visibility</p:attrName>
                                        </p:attrNameLst>
                                      </p:cBhvr>
                                      <p:to>
                                        <p:strVal val="visible"/>
                                      </p:to>
                                    </p:set>
                                    <p:animEffect transition="in" filter="fade">
                                      <p:cBhvr>
                                        <p:cTn id="10" dur="1000"/>
                                        <p:tgtEl>
                                          <p:spTgt spid="157713"/>
                                        </p:tgtEl>
                                      </p:cBhvr>
                                    </p:animEffect>
                                    <p:anim calcmode="lin" valueType="num">
                                      <p:cBhvr>
                                        <p:cTn id="11" dur="1000" fill="hold"/>
                                        <p:tgtEl>
                                          <p:spTgt spid="157713"/>
                                        </p:tgtEl>
                                        <p:attrNameLst>
                                          <p:attrName>ppt_x</p:attrName>
                                        </p:attrNameLst>
                                      </p:cBhvr>
                                      <p:tavLst>
                                        <p:tav tm="0">
                                          <p:val>
                                            <p:strVal val="#ppt_x"/>
                                          </p:val>
                                        </p:tav>
                                        <p:tav tm="100000">
                                          <p:val>
                                            <p:strVal val="#ppt_x"/>
                                          </p:val>
                                        </p:tav>
                                      </p:tavLst>
                                    </p:anim>
                                    <p:anim calcmode="lin" valueType="num">
                                      <p:cBhvr>
                                        <p:cTn id="12" dur="900" decel="100000" fill="hold"/>
                                        <p:tgtEl>
                                          <p:spTgt spid="157713"/>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57713"/>
                                        </p:tgtEl>
                                        <p:attrNameLst>
                                          <p:attrName>ppt_y</p:attrName>
                                        </p:attrNameLst>
                                      </p:cBhvr>
                                      <p:tavLst>
                                        <p:tav tm="0">
                                          <p:val>
                                            <p:strVal val="#ppt_y-.03"/>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xit" presetSubtype="1" fill="hold" grpId="0" nodeType="clickEffect">
                                  <p:stCondLst>
                                    <p:cond delay="0"/>
                                  </p:stCondLst>
                                  <p:childTnLst>
                                    <p:animEffect transition="out" filter="wipe(up)">
                                      <p:cBhvr>
                                        <p:cTn id="17" dur="2000"/>
                                        <p:tgtEl>
                                          <p:spTgt spid="157714"/>
                                        </p:tgtEl>
                                      </p:cBhvr>
                                    </p:animEffect>
                                    <p:set>
                                      <p:cBhvr>
                                        <p:cTn id="18" dur="1" fill="hold">
                                          <p:stCondLst>
                                            <p:cond delay="1999"/>
                                          </p:stCondLst>
                                        </p:cTn>
                                        <p:tgtEl>
                                          <p:spTgt spid="1577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3" grpId="0"/>
      <p:bldP spid="157714" grpId="0" animBg="1"/>
      <p:bldP spid="15771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974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974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9748" name="Rectangle 4"/>
          <p:cNvSpPr>
            <a:spLocks noChangeArrowheads="1"/>
          </p:cNvSpPr>
          <p:nvPr/>
        </p:nvSpPr>
        <p:spPr bwMode="auto">
          <a:xfrm>
            <a:off x="914400" y="1143000"/>
            <a:ext cx="18430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Ring Counter</a:t>
            </a:r>
          </a:p>
        </p:txBody>
      </p:sp>
      <p:sp>
        <p:nvSpPr>
          <p:cNvPr id="159756" name="Text Box 12"/>
          <p:cNvSpPr txBox="1">
            <a:spLocks noChangeArrowheads="1"/>
          </p:cNvSpPr>
          <p:nvPr/>
        </p:nvSpPr>
        <p:spPr bwMode="auto">
          <a:xfrm>
            <a:off x="990600" y="1676400"/>
            <a:ext cx="708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ring counter can also be implemented with either D flip-flops or J-K flip-flops.</a:t>
            </a:r>
          </a:p>
        </p:txBody>
      </p:sp>
      <p:sp>
        <p:nvSpPr>
          <p:cNvPr id="159757" name="Text Box 13"/>
          <p:cNvSpPr txBox="1">
            <a:spLocks noChangeArrowheads="1"/>
          </p:cNvSpPr>
          <p:nvPr/>
        </p:nvSpPr>
        <p:spPr bwMode="auto">
          <a:xfrm>
            <a:off x="914400" y="2895600"/>
            <a:ext cx="2971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Here is a 4-bit ring counter constructed from a series of D flip-flops. Notice the feedback.</a:t>
            </a:r>
          </a:p>
        </p:txBody>
      </p:sp>
      <p:sp>
        <p:nvSpPr>
          <p:cNvPr id="159758" name="Text Box 14"/>
          <p:cNvSpPr txBox="1">
            <a:spLocks noChangeArrowheads="1"/>
          </p:cNvSpPr>
          <p:nvPr/>
        </p:nvSpPr>
        <p:spPr bwMode="auto">
          <a:xfrm>
            <a:off x="914400" y="4572000"/>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Like the Johnson counter, it can also be implemented with J-K flip flops. </a:t>
            </a:r>
          </a:p>
        </p:txBody>
      </p:sp>
      <p:graphicFrame>
        <p:nvGraphicFramePr>
          <p:cNvPr id="159759" name="Object 15"/>
          <p:cNvGraphicFramePr>
            <a:graphicFrameLocks noChangeAspect="1"/>
          </p:cNvGraphicFramePr>
          <p:nvPr/>
        </p:nvGraphicFramePr>
        <p:xfrm>
          <a:off x="4114800" y="2667000"/>
          <a:ext cx="3962400" cy="1509713"/>
        </p:xfrm>
        <a:graphic>
          <a:graphicData uri="http://schemas.openxmlformats.org/presentationml/2006/ole">
            <mc:AlternateContent xmlns:mc="http://schemas.openxmlformats.org/markup-compatibility/2006">
              <mc:Choice xmlns:v="urn:schemas-microsoft-com:vml" Requires="v">
                <p:oleObj spid="_x0000_s159775" name="CorelDRAW" r:id="rId5" imgW="3082747" imgH="1175004" progId="CorelDRAW.Graphic.12">
                  <p:embed/>
                </p:oleObj>
              </mc:Choice>
              <mc:Fallback>
                <p:oleObj name="CorelDRAW" r:id="rId5" imgW="3082747" imgH="1175004" progId="CorelDRAW.Graphic.1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667000"/>
                        <a:ext cx="3962400" cy="150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0" name="Object 16"/>
          <p:cNvGraphicFramePr>
            <a:graphicFrameLocks noChangeAspect="1"/>
          </p:cNvGraphicFramePr>
          <p:nvPr/>
        </p:nvGraphicFramePr>
        <p:xfrm>
          <a:off x="3886200" y="4362450"/>
          <a:ext cx="4230688" cy="1581150"/>
        </p:xfrm>
        <a:graphic>
          <a:graphicData uri="http://schemas.openxmlformats.org/presentationml/2006/ole">
            <mc:AlternateContent xmlns:mc="http://schemas.openxmlformats.org/markup-compatibility/2006">
              <mc:Choice xmlns:v="urn:schemas-microsoft-com:vml" Requires="v">
                <p:oleObj spid="_x0000_s159776" name="CorelDRAW" r:id="rId7" imgW="3316529" imgH="1240231" progId="CorelDRAW.Graphic.12">
                  <p:embed/>
                </p:oleObj>
              </mc:Choice>
              <mc:Fallback>
                <p:oleObj name="CorelDRAW" r:id="rId7" imgW="3316529" imgH="1240231" progId="CorelDRAW.Graphic.12">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4362450"/>
                        <a:ext cx="4230688"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57"/>
                                        </p:tgtEl>
                                        <p:attrNameLst>
                                          <p:attrName>style.visibility</p:attrName>
                                        </p:attrNameLst>
                                      </p:cBhvr>
                                      <p:to>
                                        <p:strVal val="visible"/>
                                      </p:to>
                                    </p:set>
                                    <p:anim calcmode="lin" valueType="num">
                                      <p:cBhvr additive="base">
                                        <p:cTn id="7" dur="500" fill="hold"/>
                                        <p:tgtEl>
                                          <p:spTgt spid="159757"/>
                                        </p:tgtEl>
                                        <p:attrNameLst>
                                          <p:attrName>ppt_x</p:attrName>
                                        </p:attrNameLst>
                                      </p:cBhvr>
                                      <p:tavLst>
                                        <p:tav tm="0">
                                          <p:val>
                                            <p:strVal val="0-#ppt_w/2"/>
                                          </p:val>
                                        </p:tav>
                                        <p:tav tm="100000">
                                          <p:val>
                                            <p:strVal val="#ppt_x"/>
                                          </p:val>
                                        </p:tav>
                                      </p:tavLst>
                                    </p:anim>
                                    <p:anim calcmode="lin" valueType="num">
                                      <p:cBhvr additive="base">
                                        <p:cTn id="8" dur="500" fill="hold"/>
                                        <p:tgtEl>
                                          <p:spTgt spid="15975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9759"/>
                                        </p:tgtEl>
                                        <p:attrNameLst>
                                          <p:attrName>style.visibility</p:attrName>
                                        </p:attrNameLst>
                                      </p:cBhvr>
                                      <p:to>
                                        <p:strVal val="visible"/>
                                      </p:to>
                                    </p:set>
                                    <p:anim calcmode="lin" valueType="num">
                                      <p:cBhvr additive="base">
                                        <p:cTn id="11" dur="1000" fill="hold"/>
                                        <p:tgtEl>
                                          <p:spTgt spid="159759"/>
                                        </p:tgtEl>
                                        <p:attrNameLst>
                                          <p:attrName>ppt_x</p:attrName>
                                        </p:attrNameLst>
                                      </p:cBhvr>
                                      <p:tavLst>
                                        <p:tav tm="0">
                                          <p:val>
                                            <p:strVal val="1+#ppt_w/2"/>
                                          </p:val>
                                        </p:tav>
                                        <p:tav tm="100000">
                                          <p:val>
                                            <p:strVal val="#ppt_x"/>
                                          </p:val>
                                        </p:tav>
                                      </p:tavLst>
                                    </p:anim>
                                    <p:anim calcmode="lin" valueType="num">
                                      <p:cBhvr additive="base">
                                        <p:cTn id="12" dur="1000" fill="hold"/>
                                        <p:tgtEl>
                                          <p:spTgt spid="15975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9758"/>
                                        </p:tgtEl>
                                        <p:attrNameLst>
                                          <p:attrName>style.visibility</p:attrName>
                                        </p:attrNameLst>
                                      </p:cBhvr>
                                      <p:to>
                                        <p:strVal val="visible"/>
                                      </p:to>
                                    </p:set>
                                    <p:anim calcmode="lin" valueType="num">
                                      <p:cBhvr additive="base">
                                        <p:cTn id="17" dur="1000" fill="hold"/>
                                        <p:tgtEl>
                                          <p:spTgt spid="159758"/>
                                        </p:tgtEl>
                                        <p:attrNameLst>
                                          <p:attrName>ppt_x</p:attrName>
                                        </p:attrNameLst>
                                      </p:cBhvr>
                                      <p:tavLst>
                                        <p:tav tm="0">
                                          <p:val>
                                            <p:strVal val="0-#ppt_w/2"/>
                                          </p:val>
                                        </p:tav>
                                        <p:tav tm="100000">
                                          <p:val>
                                            <p:strVal val="#ppt_x"/>
                                          </p:val>
                                        </p:tav>
                                      </p:tavLst>
                                    </p:anim>
                                    <p:anim calcmode="lin" valueType="num">
                                      <p:cBhvr additive="base">
                                        <p:cTn id="18" dur="1000" fill="hold"/>
                                        <p:tgtEl>
                                          <p:spTgt spid="15975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59760"/>
                                        </p:tgtEl>
                                        <p:attrNameLst>
                                          <p:attrName>style.visibility</p:attrName>
                                        </p:attrNameLst>
                                      </p:cBhvr>
                                      <p:to>
                                        <p:strVal val="visible"/>
                                      </p:to>
                                    </p:set>
                                    <p:anim calcmode="lin" valueType="num">
                                      <p:cBhvr additive="base">
                                        <p:cTn id="21" dur="1000" fill="hold"/>
                                        <p:tgtEl>
                                          <p:spTgt spid="159760"/>
                                        </p:tgtEl>
                                        <p:attrNameLst>
                                          <p:attrName>ppt_x</p:attrName>
                                        </p:attrNameLst>
                                      </p:cBhvr>
                                      <p:tavLst>
                                        <p:tav tm="0">
                                          <p:val>
                                            <p:strVal val="1+#ppt_w/2"/>
                                          </p:val>
                                        </p:tav>
                                        <p:tav tm="100000">
                                          <p:val>
                                            <p:strVal val="#ppt_x"/>
                                          </p:val>
                                        </p:tav>
                                      </p:tavLst>
                                    </p:anim>
                                    <p:anim calcmode="lin" valueType="num">
                                      <p:cBhvr additive="base">
                                        <p:cTn id="22" dur="1000" fill="hold"/>
                                        <p:tgtEl>
                                          <p:spTgt spid="1597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7" grpId="0"/>
      <p:bldP spid="15975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179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179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1796" name="Rectangle 4"/>
          <p:cNvSpPr>
            <a:spLocks noChangeArrowheads="1"/>
          </p:cNvSpPr>
          <p:nvPr/>
        </p:nvSpPr>
        <p:spPr bwMode="auto">
          <a:xfrm>
            <a:off x="914400" y="1143000"/>
            <a:ext cx="18430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Ring Counter</a:t>
            </a:r>
          </a:p>
        </p:txBody>
      </p:sp>
      <p:sp>
        <p:nvSpPr>
          <p:cNvPr id="161802" name="Text Box 10"/>
          <p:cNvSpPr txBox="1">
            <a:spLocks noChangeArrowheads="1"/>
          </p:cNvSpPr>
          <p:nvPr/>
        </p:nvSpPr>
        <p:spPr bwMode="auto">
          <a:xfrm>
            <a:off x="990600" y="1676400"/>
            <a:ext cx="708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Redrawing the Ring counter (without the clock shown) shows why it is a “ring”.</a:t>
            </a:r>
          </a:p>
        </p:txBody>
      </p:sp>
      <p:graphicFrame>
        <p:nvGraphicFramePr>
          <p:cNvPr id="161803" name="Object 11"/>
          <p:cNvGraphicFramePr>
            <a:graphicFrameLocks noChangeAspect="1"/>
          </p:cNvGraphicFramePr>
          <p:nvPr/>
        </p:nvGraphicFramePr>
        <p:xfrm>
          <a:off x="4784725" y="2643188"/>
          <a:ext cx="3444875" cy="3452812"/>
        </p:xfrm>
        <a:graphic>
          <a:graphicData uri="http://schemas.openxmlformats.org/presentationml/2006/ole">
            <mc:AlternateContent xmlns:mc="http://schemas.openxmlformats.org/markup-compatibility/2006">
              <mc:Choice xmlns:v="urn:schemas-microsoft-com:vml" Requires="v">
                <p:oleObj spid="_x0000_s161813" name="CorelDRAW" r:id="rId5" imgW="3216554" imgH="3223565" progId="CorelDRAW.Graphic.12">
                  <p:embed/>
                </p:oleObj>
              </mc:Choice>
              <mc:Fallback>
                <p:oleObj name="CorelDRAW" r:id="rId5" imgW="3216554" imgH="3223565" progId="CorelDRAW.Graphic.1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4725" y="2643188"/>
                        <a:ext cx="3444875"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04" name="Text Box 12"/>
          <p:cNvSpPr txBox="1">
            <a:spLocks noChangeArrowheads="1"/>
          </p:cNvSpPr>
          <p:nvPr/>
        </p:nvSpPr>
        <p:spPr bwMode="auto">
          <a:xfrm>
            <a:off x="1066800" y="2590800"/>
            <a:ext cx="3581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The disadvantage to this counter is that it must be preloaded with the desired pattern (usually a single 0 or 1) and it has even fewer states than a Johnson counter (</a:t>
            </a:r>
            <a:r>
              <a:rPr lang="en-US" altLang="zh-CN" sz="2000" i="1">
                <a:ea typeface="宋体" panose="02010600030101010101" pitchFamily="2" charset="-122"/>
              </a:rPr>
              <a:t>n</a:t>
            </a:r>
            <a:r>
              <a:rPr lang="en-US" altLang="zh-CN" sz="2000">
                <a:ea typeface="宋体" panose="02010600030101010101" pitchFamily="2" charset="-122"/>
              </a:rPr>
              <a:t>, where </a:t>
            </a:r>
            <a:r>
              <a:rPr lang="en-US" altLang="zh-CN" sz="2000" i="1">
                <a:ea typeface="宋体" panose="02010600030101010101" pitchFamily="2" charset="-122"/>
              </a:rPr>
              <a:t>n</a:t>
            </a:r>
            <a:r>
              <a:rPr lang="en-US" altLang="zh-CN" sz="2000">
                <a:ea typeface="宋体" panose="02010600030101010101" pitchFamily="2" charset="-122"/>
              </a:rPr>
              <a:t> = number of flip-flops.</a:t>
            </a:r>
          </a:p>
        </p:txBody>
      </p:sp>
      <p:sp>
        <p:nvSpPr>
          <p:cNvPr id="161805" name="Text Box 13"/>
          <p:cNvSpPr txBox="1">
            <a:spLocks noChangeArrowheads="1"/>
          </p:cNvSpPr>
          <p:nvPr/>
        </p:nvSpPr>
        <p:spPr bwMode="auto">
          <a:xfrm>
            <a:off x="1066800" y="4876800"/>
            <a:ext cx="381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On the other hand, it has the advantage of being self-decoding with a unique output for each 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804"/>
                                        </p:tgtEl>
                                        <p:attrNameLst>
                                          <p:attrName>style.visibility</p:attrName>
                                        </p:attrNameLst>
                                      </p:cBhvr>
                                      <p:to>
                                        <p:strVal val="visible"/>
                                      </p:to>
                                    </p:set>
                                    <p:anim calcmode="lin" valueType="num">
                                      <p:cBhvr additive="base">
                                        <p:cTn id="7" dur="500" fill="hold"/>
                                        <p:tgtEl>
                                          <p:spTgt spid="161804"/>
                                        </p:tgtEl>
                                        <p:attrNameLst>
                                          <p:attrName>ppt_x</p:attrName>
                                        </p:attrNameLst>
                                      </p:cBhvr>
                                      <p:tavLst>
                                        <p:tav tm="0">
                                          <p:val>
                                            <p:strVal val="0-#ppt_w/2"/>
                                          </p:val>
                                        </p:tav>
                                        <p:tav tm="100000">
                                          <p:val>
                                            <p:strVal val="#ppt_x"/>
                                          </p:val>
                                        </p:tav>
                                      </p:tavLst>
                                    </p:anim>
                                    <p:anim calcmode="lin" valueType="num">
                                      <p:cBhvr additive="base">
                                        <p:cTn id="8" dur="500" fill="hold"/>
                                        <p:tgtEl>
                                          <p:spTgt spid="1618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805"/>
                                        </p:tgtEl>
                                        <p:attrNameLst>
                                          <p:attrName>style.visibility</p:attrName>
                                        </p:attrNameLst>
                                      </p:cBhvr>
                                      <p:to>
                                        <p:strVal val="visible"/>
                                      </p:to>
                                    </p:set>
                                    <p:anim calcmode="lin" valueType="num">
                                      <p:cBhvr additive="base">
                                        <p:cTn id="13" dur="500" fill="hold"/>
                                        <p:tgtEl>
                                          <p:spTgt spid="161805"/>
                                        </p:tgtEl>
                                        <p:attrNameLst>
                                          <p:attrName>ppt_x</p:attrName>
                                        </p:attrNameLst>
                                      </p:cBhvr>
                                      <p:tavLst>
                                        <p:tav tm="0">
                                          <p:val>
                                            <p:strVal val="#ppt_x"/>
                                          </p:val>
                                        </p:tav>
                                        <p:tav tm="100000">
                                          <p:val>
                                            <p:strVal val="#ppt_x"/>
                                          </p:val>
                                        </p:tav>
                                      </p:tavLst>
                                    </p:anim>
                                    <p:anim calcmode="lin" valueType="num">
                                      <p:cBhvr additive="base">
                                        <p:cTn id="14" dur="500" fill="hold"/>
                                        <p:tgtEl>
                                          <p:spTgt spid="161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4" grpId="0"/>
      <p:bldP spid="16180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51" name="Rectangle 11"/>
          <p:cNvSpPr>
            <a:spLocks noChangeArrowheads="1"/>
          </p:cNvSpPr>
          <p:nvPr/>
        </p:nvSpPr>
        <p:spPr bwMode="auto">
          <a:xfrm>
            <a:off x="2819400" y="2438400"/>
            <a:ext cx="5638800" cy="3657600"/>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pic>
        <p:nvPicPr>
          <p:cNvPr id="16384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384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3844" name="Rectangle 4"/>
          <p:cNvSpPr>
            <a:spLocks noChangeArrowheads="1"/>
          </p:cNvSpPr>
          <p:nvPr/>
        </p:nvSpPr>
        <p:spPr bwMode="auto">
          <a:xfrm>
            <a:off x="914400" y="1143000"/>
            <a:ext cx="18430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Ring Counter</a:t>
            </a:r>
          </a:p>
        </p:txBody>
      </p:sp>
      <p:sp>
        <p:nvSpPr>
          <p:cNvPr id="163849" name="Text Box 9"/>
          <p:cNvSpPr txBox="1">
            <a:spLocks noChangeArrowheads="1"/>
          </p:cNvSpPr>
          <p:nvPr/>
        </p:nvSpPr>
        <p:spPr bwMode="auto">
          <a:xfrm>
            <a:off x="1066800" y="1676400"/>
            <a:ext cx="723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 common pattern for a ring counter is to load it with a single 1 or a single 0. The waveforms shown here are for an 8-bit ring counter with a single 1.</a:t>
            </a:r>
          </a:p>
        </p:txBody>
      </p:sp>
      <p:graphicFrame>
        <p:nvGraphicFramePr>
          <p:cNvPr id="163850" name="Object 10"/>
          <p:cNvGraphicFramePr>
            <a:graphicFrameLocks noChangeAspect="1"/>
          </p:cNvGraphicFramePr>
          <p:nvPr/>
        </p:nvGraphicFramePr>
        <p:xfrm>
          <a:off x="3048000" y="2633663"/>
          <a:ext cx="5254625" cy="3375025"/>
        </p:xfrm>
        <a:graphic>
          <a:graphicData uri="http://schemas.openxmlformats.org/presentationml/2006/ole">
            <mc:AlternateContent xmlns:mc="http://schemas.openxmlformats.org/markup-compatibility/2006">
              <mc:Choice xmlns:v="urn:schemas-microsoft-com:vml" Requires="v">
                <p:oleObj spid="_x0000_s163860" name="CorelDRAW" r:id="rId5" imgW="3803904" imgH="2443602" progId="CorelDRAW.Graphic.13">
                  <p:embed/>
                </p:oleObj>
              </mc:Choice>
              <mc:Fallback>
                <p:oleObj name="CorelDRAW" r:id="rId5" imgW="3803904" imgH="2443602" progId="CorelDRAW.Graphic.1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633663"/>
                        <a:ext cx="52546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52" name="Rectangle 12"/>
          <p:cNvSpPr>
            <a:spLocks noChangeArrowheads="1"/>
          </p:cNvSpPr>
          <p:nvPr/>
        </p:nvSpPr>
        <p:spPr bwMode="auto">
          <a:xfrm>
            <a:off x="3352800" y="2590800"/>
            <a:ext cx="5029200" cy="3429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8" fill="hold" grpId="0" nodeType="withEffect">
                                  <p:stCondLst>
                                    <p:cond delay="0"/>
                                  </p:stCondLst>
                                  <p:childTnLst>
                                    <p:animEffect transition="out" filter="wipe(left)">
                                      <p:cBhvr>
                                        <p:cTn id="6" dur="1000"/>
                                        <p:tgtEl>
                                          <p:spTgt spid="163852"/>
                                        </p:tgtEl>
                                      </p:cBhvr>
                                    </p:animEffect>
                                    <p:set>
                                      <p:cBhvr>
                                        <p:cTn id="7" dur="1" fill="hold">
                                          <p:stCondLst>
                                            <p:cond delay="999"/>
                                          </p:stCondLst>
                                        </p:cTn>
                                        <p:tgtEl>
                                          <p:spTgt spid="1638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5891"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5892"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5893" name="Rectangle 5"/>
          <p:cNvSpPr>
            <a:spLocks noChangeArrowheads="1"/>
          </p:cNvSpPr>
          <p:nvPr/>
        </p:nvSpPr>
        <p:spPr bwMode="auto">
          <a:xfrm>
            <a:off x="914400" y="1143000"/>
            <a:ext cx="35083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Shift Register Applications</a:t>
            </a:r>
          </a:p>
        </p:txBody>
      </p:sp>
      <p:sp>
        <p:nvSpPr>
          <p:cNvPr id="165894" name="Text Box 6"/>
          <p:cNvSpPr txBox="1">
            <a:spLocks noChangeArrowheads="1"/>
          </p:cNvSpPr>
          <p:nvPr/>
        </p:nvSpPr>
        <p:spPr bwMode="auto">
          <a:xfrm>
            <a:off x="1066800" y="1676400"/>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Shift registers can be used to delay a digital signal by a predetermined amount.</a:t>
            </a:r>
          </a:p>
        </p:txBody>
      </p:sp>
      <p:graphicFrame>
        <p:nvGraphicFramePr>
          <p:cNvPr id="165896" name="Object 8"/>
          <p:cNvGraphicFramePr>
            <a:graphicFrameLocks noChangeAspect="1"/>
          </p:cNvGraphicFramePr>
          <p:nvPr/>
        </p:nvGraphicFramePr>
        <p:xfrm>
          <a:off x="3200400" y="3465513"/>
          <a:ext cx="5410200" cy="2632075"/>
        </p:xfrm>
        <a:graphic>
          <a:graphicData uri="http://schemas.openxmlformats.org/presentationml/2006/ole">
            <mc:AlternateContent xmlns:mc="http://schemas.openxmlformats.org/markup-compatibility/2006">
              <mc:Choice xmlns:v="urn:schemas-microsoft-com:vml" Requires="v">
                <p:oleObj spid="_x0000_s165913" name="CorelDRAW" r:id="rId5" imgW="3647654" imgH="1772879" progId="CorelDRAW.Graphic.13">
                  <p:embed/>
                </p:oleObj>
              </mc:Choice>
              <mc:Fallback>
                <p:oleObj name="CorelDRAW" r:id="rId5" imgW="3647654" imgH="1772879" progId="CorelDRAW.Graphic.1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465513"/>
                        <a:ext cx="54102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7" name="WordArt 9"/>
          <p:cNvSpPr>
            <a:spLocks noChangeArrowheads="1" noChangeShapeType="1" noTextEdit="1"/>
          </p:cNvSpPr>
          <p:nvPr/>
        </p:nvSpPr>
        <p:spPr bwMode="auto">
          <a:xfrm>
            <a:off x="914400" y="25146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65898" name="Text Box 10"/>
          <p:cNvSpPr txBox="1">
            <a:spLocks noChangeArrowheads="1"/>
          </p:cNvSpPr>
          <p:nvPr/>
        </p:nvSpPr>
        <p:spPr bwMode="auto">
          <a:xfrm>
            <a:off x="2209800" y="2438400"/>
            <a:ext cx="617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An 8-bit serial in/serial out shift register has a 40 MHz clock. What is the total delay through the register?</a:t>
            </a:r>
          </a:p>
        </p:txBody>
      </p:sp>
      <p:sp>
        <p:nvSpPr>
          <p:cNvPr id="165899" name="Rectangle 11"/>
          <p:cNvSpPr>
            <a:spLocks noChangeArrowheads="1"/>
          </p:cNvSpPr>
          <p:nvPr/>
        </p:nvSpPr>
        <p:spPr bwMode="auto">
          <a:xfrm>
            <a:off x="3276600" y="4343400"/>
            <a:ext cx="5316538" cy="1371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0" name="WordArt 12"/>
          <p:cNvSpPr>
            <a:spLocks noChangeArrowheads="1" noChangeShapeType="1" noTextEdit="1"/>
          </p:cNvSpPr>
          <p:nvPr/>
        </p:nvSpPr>
        <p:spPr bwMode="auto">
          <a:xfrm>
            <a:off x="914400" y="3436938"/>
            <a:ext cx="12954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Solution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65901" name="Text Box 13"/>
          <p:cNvSpPr txBox="1">
            <a:spLocks noChangeArrowheads="1"/>
          </p:cNvSpPr>
          <p:nvPr/>
        </p:nvSpPr>
        <p:spPr bwMode="auto">
          <a:xfrm>
            <a:off x="990600" y="3870325"/>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delay for each clock is 1/40 MHz = 25 ns</a:t>
            </a:r>
          </a:p>
        </p:txBody>
      </p:sp>
      <p:sp>
        <p:nvSpPr>
          <p:cNvPr id="165902" name="Text Box 14"/>
          <p:cNvSpPr txBox="1">
            <a:spLocks noChangeArrowheads="1"/>
          </p:cNvSpPr>
          <p:nvPr/>
        </p:nvSpPr>
        <p:spPr bwMode="auto">
          <a:xfrm>
            <a:off x="990600" y="46482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total delay is 8 </a:t>
            </a:r>
            <a:r>
              <a:rPr lang="en-US" altLang="zh-CN" sz="2000">
                <a:latin typeface="Arial" panose="020B0604020202020204" pitchFamily="34" charset="0"/>
                <a:ea typeface="宋体" panose="02010600030101010101" pitchFamily="2" charset="-122"/>
              </a:rPr>
              <a:t>x</a:t>
            </a:r>
            <a:r>
              <a:rPr lang="en-US" altLang="zh-CN" sz="2000">
                <a:ea typeface="宋体" panose="02010600030101010101" pitchFamily="2" charset="-122"/>
              </a:rPr>
              <a:t> 25 ns = </a:t>
            </a:r>
            <a:r>
              <a:rPr lang="en-US" altLang="zh-CN" sz="2000">
                <a:solidFill>
                  <a:srgbClr val="FF0000"/>
                </a:solidFill>
                <a:ea typeface="宋体" panose="02010600030101010101" pitchFamily="2" charset="-122"/>
              </a:rPr>
              <a:t>200 ns</a:t>
            </a:r>
          </a:p>
        </p:txBody>
      </p:sp>
      <p:sp>
        <p:nvSpPr>
          <p:cNvPr id="165904" name="Text Box 16"/>
          <p:cNvSpPr txBox="1">
            <a:spLocks noChangeArrowheads="1"/>
          </p:cNvSpPr>
          <p:nvPr/>
        </p:nvSpPr>
        <p:spPr bwMode="auto">
          <a:xfrm>
            <a:off x="3962400" y="4419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25 ns</a:t>
            </a:r>
          </a:p>
        </p:txBody>
      </p:sp>
      <p:sp>
        <p:nvSpPr>
          <p:cNvPr id="165905" name="Rectangle 17"/>
          <p:cNvSpPr>
            <a:spLocks noChangeArrowheads="1"/>
          </p:cNvSpPr>
          <p:nvPr/>
        </p:nvSpPr>
        <p:spPr bwMode="auto">
          <a:xfrm>
            <a:off x="3048000" y="5410200"/>
            <a:ext cx="5514975" cy="762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3" name="Text Box 15"/>
          <p:cNvSpPr txBox="1">
            <a:spLocks noChangeArrowheads="1"/>
          </p:cNvSpPr>
          <p:nvPr/>
        </p:nvSpPr>
        <p:spPr bwMode="auto">
          <a:xfrm>
            <a:off x="5715000" y="5791200"/>
            <a:ext cx="762000" cy="274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 200 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5897"/>
                                        </p:tgtEl>
                                        <p:attrNameLst>
                                          <p:attrName>style.visibility</p:attrName>
                                        </p:attrNameLst>
                                      </p:cBhvr>
                                      <p:to>
                                        <p:strVal val="visible"/>
                                      </p:to>
                                    </p:set>
                                    <p:animEffect transition="in" filter="dissolve">
                                      <p:cBhvr>
                                        <p:cTn id="7" dur="500"/>
                                        <p:tgtEl>
                                          <p:spTgt spid="165897"/>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65898"/>
                                        </p:tgtEl>
                                        <p:attrNameLst>
                                          <p:attrName>style.visibility</p:attrName>
                                        </p:attrNameLst>
                                      </p:cBhvr>
                                      <p:to>
                                        <p:strVal val="visible"/>
                                      </p:to>
                                    </p:set>
                                    <p:anim calcmode="lin" valueType="num">
                                      <p:cBhvr additive="base">
                                        <p:cTn id="10" dur="500" fill="hold"/>
                                        <p:tgtEl>
                                          <p:spTgt spid="165898"/>
                                        </p:tgtEl>
                                        <p:attrNameLst>
                                          <p:attrName>ppt_x</p:attrName>
                                        </p:attrNameLst>
                                      </p:cBhvr>
                                      <p:tavLst>
                                        <p:tav tm="0">
                                          <p:val>
                                            <p:strVal val="1+#ppt_w/2"/>
                                          </p:val>
                                        </p:tav>
                                        <p:tav tm="100000">
                                          <p:val>
                                            <p:strVal val="#ppt_x"/>
                                          </p:val>
                                        </p:tav>
                                      </p:tavLst>
                                    </p:anim>
                                    <p:anim calcmode="lin" valueType="num">
                                      <p:cBhvr additive="base">
                                        <p:cTn id="11" dur="500" fill="hold"/>
                                        <p:tgtEl>
                                          <p:spTgt spid="165898"/>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5900"/>
                                        </p:tgtEl>
                                        <p:attrNameLst>
                                          <p:attrName>style.visibility</p:attrName>
                                        </p:attrNameLst>
                                      </p:cBhvr>
                                      <p:to>
                                        <p:strVal val="visible"/>
                                      </p:to>
                                    </p:set>
                                    <p:animEffect transition="in" filter="dissolve">
                                      <p:cBhvr>
                                        <p:cTn id="16" dur="500"/>
                                        <p:tgtEl>
                                          <p:spTgt spid="165900"/>
                                        </p:tgtEl>
                                      </p:cBhvr>
                                    </p:animEffect>
                                  </p:childTnLst>
                                </p:cTn>
                              </p:par>
                              <p:par>
                                <p:cTn id="17" presetID="2" presetClass="entr" presetSubtype="12" fill="hold" grpId="0" nodeType="withEffect">
                                  <p:stCondLst>
                                    <p:cond delay="0"/>
                                  </p:stCondLst>
                                  <p:childTnLst>
                                    <p:set>
                                      <p:cBhvr>
                                        <p:cTn id="18" dur="1" fill="hold">
                                          <p:stCondLst>
                                            <p:cond delay="0"/>
                                          </p:stCondLst>
                                        </p:cTn>
                                        <p:tgtEl>
                                          <p:spTgt spid="165901"/>
                                        </p:tgtEl>
                                        <p:attrNameLst>
                                          <p:attrName>style.visibility</p:attrName>
                                        </p:attrNameLst>
                                      </p:cBhvr>
                                      <p:to>
                                        <p:strVal val="visible"/>
                                      </p:to>
                                    </p:set>
                                    <p:anim calcmode="lin" valueType="num">
                                      <p:cBhvr additive="base">
                                        <p:cTn id="19" dur="500" fill="hold"/>
                                        <p:tgtEl>
                                          <p:spTgt spid="165901"/>
                                        </p:tgtEl>
                                        <p:attrNameLst>
                                          <p:attrName>ppt_x</p:attrName>
                                        </p:attrNameLst>
                                      </p:cBhvr>
                                      <p:tavLst>
                                        <p:tav tm="0">
                                          <p:val>
                                            <p:strVal val="0-#ppt_w/2"/>
                                          </p:val>
                                        </p:tav>
                                        <p:tav tm="100000">
                                          <p:val>
                                            <p:strVal val="#ppt_x"/>
                                          </p:val>
                                        </p:tav>
                                      </p:tavLst>
                                    </p:anim>
                                    <p:anim calcmode="lin" valueType="num">
                                      <p:cBhvr additive="base">
                                        <p:cTn id="20" dur="500" fill="hold"/>
                                        <p:tgtEl>
                                          <p:spTgt spid="165901"/>
                                        </p:tgtEl>
                                        <p:attrNameLst>
                                          <p:attrName>ppt_y</p:attrName>
                                        </p:attrNameLst>
                                      </p:cBhvr>
                                      <p:tavLst>
                                        <p:tav tm="0">
                                          <p:val>
                                            <p:strVal val="1+#ppt_h/2"/>
                                          </p:val>
                                        </p:tav>
                                        <p:tav tm="100000">
                                          <p:val>
                                            <p:strVal val="#ppt_y"/>
                                          </p:val>
                                        </p:tav>
                                      </p:tavLst>
                                    </p:anim>
                                  </p:childTnLst>
                                </p:cTn>
                              </p:par>
                              <p:par>
                                <p:cTn id="21" presetID="15" presetClass="entr" presetSubtype="0" fill="hold" grpId="0" nodeType="withEffect">
                                  <p:stCondLst>
                                    <p:cond delay="0"/>
                                  </p:stCondLst>
                                  <p:childTnLst>
                                    <p:set>
                                      <p:cBhvr>
                                        <p:cTn id="22" dur="1" fill="hold">
                                          <p:stCondLst>
                                            <p:cond delay="0"/>
                                          </p:stCondLst>
                                        </p:cTn>
                                        <p:tgtEl>
                                          <p:spTgt spid="165904"/>
                                        </p:tgtEl>
                                        <p:attrNameLst>
                                          <p:attrName>style.visibility</p:attrName>
                                        </p:attrNameLst>
                                      </p:cBhvr>
                                      <p:to>
                                        <p:strVal val="visible"/>
                                      </p:to>
                                    </p:set>
                                    <p:anim calcmode="lin" valueType="num">
                                      <p:cBhvr>
                                        <p:cTn id="23" dur="1000" fill="hold"/>
                                        <p:tgtEl>
                                          <p:spTgt spid="165904"/>
                                        </p:tgtEl>
                                        <p:attrNameLst>
                                          <p:attrName>ppt_w</p:attrName>
                                        </p:attrNameLst>
                                      </p:cBhvr>
                                      <p:tavLst>
                                        <p:tav tm="0">
                                          <p:val>
                                            <p:fltVal val="0"/>
                                          </p:val>
                                        </p:tav>
                                        <p:tav tm="100000">
                                          <p:val>
                                            <p:strVal val="#ppt_w"/>
                                          </p:val>
                                        </p:tav>
                                      </p:tavLst>
                                    </p:anim>
                                    <p:anim calcmode="lin" valueType="num">
                                      <p:cBhvr>
                                        <p:cTn id="24" dur="1000" fill="hold"/>
                                        <p:tgtEl>
                                          <p:spTgt spid="165904"/>
                                        </p:tgtEl>
                                        <p:attrNameLst>
                                          <p:attrName>ppt_h</p:attrName>
                                        </p:attrNameLst>
                                      </p:cBhvr>
                                      <p:tavLst>
                                        <p:tav tm="0">
                                          <p:val>
                                            <p:fltVal val="0"/>
                                          </p:val>
                                        </p:tav>
                                        <p:tav tm="100000">
                                          <p:val>
                                            <p:strVal val="#ppt_h"/>
                                          </p:val>
                                        </p:tav>
                                      </p:tavLst>
                                    </p:anim>
                                    <p:anim calcmode="lin" valueType="num">
                                      <p:cBhvr>
                                        <p:cTn id="25" dur="1000" fill="hold"/>
                                        <p:tgtEl>
                                          <p:spTgt spid="16590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65904"/>
                                        </p:tgtEl>
                                        <p:attrNameLst>
                                          <p:attrName>ppt_y</p:attrName>
                                        </p:attrNameLst>
                                      </p:cBhvr>
                                      <p:tavLst>
                                        <p:tav tm="0" fmla="#ppt_y+(sin(-2*pi*(1-$))*-#ppt_x+cos(-2*pi*(1-$))*(1-#ppt_y))*(1-$)">
                                          <p:val>
                                            <p:fltVal val="0"/>
                                          </p:val>
                                        </p:tav>
                                        <p:tav tm="100000">
                                          <p:val>
                                            <p:fltVal val="1"/>
                                          </p:val>
                                        </p:tav>
                                      </p:tavLst>
                                    </p:anim>
                                  </p:childTnLst>
                                </p:cTn>
                              </p:par>
                            </p:childTnLst>
                          </p:cTn>
                        </p:par>
                        <p:par>
                          <p:cTn id="27" fill="hold" nodeType="afterGroup">
                            <p:stCondLst>
                              <p:cond delay="1000"/>
                            </p:stCondLst>
                            <p:childTnLst>
                              <p:par>
                                <p:cTn id="28" presetID="22" presetClass="exit" presetSubtype="8" fill="hold" grpId="0" nodeType="afterEffect">
                                  <p:stCondLst>
                                    <p:cond delay="0"/>
                                  </p:stCondLst>
                                  <p:childTnLst>
                                    <p:animEffect transition="out" filter="wipe(left)">
                                      <p:cBhvr>
                                        <p:cTn id="29" dur="1000"/>
                                        <p:tgtEl>
                                          <p:spTgt spid="165899"/>
                                        </p:tgtEl>
                                      </p:cBhvr>
                                    </p:animEffect>
                                    <p:set>
                                      <p:cBhvr>
                                        <p:cTn id="30" dur="1" fill="hold">
                                          <p:stCondLst>
                                            <p:cond delay="999"/>
                                          </p:stCondLst>
                                        </p:cTn>
                                        <p:tgtEl>
                                          <p:spTgt spid="16589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165902"/>
                                        </p:tgtEl>
                                        <p:attrNameLst>
                                          <p:attrName>style.visibility</p:attrName>
                                        </p:attrNameLst>
                                      </p:cBhvr>
                                      <p:to>
                                        <p:strVal val="visible"/>
                                      </p:to>
                                    </p:set>
                                    <p:animEffect transition="in" filter="fade">
                                      <p:cBhvr>
                                        <p:cTn id="35" dur="1000"/>
                                        <p:tgtEl>
                                          <p:spTgt spid="165902"/>
                                        </p:tgtEl>
                                      </p:cBhvr>
                                    </p:animEffect>
                                    <p:anim calcmode="lin" valueType="num">
                                      <p:cBhvr>
                                        <p:cTn id="36" dur="1000" fill="hold"/>
                                        <p:tgtEl>
                                          <p:spTgt spid="165902"/>
                                        </p:tgtEl>
                                        <p:attrNameLst>
                                          <p:attrName>ppt_x</p:attrName>
                                        </p:attrNameLst>
                                      </p:cBhvr>
                                      <p:tavLst>
                                        <p:tav tm="0">
                                          <p:val>
                                            <p:strVal val="#ppt_x"/>
                                          </p:val>
                                        </p:tav>
                                        <p:tav tm="100000">
                                          <p:val>
                                            <p:strVal val="#ppt_x"/>
                                          </p:val>
                                        </p:tav>
                                      </p:tavLst>
                                    </p:anim>
                                    <p:anim calcmode="lin" valueType="num">
                                      <p:cBhvr>
                                        <p:cTn id="37" dur="900" decel="100000" fill="hold"/>
                                        <p:tgtEl>
                                          <p:spTgt spid="16590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5902"/>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xit" presetSubtype="8" fill="hold" grpId="0" nodeType="clickEffect">
                                  <p:stCondLst>
                                    <p:cond delay="0"/>
                                  </p:stCondLst>
                                  <p:childTnLst>
                                    <p:animEffect transition="out" filter="wipe(left)">
                                      <p:cBhvr>
                                        <p:cTn id="42" dur="500"/>
                                        <p:tgtEl>
                                          <p:spTgt spid="165905"/>
                                        </p:tgtEl>
                                      </p:cBhvr>
                                    </p:animEffect>
                                    <p:set>
                                      <p:cBhvr>
                                        <p:cTn id="43" dur="1" fill="hold">
                                          <p:stCondLst>
                                            <p:cond delay="499"/>
                                          </p:stCondLst>
                                        </p:cTn>
                                        <p:tgtEl>
                                          <p:spTgt spid="165905"/>
                                        </p:tgtEl>
                                        <p:attrNameLst>
                                          <p:attrName>style.visibility</p:attrName>
                                        </p:attrNameLst>
                                      </p:cBhvr>
                                      <p:to>
                                        <p:strVal val="hidden"/>
                                      </p:to>
                                    </p:set>
                                  </p:childTnLst>
                                </p:cTn>
                              </p:par>
                            </p:childTnLst>
                          </p:cTn>
                        </p:par>
                        <p:par>
                          <p:cTn id="44" fill="hold" nodeType="afterGroup">
                            <p:stCondLst>
                              <p:cond delay="500"/>
                            </p:stCondLst>
                            <p:childTnLst>
                              <p:par>
                                <p:cTn id="45" presetID="15" presetClass="entr" presetSubtype="0" fill="hold" grpId="0" nodeType="afterEffect">
                                  <p:stCondLst>
                                    <p:cond delay="0"/>
                                  </p:stCondLst>
                                  <p:childTnLst>
                                    <p:set>
                                      <p:cBhvr>
                                        <p:cTn id="46" dur="1" fill="hold">
                                          <p:stCondLst>
                                            <p:cond delay="0"/>
                                          </p:stCondLst>
                                        </p:cTn>
                                        <p:tgtEl>
                                          <p:spTgt spid="165903"/>
                                        </p:tgtEl>
                                        <p:attrNameLst>
                                          <p:attrName>style.visibility</p:attrName>
                                        </p:attrNameLst>
                                      </p:cBhvr>
                                      <p:to>
                                        <p:strVal val="visible"/>
                                      </p:to>
                                    </p:set>
                                    <p:anim calcmode="lin" valueType="num">
                                      <p:cBhvr>
                                        <p:cTn id="47" dur="1000" fill="hold"/>
                                        <p:tgtEl>
                                          <p:spTgt spid="165903"/>
                                        </p:tgtEl>
                                        <p:attrNameLst>
                                          <p:attrName>ppt_w</p:attrName>
                                        </p:attrNameLst>
                                      </p:cBhvr>
                                      <p:tavLst>
                                        <p:tav tm="0">
                                          <p:val>
                                            <p:fltVal val="0"/>
                                          </p:val>
                                        </p:tav>
                                        <p:tav tm="100000">
                                          <p:val>
                                            <p:strVal val="#ppt_w"/>
                                          </p:val>
                                        </p:tav>
                                      </p:tavLst>
                                    </p:anim>
                                    <p:anim calcmode="lin" valueType="num">
                                      <p:cBhvr>
                                        <p:cTn id="48" dur="1000" fill="hold"/>
                                        <p:tgtEl>
                                          <p:spTgt spid="165903"/>
                                        </p:tgtEl>
                                        <p:attrNameLst>
                                          <p:attrName>ppt_h</p:attrName>
                                        </p:attrNameLst>
                                      </p:cBhvr>
                                      <p:tavLst>
                                        <p:tav tm="0">
                                          <p:val>
                                            <p:fltVal val="0"/>
                                          </p:val>
                                        </p:tav>
                                        <p:tav tm="100000">
                                          <p:val>
                                            <p:strVal val="#ppt_h"/>
                                          </p:val>
                                        </p:tav>
                                      </p:tavLst>
                                    </p:anim>
                                    <p:anim calcmode="lin" valueType="num">
                                      <p:cBhvr>
                                        <p:cTn id="49" dur="1000" fill="hold"/>
                                        <p:tgtEl>
                                          <p:spTgt spid="16590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6590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animBg="1"/>
      <p:bldP spid="165898" grpId="0"/>
      <p:bldP spid="165899" grpId="0" animBg="1"/>
      <p:bldP spid="165900" grpId="0" animBg="1"/>
      <p:bldP spid="165901" grpId="0"/>
      <p:bldP spid="165902" grpId="0"/>
      <p:bldP spid="165904" grpId="0"/>
      <p:bldP spid="165905" grpId="0" animBg="1"/>
      <p:bldP spid="16590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838200" y="17526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 shift register is an arrangement of  flip-flops with important applications in storage and movement of data. Some basic data movements are illustrated here. </a:t>
            </a:r>
          </a:p>
        </p:txBody>
      </p:sp>
      <p:pic>
        <p:nvPicPr>
          <p:cNvPr id="3096" name="Picture 24"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3084" name="Text Box 12"/>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3101" name="Rectangle 29"/>
          <p:cNvSpPr>
            <a:spLocks noChangeArrowheads="1"/>
          </p:cNvSpPr>
          <p:nvPr/>
        </p:nvSpPr>
        <p:spPr bwMode="auto">
          <a:xfrm>
            <a:off x="914400" y="1143000"/>
            <a:ext cx="40417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Basic Shift Register Operations</a:t>
            </a:r>
          </a:p>
        </p:txBody>
      </p:sp>
      <p:graphicFrame>
        <p:nvGraphicFramePr>
          <p:cNvPr id="3103" name="Object 31"/>
          <p:cNvGraphicFramePr>
            <a:graphicFrameLocks noChangeAspect="1"/>
          </p:cNvGraphicFramePr>
          <p:nvPr/>
        </p:nvGraphicFramePr>
        <p:xfrm>
          <a:off x="1447800" y="3124200"/>
          <a:ext cx="6467475" cy="2536825"/>
        </p:xfrm>
        <a:graphic>
          <a:graphicData uri="http://schemas.openxmlformats.org/presentationml/2006/ole">
            <mc:AlternateContent xmlns:mc="http://schemas.openxmlformats.org/markup-compatibility/2006">
              <mc:Choice xmlns:v="urn:schemas-microsoft-com:vml" Requires="v">
                <p:oleObj spid="_x0000_s3128" name="CorelDRAW" r:id="rId5" imgW="4705791" imgH="1844406" progId="CorelDRAW.Graphic.13">
                  <p:embed/>
                </p:oleObj>
              </mc:Choice>
              <mc:Fallback>
                <p:oleObj name="CorelDRAW" r:id="rId5" imgW="4705791" imgH="1844406" progId="CorelDRAW.Graphic.1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646747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4" name="Text Box 32"/>
          <p:cNvSpPr txBox="1">
            <a:spLocks noChangeArrowheads="1"/>
          </p:cNvSpPr>
          <p:nvPr/>
        </p:nvSpPr>
        <p:spPr bwMode="auto">
          <a:xfrm>
            <a:off x="8382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3105" name="Text Box 33"/>
          <p:cNvSpPr txBox="1">
            <a:spLocks noChangeArrowheads="1"/>
          </p:cNvSpPr>
          <p:nvPr/>
        </p:nvSpPr>
        <p:spPr bwMode="auto">
          <a:xfrm>
            <a:off x="54864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3106" name="Text Box 34"/>
          <p:cNvSpPr txBox="1">
            <a:spLocks noChangeArrowheads="1"/>
          </p:cNvSpPr>
          <p:nvPr/>
        </p:nvSpPr>
        <p:spPr bwMode="auto">
          <a:xfrm>
            <a:off x="6400800" y="2871788"/>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3107" name="Text Box 35"/>
          <p:cNvSpPr txBox="1">
            <a:spLocks noChangeArrowheads="1"/>
          </p:cNvSpPr>
          <p:nvPr/>
        </p:nvSpPr>
        <p:spPr bwMode="auto">
          <a:xfrm>
            <a:off x="3276600" y="4319588"/>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3108" name="Text Box 36"/>
          <p:cNvSpPr txBox="1">
            <a:spLocks noChangeArrowheads="1"/>
          </p:cNvSpPr>
          <p:nvPr/>
        </p:nvSpPr>
        <p:spPr bwMode="auto">
          <a:xfrm>
            <a:off x="838200" y="49530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in</a:t>
            </a:r>
          </a:p>
        </p:txBody>
      </p:sp>
      <p:sp>
        <p:nvSpPr>
          <p:cNvPr id="3109" name="Text Box 37"/>
          <p:cNvSpPr txBox="1">
            <a:spLocks noChangeArrowheads="1"/>
          </p:cNvSpPr>
          <p:nvPr/>
        </p:nvSpPr>
        <p:spPr bwMode="auto">
          <a:xfrm>
            <a:off x="2786063"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3110" name="Text Box 38"/>
          <p:cNvSpPr txBox="1">
            <a:spLocks noChangeArrowheads="1"/>
          </p:cNvSpPr>
          <p:nvPr/>
        </p:nvSpPr>
        <p:spPr bwMode="auto">
          <a:xfrm>
            <a:off x="35052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3111" name="Text Box 39"/>
          <p:cNvSpPr txBox="1">
            <a:spLocks noChangeArrowheads="1"/>
          </p:cNvSpPr>
          <p:nvPr/>
        </p:nvSpPr>
        <p:spPr bwMode="auto">
          <a:xfrm>
            <a:off x="73914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3112" name="Text Box 40"/>
          <p:cNvSpPr txBox="1">
            <a:spLocks noChangeArrowheads="1"/>
          </p:cNvSpPr>
          <p:nvPr/>
        </p:nvSpPr>
        <p:spPr bwMode="auto">
          <a:xfrm>
            <a:off x="1806575" y="5595938"/>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3113" name="Text Box 41"/>
          <p:cNvSpPr txBox="1">
            <a:spLocks noChangeArrowheads="1"/>
          </p:cNvSpPr>
          <p:nvPr/>
        </p:nvSpPr>
        <p:spPr bwMode="auto">
          <a:xfrm>
            <a:off x="3276600" y="5592763"/>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Data out</a:t>
            </a:r>
          </a:p>
        </p:txBody>
      </p:sp>
      <p:sp>
        <p:nvSpPr>
          <p:cNvPr id="3114" name="Text Box 42"/>
          <p:cNvSpPr txBox="1">
            <a:spLocks noChangeArrowheads="1"/>
          </p:cNvSpPr>
          <p:nvPr/>
        </p:nvSpPr>
        <p:spPr bwMode="auto">
          <a:xfrm>
            <a:off x="1295400" y="3886200"/>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in/shift right/serial out</a:t>
            </a:r>
          </a:p>
        </p:txBody>
      </p:sp>
      <p:sp>
        <p:nvSpPr>
          <p:cNvPr id="3115" name="Text Box 43"/>
          <p:cNvSpPr txBox="1">
            <a:spLocks noChangeArrowheads="1"/>
          </p:cNvSpPr>
          <p:nvPr/>
        </p:nvSpPr>
        <p:spPr bwMode="auto">
          <a:xfrm>
            <a:off x="3886200" y="3886200"/>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in/shift left/serial out</a:t>
            </a:r>
          </a:p>
        </p:txBody>
      </p:sp>
      <p:sp>
        <p:nvSpPr>
          <p:cNvPr id="3116" name="Text Box 44"/>
          <p:cNvSpPr txBox="1">
            <a:spLocks noChangeArrowheads="1"/>
          </p:cNvSpPr>
          <p:nvPr/>
        </p:nvSpPr>
        <p:spPr bwMode="auto">
          <a:xfrm>
            <a:off x="6096000" y="38862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Parallel in/serial out</a:t>
            </a:r>
          </a:p>
        </p:txBody>
      </p:sp>
      <p:sp>
        <p:nvSpPr>
          <p:cNvPr id="3117" name="Text Box 45"/>
          <p:cNvSpPr txBox="1">
            <a:spLocks noChangeArrowheads="1"/>
          </p:cNvSpPr>
          <p:nvPr/>
        </p:nvSpPr>
        <p:spPr bwMode="auto">
          <a:xfrm>
            <a:off x="2971800" y="57912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Parallel in/parallel out</a:t>
            </a:r>
          </a:p>
        </p:txBody>
      </p:sp>
      <p:sp>
        <p:nvSpPr>
          <p:cNvPr id="3118" name="Text Box 46"/>
          <p:cNvSpPr txBox="1">
            <a:spLocks noChangeArrowheads="1"/>
          </p:cNvSpPr>
          <p:nvPr/>
        </p:nvSpPr>
        <p:spPr bwMode="auto">
          <a:xfrm>
            <a:off x="1524000" y="57912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in/parallel out</a:t>
            </a:r>
          </a:p>
        </p:txBody>
      </p:sp>
      <p:sp>
        <p:nvSpPr>
          <p:cNvPr id="3119" name="Text Box 47"/>
          <p:cNvSpPr txBox="1">
            <a:spLocks noChangeArrowheads="1"/>
          </p:cNvSpPr>
          <p:nvPr/>
        </p:nvSpPr>
        <p:spPr bwMode="auto">
          <a:xfrm>
            <a:off x="5105400" y="5745163"/>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Rotate right</a:t>
            </a:r>
          </a:p>
        </p:txBody>
      </p:sp>
      <p:sp>
        <p:nvSpPr>
          <p:cNvPr id="3120" name="Text Box 48"/>
          <p:cNvSpPr txBox="1">
            <a:spLocks noChangeArrowheads="1"/>
          </p:cNvSpPr>
          <p:nvPr/>
        </p:nvSpPr>
        <p:spPr bwMode="auto">
          <a:xfrm>
            <a:off x="6781800" y="57451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Rotate left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14"/>
                                        </p:tgtEl>
                                        <p:attrNameLst>
                                          <p:attrName>style.visibility</p:attrName>
                                        </p:attrNameLst>
                                      </p:cBhvr>
                                      <p:to>
                                        <p:strVal val="visible"/>
                                      </p:to>
                                    </p:set>
                                    <p:anim calcmode="lin" valueType="num">
                                      <p:cBhvr additive="base">
                                        <p:cTn id="7" dur="500" fill="hold"/>
                                        <p:tgtEl>
                                          <p:spTgt spid="3114"/>
                                        </p:tgtEl>
                                        <p:attrNameLst>
                                          <p:attrName>ppt_x</p:attrName>
                                        </p:attrNameLst>
                                      </p:cBhvr>
                                      <p:tavLst>
                                        <p:tav tm="0">
                                          <p:val>
                                            <p:strVal val="1+#ppt_w/2"/>
                                          </p:val>
                                        </p:tav>
                                        <p:tav tm="100000">
                                          <p:val>
                                            <p:strVal val="#ppt_x"/>
                                          </p:val>
                                        </p:tav>
                                      </p:tavLst>
                                    </p:anim>
                                    <p:anim calcmode="lin" valueType="num">
                                      <p:cBhvr additive="base">
                                        <p:cTn id="8" dur="500" fill="hold"/>
                                        <p:tgtEl>
                                          <p:spTgt spid="31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15"/>
                                        </p:tgtEl>
                                        <p:attrNameLst>
                                          <p:attrName>style.visibility</p:attrName>
                                        </p:attrNameLst>
                                      </p:cBhvr>
                                      <p:to>
                                        <p:strVal val="visible"/>
                                      </p:to>
                                    </p:set>
                                    <p:anim calcmode="lin" valueType="num">
                                      <p:cBhvr additive="base">
                                        <p:cTn id="13" dur="500" fill="hold"/>
                                        <p:tgtEl>
                                          <p:spTgt spid="3115"/>
                                        </p:tgtEl>
                                        <p:attrNameLst>
                                          <p:attrName>ppt_x</p:attrName>
                                        </p:attrNameLst>
                                      </p:cBhvr>
                                      <p:tavLst>
                                        <p:tav tm="0">
                                          <p:val>
                                            <p:strVal val="1+#ppt_w/2"/>
                                          </p:val>
                                        </p:tav>
                                        <p:tav tm="100000">
                                          <p:val>
                                            <p:strVal val="#ppt_x"/>
                                          </p:val>
                                        </p:tav>
                                      </p:tavLst>
                                    </p:anim>
                                    <p:anim calcmode="lin" valueType="num">
                                      <p:cBhvr additive="base">
                                        <p:cTn id="14" dur="500" fill="hold"/>
                                        <p:tgtEl>
                                          <p:spTgt spid="31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16"/>
                                        </p:tgtEl>
                                        <p:attrNameLst>
                                          <p:attrName>style.visibility</p:attrName>
                                        </p:attrNameLst>
                                      </p:cBhvr>
                                      <p:to>
                                        <p:strVal val="visible"/>
                                      </p:to>
                                    </p:set>
                                    <p:anim calcmode="lin" valueType="num">
                                      <p:cBhvr additive="base">
                                        <p:cTn id="19" dur="500" fill="hold"/>
                                        <p:tgtEl>
                                          <p:spTgt spid="3116"/>
                                        </p:tgtEl>
                                        <p:attrNameLst>
                                          <p:attrName>ppt_x</p:attrName>
                                        </p:attrNameLst>
                                      </p:cBhvr>
                                      <p:tavLst>
                                        <p:tav tm="0">
                                          <p:val>
                                            <p:strVal val="1+#ppt_w/2"/>
                                          </p:val>
                                        </p:tav>
                                        <p:tav tm="100000">
                                          <p:val>
                                            <p:strVal val="#ppt_x"/>
                                          </p:val>
                                        </p:tav>
                                      </p:tavLst>
                                    </p:anim>
                                    <p:anim calcmode="lin" valueType="num">
                                      <p:cBhvr additive="base">
                                        <p:cTn id="20" dur="500" fill="hold"/>
                                        <p:tgtEl>
                                          <p:spTgt spid="311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18"/>
                                        </p:tgtEl>
                                        <p:attrNameLst>
                                          <p:attrName>style.visibility</p:attrName>
                                        </p:attrNameLst>
                                      </p:cBhvr>
                                      <p:to>
                                        <p:strVal val="visible"/>
                                      </p:to>
                                    </p:set>
                                    <p:anim calcmode="lin" valueType="num">
                                      <p:cBhvr additive="base">
                                        <p:cTn id="25" dur="500" fill="hold"/>
                                        <p:tgtEl>
                                          <p:spTgt spid="3118"/>
                                        </p:tgtEl>
                                        <p:attrNameLst>
                                          <p:attrName>ppt_x</p:attrName>
                                        </p:attrNameLst>
                                      </p:cBhvr>
                                      <p:tavLst>
                                        <p:tav tm="0">
                                          <p:val>
                                            <p:strVal val="1+#ppt_w/2"/>
                                          </p:val>
                                        </p:tav>
                                        <p:tav tm="100000">
                                          <p:val>
                                            <p:strVal val="#ppt_x"/>
                                          </p:val>
                                        </p:tav>
                                      </p:tavLst>
                                    </p:anim>
                                    <p:anim calcmode="lin" valueType="num">
                                      <p:cBhvr additive="base">
                                        <p:cTn id="26" dur="500" fill="hold"/>
                                        <p:tgtEl>
                                          <p:spTgt spid="31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17"/>
                                        </p:tgtEl>
                                        <p:attrNameLst>
                                          <p:attrName>style.visibility</p:attrName>
                                        </p:attrNameLst>
                                      </p:cBhvr>
                                      <p:to>
                                        <p:strVal val="visible"/>
                                      </p:to>
                                    </p:set>
                                    <p:anim calcmode="lin" valueType="num">
                                      <p:cBhvr additive="base">
                                        <p:cTn id="31" dur="500" fill="hold"/>
                                        <p:tgtEl>
                                          <p:spTgt spid="3117"/>
                                        </p:tgtEl>
                                        <p:attrNameLst>
                                          <p:attrName>ppt_x</p:attrName>
                                        </p:attrNameLst>
                                      </p:cBhvr>
                                      <p:tavLst>
                                        <p:tav tm="0">
                                          <p:val>
                                            <p:strVal val="1+#ppt_w/2"/>
                                          </p:val>
                                        </p:tav>
                                        <p:tav tm="100000">
                                          <p:val>
                                            <p:strVal val="#ppt_x"/>
                                          </p:val>
                                        </p:tav>
                                      </p:tavLst>
                                    </p:anim>
                                    <p:anim calcmode="lin" valueType="num">
                                      <p:cBhvr additive="base">
                                        <p:cTn id="32" dur="500" fill="hold"/>
                                        <p:tgtEl>
                                          <p:spTgt spid="311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119"/>
                                        </p:tgtEl>
                                        <p:attrNameLst>
                                          <p:attrName>style.visibility</p:attrName>
                                        </p:attrNameLst>
                                      </p:cBhvr>
                                      <p:to>
                                        <p:strVal val="visible"/>
                                      </p:to>
                                    </p:set>
                                    <p:anim calcmode="lin" valueType="num">
                                      <p:cBhvr additive="base">
                                        <p:cTn id="37" dur="500" fill="hold"/>
                                        <p:tgtEl>
                                          <p:spTgt spid="3119"/>
                                        </p:tgtEl>
                                        <p:attrNameLst>
                                          <p:attrName>ppt_x</p:attrName>
                                        </p:attrNameLst>
                                      </p:cBhvr>
                                      <p:tavLst>
                                        <p:tav tm="0">
                                          <p:val>
                                            <p:strVal val="1+#ppt_w/2"/>
                                          </p:val>
                                        </p:tav>
                                        <p:tav tm="100000">
                                          <p:val>
                                            <p:strVal val="#ppt_x"/>
                                          </p:val>
                                        </p:tav>
                                      </p:tavLst>
                                    </p:anim>
                                    <p:anim calcmode="lin" valueType="num">
                                      <p:cBhvr additive="base">
                                        <p:cTn id="38" dur="500" fill="hold"/>
                                        <p:tgtEl>
                                          <p:spTgt spid="311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120"/>
                                        </p:tgtEl>
                                        <p:attrNameLst>
                                          <p:attrName>style.visibility</p:attrName>
                                        </p:attrNameLst>
                                      </p:cBhvr>
                                      <p:to>
                                        <p:strVal val="visible"/>
                                      </p:to>
                                    </p:set>
                                    <p:anim calcmode="lin" valueType="num">
                                      <p:cBhvr additive="base">
                                        <p:cTn id="43" dur="500" fill="hold"/>
                                        <p:tgtEl>
                                          <p:spTgt spid="3120"/>
                                        </p:tgtEl>
                                        <p:attrNameLst>
                                          <p:attrName>ppt_x</p:attrName>
                                        </p:attrNameLst>
                                      </p:cBhvr>
                                      <p:tavLst>
                                        <p:tav tm="0">
                                          <p:val>
                                            <p:strVal val="1+#ppt_w/2"/>
                                          </p:val>
                                        </p:tav>
                                        <p:tav tm="100000">
                                          <p:val>
                                            <p:strVal val="#ppt_x"/>
                                          </p:val>
                                        </p:tav>
                                      </p:tavLst>
                                    </p:anim>
                                    <p:anim calcmode="lin" valueType="num">
                                      <p:cBhvr additive="base">
                                        <p:cTn id="44" dur="500" fill="hold"/>
                                        <p:tgtEl>
                                          <p:spTgt spid="3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4" grpId="0"/>
      <p:bldP spid="3115" grpId="0"/>
      <p:bldP spid="3116" grpId="0"/>
      <p:bldP spid="3117" grpId="0"/>
      <p:bldP spid="3118" grpId="0"/>
      <p:bldP spid="3119" grpId="0"/>
      <p:bldP spid="312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58" name="Picture 1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28600"/>
            <a:ext cx="24384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6149" name="Text Box 5"/>
          <p:cNvSpPr txBox="1">
            <a:spLocks noChangeArrowheads="1"/>
          </p:cNvSpPr>
          <p:nvPr/>
        </p:nvSpPr>
        <p:spPr bwMode="auto">
          <a:xfrm>
            <a:off x="3429000" y="2286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Key Terms</a:t>
            </a:r>
          </a:p>
        </p:txBody>
      </p:sp>
      <p:sp>
        <p:nvSpPr>
          <p:cNvPr id="6159" name="Rectangle 15"/>
          <p:cNvSpPr>
            <a:spLocks noChangeArrowheads="1"/>
          </p:cNvSpPr>
          <p:nvPr/>
        </p:nvSpPr>
        <p:spPr bwMode="auto">
          <a:xfrm>
            <a:off x="20638" y="0"/>
            <a:ext cx="9155112" cy="6889750"/>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Text Box 16"/>
          <p:cNvSpPr txBox="1">
            <a:spLocks noChangeArrowheads="1"/>
          </p:cNvSpPr>
          <p:nvPr/>
        </p:nvSpPr>
        <p:spPr bwMode="auto">
          <a:xfrm>
            <a:off x="1447800" y="147955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a:latin typeface="Times" panose="02020603050405020304" pitchFamily="18" charset="0"/>
                <a:ea typeface="宋体" panose="02010600030101010101" pitchFamily="2" charset="-122"/>
                <a:cs typeface="Times New Roman" panose="02020603050405020304" pitchFamily="18" charset="0"/>
              </a:rPr>
              <a:t> </a:t>
            </a:r>
          </a:p>
        </p:txBody>
      </p:sp>
      <p:sp>
        <p:nvSpPr>
          <p:cNvPr id="6161" name="Text Box 17"/>
          <p:cNvSpPr txBox="1">
            <a:spLocks noChangeArrowheads="1"/>
          </p:cNvSpPr>
          <p:nvPr/>
        </p:nvSpPr>
        <p:spPr bwMode="auto">
          <a:xfrm>
            <a:off x="152400" y="1546225"/>
            <a:ext cx="2209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Register  </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Stage</a:t>
            </a:r>
            <a:endParaRPr lang="en-US" altLang="zh-CN" b="1" i="1">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Shift</a:t>
            </a:r>
          </a:p>
          <a:p>
            <a:pPr algn="r" eaLnBrk="1" hangingPunct="1"/>
            <a:endPar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Load</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Bidirectional</a:t>
            </a:r>
          </a:p>
        </p:txBody>
      </p:sp>
      <p:sp>
        <p:nvSpPr>
          <p:cNvPr id="6162" name="Text Box 18"/>
          <p:cNvSpPr txBox="1">
            <a:spLocks noChangeArrowheads="1"/>
          </p:cNvSpPr>
          <p:nvPr/>
        </p:nvSpPr>
        <p:spPr bwMode="auto">
          <a:xfrm>
            <a:off x="2444750" y="1543050"/>
            <a:ext cx="647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Times" panose="02020603050405020304" pitchFamily="18" charset="0"/>
                <a:ea typeface="宋体" panose="02010600030101010101" pitchFamily="2" charset="-122"/>
                <a:cs typeface="Times New Roman" panose="02020603050405020304" pitchFamily="18" charset="0"/>
              </a:rPr>
              <a:t>One or more flip-flops used to store and shift data.</a:t>
            </a:r>
          </a:p>
        </p:txBody>
      </p:sp>
      <p:sp>
        <p:nvSpPr>
          <p:cNvPr id="6163" name="Text Box 19"/>
          <p:cNvSpPr txBox="1">
            <a:spLocks noChangeArrowheads="1"/>
          </p:cNvSpPr>
          <p:nvPr/>
        </p:nvSpPr>
        <p:spPr bwMode="auto">
          <a:xfrm>
            <a:off x="2438400" y="208915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One storage element in a register.</a:t>
            </a:r>
          </a:p>
        </p:txBody>
      </p:sp>
      <p:sp>
        <p:nvSpPr>
          <p:cNvPr id="6164" name="Text Box 20"/>
          <p:cNvSpPr txBox="1">
            <a:spLocks noChangeArrowheads="1"/>
          </p:cNvSpPr>
          <p:nvPr/>
        </p:nvSpPr>
        <p:spPr bwMode="auto">
          <a:xfrm>
            <a:off x="2438400" y="2622550"/>
            <a:ext cx="6477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To move binary data from stage to stage within a shift register or other storage device or to move binary data into or out of the device.</a:t>
            </a:r>
            <a:endParaRPr lang="en-US" altLang="zh-CN" b="1" i="1">
              <a:solidFill>
                <a:srgbClr val="000000"/>
              </a:solidFill>
              <a:latin typeface="Times" panose="02020603050405020304" pitchFamily="18" charset="0"/>
              <a:ea typeface="宋体" panose="02010600030101010101" pitchFamily="2" charset="-122"/>
              <a:cs typeface="Times New Roman" panose="02020603050405020304" pitchFamily="18" charset="0"/>
            </a:endParaRPr>
          </a:p>
        </p:txBody>
      </p:sp>
      <p:sp>
        <p:nvSpPr>
          <p:cNvPr id="6165" name="Text Box 21"/>
          <p:cNvSpPr txBox="1">
            <a:spLocks noChangeArrowheads="1"/>
          </p:cNvSpPr>
          <p:nvPr/>
        </p:nvSpPr>
        <p:spPr bwMode="auto">
          <a:xfrm>
            <a:off x="2438400" y="3886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Times" panose="02020603050405020304" pitchFamily="18" charset="0"/>
                <a:ea typeface="宋体" panose="02010600030101010101" pitchFamily="2" charset="-122"/>
                <a:cs typeface="Times New Roman" panose="02020603050405020304" pitchFamily="18" charset="0"/>
              </a:rPr>
              <a:t>To enter data in a shift register.</a:t>
            </a:r>
          </a:p>
        </p:txBody>
      </p:sp>
      <p:sp>
        <p:nvSpPr>
          <p:cNvPr id="6166" name="Text Box 22"/>
          <p:cNvSpPr txBox="1">
            <a:spLocks noChangeArrowheads="1"/>
          </p:cNvSpPr>
          <p:nvPr/>
        </p:nvSpPr>
        <p:spPr bwMode="auto">
          <a:xfrm>
            <a:off x="2438400" y="4435475"/>
            <a:ext cx="647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Times" panose="02020603050405020304" pitchFamily="18" charset="0"/>
                <a:ea typeface="宋体" panose="02010600030101010101" pitchFamily="2" charset="-122"/>
                <a:cs typeface="Times New Roman" panose="02020603050405020304" pitchFamily="18" charset="0"/>
              </a:rPr>
              <a:t>Having two directions. In a bidirectional shift register, the stored data can be shifted right or left.</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66"/>
                                        </p:tgtEl>
                                        <p:attrNameLst>
                                          <p:attrName>style.visibility</p:attrName>
                                        </p:attrNameLst>
                                      </p:cBhvr>
                                      <p:to>
                                        <p:strVal val="visible"/>
                                      </p:to>
                                    </p:set>
                                    <p:anim calcmode="lin" valueType="num">
                                      <p:cBhvr additive="base">
                                        <p:cTn id="31" dur="500" fill="hold"/>
                                        <p:tgtEl>
                                          <p:spTgt spid="6166"/>
                                        </p:tgtEl>
                                        <p:attrNameLst>
                                          <p:attrName>ppt_x</p:attrName>
                                        </p:attrNameLst>
                                      </p:cBhvr>
                                      <p:tavLst>
                                        <p:tav tm="0">
                                          <p:val>
                                            <p:strVal val="1+#ppt_w/2"/>
                                          </p:val>
                                        </p:tav>
                                        <p:tav tm="100000">
                                          <p:val>
                                            <p:strVal val="#ppt_x"/>
                                          </p:val>
                                        </p:tav>
                                      </p:tavLst>
                                    </p:anim>
                                    <p:anim calcmode="lin" valueType="num">
                                      <p:cBhvr additive="base">
                                        <p:cTn id="32"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P spid="616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7" name="Text Box 3"/>
          <p:cNvSpPr txBox="1">
            <a:spLocks noChangeArrowheads="1"/>
          </p:cNvSpPr>
          <p:nvPr/>
        </p:nvSpPr>
        <p:spPr bwMode="auto">
          <a:xfrm>
            <a:off x="914400" y="1600200"/>
            <a:ext cx="7848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chemeClr val="tx2"/>
                </a:solidFill>
                <a:ea typeface="宋体" panose="02010600030101010101" pitchFamily="2" charset="-122"/>
              </a:rPr>
              <a:t>1.  The shift register that would be used to delay serial data by  </a:t>
            </a:r>
          </a:p>
          <a:p>
            <a:pPr eaLnBrk="1" hangingPunct="1"/>
            <a:r>
              <a:rPr lang="en-US" altLang="zh-CN">
                <a:solidFill>
                  <a:schemeClr val="tx2"/>
                </a:solidFill>
                <a:ea typeface="宋体" panose="02010600030101010101" pitchFamily="2" charset="-122"/>
              </a:rPr>
              <a:t>    4 clock periods is </a:t>
            </a:r>
          </a:p>
          <a:p>
            <a:pPr eaLnBrk="1" hangingPunct="1">
              <a:spcBef>
                <a:spcPct val="50000"/>
              </a:spcBef>
            </a:pPr>
            <a:r>
              <a:rPr lang="en-US" altLang="zh-CN">
                <a:solidFill>
                  <a:schemeClr val="tx2"/>
                </a:solidFill>
                <a:ea typeface="宋体" panose="02010600030101010101" pitchFamily="2" charset="-122"/>
              </a:rPr>
              <a:t>	a.				c. </a:t>
            </a:r>
          </a:p>
          <a:p>
            <a:pPr eaLnBrk="1" hangingPunct="1">
              <a:spcBef>
                <a:spcPct val="50000"/>
              </a:spcBef>
            </a:pPr>
            <a:endParaRPr lang="en-US" altLang="zh-CN">
              <a:solidFill>
                <a:schemeClr val="tx2"/>
              </a:solidFill>
              <a:ea typeface="宋体" panose="02010600030101010101" pitchFamily="2" charset="-122"/>
            </a:endParaRPr>
          </a:p>
          <a:p>
            <a:pPr eaLnBrk="1" hangingPunct="1">
              <a:spcBef>
                <a:spcPct val="50000"/>
              </a:spcBef>
            </a:pPr>
            <a:endParaRPr lang="en-US" altLang="zh-CN">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d. </a:t>
            </a:r>
          </a:p>
        </p:txBody>
      </p:sp>
      <p:sp>
        <p:nvSpPr>
          <p:cNvPr id="108549"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08553" name="Object 9"/>
          <p:cNvGraphicFramePr>
            <a:graphicFrameLocks noChangeAspect="1"/>
          </p:cNvGraphicFramePr>
          <p:nvPr/>
        </p:nvGraphicFramePr>
        <p:xfrm>
          <a:off x="2262188" y="2209800"/>
          <a:ext cx="5967412" cy="3122613"/>
        </p:xfrm>
        <a:graphic>
          <a:graphicData uri="http://schemas.openxmlformats.org/presentationml/2006/ole">
            <mc:AlternateContent xmlns:mc="http://schemas.openxmlformats.org/markup-compatibility/2006">
              <mc:Choice xmlns:v="urn:schemas-microsoft-com:vml" Requires="v">
                <p:oleObj spid="_x0000_s108561" name="CorelDRAW" r:id="rId5" imgW="4923964" imgH="2576901" progId="CorelDRAW.Graphic.13">
                  <p:embed/>
                </p:oleObj>
              </mc:Choice>
              <mc:Fallback>
                <p:oleObj name="CorelDRAW" r:id="rId5" imgW="4923964" imgH="2576901" progId="CorelDRAW.Graphic.1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2188" y="2209800"/>
                        <a:ext cx="5967412" cy="31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sp>
        <p:nvSpPr>
          <p:cNvPr id="112646" name="Text Box 6"/>
          <p:cNvSpPr txBox="1">
            <a:spLocks noChangeArrowheads="1"/>
          </p:cNvSpPr>
          <p:nvPr/>
        </p:nvSpPr>
        <p:spPr bwMode="auto">
          <a:xfrm>
            <a:off x="1066800" y="1295400"/>
            <a:ext cx="65532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2.	The circuit shown is a</a:t>
            </a:r>
          </a:p>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	a.  serial-in/serial-out shift register</a:t>
            </a:r>
            <a:r>
              <a:rPr lang="en-US" altLang="zh-CN">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	</a:t>
            </a:r>
          </a:p>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	b.  serial-in/parallel-out shift register</a:t>
            </a:r>
          </a:p>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	c.  parallel-in/serial-out shift register</a:t>
            </a:r>
          </a:p>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	d.  parallel-in/parallel-out shift register</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15000"/>
              </a:spcBef>
            </a:pPr>
            <a:endParaRPr lang="en-US" altLang="zh-CN">
              <a:solidFill>
                <a:schemeClr val="tx2"/>
              </a:solidFill>
              <a:latin typeface="Times New Roman" panose="02020603050405020304" pitchFamily="18" charset="0"/>
              <a:ea typeface="宋体" panose="02010600030101010101" pitchFamily="2" charset="-122"/>
            </a:endParaRPr>
          </a:p>
        </p:txBody>
      </p:sp>
      <p:graphicFrame>
        <p:nvGraphicFramePr>
          <p:cNvPr id="112647" name="Object 7"/>
          <p:cNvGraphicFramePr>
            <a:graphicFrameLocks noChangeAspect="1"/>
          </p:cNvGraphicFramePr>
          <p:nvPr/>
        </p:nvGraphicFramePr>
        <p:xfrm>
          <a:off x="1905000" y="3505200"/>
          <a:ext cx="6248400" cy="2862263"/>
        </p:xfrm>
        <a:graphic>
          <a:graphicData uri="http://schemas.openxmlformats.org/presentationml/2006/ole">
            <mc:AlternateContent xmlns:mc="http://schemas.openxmlformats.org/markup-compatibility/2006">
              <mc:Choice xmlns:v="urn:schemas-microsoft-com:vml" Requires="v">
                <p:oleObj spid="_x0000_s112655" name="CorelDRAW" r:id="rId5" imgW="4886249" imgH="2238146" progId="CorelDRAW.Graphic.12">
                  <p:embed/>
                </p:oleObj>
              </mc:Choice>
              <mc:Fallback>
                <p:oleObj name="CorelDRAW" r:id="rId5" imgW="4886249" imgH="2238146" progId="CorelDRAW.Graphic.1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505200"/>
                        <a:ext cx="62484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10601" name="Object 9"/>
          <p:cNvGraphicFramePr>
            <a:graphicFrameLocks noChangeAspect="1"/>
          </p:cNvGraphicFramePr>
          <p:nvPr/>
        </p:nvGraphicFramePr>
        <p:xfrm>
          <a:off x="1828800" y="3657600"/>
          <a:ext cx="6096000" cy="2792413"/>
        </p:xfrm>
        <a:graphic>
          <a:graphicData uri="http://schemas.openxmlformats.org/presentationml/2006/ole">
            <mc:AlternateContent xmlns:mc="http://schemas.openxmlformats.org/markup-compatibility/2006">
              <mc:Choice xmlns:v="urn:schemas-microsoft-com:vml" Requires="v">
                <p:oleObj spid="_x0000_s110613" name="CorelDRAW" r:id="rId5" imgW="4886249" imgH="2238146" progId="CorelDRAW.Graphic.12">
                  <p:embed/>
                </p:oleObj>
              </mc:Choice>
              <mc:Fallback>
                <p:oleObj name="CorelDRAW" r:id="rId5" imgW="4886249" imgH="2238146" progId="CorelDRAW.Graphic.1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657600"/>
                        <a:ext cx="6096000" cy="279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0602" name="Group 10"/>
          <p:cNvGrpSpPr>
            <a:grpSpLocks/>
          </p:cNvGrpSpPr>
          <p:nvPr/>
        </p:nvGrpSpPr>
        <p:grpSpPr bwMode="auto">
          <a:xfrm>
            <a:off x="990600" y="1447800"/>
            <a:ext cx="7086600" cy="2560638"/>
            <a:chOff x="864" y="912"/>
            <a:chExt cx="4464" cy="1613"/>
          </a:xfrm>
        </p:grpSpPr>
        <p:sp>
          <p:nvSpPr>
            <p:cNvPr id="110603" name="Text Box 11"/>
            <p:cNvSpPr txBox="1">
              <a:spLocks noChangeArrowheads="1"/>
            </p:cNvSpPr>
            <p:nvPr/>
          </p:nvSpPr>
          <p:spPr bwMode="auto">
            <a:xfrm>
              <a:off x="864" y="912"/>
              <a:ext cx="4464" cy="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3.	If the </a:t>
              </a:r>
              <a:r>
                <a:rPr lang="en-US" altLang="zh-CN" i="1">
                  <a:solidFill>
                    <a:schemeClr val="tx2"/>
                  </a:solidFill>
                  <a:latin typeface="Times New Roman" panose="02020603050405020304" pitchFamily="18" charset="0"/>
                  <a:ea typeface="宋体" panose="02010600030101010101" pitchFamily="2" charset="-122"/>
                </a:rPr>
                <a:t>SHIFT/LOAD</a:t>
              </a:r>
              <a:r>
                <a:rPr lang="en-US" altLang="zh-CN">
                  <a:solidFill>
                    <a:schemeClr val="tx2"/>
                  </a:solidFill>
                  <a:latin typeface="Times New Roman" panose="02020603050405020304" pitchFamily="18" charset="0"/>
                  <a:ea typeface="宋体" panose="02010600030101010101" pitchFamily="2" charset="-122"/>
                </a:rPr>
                <a:t> line is HIGH, data</a:t>
              </a:r>
            </a:p>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	a.  is loaded from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0</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1</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2</a:t>
              </a:r>
              <a:r>
                <a:rPr lang="en-US" altLang="zh-CN">
                  <a:solidFill>
                    <a:schemeClr val="tx2"/>
                  </a:solidFill>
                  <a:latin typeface="Times New Roman" panose="02020603050405020304" pitchFamily="18" charset="0"/>
                  <a:ea typeface="宋体" panose="02010600030101010101" pitchFamily="2" charset="-122"/>
                </a:rPr>
                <a:t> and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3</a:t>
              </a:r>
              <a:r>
                <a:rPr lang="en-US" altLang="zh-CN">
                  <a:solidFill>
                    <a:schemeClr val="tx2"/>
                  </a:solidFill>
                  <a:latin typeface="Times New Roman" panose="02020603050405020304" pitchFamily="18" charset="0"/>
                  <a:ea typeface="宋体" panose="02010600030101010101" pitchFamily="2" charset="-122"/>
                </a:rPr>
                <a:t> immediately</a:t>
              </a:r>
            </a:p>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	b.  is loaded from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0</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1</a:t>
              </a:r>
              <a:r>
                <a:rPr lang="en-US" altLang="zh-CN">
                  <a:solidFill>
                    <a:schemeClr val="tx2"/>
                  </a:solidFill>
                  <a:latin typeface="Times New Roman" panose="02020603050405020304" pitchFamily="18" charset="0"/>
                  <a:ea typeface="宋体" panose="02010600030101010101" pitchFamily="2" charset="-122"/>
                </a:rPr>
                <a:t>,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2</a:t>
              </a:r>
              <a:r>
                <a:rPr lang="en-US" altLang="zh-CN">
                  <a:solidFill>
                    <a:schemeClr val="tx2"/>
                  </a:solidFill>
                  <a:latin typeface="Times New Roman" panose="02020603050405020304" pitchFamily="18" charset="0"/>
                  <a:ea typeface="宋体" panose="02010600030101010101" pitchFamily="2" charset="-122"/>
                </a:rPr>
                <a:t> and </a:t>
              </a:r>
              <a:r>
                <a:rPr lang="en-US" altLang="zh-CN" i="1">
                  <a:solidFill>
                    <a:schemeClr val="tx2"/>
                  </a:solidFill>
                  <a:latin typeface="Times New Roman" panose="02020603050405020304" pitchFamily="18" charset="0"/>
                  <a:ea typeface="宋体" panose="02010600030101010101" pitchFamily="2" charset="-122"/>
                </a:rPr>
                <a:t>D</a:t>
              </a:r>
              <a:r>
                <a:rPr lang="en-US" altLang="zh-CN" baseline="-25000">
                  <a:solidFill>
                    <a:schemeClr val="tx2"/>
                  </a:solidFill>
                  <a:latin typeface="Times New Roman" panose="02020603050405020304" pitchFamily="18" charset="0"/>
                  <a:ea typeface="宋体" panose="02010600030101010101" pitchFamily="2" charset="-122"/>
                </a:rPr>
                <a:t>3</a:t>
              </a:r>
              <a:r>
                <a:rPr lang="en-US" altLang="zh-CN">
                  <a:solidFill>
                    <a:schemeClr val="tx2"/>
                  </a:solidFill>
                  <a:latin typeface="Times New Roman" panose="02020603050405020304" pitchFamily="18" charset="0"/>
                  <a:ea typeface="宋体" panose="02010600030101010101" pitchFamily="2" charset="-122"/>
                </a:rPr>
                <a:t> on the next CLK</a:t>
              </a:r>
            </a:p>
            <a:p>
              <a:pPr eaLnBrk="1" hangingPunct="1">
                <a:spcBef>
                  <a:spcPct val="15000"/>
                </a:spcBef>
              </a:pPr>
              <a:r>
                <a:rPr lang="en-US" altLang="zh-CN">
                  <a:solidFill>
                    <a:schemeClr val="tx2"/>
                  </a:solidFill>
                  <a:latin typeface="Times New Roman" panose="02020603050405020304" pitchFamily="18" charset="0"/>
                  <a:ea typeface="宋体" panose="02010600030101010101" pitchFamily="2" charset="-122"/>
                </a:rPr>
                <a:t>	c.  shifted from left to right on the next CLK</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15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d.  shifted from right to left on the next CLK</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15000"/>
                </a:spcBef>
              </a:pPr>
              <a:endParaRPr lang="en-US" altLang="zh-CN">
                <a:solidFill>
                  <a:schemeClr val="tx2"/>
                </a:solidFill>
                <a:latin typeface="Times New Roman" panose="02020603050405020304" pitchFamily="18" charset="0"/>
                <a:ea typeface="宋体" panose="02010600030101010101" pitchFamily="2" charset="-122"/>
              </a:endParaRPr>
            </a:p>
          </p:txBody>
        </p:sp>
        <p:sp>
          <p:nvSpPr>
            <p:cNvPr id="110604" name="Line 12"/>
            <p:cNvSpPr>
              <a:spLocks noChangeShapeType="1"/>
            </p:cNvSpPr>
            <p:nvPr/>
          </p:nvSpPr>
          <p:spPr bwMode="auto">
            <a:xfrm>
              <a:off x="2208" y="96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3"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
        <p:nvSpPr>
          <p:cNvPr id="114694" name="Text Box 6"/>
          <p:cNvSpPr txBox="1">
            <a:spLocks noChangeArrowheads="1"/>
          </p:cNvSpPr>
          <p:nvPr/>
        </p:nvSpPr>
        <p:spPr bwMode="auto">
          <a:xfrm>
            <a:off x="914400" y="1447800"/>
            <a:ext cx="7086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4.	A 4-bit parallel-in/parallel-out shift register will store data for</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1 clock period</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2 clock periods </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c.  3 clock periods</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d.  4 clock periods</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endParaRPr lang="en-US" altLang="zh-CN">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39" name="Text Box 3"/>
          <p:cNvSpPr txBox="1">
            <a:spLocks noChangeArrowheads="1"/>
          </p:cNvSpPr>
          <p:nvPr/>
        </p:nvSpPr>
        <p:spPr bwMode="auto">
          <a:xfrm>
            <a:off x="914400" y="1524000"/>
            <a:ext cx="74676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5. The 74HC164 (shown) has two serial inputs. If data is placed on the </a:t>
            </a:r>
            <a:r>
              <a:rPr lang="en-US" altLang="zh-CN" i="1">
                <a:solidFill>
                  <a:schemeClr val="tx2"/>
                </a:solidFill>
                <a:ea typeface="宋体" panose="02010600030101010101" pitchFamily="2" charset="-122"/>
              </a:rPr>
              <a:t>A</a:t>
            </a:r>
            <a:r>
              <a:rPr lang="en-US" altLang="zh-CN">
                <a:solidFill>
                  <a:schemeClr val="tx2"/>
                </a:solidFill>
                <a:ea typeface="宋体" panose="02010600030101010101" pitchFamily="2" charset="-122"/>
              </a:rPr>
              <a:t> input, the </a:t>
            </a:r>
            <a:r>
              <a:rPr lang="en-US" altLang="zh-CN" i="1">
                <a:solidFill>
                  <a:schemeClr val="tx2"/>
                </a:solidFill>
                <a:ea typeface="宋体" panose="02010600030101010101" pitchFamily="2" charset="-122"/>
              </a:rPr>
              <a:t>B</a:t>
            </a:r>
            <a:r>
              <a:rPr lang="en-US" altLang="zh-CN">
                <a:solidFill>
                  <a:schemeClr val="tx2"/>
                </a:solidFill>
                <a:ea typeface="宋体" panose="02010600030101010101" pitchFamily="2" charset="-122"/>
              </a:rPr>
              <a:t> input </a:t>
            </a:r>
          </a:p>
          <a:p>
            <a:pPr eaLnBrk="1" hangingPunct="1">
              <a:spcBef>
                <a:spcPct val="10000"/>
              </a:spcBef>
            </a:pPr>
            <a:r>
              <a:rPr lang="en-US" altLang="zh-CN">
                <a:solidFill>
                  <a:schemeClr val="tx2"/>
                </a:solidFill>
                <a:ea typeface="宋体" panose="02010600030101010101" pitchFamily="2" charset="-122"/>
              </a:rPr>
              <a:t>	a. could serve as an active LOW enable</a:t>
            </a:r>
            <a:endParaRPr lang="en-US" altLang="zh-CN" baseline="30000">
              <a:solidFill>
                <a:schemeClr val="tx2"/>
              </a:solidFill>
              <a:ea typeface="宋体" panose="02010600030101010101" pitchFamily="2" charset="-122"/>
            </a:endParaRPr>
          </a:p>
          <a:p>
            <a:pPr eaLnBrk="1" hangingPunct="1">
              <a:spcBef>
                <a:spcPct val="10000"/>
              </a:spcBef>
            </a:pPr>
            <a:r>
              <a:rPr lang="en-US" altLang="zh-CN">
                <a:solidFill>
                  <a:schemeClr val="tx2"/>
                </a:solidFill>
                <a:ea typeface="宋体" panose="02010600030101010101" pitchFamily="2" charset="-122"/>
              </a:rPr>
              <a:t>	b. could serve as an active HIGH enable</a:t>
            </a:r>
          </a:p>
          <a:p>
            <a:pPr eaLnBrk="1" hangingPunct="1">
              <a:spcBef>
                <a:spcPct val="10000"/>
              </a:spcBef>
            </a:pPr>
            <a:r>
              <a:rPr lang="en-US" altLang="zh-CN">
                <a:solidFill>
                  <a:schemeClr val="tx2"/>
                </a:solidFill>
                <a:ea typeface="宋体" panose="02010600030101010101" pitchFamily="2" charset="-122"/>
              </a:rPr>
              <a:t>	c. should be connected to ground</a:t>
            </a:r>
          </a:p>
          <a:p>
            <a:pPr eaLnBrk="1" hangingPunct="1">
              <a:spcBef>
                <a:spcPct val="10000"/>
              </a:spcBef>
            </a:pPr>
            <a:r>
              <a:rPr lang="en-US" altLang="zh-CN">
                <a:solidFill>
                  <a:schemeClr val="tx2"/>
                </a:solidFill>
                <a:ea typeface="宋体" panose="02010600030101010101" pitchFamily="2" charset="-122"/>
              </a:rPr>
              <a:t>	d. should be left open</a:t>
            </a:r>
          </a:p>
          <a:p>
            <a:pPr eaLnBrk="1" hangingPunct="1">
              <a:spcBef>
                <a:spcPct val="10000"/>
              </a:spcBef>
            </a:pPr>
            <a:endParaRPr lang="en-US" altLang="zh-CN">
              <a:solidFill>
                <a:schemeClr val="tx2"/>
              </a:solidFill>
              <a:ea typeface="宋体" panose="02010600030101010101" pitchFamily="2" charset="-122"/>
            </a:endParaRPr>
          </a:p>
        </p:txBody>
      </p:sp>
      <p:sp>
        <p:nvSpPr>
          <p:cNvPr id="116741"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16742" name="Object 6"/>
          <p:cNvGraphicFramePr>
            <a:graphicFrameLocks noChangeAspect="1"/>
          </p:cNvGraphicFramePr>
          <p:nvPr/>
        </p:nvGraphicFramePr>
        <p:xfrm>
          <a:off x="1219200" y="4114800"/>
          <a:ext cx="6634163" cy="2092325"/>
        </p:xfrm>
        <a:graphic>
          <a:graphicData uri="http://schemas.openxmlformats.org/presentationml/2006/ole">
            <mc:AlternateContent xmlns:mc="http://schemas.openxmlformats.org/markup-compatibility/2006">
              <mc:Choice xmlns:v="urn:schemas-microsoft-com:vml" Requires="v">
                <p:oleObj spid="_x0000_s116764" name="CorelDRAW" r:id="rId5" imgW="5036900" imgH="1589512" progId="CorelDRAW.Graphic.13">
                  <p:embed/>
                </p:oleObj>
              </mc:Choice>
              <mc:Fallback>
                <p:oleObj name="CorelDRAW" r:id="rId5" imgW="5036900" imgH="1589512" progId="CorelDRAW.Graphic.1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114800"/>
                        <a:ext cx="6634163"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3" name="Rectangle 7"/>
          <p:cNvSpPr>
            <a:spLocks noChangeArrowheads="1"/>
          </p:cNvSpPr>
          <p:nvPr/>
        </p:nvSpPr>
        <p:spPr bwMode="auto">
          <a:xfrm>
            <a:off x="914400" y="4462463"/>
            <a:ext cx="381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16744" name="Text Box 8"/>
          <p:cNvSpPr txBox="1">
            <a:spLocks noChangeArrowheads="1"/>
          </p:cNvSpPr>
          <p:nvPr/>
        </p:nvSpPr>
        <p:spPr bwMode="auto">
          <a:xfrm>
            <a:off x="2951163" y="6126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16745" name="Text Box 9"/>
          <p:cNvSpPr txBox="1">
            <a:spLocks noChangeArrowheads="1"/>
          </p:cNvSpPr>
          <p:nvPr/>
        </p:nvSpPr>
        <p:spPr bwMode="auto">
          <a:xfrm>
            <a:off x="3621088" y="6126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16746" name="Text Box 10"/>
          <p:cNvSpPr txBox="1">
            <a:spLocks noChangeArrowheads="1"/>
          </p:cNvSpPr>
          <p:nvPr/>
        </p:nvSpPr>
        <p:spPr bwMode="auto">
          <a:xfrm>
            <a:off x="4310063" y="6126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16747" name="Text Box 11"/>
          <p:cNvSpPr txBox="1">
            <a:spLocks noChangeArrowheads="1"/>
          </p:cNvSpPr>
          <p:nvPr/>
        </p:nvSpPr>
        <p:spPr bwMode="auto">
          <a:xfrm>
            <a:off x="4953000" y="61182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16748" name="Rectangle 12"/>
          <p:cNvSpPr>
            <a:spLocks noChangeArrowheads="1"/>
          </p:cNvSpPr>
          <p:nvPr/>
        </p:nvSpPr>
        <p:spPr bwMode="auto">
          <a:xfrm>
            <a:off x="914400" y="4191000"/>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CLR</a:t>
            </a:r>
            <a:endParaRPr lang="en-US" altLang="zh-CN" sz="1200">
              <a:ea typeface="宋体" panose="02010600030101010101" pitchFamily="2" charset="-122"/>
            </a:endParaRPr>
          </a:p>
        </p:txBody>
      </p:sp>
      <p:sp>
        <p:nvSpPr>
          <p:cNvPr id="116749" name="Text Box 13"/>
          <p:cNvSpPr txBox="1">
            <a:spLocks noChangeArrowheads="1"/>
          </p:cNvSpPr>
          <p:nvPr/>
        </p:nvSpPr>
        <p:spPr bwMode="auto">
          <a:xfrm>
            <a:off x="5618163" y="6126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4</a:t>
            </a:r>
          </a:p>
        </p:txBody>
      </p:sp>
      <p:sp>
        <p:nvSpPr>
          <p:cNvPr id="116750" name="Text Box 14"/>
          <p:cNvSpPr txBox="1">
            <a:spLocks noChangeArrowheads="1"/>
          </p:cNvSpPr>
          <p:nvPr/>
        </p:nvSpPr>
        <p:spPr bwMode="auto">
          <a:xfrm>
            <a:off x="6288088" y="6126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5</a:t>
            </a:r>
          </a:p>
        </p:txBody>
      </p:sp>
      <p:sp>
        <p:nvSpPr>
          <p:cNvPr id="116751" name="Text Box 15"/>
          <p:cNvSpPr txBox="1">
            <a:spLocks noChangeArrowheads="1"/>
          </p:cNvSpPr>
          <p:nvPr/>
        </p:nvSpPr>
        <p:spPr bwMode="auto">
          <a:xfrm>
            <a:off x="6977063" y="6126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6</a:t>
            </a:r>
          </a:p>
        </p:txBody>
      </p:sp>
      <p:sp>
        <p:nvSpPr>
          <p:cNvPr id="116752" name="Text Box 16"/>
          <p:cNvSpPr txBox="1">
            <a:spLocks noChangeArrowheads="1"/>
          </p:cNvSpPr>
          <p:nvPr/>
        </p:nvSpPr>
        <p:spPr bwMode="auto">
          <a:xfrm>
            <a:off x="7620000" y="61182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116753" name="Line 17"/>
          <p:cNvSpPr>
            <a:spLocks noChangeShapeType="1"/>
          </p:cNvSpPr>
          <p:nvPr/>
        </p:nvSpPr>
        <p:spPr bwMode="auto">
          <a:xfrm>
            <a:off x="9271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4" name="Rectangle 18"/>
          <p:cNvSpPr>
            <a:spLocks noChangeArrowheads="1"/>
          </p:cNvSpPr>
          <p:nvPr/>
        </p:nvSpPr>
        <p:spPr bwMode="auto">
          <a:xfrm>
            <a:off x="838200" y="472440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Serial  inputs</a:t>
            </a:r>
            <a:endParaRPr lang="en-US" altLang="zh-CN" sz="1200">
              <a:solidFill>
                <a:srgbClr val="FF0000"/>
              </a:solidFill>
              <a:ea typeface="宋体" panose="02010600030101010101" pitchFamily="2" charset="-122"/>
            </a:endParaRPr>
          </a:p>
        </p:txBody>
      </p:sp>
      <p:sp>
        <p:nvSpPr>
          <p:cNvPr id="116755" name="Text Box 19"/>
          <p:cNvSpPr txBox="1">
            <a:spLocks noChangeArrowheads="1"/>
          </p:cNvSpPr>
          <p:nvPr/>
        </p:nvSpPr>
        <p:spPr bwMode="auto">
          <a:xfrm>
            <a:off x="1225550" y="466090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p>
        </p:txBody>
      </p:sp>
      <p:sp>
        <p:nvSpPr>
          <p:cNvPr id="116756" name="Text Box 20"/>
          <p:cNvSpPr txBox="1">
            <a:spLocks noChangeArrowheads="1"/>
          </p:cNvSpPr>
          <p:nvPr/>
        </p:nvSpPr>
        <p:spPr bwMode="auto">
          <a:xfrm>
            <a:off x="1219200" y="485775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B</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40" name="Rectangle 8"/>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1" name="WordArt 9"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sp>
        <p:nvSpPr>
          <p:cNvPr id="172039" name="Text Box 7"/>
          <p:cNvSpPr txBox="1">
            <a:spLocks noChangeArrowheads="1"/>
          </p:cNvSpPr>
          <p:nvPr/>
        </p:nvSpPr>
        <p:spPr bwMode="auto">
          <a:xfrm>
            <a:off x="914400" y="1524000"/>
            <a:ext cx="7848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6.	An advantage of a ring counter over a Johnson counter is that the ring counter </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has more possible states for a given number of flip-flops</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is cleared after each cycle</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c.  allows only one bit to change at a time</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d.  is self-decoding</a:t>
            </a:r>
            <a:r>
              <a:rPr lang="en-US" altLang="zh-CN">
                <a:latin typeface="Times New Roman" panose="02020603050405020304" pitchFamily="18" charset="0"/>
                <a:ea typeface="宋体" panose="02010600030101010101" pitchFamily="2" charset="-122"/>
              </a:rPr>
              <a:t> </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endParaRPr lang="en-US" altLang="zh-CN">
              <a:solidFill>
                <a:schemeClr val="tx2"/>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8" name="Rectangle 8"/>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9" name="WordArt 9"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sp>
        <p:nvSpPr>
          <p:cNvPr id="174087" name="Text Box 7"/>
          <p:cNvSpPr txBox="1">
            <a:spLocks noChangeArrowheads="1"/>
          </p:cNvSpPr>
          <p:nvPr/>
        </p:nvSpPr>
        <p:spPr bwMode="auto">
          <a:xfrm>
            <a:off x="990600" y="1646238"/>
            <a:ext cx="70866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7.	A possible sequence for a 4-bit ring counter is</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a. … 1111, 1110, 1101 …</a:t>
            </a:r>
            <a:r>
              <a:rPr lang="en-US" altLang="zh-CN">
                <a:latin typeface="Times New Roman" panose="02020603050405020304" pitchFamily="18" charset="0"/>
                <a:ea typeface="宋体" panose="02010600030101010101" pitchFamily="2" charset="-122"/>
              </a:rPr>
              <a:t> </a:t>
            </a:r>
            <a:endParaRPr lang="en-US" altLang="zh-CN">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b.  … 0000, 0001, 0010 … </a:t>
            </a:r>
          </a:p>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	c.  … 0001, 0011, 0111 … </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spcBef>
                <a:spcPct val="30000"/>
              </a:spcBef>
            </a:pPr>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d. … 1000, 0100, 0010 … </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7" name="Rectangle 9"/>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38" name="WordArt 10"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5"/>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5"/>
                <a:srcRect/>
                <a:tile tx="0" ty="0" sx="100000" sy="100000" flip="none" algn="tl"/>
              </a:blipFill>
              <a:cs typeface="Times New Roman" panose="02020603050405020304" pitchFamily="18" charset="0"/>
            </a:endParaRPr>
          </a:p>
        </p:txBody>
      </p:sp>
      <p:sp>
        <p:nvSpPr>
          <p:cNvPr id="176135" name="Text Box 7"/>
          <p:cNvSpPr txBox="1">
            <a:spLocks noChangeArrowheads="1"/>
          </p:cNvSpPr>
          <p:nvPr/>
        </p:nvSpPr>
        <p:spPr bwMode="auto">
          <a:xfrm>
            <a:off x="914400" y="1646238"/>
            <a:ext cx="7086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zh-CN">
                <a:solidFill>
                  <a:schemeClr val="tx2"/>
                </a:solidFill>
                <a:latin typeface="Times New Roman" panose="02020603050405020304" pitchFamily="18" charset="0"/>
                <a:ea typeface="宋体" panose="02010600030101010101" pitchFamily="2" charset="-122"/>
              </a:rPr>
              <a:t>8.	The circuit shown is a</a:t>
            </a:r>
          </a:p>
          <a:p>
            <a:pPr eaLnBrk="1" hangingPunct="1"/>
            <a:r>
              <a:rPr lang="en-US" altLang="zh-CN">
                <a:solidFill>
                  <a:schemeClr val="tx2"/>
                </a:solidFill>
                <a:latin typeface="Times New Roman" panose="02020603050405020304" pitchFamily="18" charset="0"/>
                <a:ea typeface="宋体" panose="02010600030101010101" pitchFamily="2" charset="-122"/>
              </a:rPr>
              <a:t>	a.  serial-in/parallel-out shift register</a:t>
            </a:r>
          </a:p>
          <a:p>
            <a:pPr eaLnBrk="1" hangingPunct="1"/>
            <a:r>
              <a:rPr lang="en-US" altLang="zh-CN">
                <a:solidFill>
                  <a:schemeClr val="tx2"/>
                </a:solidFill>
                <a:latin typeface="Times New Roman" panose="02020603050405020304" pitchFamily="18" charset="0"/>
                <a:ea typeface="宋体" panose="02010600030101010101" pitchFamily="2" charset="-122"/>
              </a:rPr>
              <a:t>	b.  serial-in/serial-out shift register</a:t>
            </a:r>
          </a:p>
          <a:p>
            <a:pPr eaLnBrk="1" hangingPunct="1"/>
            <a:r>
              <a:rPr lang="en-US" altLang="zh-CN">
                <a:solidFill>
                  <a:schemeClr val="tx2"/>
                </a:solidFill>
                <a:latin typeface="Times New Roman" panose="02020603050405020304" pitchFamily="18" charset="0"/>
                <a:ea typeface="宋体" panose="02010600030101010101" pitchFamily="2" charset="-122"/>
              </a:rPr>
              <a:t>	c.  ring counter</a:t>
            </a:r>
            <a:endParaRPr lang="en-US" altLang="zh-CN" i="1">
              <a:solidFill>
                <a:schemeClr val="tx2"/>
              </a:solidFill>
              <a:latin typeface="Times New Roman" panose="02020603050405020304" pitchFamily="18" charset="0"/>
              <a:ea typeface="宋体" panose="02010600030101010101" pitchFamily="2" charset="-122"/>
            </a:endParaRPr>
          </a:p>
          <a:p>
            <a:pPr eaLnBrk="1" hangingPunct="1"/>
            <a:r>
              <a:rPr lang="en-US" altLang="zh-CN" i="1">
                <a:solidFill>
                  <a:schemeClr val="tx2"/>
                </a:solidFill>
                <a:latin typeface="Times New Roman" panose="02020603050405020304" pitchFamily="18" charset="0"/>
                <a:ea typeface="宋体" panose="02010600030101010101" pitchFamily="2" charset="-122"/>
              </a:rPr>
              <a:t>	</a:t>
            </a:r>
            <a:r>
              <a:rPr lang="en-US" altLang="zh-CN">
                <a:solidFill>
                  <a:schemeClr val="tx2"/>
                </a:solidFill>
                <a:latin typeface="Times New Roman" panose="02020603050405020304" pitchFamily="18" charset="0"/>
                <a:ea typeface="宋体" panose="02010600030101010101" pitchFamily="2" charset="-122"/>
              </a:rPr>
              <a:t>d.  Johnson counter</a:t>
            </a:r>
          </a:p>
        </p:txBody>
      </p:sp>
      <p:graphicFrame>
        <p:nvGraphicFramePr>
          <p:cNvPr id="176136" name="Object 8"/>
          <p:cNvGraphicFramePr>
            <a:graphicFrameLocks noChangeAspect="1"/>
          </p:cNvGraphicFramePr>
          <p:nvPr/>
        </p:nvGraphicFramePr>
        <p:xfrm>
          <a:off x="1828800" y="3657600"/>
          <a:ext cx="5715000" cy="2090738"/>
        </p:xfrm>
        <a:graphic>
          <a:graphicData uri="http://schemas.openxmlformats.org/presentationml/2006/ole">
            <mc:AlternateContent xmlns:mc="http://schemas.openxmlformats.org/markup-compatibility/2006">
              <mc:Choice xmlns:v="urn:schemas-microsoft-com:vml" Requires="v">
                <p:oleObj spid="_x0000_s176146" name="CorelDRAW" r:id="rId6" imgW="3415894" imgH="1250899" progId="CorelDRAW.Graphic.12">
                  <p:embed/>
                </p:oleObj>
              </mc:Choice>
              <mc:Fallback>
                <p:oleObj name="CorelDRAW" r:id="rId6" imgW="3415894" imgH="1250899" progId="CorelDRAW.Graphic.12">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657600"/>
                        <a:ext cx="571500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914400" y="1600200"/>
            <a:ext cx="7848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chemeClr val="tx2"/>
                </a:solidFill>
                <a:ea typeface="宋体" panose="02010600030101010101" pitchFamily="2" charset="-122"/>
              </a:rPr>
              <a:t>9. Assume serial data is applied to the 8-bit shift register </a:t>
            </a:r>
          </a:p>
          <a:p>
            <a:pPr eaLnBrk="1" hangingPunct="1"/>
            <a:r>
              <a:rPr lang="en-US" altLang="zh-CN">
                <a:solidFill>
                  <a:schemeClr val="tx2"/>
                </a:solidFill>
                <a:ea typeface="宋体" panose="02010600030101010101" pitchFamily="2" charset="-122"/>
              </a:rPr>
              <a:t>     shown. The clock frequency is 20 MHz. The first data bit     </a:t>
            </a:r>
          </a:p>
          <a:p>
            <a:pPr eaLnBrk="1" hangingPunct="1"/>
            <a:r>
              <a:rPr lang="en-US" altLang="zh-CN">
                <a:solidFill>
                  <a:schemeClr val="tx2"/>
                </a:solidFill>
                <a:ea typeface="宋体" panose="02010600030101010101" pitchFamily="2" charset="-122"/>
              </a:rPr>
              <a:t>     will show up at the output in </a:t>
            </a:r>
          </a:p>
          <a:p>
            <a:pPr eaLnBrk="1" hangingPunct="1"/>
            <a:r>
              <a:rPr lang="en-US" altLang="zh-CN">
                <a:solidFill>
                  <a:schemeClr val="tx2"/>
                </a:solidFill>
                <a:ea typeface="宋体" panose="02010600030101010101" pitchFamily="2" charset="-122"/>
              </a:rPr>
              <a:t>	a. 50 ns</a:t>
            </a:r>
            <a:endParaRPr lang="en-US" altLang="zh-CN" baseline="30000">
              <a:solidFill>
                <a:schemeClr val="tx2"/>
              </a:solidFill>
              <a:ea typeface="宋体" panose="02010600030101010101" pitchFamily="2" charset="-122"/>
            </a:endParaRPr>
          </a:p>
          <a:p>
            <a:pPr eaLnBrk="1" hangingPunct="1"/>
            <a:r>
              <a:rPr lang="en-US" altLang="zh-CN">
                <a:solidFill>
                  <a:schemeClr val="tx2"/>
                </a:solidFill>
                <a:ea typeface="宋体" panose="02010600030101010101" pitchFamily="2" charset="-122"/>
              </a:rPr>
              <a:t>	b. 200 ns</a:t>
            </a:r>
          </a:p>
          <a:p>
            <a:pPr eaLnBrk="1" hangingPunct="1"/>
            <a:r>
              <a:rPr lang="en-US" altLang="zh-CN">
                <a:solidFill>
                  <a:schemeClr val="tx2"/>
                </a:solidFill>
                <a:ea typeface="宋体" panose="02010600030101010101" pitchFamily="2" charset="-122"/>
              </a:rPr>
              <a:t>	c. 400 ns</a:t>
            </a:r>
          </a:p>
          <a:p>
            <a:pPr eaLnBrk="1" hangingPunct="1"/>
            <a:r>
              <a:rPr lang="en-US" altLang="zh-CN">
                <a:solidFill>
                  <a:schemeClr val="tx2"/>
                </a:solidFill>
                <a:ea typeface="宋体" panose="02010600030101010101" pitchFamily="2" charset="-122"/>
              </a:rPr>
              <a:t>	d. 800 ns</a:t>
            </a:r>
          </a:p>
          <a:p>
            <a:pPr eaLnBrk="1" hangingPunct="1"/>
            <a:endParaRPr lang="en-US" altLang="zh-CN">
              <a:solidFill>
                <a:schemeClr val="tx2"/>
              </a:solidFill>
              <a:ea typeface="宋体" panose="02010600030101010101" pitchFamily="2" charset="-122"/>
            </a:endParaRPr>
          </a:p>
        </p:txBody>
      </p:sp>
      <p:sp>
        <p:nvSpPr>
          <p:cNvPr id="12288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22886" name="Object 6"/>
          <p:cNvGraphicFramePr>
            <a:graphicFrameLocks noChangeAspect="1"/>
          </p:cNvGraphicFramePr>
          <p:nvPr/>
        </p:nvGraphicFramePr>
        <p:xfrm>
          <a:off x="1828800" y="4572000"/>
          <a:ext cx="5934075" cy="1098550"/>
        </p:xfrm>
        <a:graphic>
          <a:graphicData uri="http://schemas.openxmlformats.org/presentationml/2006/ole">
            <mc:AlternateContent xmlns:mc="http://schemas.openxmlformats.org/markup-compatibility/2006">
              <mc:Choice xmlns:v="urn:schemas-microsoft-com:vml" Requires="v">
                <p:oleObj spid="_x0000_s122894" name="CorelDRAW" r:id="rId5" imgW="3181470" imgH="588467" progId="CorelDRAW.Graphic.13">
                  <p:embed/>
                </p:oleObj>
              </mc:Choice>
              <mc:Fallback>
                <p:oleObj name="CorelDRAW" r:id="rId5" imgW="3181470" imgH="588467" progId="CorelDRAW.Graphic.1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572000"/>
                        <a:ext cx="593407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29027"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29028"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29029" name="Rectangle 5"/>
          <p:cNvSpPr>
            <a:spLocks noChangeArrowheads="1"/>
          </p:cNvSpPr>
          <p:nvPr/>
        </p:nvSpPr>
        <p:spPr bwMode="auto">
          <a:xfrm>
            <a:off x="914400" y="1143000"/>
            <a:ext cx="4259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Serial-in/Serial out Shift Register</a:t>
            </a:r>
          </a:p>
        </p:txBody>
      </p:sp>
      <p:sp>
        <p:nvSpPr>
          <p:cNvPr id="129050" name="Text Box 26"/>
          <p:cNvSpPr txBox="1">
            <a:spLocks noChangeArrowheads="1"/>
          </p:cNvSpPr>
          <p:nvPr/>
        </p:nvSpPr>
        <p:spPr bwMode="auto">
          <a:xfrm>
            <a:off x="990600" y="16764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Shift registers are available in IC form or can be constructed from discrete flip-flops as is shown here with a five-bit serial-in serial-out register. </a:t>
            </a:r>
          </a:p>
        </p:txBody>
      </p:sp>
      <p:graphicFrame>
        <p:nvGraphicFramePr>
          <p:cNvPr id="129051" name="Object 27"/>
          <p:cNvGraphicFramePr>
            <a:graphicFrameLocks noChangeAspect="1"/>
          </p:cNvGraphicFramePr>
          <p:nvPr/>
        </p:nvGraphicFramePr>
        <p:xfrm>
          <a:off x="838200" y="4127500"/>
          <a:ext cx="7467600" cy="1787525"/>
        </p:xfrm>
        <a:graphic>
          <a:graphicData uri="http://schemas.openxmlformats.org/presentationml/2006/ole">
            <mc:AlternateContent xmlns:mc="http://schemas.openxmlformats.org/markup-compatibility/2006">
              <mc:Choice xmlns:v="urn:schemas-microsoft-com:vml" Requires="v">
                <p:oleObj spid="_x0000_s129126" name="CorelDRAW" r:id="rId5" imgW="4215384" imgH="1009802" progId="CorelDRAW.Graphic.12">
                  <p:embed/>
                </p:oleObj>
              </mc:Choice>
              <mc:Fallback>
                <p:oleObj name="CorelDRAW" r:id="rId5" imgW="4215384" imgH="1009802" progId="CorelDRAW.Graphic.12">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27500"/>
                        <a:ext cx="746760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52" name="Text Box 28"/>
          <p:cNvSpPr txBox="1">
            <a:spLocks noChangeArrowheads="1"/>
          </p:cNvSpPr>
          <p:nvPr/>
        </p:nvSpPr>
        <p:spPr bwMode="auto">
          <a:xfrm>
            <a:off x="990600" y="2759075"/>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ea typeface="宋体" panose="02010600030101010101" pitchFamily="2" charset="-122"/>
              </a:rPr>
              <a:t>Each clock pulse will move an input bit to the next flip-flop. For example, a 1 is shown as it moves across.</a:t>
            </a:r>
          </a:p>
        </p:txBody>
      </p:sp>
      <p:sp>
        <p:nvSpPr>
          <p:cNvPr id="129053" name="Text Box 29"/>
          <p:cNvSpPr txBox="1">
            <a:spLocks noChangeArrowheads="1"/>
          </p:cNvSpPr>
          <p:nvPr/>
        </p:nvSpPr>
        <p:spPr bwMode="auto">
          <a:xfrm>
            <a:off x="13716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nvGrpSpPr>
          <p:cNvPr id="129054" name="Group 30"/>
          <p:cNvGrpSpPr>
            <a:grpSpLocks/>
          </p:cNvGrpSpPr>
          <p:nvPr/>
        </p:nvGrpSpPr>
        <p:grpSpPr bwMode="auto">
          <a:xfrm>
            <a:off x="1447800" y="3886200"/>
            <a:ext cx="1447800" cy="671513"/>
            <a:chOff x="912" y="2448"/>
            <a:chExt cx="912" cy="423"/>
          </a:xfrm>
        </p:grpSpPr>
        <p:graphicFrame>
          <p:nvGraphicFramePr>
            <p:cNvPr id="129055" name="Object 31"/>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129127" name="CorelDRAW" r:id="rId7" imgW="1197254" imgH="542544" progId="CorelDRAW.Graphic.12">
                    <p:embed/>
                  </p:oleObj>
                </mc:Choice>
                <mc:Fallback>
                  <p:oleObj name="CorelDRAW" r:id="rId7" imgW="1197254" imgH="542544" progId="CorelDRAW.Graphic.12">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56" name="Text Box 32"/>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129057" name="Group 33"/>
          <p:cNvGrpSpPr>
            <a:grpSpLocks/>
          </p:cNvGrpSpPr>
          <p:nvPr/>
        </p:nvGrpSpPr>
        <p:grpSpPr bwMode="auto">
          <a:xfrm>
            <a:off x="2667000" y="3886200"/>
            <a:ext cx="1447800" cy="671513"/>
            <a:chOff x="912" y="2448"/>
            <a:chExt cx="912" cy="423"/>
          </a:xfrm>
        </p:grpSpPr>
        <p:graphicFrame>
          <p:nvGraphicFramePr>
            <p:cNvPr id="129058" name="Object 34"/>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129128" name="CorelDRAW" r:id="rId9" imgW="1197254" imgH="542544" progId="CorelDRAW.Graphic.12">
                    <p:embed/>
                  </p:oleObj>
                </mc:Choice>
                <mc:Fallback>
                  <p:oleObj name="CorelDRAW" r:id="rId9" imgW="1197254" imgH="542544" progId="CorelDRAW.Graphic.12">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59" name="Text Box 35"/>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129060" name="Group 36"/>
          <p:cNvGrpSpPr>
            <a:grpSpLocks/>
          </p:cNvGrpSpPr>
          <p:nvPr/>
        </p:nvGrpSpPr>
        <p:grpSpPr bwMode="auto">
          <a:xfrm>
            <a:off x="3886200" y="3886200"/>
            <a:ext cx="1447800" cy="671513"/>
            <a:chOff x="912" y="2448"/>
            <a:chExt cx="912" cy="423"/>
          </a:xfrm>
        </p:grpSpPr>
        <p:graphicFrame>
          <p:nvGraphicFramePr>
            <p:cNvPr id="129061" name="Object 37"/>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129129" name="CorelDRAW" r:id="rId10" imgW="1197254" imgH="542544" progId="CorelDRAW.Graphic.12">
                    <p:embed/>
                  </p:oleObj>
                </mc:Choice>
                <mc:Fallback>
                  <p:oleObj name="CorelDRAW" r:id="rId10" imgW="1197254" imgH="542544" progId="CorelDRAW.Graphic.12">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62" name="Text Box 38"/>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129063" name="Group 39"/>
          <p:cNvGrpSpPr>
            <a:grpSpLocks/>
          </p:cNvGrpSpPr>
          <p:nvPr/>
        </p:nvGrpSpPr>
        <p:grpSpPr bwMode="auto">
          <a:xfrm>
            <a:off x="5105400" y="3886200"/>
            <a:ext cx="1447800" cy="671513"/>
            <a:chOff x="912" y="2448"/>
            <a:chExt cx="912" cy="423"/>
          </a:xfrm>
        </p:grpSpPr>
        <p:graphicFrame>
          <p:nvGraphicFramePr>
            <p:cNvPr id="129064" name="Object 40"/>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129130" name="CorelDRAW" r:id="rId11" imgW="1197254" imgH="542544" progId="CorelDRAW.Graphic.12">
                    <p:embed/>
                  </p:oleObj>
                </mc:Choice>
                <mc:Fallback>
                  <p:oleObj name="CorelDRAW" r:id="rId11" imgW="1197254" imgH="542544" progId="CorelDRAW.Graphic.12">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65" name="Text Box 41"/>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129066" name="Group 42"/>
          <p:cNvGrpSpPr>
            <a:grpSpLocks/>
          </p:cNvGrpSpPr>
          <p:nvPr/>
        </p:nvGrpSpPr>
        <p:grpSpPr bwMode="auto">
          <a:xfrm>
            <a:off x="6324600" y="3886200"/>
            <a:ext cx="1447800" cy="671513"/>
            <a:chOff x="912" y="2448"/>
            <a:chExt cx="912" cy="423"/>
          </a:xfrm>
        </p:grpSpPr>
        <p:graphicFrame>
          <p:nvGraphicFramePr>
            <p:cNvPr id="129067" name="Object 43"/>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129131" name="CorelDRAW" r:id="rId12" imgW="1197254" imgH="542544" progId="CorelDRAW.Graphic.12">
                    <p:embed/>
                  </p:oleObj>
                </mc:Choice>
                <mc:Fallback>
                  <p:oleObj name="CorelDRAW" r:id="rId12" imgW="1197254" imgH="542544" progId="CorelDRAW.Graphic.12">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68" name="Text Box 44"/>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1</a:t>
              </a:r>
            </a:p>
          </p:txBody>
        </p:sp>
      </p:grpSp>
      <p:grpSp>
        <p:nvGrpSpPr>
          <p:cNvPr id="129069" name="Group 45"/>
          <p:cNvGrpSpPr>
            <a:grpSpLocks/>
          </p:cNvGrpSpPr>
          <p:nvPr/>
        </p:nvGrpSpPr>
        <p:grpSpPr bwMode="auto">
          <a:xfrm>
            <a:off x="533400" y="5446713"/>
            <a:ext cx="919163" cy="679450"/>
            <a:chOff x="336" y="3431"/>
            <a:chExt cx="579" cy="428"/>
          </a:xfrm>
        </p:grpSpPr>
        <p:pic>
          <p:nvPicPr>
            <p:cNvPr id="129070" name="Picture 46" descr="MCDD00016_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71" name="Text Box 47"/>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29072" name="Group 48"/>
          <p:cNvGrpSpPr>
            <a:grpSpLocks/>
          </p:cNvGrpSpPr>
          <p:nvPr/>
        </p:nvGrpSpPr>
        <p:grpSpPr bwMode="auto">
          <a:xfrm>
            <a:off x="533400" y="5416550"/>
            <a:ext cx="919163" cy="679450"/>
            <a:chOff x="336" y="3431"/>
            <a:chExt cx="579" cy="428"/>
          </a:xfrm>
        </p:grpSpPr>
        <p:pic>
          <p:nvPicPr>
            <p:cNvPr id="129073" name="Picture 49" descr="MCDD00016_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74" name="Text Box 50"/>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29075" name="Group 51"/>
          <p:cNvGrpSpPr>
            <a:grpSpLocks/>
          </p:cNvGrpSpPr>
          <p:nvPr/>
        </p:nvGrpSpPr>
        <p:grpSpPr bwMode="auto">
          <a:xfrm>
            <a:off x="533400" y="5410200"/>
            <a:ext cx="919163" cy="679450"/>
            <a:chOff x="336" y="3431"/>
            <a:chExt cx="579" cy="428"/>
          </a:xfrm>
        </p:grpSpPr>
        <p:pic>
          <p:nvPicPr>
            <p:cNvPr id="129076" name="Picture 52" descr="MCDD00016_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77" name="Text Box 53"/>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29078" name="Group 54"/>
          <p:cNvGrpSpPr>
            <a:grpSpLocks/>
          </p:cNvGrpSpPr>
          <p:nvPr/>
        </p:nvGrpSpPr>
        <p:grpSpPr bwMode="auto">
          <a:xfrm>
            <a:off x="533400" y="5410200"/>
            <a:ext cx="919163" cy="679450"/>
            <a:chOff x="336" y="3431"/>
            <a:chExt cx="579" cy="428"/>
          </a:xfrm>
        </p:grpSpPr>
        <p:pic>
          <p:nvPicPr>
            <p:cNvPr id="129079" name="Picture 55" descr="MCDD00016_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80" name="Text Box 56"/>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29081" name="Group 57"/>
          <p:cNvGrpSpPr>
            <a:grpSpLocks/>
          </p:cNvGrpSpPr>
          <p:nvPr/>
        </p:nvGrpSpPr>
        <p:grpSpPr bwMode="auto">
          <a:xfrm>
            <a:off x="533400" y="5410200"/>
            <a:ext cx="919163" cy="679450"/>
            <a:chOff x="336" y="3431"/>
            <a:chExt cx="579" cy="428"/>
          </a:xfrm>
        </p:grpSpPr>
        <p:pic>
          <p:nvPicPr>
            <p:cNvPr id="129082" name="Picture 58" descr="MCDD00016_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83" name="Text Box 59"/>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52"/>
                                        </p:tgtEl>
                                        <p:attrNameLst>
                                          <p:attrName>style.visibility</p:attrName>
                                        </p:attrNameLst>
                                      </p:cBhvr>
                                      <p:to>
                                        <p:strVal val="visible"/>
                                      </p:to>
                                    </p:set>
                                    <p:anim calcmode="lin" valueType="num">
                                      <p:cBhvr additive="base">
                                        <p:cTn id="7" dur="500" fill="hold"/>
                                        <p:tgtEl>
                                          <p:spTgt spid="129052"/>
                                        </p:tgtEl>
                                        <p:attrNameLst>
                                          <p:attrName>ppt_x</p:attrName>
                                        </p:attrNameLst>
                                      </p:cBhvr>
                                      <p:tavLst>
                                        <p:tav tm="0">
                                          <p:val>
                                            <p:strVal val="0-#ppt_w/2"/>
                                          </p:val>
                                        </p:tav>
                                        <p:tav tm="100000">
                                          <p:val>
                                            <p:strVal val="#ppt_x"/>
                                          </p:val>
                                        </p:tav>
                                      </p:tavLst>
                                    </p:anim>
                                    <p:anim calcmode="lin" valueType="num">
                                      <p:cBhvr additive="base">
                                        <p:cTn id="8" dur="500" fill="hold"/>
                                        <p:tgtEl>
                                          <p:spTgt spid="1290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29053"/>
                                        </p:tgtEl>
                                        <p:attrNameLst>
                                          <p:attrName>style.visibility</p:attrName>
                                        </p:attrNameLst>
                                      </p:cBhvr>
                                      <p:to>
                                        <p:strVal val="hidden"/>
                                      </p:to>
                                    </p:set>
                                  </p:childTnLst>
                                </p:cTn>
                              </p:par>
                              <p:par>
                                <p:cTn id="13" presetID="17" presetClass="entr" presetSubtype="10" fill="remove" nodeType="withEffect">
                                  <p:stCondLst>
                                    <p:cond delay="0"/>
                                  </p:stCondLst>
                                  <p:childTnLst>
                                    <p:set>
                                      <p:cBhvr>
                                        <p:cTn id="14" dur="1" fill="hold">
                                          <p:stCondLst>
                                            <p:cond delay="0"/>
                                          </p:stCondLst>
                                        </p:cTn>
                                        <p:tgtEl>
                                          <p:spTgt spid="129069"/>
                                        </p:tgtEl>
                                        <p:attrNameLst>
                                          <p:attrName>style.visibility</p:attrName>
                                        </p:attrNameLst>
                                      </p:cBhvr>
                                      <p:to>
                                        <p:strVal val="visible"/>
                                      </p:to>
                                    </p:set>
                                    <p:anim calcmode="lin" valueType="num">
                                      <p:cBhvr>
                                        <p:cTn id="15" dur="500" fill="hold"/>
                                        <p:tgtEl>
                                          <p:spTgt spid="129069"/>
                                        </p:tgtEl>
                                        <p:attrNameLst>
                                          <p:attrName>ppt_w</p:attrName>
                                        </p:attrNameLst>
                                      </p:cBhvr>
                                      <p:tavLst>
                                        <p:tav tm="0">
                                          <p:val>
                                            <p:fltVal val="0"/>
                                          </p:val>
                                        </p:tav>
                                        <p:tav tm="100000">
                                          <p:val>
                                            <p:strVal val="#ppt_w"/>
                                          </p:val>
                                        </p:tav>
                                      </p:tavLst>
                                    </p:anim>
                                    <p:anim calcmode="lin" valueType="num">
                                      <p:cBhvr>
                                        <p:cTn id="16" dur="500" fill="hold"/>
                                        <p:tgtEl>
                                          <p:spTgt spid="129069"/>
                                        </p:tgtEl>
                                        <p:attrNameLst>
                                          <p:attrName>ppt_h</p:attrName>
                                        </p:attrNameLst>
                                      </p:cBhvr>
                                      <p:tavLst>
                                        <p:tav tm="0">
                                          <p:val>
                                            <p:strVal val="#ppt_h"/>
                                          </p:val>
                                        </p:tav>
                                        <p:tav tm="100000">
                                          <p:val>
                                            <p:strVal val="#ppt_h"/>
                                          </p:val>
                                        </p:tav>
                                      </p:tavLst>
                                    </p:anim>
                                  </p:childTnLst>
                                </p:cTn>
                              </p:par>
                              <p:par>
                                <p:cTn id="17" presetID="22" presetClass="entr" presetSubtype="8" fill="hold" nodeType="withEffect">
                                  <p:stCondLst>
                                    <p:cond delay="0"/>
                                  </p:stCondLst>
                                  <p:childTnLst>
                                    <p:set>
                                      <p:cBhvr>
                                        <p:cTn id="18" dur="1" fill="hold">
                                          <p:stCondLst>
                                            <p:cond delay="0"/>
                                          </p:stCondLst>
                                        </p:cTn>
                                        <p:tgtEl>
                                          <p:spTgt spid="129054"/>
                                        </p:tgtEl>
                                        <p:attrNameLst>
                                          <p:attrName>style.visibility</p:attrName>
                                        </p:attrNameLst>
                                      </p:cBhvr>
                                      <p:to>
                                        <p:strVal val="visible"/>
                                      </p:to>
                                    </p:set>
                                    <p:animEffect transition="in" filter="wipe(left)">
                                      <p:cBhvr>
                                        <p:cTn id="19" dur="500"/>
                                        <p:tgtEl>
                                          <p:spTgt spid="1290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129054"/>
                                        </p:tgtEl>
                                        <p:attrNameLst>
                                          <p:attrName>style.visibility</p:attrName>
                                        </p:attrNameLst>
                                      </p:cBhvr>
                                      <p:to>
                                        <p:strVal val="hidden"/>
                                      </p:to>
                                    </p:set>
                                  </p:childTnLst>
                                </p:cTn>
                              </p:par>
                              <p:par>
                                <p:cTn id="24" presetID="17" presetClass="entr" presetSubtype="10" fill="remove" nodeType="withEffect">
                                  <p:stCondLst>
                                    <p:cond delay="0"/>
                                  </p:stCondLst>
                                  <p:childTnLst>
                                    <p:set>
                                      <p:cBhvr>
                                        <p:cTn id="25" dur="1" fill="hold">
                                          <p:stCondLst>
                                            <p:cond delay="0"/>
                                          </p:stCondLst>
                                        </p:cTn>
                                        <p:tgtEl>
                                          <p:spTgt spid="129072"/>
                                        </p:tgtEl>
                                        <p:attrNameLst>
                                          <p:attrName>style.visibility</p:attrName>
                                        </p:attrNameLst>
                                      </p:cBhvr>
                                      <p:to>
                                        <p:strVal val="visible"/>
                                      </p:to>
                                    </p:set>
                                    <p:anim calcmode="lin" valueType="num">
                                      <p:cBhvr>
                                        <p:cTn id="26" dur="500" fill="hold"/>
                                        <p:tgtEl>
                                          <p:spTgt spid="129072"/>
                                        </p:tgtEl>
                                        <p:attrNameLst>
                                          <p:attrName>ppt_w</p:attrName>
                                        </p:attrNameLst>
                                      </p:cBhvr>
                                      <p:tavLst>
                                        <p:tav tm="0">
                                          <p:val>
                                            <p:fltVal val="0"/>
                                          </p:val>
                                        </p:tav>
                                        <p:tav tm="100000">
                                          <p:val>
                                            <p:strVal val="#ppt_w"/>
                                          </p:val>
                                        </p:tav>
                                      </p:tavLst>
                                    </p:anim>
                                    <p:anim calcmode="lin" valueType="num">
                                      <p:cBhvr>
                                        <p:cTn id="27" dur="500" fill="hold"/>
                                        <p:tgtEl>
                                          <p:spTgt spid="129072"/>
                                        </p:tgtEl>
                                        <p:attrNameLst>
                                          <p:attrName>ppt_h</p:attrName>
                                        </p:attrNameLst>
                                      </p:cBhvr>
                                      <p:tavLst>
                                        <p:tav tm="0">
                                          <p:val>
                                            <p:strVal val="#ppt_h"/>
                                          </p:val>
                                        </p:tav>
                                        <p:tav tm="100000">
                                          <p:val>
                                            <p:strVal val="#ppt_h"/>
                                          </p:val>
                                        </p:tav>
                                      </p:tavLst>
                                    </p:anim>
                                  </p:childTnLst>
                                </p:cTn>
                              </p:par>
                              <p:par>
                                <p:cTn id="28" presetID="22" presetClass="entr" presetSubtype="8" fill="hold" nodeType="withEffect">
                                  <p:stCondLst>
                                    <p:cond delay="0"/>
                                  </p:stCondLst>
                                  <p:childTnLst>
                                    <p:set>
                                      <p:cBhvr>
                                        <p:cTn id="29" dur="1" fill="hold">
                                          <p:stCondLst>
                                            <p:cond delay="0"/>
                                          </p:stCondLst>
                                        </p:cTn>
                                        <p:tgtEl>
                                          <p:spTgt spid="129057"/>
                                        </p:tgtEl>
                                        <p:attrNameLst>
                                          <p:attrName>style.visibility</p:attrName>
                                        </p:attrNameLst>
                                      </p:cBhvr>
                                      <p:to>
                                        <p:strVal val="visible"/>
                                      </p:to>
                                    </p:set>
                                    <p:animEffect transition="in" filter="wipe(left)">
                                      <p:cBhvr>
                                        <p:cTn id="30" dur="500"/>
                                        <p:tgtEl>
                                          <p:spTgt spid="1290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129057"/>
                                        </p:tgtEl>
                                        <p:attrNameLst>
                                          <p:attrName>style.visibility</p:attrName>
                                        </p:attrNameLst>
                                      </p:cBhvr>
                                      <p:to>
                                        <p:strVal val="hidden"/>
                                      </p:to>
                                    </p:set>
                                  </p:childTnLst>
                                </p:cTn>
                              </p:par>
                              <p:par>
                                <p:cTn id="35" presetID="17" presetClass="entr" presetSubtype="10" fill="remove" nodeType="withEffect">
                                  <p:stCondLst>
                                    <p:cond delay="0"/>
                                  </p:stCondLst>
                                  <p:childTnLst>
                                    <p:set>
                                      <p:cBhvr>
                                        <p:cTn id="36" dur="1" fill="hold">
                                          <p:stCondLst>
                                            <p:cond delay="0"/>
                                          </p:stCondLst>
                                        </p:cTn>
                                        <p:tgtEl>
                                          <p:spTgt spid="129075"/>
                                        </p:tgtEl>
                                        <p:attrNameLst>
                                          <p:attrName>style.visibility</p:attrName>
                                        </p:attrNameLst>
                                      </p:cBhvr>
                                      <p:to>
                                        <p:strVal val="visible"/>
                                      </p:to>
                                    </p:set>
                                    <p:anim calcmode="lin" valueType="num">
                                      <p:cBhvr>
                                        <p:cTn id="37" dur="500" fill="hold"/>
                                        <p:tgtEl>
                                          <p:spTgt spid="129075"/>
                                        </p:tgtEl>
                                        <p:attrNameLst>
                                          <p:attrName>ppt_w</p:attrName>
                                        </p:attrNameLst>
                                      </p:cBhvr>
                                      <p:tavLst>
                                        <p:tav tm="0">
                                          <p:val>
                                            <p:fltVal val="0"/>
                                          </p:val>
                                        </p:tav>
                                        <p:tav tm="100000">
                                          <p:val>
                                            <p:strVal val="#ppt_w"/>
                                          </p:val>
                                        </p:tav>
                                      </p:tavLst>
                                    </p:anim>
                                    <p:anim calcmode="lin" valueType="num">
                                      <p:cBhvr>
                                        <p:cTn id="38" dur="500" fill="hold"/>
                                        <p:tgtEl>
                                          <p:spTgt spid="129075"/>
                                        </p:tgtEl>
                                        <p:attrNameLst>
                                          <p:attrName>ppt_h</p:attrName>
                                        </p:attrNameLst>
                                      </p:cBhvr>
                                      <p:tavLst>
                                        <p:tav tm="0">
                                          <p:val>
                                            <p:strVal val="#ppt_h"/>
                                          </p:val>
                                        </p:tav>
                                        <p:tav tm="100000">
                                          <p:val>
                                            <p:strVal val="#ppt_h"/>
                                          </p:val>
                                        </p:tav>
                                      </p:tavLst>
                                    </p:anim>
                                  </p:childTnLst>
                                </p:cTn>
                              </p:par>
                              <p:par>
                                <p:cTn id="39" presetID="22" presetClass="entr" presetSubtype="8" fill="hold" nodeType="withEffect">
                                  <p:stCondLst>
                                    <p:cond delay="0"/>
                                  </p:stCondLst>
                                  <p:childTnLst>
                                    <p:set>
                                      <p:cBhvr>
                                        <p:cTn id="40" dur="1" fill="hold">
                                          <p:stCondLst>
                                            <p:cond delay="0"/>
                                          </p:stCondLst>
                                        </p:cTn>
                                        <p:tgtEl>
                                          <p:spTgt spid="129060"/>
                                        </p:tgtEl>
                                        <p:attrNameLst>
                                          <p:attrName>style.visibility</p:attrName>
                                        </p:attrNameLst>
                                      </p:cBhvr>
                                      <p:to>
                                        <p:strVal val="visible"/>
                                      </p:to>
                                    </p:set>
                                    <p:animEffect transition="in" filter="wipe(left)">
                                      <p:cBhvr>
                                        <p:cTn id="41" dur="500"/>
                                        <p:tgtEl>
                                          <p:spTgt spid="1290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nodeType="clickEffect">
                                  <p:stCondLst>
                                    <p:cond delay="0"/>
                                  </p:stCondLst>
                                  <p:childTnLst>
                                    <p:set>
                                      <p:cBhvr>
                                        <p:cTn id="45" dur="1" fill="hold">
                                          <p:stCondLst>
                                            <p:cond delay="0"/>
                                          </p:stCondLst>
                                        </p:cTn>
                                        <p:tgtEl>
                                          <p:spTgt spid="129060"/>
                                        </p:tgtEl>
                                        <p:attrNameLst>
                                          <p:attrName>style.visibility</p:attrName>
                                        </p:attrNameLst>
                                      </p:cBhvr>
                                      <p:to>
                                        <p:strVal val="hidden"/>
                                      </p:to>
                                    </p:set>
                                  </p:childTnLst>
                                </p:cTn>
                              </p:par>
                              <p:par>
                                <p:cTn id="46" presetID="17" presetClass="entr" presetSubtype="10" fill="remove" nodeType="withEffect">
                                  <p:stCondLst>
                                    <p:cond delay="0"/>
                                  </p:stCondLst>
                                  <p:childTnLst>
                                    <p:set>
                                      <p:cBhvr>
                                        <p:cTn id="47" dur="1" fill="hold">
                                          <p:stCondLst>
                                            <p:cond delay="0"/>
                                          </p:stCondLst>
                                        </p:cTn>
                                        <p:tgtEl>
                                          <p:spTgt spid="129078"/>
                                        </p:tgtEl>
                                        <p:attrNameLst>
                                          <p:attrName>style.visibility</p:attrName>
                                        </p:attrNameLst>
                                      </p:cBhvr>
                                      <p:to>
                                        <p:strVal val="visible"/>
                                      </p:to>
                                    </p:set>
                                    <p:anim calcmode="lin" valueType="num">
                                      <p:cBhvr>
                                        <p:cTn id="48" dur="500" fill="hold"/>
                                        <p:tgtEl>
                                          <p:spTgt spid="129078"/>
                                        </p:tgtEl>
                                        <p:attrNameLst>
                                          <p:attrName>ppt_w</p:attrName>
                                        </p:attrNameLst>
                                      </p:cBhvr>
                                      <p:tavLst>
                                        <p:tav tm="0">
                                          <p:val>
                                            <p:fltVal val="0"/>
                                          </p:val>
                                        </p:tav>
                                        <p:tav tm="100000">
                                          <p:val>
                                            <p:strVal val="#ppt_w"/>
                                          </p:val>
                                        </p:tav>
                                      </p:tavLst>
                                    </p:anim>
                                    <p:anim calcmode="lin" valueType="num">
                                      <p:cBhvr>
                                        <p:cTn id="49" dur="500" fill="hold"/>
                                        <p:tgtEl>
                                          <p:spTgt spid="129078"/>
                                        </p:tgtEl>
                                        <p:attrNameLst>
                                          <p:attrName>ppt_h</p:attrName>
                                        </p:attrNameLst>
                                      </p:cBhvr>
                                      <p:tavLst>
                                        <p:tav tm="0">
                                          <p:val>
                                            <p:strVal val="#ppt_h"/>
                                          </p:val>
                                        </p:tav>
                                        <p:tav tm="100000">
                                          <p:val>
                                            <p:strVal val="#ppt_h"/>
                                          </p:val>
                                        </p:tav>
                                      </p:tavLst>
                                    </p:anim>
                                  </p:childTnLst>
                                </p:cTn>
                              </p:par>
                              <p:par>
                                <p:cTn id="50" presetID="22" presetClass="entr" presetSubtype="8" fill="hold" nodeType="withEffect">
                                  <p:stCondLst>
                                    <p:cond delay="0"/>
                                  </p:stCondLst>
                                  <p:childTnLst>
                                    <p:set>
                                      <p:cBhvr>
                                        <p:cTn id="51" dur="1" fill="hold">
                                          <p:stCondLst>
                                            <p:cond delay="0"/>
                                          </p:stCondLst>
                                        </p:cTn>
                                        <p:tgtEl>
                                          <p:spTgt spid="129063"/>
                                        </p:tgtEl>
                                        <p:attrNameLst>
                                          <p:attrName>style.visibility</p:attrName>
                                        </p:attrNameLst>
                                      </p:cBhvr>
                                      <p:to>
                                        <p:strVal val="visible"/>
                                      </p:to>
                                    </p:set>
                                    <p:animEffect transition="in" filter="wipe(left)">
                                      <p:cBhvr>
                                        <p:cTn id="52" dur="500"/>
                                        <p:tgtEl>
                                          <p:spTgt spid="1290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29063"/>
                                        </p:tgtEl>
                                        <p:attrNameLst>
                                          <p:attrName>style.visibility</p:attrName>
                                        </p:attrNameLst>
                                      </p:cBhvr>
                                      <p:to>
                                        <p:strVal val="hidden"/>
                                      </p:to>
                                    </p:set>
                                  </p:childTnLst>
                                </p:cTn>
                              </p:par>
                              <p:par>
                                <p:cTn id="57" presetID="17" presetClass="entr" presetSubtype="10" fill="remove" nodeType="withEffect">
                                  <p:stCondLst>
                                    <p:cond delay="0"/>
                                  </p:stCondLst>
                                  <p:childTnLst>
                                    <p:set>
                                      <p:cBhvr>
                                        <p:cTn id="58" dur="1" fill="hold">
                                          <p:stCondLst>
                                            <p:cond delay="0"/>
                                          </p:stCondLst>
                                        </p:cTn>
                                        <p:tgtEl>
                                          <p:spTgt spid="129081"/>
                                        </p:tgtEl>
                                        <p:attrNameLst>
                                          <p:attrName>style.visibility</p:attrName>
                                        </p:attrNameLst>
                                      </p:cBhvr>
                                      <p:to>
                                        <p:strVal val="visible"/>
                                      </p:to>
                                    </p:set>
                                    <p:anim calcmode="lin" valueType="num">
                                      <p:cBhvr>
                                        <p:cTn id="59" dur="500" fill="hold"/>
                                        <p:tgtEl>
                                          <p:spTgt spid="129081"/>
                                        </p:tgtEl>
                                        <p:attrNameLst>
                                          <p:attrName>ppt_w</p:attrName>
                                        </p:attrNameLst>
                                      </p:cBhvr>
                                      <p:tavLst>
                                        <p:tav tm="0">
                                          <p:val>
                                            <p:fltVal val="0"/>
                                          </p:val>
                                        </p:tav>
                                        <p:tav tm="100000">
                                          <p:val>
                                            <p:strVal val="#ppt_w"/>
                                          </p:val>
                                        </p:tav>
                                      </p:tavLst>
                                    </p:anim>
                                    <p:anim calcmode="lin" valueType="num">
                                      <p:cBhvr>
                                        <p:cTn id="60" dur="500" fill="hold"/>
                                        <p:tgtEl>
                                          <p:spTgt spid="129081"/>
                                        </p:tgtEl>
                                        <p:attrNameLst>
                                          <p:attrName>ppt_h</p:attrName>
                                        </p:attrNameLst>
                                      </p:cBhvr>
                                      <p:tavLst>
                                        <p:tav tm="0">
                                          <p:val>
                                            <p:strVal val="#ppt_h"/>
                                          </p:val>
                                        </p:tav>
                                        <p:tav tm="100000">
                                          <p:val>
                                            <p:strVal val="#ppt_h"/>
                                          </p:val>
                                        </p:tav>
                                      </p:tavLst>
                                    </p:anim>
                                  </p:childTnLst>
                                </p:cTn>
                              </p:par>
                              <p:par>
                                <p:cTn id="61" presetID="22" presetClass="entr" presetSubtype="8" fill="hold" nodeType="withEffect">
                                  <p:stCondLst>
                                    <p:cond delay="0"/>
                                  </p:stCondLst>
                                  <p:childTnLst>
                                    <p:set>
                                      <p:cBhvr>
                                        <p:cTn id="62" dur="1" fill="hold">
                                          <p:stCondLst>
                                            <p:cond delay="0"/>
                                          </p:stCondLst>
                                        </p:cTn>
                                        <p:tgtEl>
                                          <p:spTgt spid="129066"/>
                                        </p:tgtEl>
                                        <p:attrNameLst>
                                          <p:attrName>style.visibility</p:attrName>
                                        </p:attrNameLst>
                                      </p:cBhvr>
                                      <p:to>
                                        <p:strVal val="visible"/>
                                      </p:to>
                                    </p:set>
                                    <p:animEffect transition="in" filter="wipe(left)">
                                      <p:cBhvr>
                                        <p:cTn id="63" dur="500"/>
                                        <p:tgtEl>
                                          <p:spTgt spid="129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2" grpId="0"/>
      <p:bldP spid="12905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03" name="Rectangle 7"/>
          <p:cNvSpPr>
            <a:spLocks noChangeArrowheads="1"/>
          </p:cNvSpPr>
          <p:nvPr/>
        </p:nvSpPr>
        <p:spPr bwMode="auto">
          <a:xfrm>
            <a:off x="3200400" y="1981200"/>
            <a:ext cx="2819400" cy="342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4" name="Text Box 8"/>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Answers:</a:t>
            </a:r>
          </a:p>
          <a:p>
            <a:pPr eaLnBrk="1" hangingPunct="1">
              <a:spcBef>
                <a:spcPct val="50000"/>
              </a:spcBef>
            </a:pPr>
            <a:r>
              <a:rPr lang="en-US" altLang="zh-CN">
                <a:ea typeface="宋体" panose="02010600030101010101" pitchFamily="2" charset="-122"/>
              </a:rPr>
              <a:t>1.  a</a:t>
            </a:r>
          </a:p>
          <a:p>
            <a:pPr eaLnBrk="1" hangingPunct="1">
              <a:spcBef>
                <a:spcPct val="50000"/>
              </a:spcBef>
            </a:pPr>
            <a:r>
              <a:rPr lang="en-US" altLang="zh-CN">
                <a:ea typeface="宋体" panose="02010600030101010101" pitchFamily="2" charset="-122"/>
              </a:rPr>
              <a:t>2.  c</a:t>
            </a:r>
          </a:p>
          <a:p>
            <a:pPr eaLnBrk="1" hangingPunct="1">
              <a:spcBef>
                <a:spcPct val="50000"/>
              </a:spcBef>
            </a:pPr>
            <a:r>
              <a:rPr lang="en-US" altLang="zh-CN">
                <a:ea typeface="宋体" panose="02010600030101010101" pitchFamily="2" charset="-122"/>
              </a:rPr>
              <a:t>3.  c</a:t>
            </a:r>
          </a:p>
          <a:p>
            <a:pPr eaLnBrk="1" hangingPunct="1">
              <a:spcBef>
                <a:spcPct val="50000"/>
              </a:spcBef>
            </a:pPr>
            <a:r>
              <a:rPr lang="en-US" altLang="zh-CN">
                <a:ea typeface="宋体" panose="02010600030101010101" pitchFamily="2" charset="-122"/>
              </a:rPr>
              <a:t>4.  a</a:t>
            </a:r>
          </a:p>
          <a:p>
            <a:pPr eaLnBrk="1" hangingPunct="1">
              <a:spcBef>
                <a:spcPct val="50000"/>
              </a:spcBef>
            </a:pPr>
            <a:r>
              <a:rPr lang="en-US" altLang="zh-CN">
                <a:ea typeface="宋体" panose="02010600030101010101" pitchFamily="2" charset="-122"/>
              </a:rPr>
              <a:t>5.  b</a:t>
            </a:r>
          </a:p>
        </p:txBody>
      </p:sp>
      <p:sp>
        <p:nvSpPr>
          <p:cNvPr id="106505" name="Text Box 9"/>
          <p:cNvSpPr txBox="1">
            <a:spLocks noChangeArrowheads="1"/>
          </p:cNvSpPr>
          <p:nvPr/>
        </p:nvSpPr>
        <p:spPr bwMode="auto">
          <a:xfrm>
            <a:off x="4800600" y="2590800"/>
            <a:ext cx="1752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dirty="0">
                <a:ea typeface="宋体" panose="02010600030101010101" pitchFamily="2" charset="-122"/>
              </a:rPr>
              <a:t>6.  d</a:t>
            </a:r>
          </a:p>
          <a:p>
            <a:pPr eaLnBrk="1" hangingPunct="1">
              <a:spcBef>
                <a:spcPct val="50000"/>
              </a:spcBef>
            </a:pPr>
            <a:r>
              <a:rPr lang="en-US" altLang="zh-CN" dirty="0">
                <a:ea typeface="宋体" panose="02010600030101010101" pitchFamily="2" charset="-122"/>
              </a:rPr>
              <a:t>7.  d</a:t>
            </a:r>
          </a:p>
          <a:p>
            <a:pPr eaLnBrk="1" hangingPunct="1">
              <a:spcBef>
                <a:spcPct val="50000"/>
              </a:spcBef>
            </a:pPr>
            <a:r>
              <a:rPr lang="en-US" altLang="zh-CN" dirty="0">
                <a:ea typeface="宋体" panose="02010600030101010101" pitchFamily="2" charset="-122"/>
              </a:rPr>
              <a:t>8.  d</a:t>
            </a:r>
          </a:p>
          <a:p>
            <a:pPr eaLnBrk="1" hangingPunct="1">
              <a:spcBef>
                <a:spcPct val="50000"/>
              </a:spcBef>
            </a:pPr>
            <a:r>
              <a:rPr lang="en-US" altLang="zh-CN" dirty="0">
                <a:ea typeface="宋体" panose="02010600030101010101" pitchFamily="2" charset="-122"/>
              </a:rPr>
              <a:t>9.  c</a:t>
            </a:r>
          </a:p>
          <a:p>
            <a:pPr eaLnBrk="1" hangingPunct="1">
              <a:spcBef>
                <a:spcPct val="50000"/>
              </a:spcBef>
            </a:pPr>
            <a:endParaRPr lang="en-US" altLang="zh-CN" dirty="0">
              <a:ea typeface="宋体" panose="02010600030101010101" pitchFamily="2" charset="-122"/>
            </a:endParaRPr>
          </a:p>
        </p:txBody>
      </p:sp>
      <p:sp>
        <p:nvSpPr>
          <p:cNvPr id="106506" name="WordArt 10"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107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107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1076" name="Rectangle 4"/>
          <p:cNvSpPr>
            <a:spLocks noChangeArrowheads="1"/>
          </p:cNvSpPr>
          <p:nvPr/>
        </p:nvSpPr>
        <p:spPr bwMode="auto">
          <a:xfrm>
            <a:off x="914400" y="1143000"/>
            <a:ext cx="26797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 Basic Application</a:t>
            </a:r>
          </a:p>
        </p:txBody>
      </p:sp>
      <p:sp>
        <p:nvSpPr>
          <p:cNvPr id="131111" name="Text Box 39"/>
          <p:cNvSpPr txBox="1">
            <a:spLocks noChangeArrowheads="1"/>
          </p:cNvSpPr>
          <p:nvPr/>
        </p:nvSpPr>
        <p:spPr bwMode="auto">
          <a:xfrm>
            <a:off x="990600" y="1676400"/>
            <a:ext cx="708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An application of shift registers is conversion of serial data to parallel form.</a:t>
            </a:r>
          </a:p>
        </p:txBody>
      </p:sp>
      <p:sp>
        <p:nvSpPr>
          <p:cNvPr id="131112" name="Text Box 40"/>
          <p:cNvSpPr txBox="1">
            <a:spLocks noChangeArrowheads="1"/>
          </p:cNvSpPr>
          <p:nvPr/>
        </p:nvSpPr>
        <p:spPr bwMode="auto">
          <a:xfrm>
            <a:off x="990600" y="25146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ea typeface="宋体" panose="02010600030101010101" pitchFamily="2" charset="-122"/>
              </a:rPr>
              <a:t>For example, assume the binary number 1011 is loaded sequentially, one bit at each clock pulse.</a:t>
            </a:r>
          </a:p>
        </p:txBody>
      </p:sp>
      <p:graphicFrame>
        <p:nvGraphicFramePr>
          <p:cNvPr id="131113" name="Object 41"/>
          <p:cNvGraphicFramePr>
            <a:graphicFrameLocks noChangeAspect="1"/>
          </p:cNvGraphicFramePr>
          <p:nvPr/>
        </p:nvGraphicFramePr>
        <p:xfrm>
          <a:off x="1993900" y="4089400"/>
          <a:ext cx="5321300" cy="1655763"/>
        </p:xfrm>
        <a:graphic>
          <a:graphicData uri="http://schemas.openxmlformats.org/presentationml/2006/ole">
            <mc:AlternateContent xmlns:mc="http://schemas.openxmlformats.org/markup-compatibility/2006">
              <mc:Choice xmlns:v="urn:schemas-microsoft-com:vml" Requires="v">
                <p:oleObj spid="_x0000_s131179" name="CorelDRAW" r:id="rId5" imgW="3134563" imgH="1078992" progId="CorelDRAW.Graphic.12">
                  <p:embed/>
                </p:oleObj>
              </mc:Choice>
              <mc:Fallback>
                <p:oleObj name="CorelDRAW" r:id="rId5" imgW="3134563" imgH="1078992" progId="CorelDRAW.Graphic.12">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3900" y="4089400"/>
                        <a:ext cx="53213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4" name="Object 42"/>
          <p:cNvGraphicFramePr>
            <a:graphicFrameLocks noChangeAspect="1"/>
          </p:cNvGraphicFramePr>
          <p:nvPr/>
        </p:nvGraphicFramePr>
        <p:xfrm>
          <a:off x="1993900" y="3810000"/>
          <a:ext cx="5321300" cy="1935163"/>
        </p:xfrm>
        <a:graphic>
          <a:graphicData uri="http://schemas.openxmlformats.org/presentationml/2006/ole">
            <mc:AlternateContent xmlns:mc="http://schemas.openxmlformats.org/markup-compatibility/2006">
              <mc:Choice xmlns:v="urn:schemas-microsoft-com:vml" Requires="v">
                <p:oleObj spid="_x0000_s131180" name="CorelDRAW" r:id="rId7" imgW="3134563" imgH="1262482" progId="CorelDRAW.Graphic.12">
                  <p:embed/>
                </p:oleObj>
              </mc:Choice>
              <mc:Fallback>
                <p:oleObj name="CorelDRAW" r:id="rId7" imgW="3134563" imgH="1262482" progId="CorelDRAW.Graphic.12">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900" y="3810000"/>
                        <a:ext cx="53213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5" name="Object 43"/>
          <p:cNvGraphicFramePr>
            <a:graphicFrameLocks noChangeAspect="1"/>
          </p:cNvGraphicFramePr>
          <p:nvPr/>
        </p:nvGraphicFramePr>
        <p:xfrm>
          <a:off x="1993900" y="3810000"/>
          <a:ext cx="5321300" cy="1935163"/>
        </p:xfrm>
        <a:graphic>
          <a:graphicData uri="http://schemas.openxmlformats.org/presentationml/2006/ole">
            <mc:AlternateContent xmlns:mc="http://schemas.openxmlformats.org/markup-compatibility/2006">
              <mc:Choice xmlns:v="urn:schemas-microsoft-com:vml" Requires="v">
                <p:oleObj spid="_x0000_s131181" name="CorelDRAW" r:id="rId9" imgW="3134563" imgH="1262482" progId="CorelDRAW.Graphic.12">
                  <p:embed/>
                </p:oleObj>
              </mc:Choice>
              <mc:Fallback>
                <p:oleObj name="CorelDRAW" r:id="rId9" imgW="3134563" imgH="1262482" progId="CorelDRAW.Graphic.12">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3900" y="3810000"/>
                        <a:ext cx="53213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6" name="Object 44"/>
          <p:cNvGraphicFramePr>
            <a:graphicFrameLocks noChangeAspect="1"/>
          </p:cNvGraphicFramePr>
          <p:nvPr/>
        </p:nvGraphicFramePr>
        <p:xfrm>
          <a:off x="1993900" y="3810000"/>
          <a:ext cx="5321300" cy="1935163"/>
        </p:xfrm>
        <a:graphic>
          <a:graphicData uri="http://schemas.openxmlformats.org/presentationml/2006/ole">
            <mc:AlternateContent xmlns:mc="http://schemas.openxmlformats.org/markup-compatibility/2006">
              <mc:Choice xmlns:v="urn:schemas-microsoft-com:vml" Requires="v">
                <p:oleObj spid="_x0000_s131182" name="CorelDRAW" r:id="rId11" imgW="3134563" imgH="1262786" progId="CorelDRAW.Graphic.12">
                  <p:embed/>
                </p:oleObj>
              </mc:Choice>
              <mc:Fallback>
                <p:oleObj name="CorelDRAW" r:id="rId11" imgW="3134563" imgH="1262786" progId="CorelDRAW.Graphic.12">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3900" y="3810000"/>
                        <a:ext cx="53213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7" name="Object 45"/>
          <p:cNvGraphicFramePr>
            <a:graphicFrameLocks noChangeAspect="1"/>
          </p:cNvGraphicFramePr>
          <p:nvPr/>
        </p:nvGraphicFramePr>
        <p:xfrm>
          <a:off x="1981200" y="3810000"/>
          <a:ext cx="5334000" cy="1935163"/>
        </p:xfrm>
        <a:graphic>
          <a:graphicData uri="http://schemas.openxmlformats.org/presentationml/2006/ole">
            <mc:AlternateContent xmlns:mc="http://schemas.openxmlformats.org/markup-compatibility/2006">
              <mc:Choice xmlns:v="urn:schemas-microsoft-com:vml" Requires="v">
                <p:oleObj spid="_x0000_s131183" name="CorelDRAW" r:id="rId13" imgW="3142488" imgH="1262482" progId="CorelDRAW.Graphic.12">
                  <p:embed/>
                </p:oleObj>
              </mc:Choice>
              <mc:Fallback>
                <p:oleObj name="CorelDRAW" r:id="rId13" imgW="3142488" imgH="1262482" progId="CorelDRAW.Graphic.12">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810000"/>
                        <a:ext cx="53340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8" name="Object 46"/>
          <p:cNvGraphicFramePr>
            <a:graphicFrameLocks noChangeAspect="1"/>
          </p:cNvGraphicFramePr>
          <p:nvPr/>
        </p:nvGraphicFramePr>
        <p:xfrm>
          <a:off x="1993900" y="4089400"/>
          <a:ext cx="5321300" cy="1655763"/>
        </p:xfrm>
        <a:graphic>
          <a:graphicData uri="http://schemas.openxmlformats.org/presentationml/2006/ole">
            <mc:AlternateContent xmlns:mc="http://schemas.openxmlformats.org/markup-compatibility/2006">
              <mc:Choice xmlns:v="urn:schemas-microsoft-com:vml" Requires="v">
                <p:oleObj spid="_x0000_s131184" name="CorelDRAW" r:id="rId15" imgW="3134563" imgH="1078992" progId="CorelDRAW.Graphic.12">
                  <p:embed/>
                </p:oleObj>
              </mc:Choice>
              <mc:Fallback>
                <p:oleObj name="CorelDRAW" r:id="rId15" imgW="3134563" imgH="1078992" progId="CorelDRAW.Graphic.12">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3900" y="4089400"/>
                        <a:ext cx="53213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1119" name="Group 47"/>
          <p:cNvGrpSpPr>
            <a:grpSpLocks/>
          </p:cNvGrpSpPr>
          <p:nvPr/>
        </p:nvGrpSpPr>
        <p:grpSpPr bwMode="auto">
          <a:xfrm>
            <a:off x="1676400" y="5257800"/>
            <a:ext cx="919163" cy="679450"/>
            <a:chOff x="336" y="3431"/>
            <a:chExt cx="579" cy="428"/>
          </a:xfrm>
        </p:grpSpPr>
        <p:pic>
          <p:nvPicPr>
            <p:cNvPr id="131120" name="Picture 48" descr="MCDD00016_000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21" name="Text Box 49"/>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31122" name="Group 50"/>
          <p:cNvGrpSpPr>
            <a:grpSpLocks/>
          </p:cNvGrpSpPr>
          <p:nvPr/>
        </p:nvGrpSpPr>
        <p:grpSpPr bwMode="auto">
          <a:xfrm>
            <a:off x="1676400" y="5257800"/>
            <a:ext cx="919163" cy="679450"/>
            <a:chOff x="336" y="3431"/>
            <a:chExt cx="579" cy="428"/>
          </a:xfrm>
        </p:grpSpPr>
        <p:pic>
          <p:nvPicPr>
            <p:cNvPr id="131123" name="Picture 51" descr="MCDD00016_000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24" name="Text Box 52"/>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31125" name="Group 53"/>
          <p:cNvGrpSpPr>
            <a:grpSpLocks/>
          </p:cNvGrpSpPr>
          <p:nvPr/>
        </p:nvGrpSpPr>
        <p:grpSpPr bwMode="auto">
          <a:xfrm>
            <a:off x="1676400" y="5257800"/>
            <a:ext cx="919163" cy="679450"/>
            <a:chOff x="336" y="3431"/>
            <a:chExt cx="579" cy="428"/>
          </a:xfrm>
        </p:grpSpPr>
        <p:pic>
          <p:nvPicPr>
            <p:cNvPr id="131126" name="Picture 54" descr="MCDD00016_000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27" name="Text Box 55"/>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31128" name="Group 56"/>
          <p:cNvGrpSpPr>
            <a:grpSpLocks/>
          </p:cNvGrpSpPr>
          <p:nvPr/>
        </p:nvGrpSpPr>
        <p:grpSpPr bwMode="auto">
          <a:xfrm>
            <a:off x="1676400" y="5257800"/>
            <a:ext cx="919163" cy="679450"/>
            <a:chOff x="336" y="3431"/>
            <a:chExt cx="579" cy="428"/>
          </a:xfrm>
        </p:grpSpPr>
        <p:pic>
          <p:nvPicPr>
            <p:cNvPr id="131129" name="Picture 57" descr="MCDD00016_000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30" name="Text Box 58"/>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solidFill>
                    <a:srgbClr val="FF0000"/>
                  </a:solidFill>
                  <a:ea typeface="宋体" panose="02010600030101010101" pitchFamily="2" charset="-122"/>
                </a:rPr>
                <a:t>CLK</a:t>
              </a:r>
            </a:p>
          </p:txBody>
        </p:sp>
      </p:grpSp>
      <p:grpSp>
        <p:nvGrpSpPr>
          <p:cNvPr id="131131" name="Group 59"/>
          <p:cNvGrpSpPr>
            <a:grpSpLocks/>
          </p:cNvGrpSpPr>
          <p:nvPr/>
        </p:nvGrpSpPr>
        <p:grpSpPr bwMode="auto">
          <a:xfrm>
            <a:off x="990600" y="3352800"/>
            <a:ext cx="6934200" cy="533400"/>
            <a:chOff x="624" y="2112"/>
            <a:chExt cx="4368" cy="336"/>
          </a:xfrm>
        </p:grpSpPr>
        <p:sp>
          <p:nvSpPr>
            <p:cNvPr id="131132" name="Text Box 60"/>
            <p:cNvSpPr txBox="1">
              <a:spLocks noChangeArrowheads="1"/>
            </p:cNvSpPr>
            <p:nvPr/>
          </p:nvSpPr>
          <p:spPr bwMode="auto">
            <a:xfrm>
              <a:off x="624" y="2112"/>
              <a:ext cx="43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After 4 clock pulses, the data is available at the parallel output.</a:t>
              </a:r>
            </a:p>
          </p:txBody>
        </p:sp>
        <p:sp>
          <p:nvSpPr>
            <p:cNvPr id="131133" name="Line 61"/>
            <p:cNvSpPr>
              <a:spLocks noChangeShapeType="1"/>
            </p:cNvSpPr>
            <p:nvPr/>
          </p:nvSpPr>
          <p:spPr bwMode="auto">
            <a:xfrm flipV="1">
              <a:off x="2352"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34" name="Line 62"/>
            <p:cNvSpPr>
              <a:spLocks noChangeShapeType="1"/>
            </p:cNvSpPr>
            <p:nvPr/>
          </p:nvSpPr>
          <p:spPr bwMode="auto">
            <a:xfrm flipV="1">
              <a:off x="3120"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35" name="Line 63"/>
            <p:cNvSpPr>
              <a:spLocks noChangeShapeType="1"/>
            </p:cNvSpPr>
            <p:nvPr/>
          </p:nvSpPr>
          <p:spPr bwMode="auto">
            <a:xfrm flipV="1">
              <a:off x="3840"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36" name="Line 64"/>
            <p:cNvSpPr>
              <a:spLocks noChangeShapeType="1"/>
            </p:cNvSpPr>
            <p:nvPr/>
          </p:nvSpPr>
          <p:spPr bwMode="auto">
            <a:xfrm flipV="1">
              <a:off x="4560"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112"/>
                                        </p:tgtEl>
                                        <p:attrNameLst>
                                          <p:attrName>style.visibility</p:attrName>
                                        </p:attrNameLst>
                                      </p:cBhvr>
                                      <p:to>
                                        <p:strVal val="visible"/>
                                      </p:to>
                                    </p:set>
                                    <p:anim calcmode="lin" valueType="num">
                                      <p:cBhvr additive="base">
                                        <p:cTn id="7" dur="500" fill="hold"/>
                                        <p:tgtEl>
                                          <p:spTgt spid="131112"/>
                                        </p:tgtEl>
                                        <p:attrNameLst>
                                          <p:attrName>ppt_x</p:attrName>
                                        </p:attrNameLst>
                                      </p:cBhvr>
                                      <p:tavLst>
                                        <p:tav tm="0">
                                          <p:val>
                                            <p:strVal val="0-#ppt_w/2"/>
                                          </p:val>
                                        </p:tav>
                                        <p:tav tm="100000">
                                          <p:val>
                                            <p:strVal val="#ppt_x"/>
                                          </p:val>
                                        </p:tav>
                                      </p:tavLst>
                                    </p:anim>
                                    <p:anim calcmode="lin" valueType="num">
                                      <p:cBhvr additive="base">
                                        <p:cTn id="8" dur="500" fill="hold"/>
                                        <p:tgtEl>
                                          <p:spTgt spid="1311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131113"/>
                                        </p:tgtEl>
                                        <p:attrNameLst>
                                          <p:attrName>style.visibility</p:attrName>
                                        </p:attrNameLst>
                                      </p:cBhvr>
                                      <p:to>
                                        <p:strVal val="hidden"/>
                                      </p:to>
                                    </p:set>
                                  </p:childTnLst>
                                </p:cTn>
                              </p:par>
                              <p:par>
                                <p:cTn id="13" presetID="11" presetClass="entr" presetSubtype="0" fill="hold" nodeType="withEffect">
                                  <p:stCondLst>
                                    <p:cond delay="0"/>
                                  </p:stCondLst>
                                  <p:childTnLst>
                                    <p:set>
                                      <p:cBhvr>
                                        <p:cTn id="14" dur="500">
                                          <p:stCondLst>
                                            <p:cond delay="0"/>
                                          </p:stCondLst>
                                        </p:cTn>
                                        <p:tgtEl>
                                          <p:spTgt spid="131119"/>
                                        </p:tgtEl>
                                        <p:attrNameLst>
                                          <p:attrName>style.visibility</p:attrName>
                                        </p:attrNameLst>
                                      </p:cBhvr>
                                      <p:to>
                                        <p:strVal val="visible"/>
                                      </p:to>
                                    </p:set>
                                  </p:childTnLst>
                                  <p:subTnLst>
                                    <p:set>
                                      <p:cBhvr override="childStyle">
                                        <p:cTn dur="1" fill="hold" display="0" masterRel="sameClick" afterEffect="1">
                                          <p:stCondLst>
                                            <p:cond evt="end" delay="0">
                                              <p:tn val="13"/>
                                            </p:cond>
                                          </p:stCondLst>
                                        </p:cTn>
                                        <p:tgtEl>
                                          <p:spTgt spid="131119"/>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131114"/>
                                        </p:tgtEl>
                                        <p:attrNameLst>
                                          <p:attrName>style.visibility</p:attrName>
                                        </p:attrNameLst>
                                      </p:cBhvr>
                                      <p:to>
                                        <p:strVal val="visible"/>
                                      </p:to>
                                    </p:set>
                                  </p:childTnLst>
                                  <p:subTnLst>
                                    <p:set>
                                      <p:cBhvr override="childStyle">
                                        <p:cTn dur="1" fill="hold" display="0" masterRel="nextClick" afterEffect="1"/>
                                        <p:tgtEl>
                                          <p:spTgt spid="131114"/>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1" presetClass="entr" presetSubtype="0" fill="hold" nodeType="clickEffect">
                                  <p:stCondLst>
                                    <p:cond delay="0"/>
                                  </p:stCondLst>
                                  <p:childTnLst>
                                    <p:set>
                                      <p:cBhvr>
                                        <p:cTn id="20" dur="500">
                                          <p:stCondLst>
                                            <p:cond delay="0"/>
                                          </p:stCondLst>
                                        </p:cTn>
                                        <p:tgtEl>
                                          <p:spTgt spid="1311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115"/>
                                        </p:tgtEl>
                                        <p:attrNameLst>
                                          <p:attrName>style.visibility</p:attrName>
                                        </p:attrNameLst>
                                      </p:cBhvr>
                                      <p:to>
                                        <p:strVal val="visible"/>
                                      </p:to>
                                    </p:set>
                                  </p:childTnLst>
                                  <p:subTnLst>
                                    <p:set>
                                      <p:cBhvr override="childStyle">
                                        <p:cTn dur="1" fill="hold" display="0" masterRel="nextClick" afterEffect="1"/>
                                        <p:tgtEl>
                                          <p:spTgt spid="13111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1" presetClass="entr" presetSubtype="0" fill="hold" nodeType="clickEffect">
                                  <p:stCondLst>
                                    <p:cond delay="0"/>
                                  </p:stCondLst>
                                  <p:childTnLst>
                                    <p:set>
                                      <p:cBhvr>
                                        <p:cTn id="26" dur="500">
                                          <p:stCondLst>
                                            <p:cond delay="0"/>
                                          </p:stCondLst>
                                        </p:cTn>
                                        <p:tgtEl>
                                          <p:spTgt spid="131125"/>
                                        </p:tgtEl>
                                        <p:attrNameLst>
                                          <p:attrName>style.visibility</p:attrName>
                                        </p:attrNameLst>
                                      </p:cBhvr>
                                      <p:to>
                                        <p:strVal val="visible"/>
                                      </p:to>
                                    </p:set>
                                  </p:childTnLst>
                                  <p:subTnLst>
                                    <p:set>
                                      <p:cBhvr override="childStyle">
                                        <p:cTn dur="1" fill="hold" display="0" masterRel="sameClick" afterEffect="1">
                                          <p:stCondLst>
                                            <p:cond evt="end" delay="0">
                                              <p:tn val="25"/>
                                            </p:cond>
                                          </p:stCondLst>
                                        </p:cTn>
                                        <p:tgtEl>
                                          <p:spTgt spid="131125"/>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131116"/>
                                        </p:tgtEl>
                                        <p:attrNameLst>
                                          <p:attrName>style.visibility</p:attrName>
                                        </p:attrNameLst>
                                      </p:cBhvr>
                                      <p:to>
                                        <p:strVal val="visible"/>
                                      </p:to>
                                    </p:set>
                                  </p:childTnLst>
                                  <p:subTnLst>
                                    <p:set>
                                      <p:cBhvr override="childStyle">
                                        <p:cTn dur="1" fill="hold" display="0" masterRel="nextClick" afterEffect="1"/>
                                        <p:tgtEl>
                                          <p:spTgt spid="131116"/>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1" presetClass="entr" presetSubtype="0" fill="hold" nodeType="clickEffect">
                                  <p:stCondLst>
                                    <p:cond delay="0"/>
                                  </p:stCondLst>
                                  <p:childTnLst>
                                    <p:set>
                                      <p:cBhvr>
                                        <p:cTn id="32" dur="500">
                                          <p:stCondLst>
                                            <p:cond delay="0"/>
                                          </p:stCondLst>
                                        </p:cTn>
                                        <p:tgtEl>
                                          <p:spTgt spid="131128"/>
                                        </p:tgtEl>
                                        <p:attrNameLst>
                                          <p:attrName>style.visibility</p:attrName>
                                        </p:attrNameLst>
                                      </p:cBhvr>
                                      <p:to>
                                        <p:strVal val="visible"/>
                                      </p:to>
                                    </p:set>
                                  </p:childTnLst>
                                  <p:subTnLst>
                                    <p:set>
                                      <p:cBhvr override="childStyle">
                                        <p:cTn dur="1" fill="hold" display="0" masterRel="sameClick" afterEffect="1">
                                          <p:stCondLst>
                                            <p:cond evt="end" delay="0">
                                              <p:tn val="31"/>
                                            </p:cond>
                                          </p:stCondLst>
                                        </p:cTn>
                                        <p:tgtEl>
                                          <p:spTgt spid="131128"/>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131117"/>
                                        </p:tgtEl>
                                        <p:attrNameLst>
                                          <p:attrName>style.visibility</p:attrName>
                                        </p:attrNameLst>
                                      </p:cBhvr>
                                      <p:to>
                                        <p:strVal val="visible"/>
                                      </p:to>
                                    </p:set>
                                  </p:childTnLst>
                                  <p:subTnLst>
                                    <p:set>
                                      <p:cBhvr override="childStyle">
                                        <p:cTn dur="1" fill="hold" display="0" masterRel="nextClick" afterEffect="1"/>
                                        <p:tgtEl>
                                          <p:spTgt spid="13111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11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1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312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312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3124" name="Rectangle 4"/>
          <p:cNvSpPr>
            <a:spLocks noChangeArrowheads="1"/>
          </p:cNvSpPr>
          <p:nvPr/>
        </p:nvSpPr>
        <p:spPr bwMode="auto">
          <a:xfrm>
            <a:off x="914400" y="1143000"/>
            <a:ext cx="39846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The 74HC164A Shift Register </a:t>
            </a:r>
          </a:p>
        </p:txBody>
      </p:sp>
      <p:sp>
        <p:nvSpPr>
          <p:cNvPr id="133125" name="Text Box 5"/>
          <p:cNvSpPr txBox="1">
            <a:spLocks noChangeArrowheads="1"/>
          </p:cNvSpPr>
          <p:nvPr/>
        </p:nvSpPr>
        <p:spPr bwMode="auto">
          <a:xfrm>
            <a:off x="990600" y="16764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74HC164A is a CMOS 8-bit serial in/parallel out shift register. </a:t>
            </a:r>
            <a:r>
              <a:rPr lang="en-US" altLang="zh-CN" i="1">
                <a:ea typeface="宋体" panose="02010600030101010101" pitchFamily="2" charset="-122"/>
              </a:rPr>
              <a:t>V</a:t>
            </a:r>
            <a:r>
              <a:rPr lang="en-US" altLang="zh-CN" baseline="-25000">
                <a:ea typeface="宋体" panose="02010600030101010101" pitchFamily="2" charset="-122"/>
              </a:rPr>
              <a:t>CC</a:t>
            </a:r>
            <a:r>
              <a:rPr lang="en-US" altLang="zh-CN">
                <a:ea typeface="宋体" panose="02010600030101010101" pitchFamily="2" charset="-122"/>
              </a:rPr>
              <a:t> can be from +2.0 V to +6.0 V.</a:t>
            </a:r>
          </a:p>
        </p:txBody>
      </p:sp>
      <p:sp>
        <p:nvSpPr>
          <p:cNvPr id="133153" name="Text Box 33"/>
          <p:cNvSpPr txBox="1">
            <a:spLocks noChangeArrowheads="1"/>
          </p:cNvSpPr>
          <p:nvPr/>
        </p:nvSpPr>
        <p:spPr bwMode="auto">
          <a:xfrm>
            <a:off x="990600" y="4816475"/>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One of the two serial data inputs may be used as an active HIGH enable to gate the other input. If no enable is needed, the other serial input can be connected to </a:t>
            </a:r>
            <a:r>
              <a:rPr lang="en-US" altLang="zh-CN" sz="2000" i="1">
                <a:ea typeface="宋体" panose="02010600030101010101" pitchFamily="2" charset="-122"/>
              </a:rPr>
              <a:t>V</a:t>
            </a:r>
            <a:r>
              <a:rPr lang="en-US" altLang="zh-CN" sz="2000" baseline="-25000">
                <a:ea typeface="宋体" panose="02010600030101010101" pitchFamily="2" charset="-122"/>
              </a:rPr>
              <a:t>CC</a:t>
            </a:r>
            <a:r>
              <a:rPr lang="en-US" altLang="zh-CN" sz="2000">
                <a:ea typeface="宋体" panose="02010600030101010101" pitchFamily="2" charset="-122"/>
              </a:rPr>
              <a:t>.  The 74HC164A has an active LOW asynchronous clear. Data is entered on the leading-edge of the clock.</a:t>
            </a:r>
          </a:p>
        </p:txBody>
      </p:sp>
      <p:graphicFrame>
        <p:nvGraphicFramePr>
          <p:cNvPr id="133154" name="Object 34"/>
          <p:cNvGraphicFramePr>
            <a:graphicFrameLocks noChangeAspect="1"/>
          </p:cNvGraphicFramePr>
          <p:nvPr/>
        </p:nvGraphicFramePr>
        <p:xfrm>
          <a:off x="1219200" y="2514600"/>
          <a:ext cx="6634163" cy="2092325"/>
        </p:xfrm>
        <a:graphic>
          <a:graphicData uri="http://schemas.openxmlformats.org/presentationml/2006/ole">
            <mc:AlternateContent xmlns:mc="http://schemas.openxmlformats.org/markup-compatibility/2006">
              <mc:Choice xmlns:v="urn:schemas-microsoft-com:vml" Requires="v">
                <p:oleObj spid="_x0000_s133176" name="CorelDRAW" r:id="rId5" imgW="5036900" imgH="1589512" progId="CorelDRAW.Graphic.13">
                  <p:embed/>
                </p:oleObj>
              </mc:Choice>
              <mc:Fallback>
                <p:oleObj name="CorelDRAW" r:id="rId5" imgW="5036900" imgH="1589512" progId="CorelDRAW.Graphic.1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514600"/>
                        <a:ext cx="6634163"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55" name="Rectangle 35"/>
          <p:cNvSpPr>
            <a:spLocks noChangeArrowheads="1"/>
          </p:cNvSpPr>
          <p:nvPr/>
        </p:nvSpPr>
        <p:spPr bwMode="auto">
          <a:xfrm>
            <a:off x="914400" y="2862263"/>
            <a:ext cx="381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33156" name="Text Box 36"/>
          <p:cNvSpPr txBox="1">
            <a:spLocks noChangeArrowheads="1"/>
          </p:cNvSpPr>
          <p:nvPr/>
        </p:nvSpPr>
        <p:spPr bwMode="auto">
          <a:xfrm>
            <a:off x="2951163" y="4525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33157" name="Text Box 37"/>
          <p:cNvSpPr txBox="1">
            <a:spLocks noChangeArrowheads="1"/>
          </p:cNvSpPr>
          <p:nvPr/>
        </p:nvSpPr>
        <p:spPr bwMode="auto">
          <a:xfrm>
            <a:off x="3621088" y="4525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33158" name="Text Box 38"/>
          <p:cNvSpPr txBox="1">
            <a:spLocks noChangeArrowheads="1"/>
          </p:cNvSpPr>
          <p:nvPr/>
        </p:nvSpPr>
        <p:spPr bwMode="auto">
          <a:xfrm>
            <a:off x="4310063" y="4525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33159" name="Text Box 39"/>
          <p:cNvSpPr txBox="1">
            <a:spLocks noChangeArrowheads="1"/>
          </p:cNvSpPr>
          <p:nvPr/>
        </p:nvSpPr>
        <p:spPr bwMode="auto">
          <a:xfrm>
            <a:off x="4953000" y="45180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33160" name="Rectangle 40"/>
          <p:cNvSpPr>
            <a:spLocks noChangeArrowheads="1"/>
          </p:cNvSpPr>
          <p:nvPr/>
        </p:nvSpPr>
        <p:spPr bwMode="auto">
          <a:xfrm>
            <a:off x="914400" y="2590800"/>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CLR</a:t>
            </a:r>
            <a:endParaRPr lang="en-US" altLang="zh-CN" sz="1200">
              <a:ea typeface="宋体" panose="02010600030101010101" pitchFamily="2" charset="-122"/>
            </a:endParaRPr>
          </a:p>
        </p:txBody>
      </p:sp>
      <p:sp>
        <p:nvSpPr>
          <p:cNvPr id="133161" name="Text Box 41"/>
          <p:cNvSpPr txBox="1">
            <a:spLocks noChangeArrowheads="1"/>
          </p:cNvSpPr>
          <p:nvPr/>
        </p:nvSpPr>
        <p:spPr bwMode="auto">
          <a:xfrm>
            <a:off x="5618163" y="4525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4</a:t>
            </a:r>
          </a:p>
        </p:txBody>
      </p:sp>
      <p:sp>
        <p:nvSpPr>
          <p:cNvPr id="133162" name="Text Box 42"/>
          <p:cNvSpPr txBox="1">
            <a:spLocks noChangeArrowheads="1"/>
          </p:cNvSpPr>
          <p:nvPr/>
        </p:nvSpPr>
        <p:spPr bwMode="auto">
          <a:xfrm>
            <a:off x="6288088" y="4525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5</a:t>
            </a:r>
          </a:p>
        </p:txBody>
      </p:sp>
      <p:sp>
        <p:nvSpPr>
          <p:cNvPr id="133163" name="Text Box 43"/>
          <p:cNvSpPr txBox="1">
            <a:spLocks noChangeArrowheads="1"/>
          </p:cNvSpPr>
          <p:nvPr/>
        </p:nvSpPr>
        <p:spPr bwMode="auto">
          <a:xfrm>
            <a:off x="6977063" y="4525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6</a:t>
            </a:r>
          </a:p>
        </p:txBody>
      </p:sp>
      <p:sp>
        <p:nvSpPr>
          <p:cNvPr id="133164" name="Text Box 44"/>
          <p:cNvSpPr txBox="1">
            <a:spLocks noChangeArrowheads="1"/>
          </p:cNvSpPr>
          <p:nvPr/>
        </p:nvSpPr>
        <p:spPr bwMode="auto">
          <a:xfrm>
            <a:off x="7620000" y="45180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133165" name="Line 45"/>
          <p:cNvSpPr>
            <a:spLocks noChangeShapeType="1"/>
          </p:cNvSpPr>
          <p:nvPr/>
        </p:nvSpPr>
        <p:spPr bwMode="auto">
          <a:xfrm>
            <a:off x="927100" y="2590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6" name="Rectangle 46"/>
          <p:cNvSpPr>
            <a:spLocks noChangeArrowheads="1"/>
          </p:cNvSpPr>
          <p:nvPr/>
        </p:nvSpPr>
        <p:spPr bwMode="auto">
          <a:xfrm>
            <a:off x="838200" y="312420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Serial  inputs</a:t>
            </a:r>
            <a:endParaRPr lang="en-US" altLang="zh-CN" sz="1200">
              <a:solidFill>
                <a:srgbClr val="FF0000"/>
              </a:solidFill>
              <a:ea typeface="宋体" panose="02010600030101010101" pitchFamily="2" charset="-122"/>
            </a:endParaRPr>
          </a:p>
        </p:txBody>
      </p:sp>
      <p:sp>
        <p:nvSpPr>
          <p:cNvPr id="133167" name="Text Box 47"/>
          <p:cNvSpPr txBox="1">
            <a:spLocks noChangeArrowheads="1"/>
          </p:cNvSpPr>
          <p:nvPr/>
        </p:nvSpPr>
        <p:spPr bwMode="auto">
          <a:xfrm>
            <a:off x="1225550" y="306070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p>
        </p:txBody>
      </p:sp>
      <p:sp>
        <p:nvSpPr>
          <p:cNvPr id="133168" name="Text Box 48"/>
          <p:cNvSpPr txBox="1">
            <a:spLocks noChangeArrowheads="1"/>
          </p:cNvSpPr>
          <p:nvPr/>
        </p:nvSpPr>
        <p:spPr bwMode="auto">
          <a:xfrm>
            <a:off x="1219200" y="325755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3156"/>
                                        </p:tgtEl>
                                        <p:attrNameLst>
                                          <p:attrName>style.visibility</p:attrName>
                                        </p:attrNameLst>
                                      </p:cBhvr>
                                      <p:to>
                                        <p:strVal val="visible"/>
                                      </p:to>
                                    </p:set>
                                    <p:animEffect transition="in" filter="slide(fromLeft)">
                                      <p:cBhvr>
                                        <p:cTn id="7" dur="500"/>
                                        <p:tgtEl>
                                          <p:spTgt spid="13315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33157"/>
                                        </p:tgtEl>
                                        <p:attrNameLst>
                                          <p:attrName>style.visibility</p:attrName>
                                        </p:attrNameLst>
                                      </p:cBhvr>
                                      <p:to>
                                        <p:strVal val="visible"/>
                                      </p:to>
                                    </p:set>
                                    <p:animEffect transition="in" filter="slide(fromLeft)">
                                      <p:cBhvr>
                                        <p:cTn id="10" dur="500"/>
                                        <p:tgtEl>
                                          <p:spTgt spid="133157"/>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133158"/>
                                        </p:tgtEl>
                                        <p:attrNameLst>
                                          <p:attrName>style.visibility</p:attrName>
                                        </p:attrNameLst>
                                      </p:cBhvr>
                                      <p:to>
                                        <p:strVal val="visible"/>
                                      </p:to>
                                    </p:set>
                                    <p:animEffect transition="in" filter="slide(fromLeft)">
                                      <p:cBhvr>
                                        <p:cTn id="13" dur="500"/>
                                        <p:tgtEl>
                                          <p:spTgt spid="133158"/>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33159"/>
                                        </p:tgtEl>
                                        <p:attrNameLst>
                                          <p:attrName>style.visibility</p:attrName>
                                        </p:attrNameLst>
                                      </p:cBhvr>
                                      <p:to>
                                        <p:strVal val="visible"/>
                                      </p:to>
                                    </p:set>
                                    <p:animEffect transition="in" filter="slide(fromLeft)">
                                      <p:cBhvr>
                                        <p:cTn id="16" dur="500"/>
                                        <p:tgtEl>
                                          <p:spTgt spid="133159"/>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33161"/>
                                        </p:tgtEl>
                                        <p:attrNameLst>
                                          <p:attrName>style.visibility</p:attrName>
                                        </p:attrNameLst>
                                      </p:cBhvr>
                                      <p:to>
                                        <p:strVal val="visible"/>
                                      </p:to>
                                    </p:set>
                                    <p:animEffect transition="in" filter="slide(fromLeft)">
                                      <p:cBhvr>
                                        <p:cTn id="19" dur="500"/>
                                        <p:tgtEl>
                                          <p:spTgt spid="133161"/>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33162"/>
                                        </p:tgtEl>
                                        <p:attrNameLst>
                                          <p:attrName>style.visibility</p:attrName>
                                        </p:attrNameLst>
                                      </p:cBhvr>
                                      <p:to>
                                        <p:strVal val="visible"/>
                                      </p:to>
                                    </p:set>
                                    <p:animEffect transition="in" filter="slide(fromLeft)">
                                      <p:cBhvr>
                                        <p:cTn id="22" dur="500"/>
                                        <p:tgtEl>
                                          <p:spTgt spid="133162"/>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33163"/>
                                        </p:tgtEl>
                                        <p:attrNameLst>
                                          <p:attrName>style.visibility</p:attrName>
                                        </p:attrNameLst>
                                      </p:cBhvr>
                                      <p:to>
                                        <p:strVal val="visible"/>
                                      </p:to>
                                    </p:set>
                                    <p:animEffect transition="in" filter="slide(fromLeft)">
                                      <p:cBhvr>
                                        <p:cTn id="25" dur="500"/>
                                        <p:tgtEl>
                                          <p:spTgt spid="133163"/>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33164"/>
                                        </p:tgtEl>
                                        <p:attrNameLst>
                                          <p:attrName>style.visibility</p:attrName>
                                        </p:attrNameLst>
                                      </p:cBhvr>
                                      <p:to>
                                        <p:strVal val="visible"/>
                                      </p:to>
                                    </p:set>
                                    <p:animEffect transition="in" filter="slide(fromLeft)">
                                      <p:cBhvr>
                                        <p:cTn id="28" dur="500"/>
                                        <p:tgtEl>
                                          <p:spTgt spid="1331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33153"/>
                                        </p:tgtEl>
                                        <p:attrNameLst>
                                          <p:attrName>style.visibility</p:attrName>
                                        </p:attrNameLst>
                                      </p:cBhvr>
                                      <p:to>
                                        <p:strVal val="visible"/>
                                      </p:to>
                                    </p:set>
                                    <p:anim calcmode="lin" valueType="num">
                                      <p:cBhvr additive="base">
                                        <p:cTn id="33" dur="500" fill="hold"/>
                                        <p:tgtEl>
                                          <p:spTgt spid="133153"/>
                                        </p:tgtEl>
                                        <p:attrNameLst>
                                          <p:attrName>ppt_x</p:attrName>
                                        </p:attrNameLst>
                                      </p:cBhvr>
                                      <p:tavLst>
                                        <p:tav tm="0">
                                          <p:val>
                                            <p:strVal val="0-#ppt_w/2"/>
                                          </p:val>
                                        </p:tav>
                                        <p:tav tm="100000">
                                          <p:val>
                                            <p:strVal val="#ppt_x"/>
                                          </p:val>
                                        </p:tav>
                                      </p:tavLst>
                                    </p:anim>
                                    <p:anim calcmode="lin" valueType="num">
                                      <p:cBhvr additive="base">
                                        <p:cTn id="34" dur="500" fill="hold"/>
                                        <p:tgtEl>
                                          <p:spTgt spid="133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3" grpId="0"/>
      <p:bldP spid="133156" grpId="0"/>
      <p:bldP spid="133157" grpId="0"/>
      <p:bldP spid="133158" grpId="0"/>
      <p:bldP spid="133159" grpId="0"/>
      <p:bldP spid="133161" grpId="0"/>
      <p:bldP spid="133162" grpId="0"/>
      <p:bldP spid="133163" grpId="0"/>
      <p:bldP spid="13316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5170"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517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5172" name="Rectangle 4"/>
          <p:cNvSpPr>
            <a:spLocks noChangeArrowheads="1"/>
          </p:cNvSpPr>
          <p:nvPr/>
        </p:nvSpPr>
        <p:spPr bwMode="auto">
          <a:xfrm>
            <a:off x="914400" y="1143000"/>
            <a:ext cx="39766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Waveforms for the 74HC164A</a:t>
            </a:r>
          </a:p>
        </p:txBody>
      </p:sp>
      <p:sp>
        <p:nvSpPr>
          <p:cNvPr id="135173" name="Text Box 5"/>
          <p:cNvSpPr txBox="1">
            <a:spLocks noChangeArrowheads="1"/>
          </p:cNvSpPr>
          <p:nvPr/>
        </p:nvSpPr>
        <p:spPr bwMode="auto">
          <a:xfrm>
            <a:off x="914400" y="1752600"/>
            <a:ext cx="2590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Sample waveforms for the 74HC164A are shown. Notice that </a:t>
            </a:r>
            <a:r>
              <a:rPr lang="en-US" altLang="zh-CN" sz="2000" i="1">
                <a:ea typeface="宋体" panose="02010600030101010101" pitchFamily="2" charset="-122"/>
              </a:rPr>
              <a:t>B</a:t>
            </a:r>
            <a:r>
              <a:rPr lang="en-US" altLang="zh-CN" sz="2000">
                <a:ea typeface="宋体" panose="02010600030101010101" pitchFamily="2" charset="-122"/>
              </a:rPr>
              <a:t> acts as an active HIGH enable for the data on </a:t>
            </a:r>
            <a:r>
              <a:rPr lang="en-US" altLang="zh-CN" sz="2000" i="1">
                <a:ea typeface="宋体" panose="02010600030101010101" pitchFamily="2" charset="-122"/>
              </a:rPr>
              <a:t>A</a:t>
            </a:r>
            <a:r>
              <a:rPr lang="en-US" altLang="zh-CN" sz="2000">
                <a:ea typeface="宋体" panose="02010600030101010101" pitchFamily="2" charset="-122"/>
              </a:rPr>
              <a:t> as discussed.</a:t>
            </a:r>
          </a:p>
        </p:txBody>
      </p:sp>
      <p:sp>
        <p:nvSpPr>
          <p:cNvPr id="135191" name="Rectangle 23"/>
          <p:cNvSpPr>
            <a:spLocks noChangeArrowheads="1"/>
          </p:cNvSpPr>
          <p:nvPr/>
        </p:nvSpPr>
        <p:spPr bwMode="auto">
          <a:xfrm>
            <a:off x="3733800" y="2895600"/>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000000"/>
                </a:solidFill>
                <a:latin typeface="Times" panose="02020603050405020304" pitchFamily="18" charset="0"/>
                <a:ea typeface="宋体" panose="02010600030101010101" pitchFamily="2" charset="-122"/>
              </a:rPr>
              <a:t>CLK</a:t>
            </a:r>
            <a:endParaRPr lang="en-US" altLang="zh-CN" sz="1200">
              <a:ea typeface="宋体" panose="02010600030101010101" pitchFamily="2" charset="-122"/>
            </a:endParaRPr>
          </a:p>
        </p:txBody>
      </p:sp>
      <p:sp>
        <p:nvSpPr>
          <p:cNvPr id="135192" name="Text Box 24"/>
          <p:cNvSpPr txBox="1">
            <a:spLocks noChangeArrowheads="1"/>
          </p:cNvSpPr>
          <p:nvPr/>
        </p:nvSpPr>
        <p:spPr bwMode="auto">
          <a:xfrm>
            <a:off x="3886200" y="3149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35193" name="Text Box 25"/>
          <p:cNvSpPr txBox="1">
            <a:spLocks noChangeArrowheads="1"/>
          </p:cNvSpPr>
          <p:nvPr/>
        </p:nvSpPr>
        <p:spPr bwMode="auto">
          <a:xfrm>
            <a:off x="3886200" y="348615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35194" name="Text Box 26"/>
          <p:cNvSpPr txBox="1">
            <a:spLocks noChangeArrowheads="1"/>
          </p:cNvSpPr>
          <p:nvPr/>
        </p:nvSpPr>
        <p:spPr bwMode="auto">
          <a:xfrm>
            <a:off x="3886200" y="38242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35195" name="Text Box 27"/>
          <p:cNvSpPr txBox="1">
            <a:spLocks noChangeArrowheads="1"/>
          </p:cNvSpPr>
          <p:nvPr/>
        </p:nvSpPr>
        <p:spPr bwMode="auto">
          <a:xfrm>
            <a:off x="3886200" y="416083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35196" name="Rectangle 28"/>
          <p:cNvSpPr>
            <a:spLocks noChangeArrowheads="1"/>
          </p:cNvSpPr>
          <p:nvPr/>
        </p:nvSpPr>
        <p:spPr bwMode="auto">
          <a:xfrm>
            <a:off x="3733800" y="1828800"/>
            <a:ext cx="381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i="1">
                <a:solidFill>
                  <a:srgbClr val="000000"/>
                </a:solidFill>
                <a:latin typeface="Times" panose="02020603050405020304" pitchFamily="18" charset="0"/>
                <a:ea typeface="宋体" panose="02010600030101010101" pitchFamily="2" charset="-122"/>
              </a:rPr>
              <a:t>CLR</a:t>
            </a:r>
            <a:endParaRPr lang="en-US" altLang="zh-CN" sz="1200">
              <a:ea typeface="宋体" panose="02010600030101010101" pitchFamily="2" charset="-122"/>
            </a:endParaRPr>
          </a:p>
        </p:txBody>
      </p:sp>
      <p:sp>
        <p:nvSpPr>
          <p:cNvPr id="135197" name="Text Box 29"/>
          <p:cNvSpPr txBox="1">
            <a:spLocks noChangeArrowheads="1"/>
          </p:cNvSpPr>
          <p:nvPr/>
        </p:nvSpPr>
        <p:spPr bwMode="auto">
          <a:xfrm>
            <a:off x="3886200" y="449897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4</a:t>
            </a:r>
          </a:p>
        </p:txBody>
      </p:sp>
      <p:sp>
        <p:nvSpPr>
          <p:cNvPr id="135198" name="Text Box 30"/>
          <p:cNvSpPr txBox="1">
            <a:spLocks noChangeArrowheads="1"/>
          </p:cNvSpPr>
          <p:nvPr/>
        </p:nvSpPr>
        <p:spPr bwMode="auto">
          <a:xfrm>
            <a:off x="3886200" y="48355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5</a:t>
            </a:r>
          </a:p>
        </p:txBody>
      </p:sp>
      <p:sp>
        <p:nvSpPr>
          <p:cNvPr id="135199" name="Text Box 31"/>
          <p:cNvSpPr txBox="1">
            <a:spLocks noChangeArrowheads="1"/>
          </p:cNvSpPr>
          <p:nvPr/>
        </p:nvSpPr>
        <p:spPr bwMode="auto">
          <a:xfrm>
            <a:off x="3886200" y="51736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6</a:t>
            </a:r>
          </a:p>
        </p:txBody>
      </p:sp>
      <p:sp>
        <p:nvSpPr>
          <p:cNvPr id="135200" name="Text Box 32"/>
          <p:cNvSpPr txBox="1">
            <a:spLocks noChangeArrowheads="1"/>
          </p:cNvSpPr>
          <p:nvPr/>
        </p:nvSpPr>
        <p:spPr bwMode="auto">
          <a:xfrm>
            <a:off x="3886200" y="5511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135201" name="Line 33"/>
          <p:cNvSpPr>
            <a:spLocks noChangeShapeType="1"/>
          </p:cNvSpPr>
          <p:nvPr/>
        </p:nvSpPr>
        <p:spPr bwMode="auto">
          <a:xfrm>
            <a:off x="3746500" y="1828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02" name="Rectangle 34"/>
          <p:cNvSpPr>
            <a:spLocks noChangeArrowheads="1"/>
          </p:cNvSpPr>
          <p:nvPr/>
        </p:nvSpPr>
        <p:spPr bwMode="auto">
          <a:xfrm>
            <a:off x="3505200" y="228600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Serial  inputs</a:t>
            </a:r>
            <a:endParaRPr lang="en-US" altLang="zh-CN" sz="1200">
              <a:solidFill>
                <a:srgbClr val="FF0000"/>
              </a:solidFill>
              <a:ea typeface="宋体" panose="02010600030101010101" pitchFamily="2" charset="-122"/>
            </a:endParaRPr>
          </a:p>
        </p:txBody>
      </p:sp>
      <p:sp>
        <p:nvSpPr>
          <p:cNvPr id="135203" name="Text Box 35"/>
          <p:cNvSpPr txBox="1">
            <a:spLocks noChangeArrowheads="1"/>
          </p:cNvSpPr>
          <p:nvPr/>
        </p:nvSpPr>
        <p:spPr bwMode="auto">
          <a:xfrm>
            <a:off x="3962400" y="213360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p>
        </p:txBody>
      </p:sp>
      <p:sp>
        <p:nvSpPr>
          <p:cNvPr id="135204" name="Text Box 36"/>
          <p:cNvSpPr txBox="1">
            <a:spLocks noChangeArrowheads="1"/>
          </p:cNvSpPr>
          <p:nvPr/>
        </p:nvSpPr>
        <p:spPr bwMode="auto">
          <a:xfrm>
            <a:off x="3956050" y="2468563"/>
            <a:ext cx="381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B</a:t>
            </a:r>
          </a:p>
        </p:txBody>
      </p:sp>
      <p:graphicFrame>
        <p:nvGraphicFramePr>
          <p:cNvPr id="135205" name="Object 37"/>
          <p:cNvGraphicFramePr>
            <a:graphicFrameLocks noChangeAspect="1"/>
          </p:cNvGraphicFramePr>
          <p:nvPr/>
        </p:nvGraphicFramePr>
        <p:xfrm>
          <a:off x="3886200" y="1828800"/>
          <a:ext cx="4343400" cy="4186238"/>
        </p:xfrm>
        <a:graphic>
          <a:graphicData uri="http://schemas.openxmlformats.org/presentationml/2006/ole">
            <mc:AlternateContent xmlns:mc="http://schemas.openxmlformats.org/markup-compatibility/2006">
              <mc:Choice xmlns:v="urn:schemas-microsoft-com:vml" Requires="v">
                <p:oleObj spid="_x0000_s135217" name="CorelDRAW" r:id="rId5" imgW="3785937" imgH="3649147" progId="CorelDRAW.Graphic.13">
                  <p:embed/>
                </p:oleObj>
              </mc:Choice>
              <mc:Fallback>
                <p:oleObj name="CorelDRAW" r:id="rId5" imgW="3785937" imgH="3649147" progId="CorelDRAW.Graphic.1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828800"/>
                        <a:ext cx="4343400"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206" name="Rectangle 38"/>
          <p:cNvSpPr>
            <a:spLocks noChangeArrowheads="1"/>
          </p:cNvSpPr>
          <p:nvPr/>
        </p:nvSpPr>
        <p:spPr bwMode="auto">
          <a:xfrm>
            <a:off x="3416300" y="4432300"/>
            <a:ext cx="533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Outputs</a:t>
            </a:r>
            <a:endParaRPr lang="en-US" altLang="zh-CN" sz="1200">
              <a:solidFill>
                <a:srgbClr val="FF0000"/>
              </a:solidFill>
              <a:ea typeface="宋体" panose="02010600030101010101" pitchFamily="2" charset="-122"/>
            </a:endParaRPr>
          </a:p>
        </p:txBody>
      </p:sp>
      <p:sp>
        <p:nvSpPr>
          <p:cNvPr id="135207" name="Rectangle 39"/>
          <p:cNvSpPr>
            <a:spLocks noChangeArrowheads="1"/>
          </p:cNvSpPr>
          <p:nvPr/>
        </p:nvSpPr>
        <p:spPr bwMode="auto">
          <a:xfrm>
            <a:off x="4267200" y="6019800"/>
            <a:ext cx="533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Clear</a:t>
            </a:r>
            <a:endParaRPr lang="en-US" altLang="zh-CN" sz="1200">
              <a:solidFill>
                <a:srgbClr val="FF0000"/>
              </a:solidFill>
              <a:ea typeface="宋体" panose="02010600030101010101" pitchFamily="2" charset="-122"/>
            </a:endParaRPr>
          </a:p>
        </p:txBody>
      </p:sp>
      <p:sp>
        <p:nvSpPr>
          <p:cNvPr id="135208" name="Rectangle 40"/>
          <p:cNvSpPr>
            <a:spLocks noChangeArrowheads="1"/>
          </p:cNvSpPr>
          <p:nvPr/>
        </p:nvSpPr>
        <p:spPr bwMode="auto">
          <a:xfrm>
            <a:off x="7467600" y="6019800"/>
            <a:ext cx="533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200">
                <a:solidFill>
                  <a:srgbClr val="FF0000"/>
                </a:solidFill>
                <a:latin typeface="Times" panose="02020603050405020304" pitchFamily="18" charset="0"/>
                <a:ea typeface="宋体" panose="02010600030101010101" pitchFamily="2" charset="-122"/>
              </a:rPr>
              <a:t>Clear</a:t>
            </a:r>
            <a:endParaRPr lang="en-US" altLang="zh-CN" sz="1200">
              <a:solidFill>
                <a:srgbClr val="FF0000"/>
              </a:solidFill>
              <a:ea typeface="宋体" panose="02010600030101010101" pitchFamily="2" charset="-122"/>
            </a:endParaRPr>
          </a:p>
        </p:txBody>
      </p:sp>
      <p:sp>
        <p:nvSpPr>
          <p:cNvPr id="135209" name="Text Box 41"/>
          <p:cNvSpPr txBox="1">
            <a:spLocks noChangeArrowheads="1"/>
          </p:cNvSpPr>
          <p:nvPr/>
        </p:nvSpPr>
        <p:spPr bwMode="auto">
          <a:xfrm>
            <a:off x="914400" y="3657600"/>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As with CMOS devices, unused inputs should </a:t>
            </a:r>
            <a:r>
              <a:rPr lang="en-US" altLang="zh-CN" sz="2000" i="1">
                <a:ea typeface="宋体" panose="02010600030101010101" pitchFamily="2" charset="-122"/>
              </a:rPr>
              <a:t>always</a:t>
            </a:r>
            <a:r>
              <a:rPr lang="en-US" altLang="zh-CN" sz="2000">
                <a:ea typeface="宋体" panose="02010600030101010101" pitchFamily="2" charset="-122"/>
              </a:rPr>
              <a:t> be connected to a logic level; unused outputs should be left open.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35205"/>
                                        </p:tgtEl>
                                        <p:attrNameLst>
                                          <p:attrName>style.visibility</p:attrName>
                                        </p:attrNameLst>
                                      </p:cBhvr>
                                      <p:to>
                                        <p:strVal val="visible"/>
                                      </p:to>
                                    </p:set>
                                    <p:animEffect transition="in" filter="wipe(left)">
                                      <p:cBhvr>
                                        <p:cTn id="7" dur="1000"/>
                                        <p:tgtEl>
                                          <p:spTgt spid="135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5209"/>
                                        </p:tgtEl>
                                        <p:attrNameLst>
                                          <p:attrName>style.visibility</p:attrName>
                                        </p:attrNameLst>
                                      </p:cBhvr>
                                      <p:to>
                                        <p:strVal val="visible"/>
                                      </p:to>
                                    </p:set>
                                    <p:anim calcmode="lin" valueType="num">
                                      <p:cBhvr additive="base">
                                        <p:cTn id="12" dur="500" fill="hold"/>
                                        <p:tgtEl>
                                          <p:spTgt spid="135209"/>
                                        </p:tgtEl>
                                        <p:attrNameLst>
                                          <p:attrName>ppt_x</p:attrName>
                                        </p:attrNameLst>
                                      </p:cBhvr>
                                      <p:tavLst>
                                        <p:tav tm="0">
                                          <p:val>
                                            <p:strVal val="0-#ppt_w/2"/>
                                          </p:val>
                                        </p:tav>
                                        <p:tav tm="100000">
                                          <p:val>
                                            <p:strVal val="#ppt_x"/>
                                          </p:val>
                                        </p:tav>
                                      </p:tavLst>
                                    </p:anim>
                                    <p:anim calcmode="lin" valueType="num">
                                      <p:cBhvr additive="base">
                                        <p:cTn id="13" dur="500" fill="hold"/>
                                        <p:tgtEl>
                                          <p:spTgt spid="1352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9"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721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721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7220" name="Rectangle 4"/>
          <p:cNvSpPr>
            <a:spLocks noChangeArrowheads="1"/>
          </p:cNvSpPr>
          <p:nvPr/>
        </p:nvSpPr>
        <p:spPr bwMode="auto">
          <a:xfrm>
            <a:off x="914400" y="1143000"/>
            <a:ext cx="445293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Parallel in/Serial out Shift Register</a:t>
            </a:r>
          </a:p>
        </p:txBody>
      </p:sp>
      <p:sp>
        <p:nvSpPr>
          <p:cNvPr id="137240" name="Text Box 24"/>
          <p:cNvSpPr txBox="1">
            <a:spLocks noChangeArrowheads="1"/>
          </p:cNvSpPr>
          <p:nvPr/>
        </p:nvSpPr>
        <p:spPr bwMode="auto">
          <a:xfrm>
            <a:off x="990600" y="16764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Shift registers can be used to convert parallel data to serial form. A logic diagram for this type of register is shown:</a:t>
            </a:r>
          </a:p>
        </p:txBody>
      </p:sp>
      <p:graphicFrame>
        <p:nvGraphicFramePr>
          <p:cNvPr id="137241" name="Object 25"/>
          <p:cNvGraphicFramePr>
            <a:graphicFrameLocks noChangeAspect="1"/>
          </p:cNvGraphicFramePr>
          <p:nvPr/>
        </p:nvGraphicFramePr>
        <p:xfrm>
          <a:off x="1981200" y="2778125"/>
          <a:ext cx="5792788" cy="3241675"/>
        </p:xfrm>
        <a:graphic>
          <a:graphicData uri="http://schemas.openxmlformats.org/presentationml/2006/ole">
            <mc:AlternateContent xmlns:mc="http://schemas.openxmlformats.org/markup-compatibility/2006">
              <mc:Choice xmlns:v="urn:schemas-microsoft-com:vml" Requires="v">
                <p:oleObj spid="_x0000_s137262" name="CorelDRAW" r:id="rId5" imgW="4120254" imgH="2305426" progId="CorelDRAW.Graphic.13">
                  <p:embed/>
                </p:oleObj>
              </mc:Choice>
              <mc:Fallback>
                <p:oleObj name="CorelDRAW" r:id="rId5" imgW="4120254" imgH="2305426" progId="CorelDRAW.Graphic.1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778125"/>
                        <a:ext cx="5792788"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42" name="Text Box 26"/>
          <p:cNvSpPr txBox="1">
            <a:spLocks noChangeArrowheads="1"/>
          </p:cNvSpPr>
          <p:nvPr/>
        </p:nvSpPr>
        <p:spPr bwMode="auto">
          <a:xfrm>
            <a:off x="2590800" y="24733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137243" name="Text Box 27"/>
          <p:cNvSpPr txBox="1">
            <a:spLocks noChangeArrowheads="1"/>
          </p:cNvSpPr>
          <p:nvPr/>
        </p:nvSpPr>
        <p:spPr bwMode="auto">
          <a:xfrm>
            <a:off x="4230688" y="24733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137244" name="Text Box 28"/>
          <p:cNvSpPr txBox="1">
            <a:spLocks noChangeArrowheads="1"/>
          </p:cNvSpPr>
          <p:nvPr/>
        </p:nvSpPr>
        <p:spPr bwMode="auto">
          <a:xfrm>
            <a:off x="5529263" y="24733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137245" name="Text Box 29"/>
          <p:cNvSpPr txBox="1">
            <a:spLocks noChangeArrowheads="1"/>
          </p:cNvSpPr>
          <p:nvPr/>
        </p:nvSpPr>
        <p:spPr bwMode="auto">
          <a:xfrm>
            <a:off x="6858000" y="24653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137247" name="Text Box 31"/>
          <p:cNvSpPr txBox="1">
            <a:spLocks noChangeArrowheads="1"/>
          </p:cNvSpPr>
          <p:nvPr/>
        </p:nvSpPr>
        <p:spPr bwMode="auto">
          <a:xfrm>
            <a:off x="3609975" y="46910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0</a:t>
            </a:r>
          </a:p>
        </p:txBody>
      </p:sp>
      <p:sp>
        <p:nvSpPr>
          <p:cNvPr id="137248" name="Text Box 32"/>
          <p:cNvSpPr txBox="1">
            <a:spLocks noChangeArrowheads="1"/>
          </p:cNvSpPr>
          <p:nvPr/>
        </p:nvSpPr>
        <p:spPr bwMode="auto">
          <a:xfrm>
            <a:off x="4916488" y="46910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1</a:t>
            </a:r>
          </a:p>
        </p:txBody>
      </p:sp>
      <p:sp>
        <p:nvSpPr>
          <p:cNvPr id="137249" name="Text Box 33"/>
          <p:cNvSpPr txBox="1">
            <a:spLocks noChangeArrowheads="1"/>
          </p:cNvSpPr>
          <p:nvPr/>
        </p:nvSpPr>
        <p:spPr bwMode="auto">
          <a:xfrm>
            <a:off x="6248400" y="46910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2</a:t>
            </a:r>
          </a:p>
        </p:txBody>
      </p:sp>
      <p:sp>
        <p:nvSpPr>
          <p:cNvPr id="137250" name="Text Box 34"/>
          <p:cNvSpPr txBox="1">
            <a:spLocks noChangeArrowheads="1"/>
          </p:cNvSpPr>
          <p:nvPr/>
        </p:nvSpPr>
        <p:spPr bwMode="auto">
          <a:xfrm>
            <a:off x="7543800" y="46831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3</a:t>
            </a:r>
          </a:p>
        </p:txBody>
      </p:sp>
      <p:sp>
        <p:nvSpPr>
          <p:cNvPr id="137251" name="Text Box 35"/>
          <p:cNvSpPr txBox="1">
            <a:spLocks noChangeArrowheads="1"/>
          </p:cNvSpPr>
          <p:nvPr/>
        </p:nvSpPr>
        <p:spPr bwMode="auto">
          <a:xfrm>
            <a:off x="990600" y="2847975"/>
            <a:ext cx="1038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a:ea typeface="宋体" panose="02010600030101010101" pitchFamily="2" charset="-122"/>
              </a:rPr>
              <a:t>SHIFT/LOAD</a:t>
            </a:r>
          </a:p>
        </p:txBody>
      </p:sp>
      <p:sp>
        <p:nvSpPr>
          <p:cNvPr id="137252" name="Line 36"/>
          <p:cNvSpPr>
            <a:spLocks noChangeShapeType="1"/>
          </p:cNvSpPr>
          <p:nvPr/>
        </p:nvSpPr>
        <p:spPr bwMode="auto">
          <a:xfrm>
            <a:off x="1562100" y="287655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3" name="Text Box 37"/>
          <p:cNvSpPr txBox="1">
            <a:spLocks noChangeArrowheads="1"/>
          </p:cNvSpPr>
          <p:nvPr/>
        </p:nvSpPr>
        <p:spPr bwMode="auto">
          <a:xfrm>
            <a:off x="1676400" y="58213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37254" name="Text Box 38"/>
          <p:cNvSpPr txBox="1">
            <a:spLocks noChangeArrowheads="1"/>
          </p:cNvSpPr>
          <p:nvPr/>
        </p:nvSpPr>
        <p:spPr bwMode="auto">
          <a:xfrm>
            <a:off x="7772400" y="4495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Serial data out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926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926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9283" name="Rectangle 19"/>
          <p:cNvSpPr>
            <a:spLocks noChangeArrowheads="1"/>
          </p:cNvSpPr>
          <p:nvPr/>
        </p:nvSpPr>
        <p:spPr bwMode="auto">
          <a:xfrm>
            <a:off x="914400" y="1143000"/>
            <a:ext cx="37639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The 74HC165 Shift Register </a:t>
            </a:r>
          </a:p>
        </p:txBody>
      </p:sp>
      <p:sp>
        <p:nvSpPr>
          <p:cNvPr id="139284" name="Text Box 20"/>
          <p:cNvSpPr txBox="1">
            <a:spLocks noChangeArrowheads="1"/>
          </p:cNvSpPr>
          <p:nvPr/>
        </p:nvSpPr>
        <p:spPr bwMode="auto">
          <a:xfrm>
            <a:off x="990600" y="16764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74HC165 is a CMOS 8-bit parallel in/serial out shift register. The logic symbol is shown:</a:t>
            </a:r>
          </a:p>
        </p:txBody>
      </p:sp>
      <p:graphicFrame>
        <p:nvGraphicFramePr>
          <p:cNvPr id="139285" name="Object 21"/>
          <p:cNvGraphicFramePr>
            <a:graphicFrameLocks noChangeAspect="1"/>
          </p:cNvGraphicFramePr>
          <p:nvPr/>
        </p:nvGraphicFramePr>
        <p:xfrm>
          <a:off x="3048000" y="2819400"/>
          <a:ext cx="3105150" cy="1192213"/>
        </p:xfrm>
        <a:graphic>
          <a:graphicData uri="http://schemas.openxmlformats.org/presentationml/2006/ole">
            <mc:AlternateContent xmlns:mc="http://schemas.openxmlformats.org/markup-compatibility/2006">
              <mc:Choice xmlns:v="urn:schemas-microsoft-com:vml" Requires="v">
                <p:oleObj spid="_x0000_s139317" name="CorelDRAW" r:id="rId5" imgW="2097024" imgH="804347" progId="CorelDRAW.Graphic.13">
                  <p:embed/>
                </p:oleObj>
              </mc:Choice>
              <mc:Fallback>
                <p:oleObj name="CorelDRAW" r:id="rId5" imgW="2097024" imgH="804347" progId="CorelDRAW.Graphic.1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819400"/>
                        <a:ext cx="310515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6" name="Text Box 22"/>
          <p:cNvSpPr txBox="1">
            <a:spLocks noChangeArrowheads="1"/>
          </p:cNvSpPr>
          <p:nvPr/>
        </p:nvSpPr>
        <p:spPr bwMode="auto">
          <a:xfrm>
            <a:off x="3429000"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0</a:t>
            </a:r>
          </a:p>
        </p:txBody>
      </p:sp>
      <p:sp>
        <p:nvSpPr>
          <p:cNvPr id="139287" name="Text Box 23"/>
          <p:cNvSpPr txBox="1">
            <a:spLocks noChangeArrowheads="1"/>
          </p:cNvSpPr>
          <p:nvPr/>
        </p:nvSpPr>
        <p:spPr bwMode="auto">
          <a:xfrm>
            <a:off x="3702050"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1</a:t>
            </a:r>
          </a:p>
        </p:txBody>
      </p:sp>
      <p:sp>
        <p:nvSpPr>
          <p:cNvPr id="139288" name="Text Box 24"/>
          <p:cNvSpPr txBox="1">
            <a:spLocks noChangeArrowheads="1"/>
          </p:cNvSpPr>
          <p:nvPr/>
        </p:nvSpPr>
        <p:spPr bwMode="auto">
          <a:xfrm>
            <a:off x="3973513"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2</a:t>
            </a:r>
          </a:p>
        </p:txBody>
      </p:sp>
      <p:sp>
        <p:nvSpPr>
          <p:cNvPr id="139289" name="Text Box 25"/>
          <p:cNvSpPr txBox="1">
            <a:spLocks noChangeArrowheads="1"/>
          </p:cNvSpPr>
          <p:nvPr/>
        </p:nvSpPr>
        <p:spPr bwMode="auto">
          <a:xfrm>
            <a:off x="4246563"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3</a:t>
            </a:r>
          </a:p>
        </p:txBody>
      </p:sp>
      <p:sp>
        <p:nvSpPr>
          <p:cNvPr id="139290" name="Text Box 26"/>
          <p:cNvSpPr txBox="1">
            <a:spLocks noChangeArrowheads="1"/>
          </p:cNvSpPr>
          <p:nvPr/>
        </p:nvSpPr>
        <p:spPr bwMode="auto">
          <a:xfrm>
            <a:off x="4518025"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4</a:t>
            </a:r>
          </a:p>
        </p:txBody>
      </p:sp>
      <p:sp>
        <p:nvSpPr>
          <p:cNvPr id="139291" name="Text Box 27"/>
          <p:cNvSpPr txBox="1">
            <a:spLocks noChangeArrowheads="1"/>
          </p:cNvSpPr>
          <p:nvPr/>
        </p:nvSpPr>
        <p:spPr bwMode="auto">
          <a:xfrm>
            <a:off x="4791075"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5</a:t>
            </a:r>
          </a:p>
        </p:txBody>
      </p:sp>
      <p:sp>
        <p:nvSpPr>
          <p:cNvPr id="139292" name="Text Box 28"/>
          <p:cNvSpPr txBox="1">
            <a:spLocks noChangeArrowheads="1"/>
          </p:cNvSpPr>
          <p:nvPr/>
        </p:nvSpPr>
        <p:spPr bwMode="auto">
          <a:xfrm>
            <a:off x="5062538"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6</a:t>
            </a:r>
          </a:p>
        </p:txBody>
      </p:sp>
      <p:sp>
        <p:nvSpPr>
          <p:cNvPr id="139293" name="Text Box 29"/>
          <p:cNvSpPr txBox="1">
            <a:spLocks noChangeArrowheads="1"/>
          </p:cNvSpPr>
          <p:nvPr/>
        </p:nvSpPr>
        <p:spPr bwMode="auto">
          <a:xfrm>
            <a:off x="5334000" y="2590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7</a:t>
            </a:r>
          </a:p>
        </p:txBody>
      </p:sp>
      <p:sp>
        <p:nvSpPr>
          <p:cNvPr id="139294" name="Text Box 30"/>
          <p:cNvSpPr txBox="1">
            <a:spLocks noChangeArrowheads="1"/>
          </p:cNvSpPr>
          <p:nvPr/>
        </p:nvSpPr>
        <p:spPr bwMode="auto">
          <a:xfrm>
            <a:off x="6096000" y="30781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139295" name="Text Box 31"/>
          <p:cNvSpPr txBox="1">
            <a:spLocks noChangeArrowheads="1"/>
          </p:cNvSpPr>
          <p:nvPr/>
        </p:nvSpPr>
        <p:spPr bwMode="auto">
          <a:xfrm>
            <a:off x="6096000" y="3657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Q</a:t>
            </a:r>
            <a:r>
              <a:rPr lang="en-US" altLang="zh-CN" sz="1200" baseline="-25000">
                <a:solidFill>
                  <a:srgbClr val="FF0000"/>
                </a:solidFill>
                <a:ea typeface="宋体" panose="02010600030101010101" pitchFamily="2" charset="-122"/>
              </a:rPr>
              <a:t>7</a:t>
            </a:r>
          </a:p>
        </p:txBody>
      </p:sp>
      <p:sp>
        <p:nvSpPr>
          <p:cNvPr id="139296" name="Line 32"/>
          <p:cNvSpPr>
            <a:spLocks noChangeShapeType="1"/>
          </p:cNvSpPr>
          <p:nvPr/>
        </p:nvSpPr>
        <p:spPr bwMode="auto">
          <a:xfrm>
            <a:off x="6172200" y="3686175"/>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97" name="Text Box 33"/>
          <p:cNvSpPr txBox="1">
            <a:spLocks noChangeArrowheads="1"/>
          </p:cNvSpPr>
          <p:nvPr/>
        </p:nvSpPr>
        <p:spPr bwMode="auto">
          <a:xfrm>
            <a:off x="2514600" y="3124200"/>
            <a:ext cx="606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a:ea typeface="宋体" panose="02010600030101010101" pitchFamily="2" charset="-122"/>
              </a:rPr>
              <a:t>SH/LD</a:t>
            </a:r>
          </a:p>
        </p:txBody>
      </p:sp>
      <p:sp>
        <p:nvSpPr>
          <p:cNvPr id="139299" name="Text Box 35"/>
          <p:cNvSpPr txBox="1">
            <a:spLocks noChangeArrowheads="1"/>
          </p:cNvSpPr>
          <p:nvPr/>
        </p:nvSpPr>
        <p:spPr bwMode="auto">
          <a:xfrm>
            <a:off x="2638425" y="370522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CLK</a:t>
            </a:r>
          </a:p>
        </p:txBody>
      </p:sp>
      <p:sp>
        <p:nvSpPr>
          <p:cNvPr id="139301" name="Line 37"/>
          <p:cNvSpPr>
            <a:spLocks noChangeShapeType="1"/>
          </p:cNvSpPr>
          <p:nvPr/>
        </p:nvSpPr>
        <p:spPr bwMode="auto">
          <a:xfrm>
            <a:off x="2876550" y="31623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02" name="Text Box 38"/>
          <p:cNvSpPr txBox="1">
            <a:spLocks noChangeArrowheads="1"/>
          </p:cNvSpPr>
          <p:nvPr/>
        </p:nvSpPr>
        <p:spPr bwMode="auto">
          <a:xfrm>
            <a:off x="2667000" y="3317875"/>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SER</a:t>
            </a:r>
          </a:p>
        </p:txBody>
      </p:sp>
      <p:sp>
        <p:nvSpPr>
          <p:cNvPr id="139303" name="Text Box 39"/>
          <p:cNvSpPr txBox="1">
            <a:spLocks noChangeArrowheads="1"/>
          </p:cNvSpPr>
          <p:nvPr/>
        </p:nvSpPr>
        <p:spPr bwMode="auto">
          <a:xfrm>
            <a:off x="2362200" y="351155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ea typeface="宋体" panose="02010600030101010101" pitchFamily="2" charset="-122"/>
              </a:rPr>
              <a:t>CLK INH</a:t>
            </a:r>
          </a:p>
        </p:txBody>
      </p:sp>
      <p:grpSp>
        <p:nvGrpSpPr>
          <p:cNvPr id="139308" name="Group 44"/>
          <p:cNvGrpSpPr>
            <a:grpSpLocks/>
          </p:cNvGrpSpPr>
          <p:nvPr/>
        </p:nvGrpSpPr>
        <p:grpSpPr bwMode="auto">
          <a:xfrm>
            <a:off x="838200" y="4114800"/>
            <a:ext cx="7467600" cy="1616075"/>
            <a:chOff x="528" y="2592"/>
            <a:chExt cx="4704" cy="1018"/>
          </a:xfrm>
        </p:grpSpPr>
        <p:sp>
          <p:nvSpPr>
            <p:cNvPr id="139304" name="Text Box 40"/>
            <p:cNvSpPr txBox="1">
              <a:spLocks noChangeArrowheads="1"/>
            </p:cNvSpPr>
            <p:nvPr/>
          </p:nvSpPr>
          <p:spPr bwMode="auto">
            <a:xfrm>
              <a:off x="528" y="2592"/>
              <a:ext cx="470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clock (</a:t>
              </a:r>
              <a:r>
                <a:rPr lang="en-US" altLang="zh-CN" sz="2000" i="1">
                  <a:ea typeface="宋体" panose="02010600030101010101" pitchFamily="2" charset="-122"/>
                </a:rPr>
                <a:t>CLK</a:t>
              </a:r>
              <a:r>
                <a:rPr lang="en-US" altLang="zh-CN" sz="2000">
                  <a:ea typeface="宋体" panose="02010600030101010101" pitchFamily="2" charset="-122"/>
                </a:rPr>
                <a:t>) and clock inhibit (</a:t>
              </a:r>
              <a:r>
                <a:rPr lang="en-US" altLang="zh-CN" sz="2000" i="1">
                  <a:ea typeface="宋体" panose="02010600030101010101" pitchFamily="2" charset="-122"/>
                </a:rPr>
                <a:t>CLK INH</a:t>
              </a:r>
              <a:r>
                <a:rPr lang="en-US" altLang="zh-CN" sz="2000">
                  <a:ea typeface="宋体" panose="02010600030101010101" pitchFamily="2" charset="-122"/>
                </a:rPr>
                <a:t>) lines are connected to a common OR gate, so either of these inputs can be used as an active-LOW clock enable with the other as the clock input. Data is loaded </a:t>
              </a:r>
              <a:r>
                <a:rPr lang="en-US" altLang="zh-CN" sz="2000" i="1">
                  <a:ea typeface="宋体" panose="02010600030101010101" pitchFamily="2" charset="-122"/>
                </a:rPr>
                <a:t>asynchronously</a:t>
              </a:r>
              <a:r>
                <a:rPr lang="en-US" altLang="zh-CN" sz="2000">
                  <a:ea typeface="宋体" panose="02010600030101010101" pitchFamily="2" charset="-122"/>
                </a:rPr>
                <a:t> when </a:t>
              </a:r>
              <a:r>
                <a:rPr lang="en-US" altLang="zh-CN" sz="2000" i="1">
                  <a:ea typeface="宋体" panose="02010600030101010101" pitchFamily="2" charset="-122"/>
                </a:rPr>
                <a:t>SH/LD</a:t>
              </a:r>
              <a:r>
                <a:rPr lang="en-US" altLang="zh-CN" sz="2000">
                  <a:ea typeface="宋体" panose="02010600030101010101" pitchFamily="2" charset="-122"/>
                </a:rPr>
                <a:t> is LOW and moved through the register </a:t>
              </a:r>
              <a:r>
                <a:rPr lang="en-US" altLang="zh-CN" sz="2000" i="1">
                  <a:ea typeface="宋体" panose="02010600030101010101" pitchFamily="2" charset="-122"/>
                </a:rPr>
                <a:t>synchronously</a:t>
              </a:r>
              <a:r>
                <a:rPr lang="en-US" altLang="zh-CN" sz="2000">
                  <a:ea typeface="宋体" panose="02010600030101010101" pitchFamily="2" charset="-122"/>
                </a:rPr>
                <a:t> when </a:t>
              </a:r>
              <a:r>
                <a:rPr lang="en-US" altLang="zh-CN" sz="2000" i="1">
                  <a:ea typeface="宋体" panose="02010600030101010101" pitchFamily="2" charset="-122"/>
                </a:rPr>
                <a:t>SH/LD</a:t>
              </a:r>
              <a:r>
                <a:rPr lang="en-US" altLang="zh-CN" sz="2000">
                  <a:ea typeface="宋体" panose="02010600030101010101" pitchFamily="2" charset="-122"/>
                </a:rPr>
                <a:t> is HIGH and a rising clock pulse occurs. </a:t>
              </a:r>
            </a:p>
          </p:txBody>
        </p:sp>
        <p:sp>
          <p:nvSpPr>
            <p:cNvPr id="139305" name="Line 41"/>
            <p:cNvSpPr>
              <a:spLocks noChangeShapeType="1"/>
            </p:cNvSpPr>
            <p:nvPr/>
          </p:nvSpPr>
          <p:spPr bwMode="auto">
            <a:xfrm>
              <a:off x="2310" y="321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06" name="Line 42"/>
            <p:cNvSpPr>
              <a:spLocks noChangeShapeType="1"/>
            </p:cNvSpPr>
            <p:nvPr/>
          </p:nvSpPr>
          <p:spPr bwMode="auto">
            <a:xfrm>
              <a:off x="2220" y="340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9286"/>
                                        </p:tgtEl>
                                        <p:attrNameLst>
                                          <p:attrName>style.visibility</p:attrName>
                                        </p:attrNameLst>
                                      </p:cBhvr>
                                      <p:to>
                                        <p:strVal val="visible"/>
                                      </p:to>
                                    </p:set>
                                    <p:animEffect transition="in" filter="slide(fromLeft)">
                                      <p:cBhvr>
                                        <p:cTn id="7" dur="500"/>
                                        <p:tgtEl>
                                          <p:spTgt spid="13928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39287"/>
                                        </p:tgtEl>
                                        <p:attrNameLst>
                                          <p:attrName>style.visibility</p:attrName>
                                        </p:attrNameLst>
                                      </p:cBhvr>
                                      <p:to>
                                        <p:strVal val="visible"/>
                                      </p:to>
                                    </p:set>
                                    <p:animEffect transition="in" filter="slide(fromLeft)">
                                      <p:cBhvr>
                                        <p:cTn id="10" dur="500"/>
                                        <p:tgtEl>
                                          <p:spTgt spid="139287"/>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139288"/>
                                        </p:tgtEl>
                                        <p:attrNameLst>
                                          <p:attrName>style.visibility</p:attrName>
                                        </p:attrNameLst>
                                      </p:cBhvr>
                                      <p:to>
                                        <p:strVal val="visible"/>
                                      </p:to>
                                    </p:set>
                                    <p:animEffect transition="in" filter="slide(fromLeft)">
                                      <p:cBhvr>
                                        <p:cTn id="13" dur="500"/>
                                        <p:tgtEl>
                                          <p:spTgt spid="139288"/>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39289"/>
                                        </p:tgtEl>
                                        <p:attrNameLst>
                                          <p:attrName>style.visibility</p:attrName>
                                        </p:attrNameLst>
                                      </p:cBhvr>
                                      <p:to>
                                        <p:strVal val="visible"/>
                                      </p:to>
                                    </p:set>
                                    <p:animEffect transition="in" filter="slide(fromLeft)">
                                      <p:cBhvr>
                                        <p:cTn id="16" dur="500"/>
                                        <p:tgtEl>
                                          <p:spTgt spid="139289"/>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39290"/>
                                        </p:tgtEl>
                                        <p:attrNameLst>
                                          <p:attrName>style.visibility</p:attrName>
                                        </p:attrNameLst>
                                      </p:cBhvr>
                                      <p:to>
                                        <p:strVal val="visible"/>
                                      </p:to>
                                    </p:set>
                                    <p:animEffect transition="in" filter="slide(fromLeft)">
                                      <p:cBhvr>
                                        <p:cTn id="19" dur="500"/>
                                        <p:tgtEl>
                                          <p:spTgt spid="139290"/>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39291"/>
                                        </p:tgtEl>
                                        <p:attrNameLst>
                                          <p:attrName>style.visibility</p:attrName>
                                        </p:attrNameLst>
                                      </p:cBhvr>
                                      <p:to>
                                        <p:strVal val="visible"/>
                                      </p:to>
                                    </p:set>
                                    <p:animEffect transition="in" filter="slide(fromLeft)">
                                      <p:cBhvr>
                                        <p:cTn id="22" dur="500"/>
                                        <p:tgtEl>
                                          <p:spTgt spid="139291"/>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39292"/>
                                        </p:tgtEl>
                                        <p:attrNameLst>
                                          <p:attrName>style.visibility</p:attrName>
                                        </p:attrNameLst>
                                      </p:cBhvr>
                                      <p:to>
                                        <p:strVal val="visible"/>
                                      </p:to>
                                    </p:set>
                                    <p:animEffect transition="in" filter="slide(fromLeft)">
                                      <p:cBhvr>
                                        <p:cTn id="25" dur="500"/>
                                        <p:tgtEl>
                                          <p:spTgt spid="139292"/>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39293"/>
                                        </p:tgtEl>
                                        <p:attrNameLst>
                                          <p:attrName>style.visibility</p:attrName>
                                        </p:attrNameLst>
                                      </p:cBhvr>
                                      <p:to>
                                        <p:strVal val="visible"/>
                                      </p:to>
                                    </p:set>
                                    <p:animEffect transition="in" filter="slide(fromLeft)">
                                      <p:cBhvr>
                                        <p:cTn id="28" dur="500"/>
                                        <p:tgtEl>
                                          <p:spTgt spid="139293"/>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39294"/>
                                        </p:tgtEl>
                                        <p:attrNameLst>
                                          <p:attrName>style.visibility</p:attrName>
                                        </p:attrNameLst>
                                      </p:cBhvr>
                                      <p:to>
                                        <p:strVal val="visible"/>
                                      </p:to>
                                    </p:set>
                                    <p:animEffect transition="in" filter="slide(fromLeft)">
                                      <p:cBhvr>
                                        <p:cTn id="31" dur="500"/>
                                        <p:tgtEl>
                                          <p:spTgt spid="13929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39295"/>
                                        </p:tgtEl>
                                        <p:attrNameLst>
                                          <p:attrName>style.visibility</p:attrName>
                                        </p:attrNameLst>
                                      </p:cBhvr>
                                      <p:to>
                                        <p:strVal val="visible"/>
                                      </p:to>
                                    </p:set>
                                    <p:animEffect transition="in" filter="slide(fromLeft)">
                                      <p:cBhvr>
                                        <p:cTn id="34" dur="500"/>
                                        <p:tgtEl>
                                          <p:spTgt spid="1392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139308"/>
                                        </p:tgtEl>
                                        <p:attrNameLst>
                                          <p:attrName>style.visibility</p:attrName>
                                        </p:attrNameLst>
                                      </p:cBhvr>
                                      <p:to>
                                        <p:strVal val="visible"/>
                                      </p:to>
                                    </p:set>
                                    <p:animEffect transition="in" filter="fade">
                                      <p:cBhvr>
                                        <p:cTn id="39" dur="1000"/>
                                        <p:tgtEl>
                                          <p:spTgt spid="139308"/>
                                        </p:tgtEl>
                                      </p:cBhvr>
                                    </p:animEffect>
                                    <p:anim calcmode="lin" valueType="num">
                                      <p:cBhvr>
                                        <p:cTn id="40" dur="1000" fill="hold"/>
                                        <p:tgtEl>
                                          <p:spTgt spid="139308"/>
                                        </p:tgtEl>
                                        <p:attrNameLst>
                                          <p:attrName>ppt_x</p:attrName>
                                        </p:attrNameLst>
                                      </p:cBhvr>
                                      <p:tavLst>
                                        <p:tav tm="0">
                                          <p:val>
                                            <p:strVal val="#ppt_x"/>
                                          </p:val>
                                        </p:tav>
                                        <p:tav tm="100000">
                                          <p:val>
                                            <p:strVal val="#ppt_x"/>
                                          </p:val>
                                        </p:tav>
                                      </p:tavLst>
                                    </p:anim>
                                    <p:anim calcmode="lin" valueType="num">
                                      <p:cBhvr>
                                        <p:cTn id="41" dur="900" decel="100000" fill="hold"/>
                                        <p:tgtEl>
                                          <p:spTgt spid="139308"/>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3930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6" grpId="0"/>
      <p:bldP spid="139287" grpId="0"/>
      <p:bldP spid="139288" grpId="0"/>
      <p:bldP spid="139289" grpId="0"/>
      <p:bldP spid="139290" grpId="0"/>
      <p:bldP spid="139291" grpId="0"/>
      <p:bldP spid="139292" grpId="0"/>
      <p:bldP spid="139293" grpId="0"/>
      <p:bldP spid="139294" grpId="0"/>
      <p:bldP spid="13929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5410"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541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5412" name="Rectangle 4"/>
          <p:cNvSpPr>
            <a:spLocks noChangeArrowheads="1"/>
          </p:cNvSpPr>
          <p:nvPr/>
        </p:nvSpPr>
        <p:spPr bwMode="auto">
          <a:xfrm>
            <a:off x="914400" y="1143000"/>
            <a:ext cx="35401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Bidirectional Shift Register</a:t>
            </a:r>
          </a:p>
        </p:txBody>
      </p:sp>
      <p:sp>
        <p:nvSpPr>
          <p:cNvPr id="145426" name="Text Box 18"/>
          <p:cNvSpPr txBox="1">
            <a:spLocks noChangeArrowheads="1"/>
          </p:cNvSpPr>
          <p:nvPr/>
        </p:nvSpPr>
        <p:spPr bwMode="auto">
          <a:xfrm>
            <a:off x="1219200" y="1752600"/>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Bidirectional shift registers can shift the data in either direction using a </a:t>
            </a:r>
            <a:r>
              <a:rPr lang="en-US" altLang="zh-CN" i="1">
                <a:ea typeface="宋体" panose="02010600030101010101" pitchFamily="2" charset="-122"/>
              </a:rPr>
              <a:t>RIGHT/LEFT</a:t>
            </a:r>
            <a:r>
              <a:rPr lang="en-US" altLang="zh-CN">
                <a:ea typeface="宋体" panose="02010600030101010101" pitchFamily="2" charset="-122"/>
              </a:rPr>
              <a:t> input. </a:t>
            </a:r>
          </a:p>
        </p:txBody>
      </p:sp>
      <p:sp>
        <p:nvSpPr>
          <p:cNvPr id="145427" name="Line 19"/>
          <p:cNvSpPr>
            <a:spLocks noChangeShapeType="1"/>
          </p:cNvSpPr>
          <p:nvPr/>
        </p:nvSpPr>
        <p:spPr bwMode="auto">
          <a:xfrm>
            <a:off x="4419600" y="217328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Picture 1"/>
          <p:cNvPicPr>
            <a:picLocks noChangeAspect="1"/>
          </p:cNvPicPr>
          <p:nvPr/>
        </p:nvPicPr>
        <p:blipFill>
          <a:blip r:embed="rId4"/>
          <a:stretch>
            <a:fillRect/>
          </a:stretch>
        </p:blipFill>
        <p:spPr>
          <a:xfrm>
            <a:off x="649705" y="2717800"/>
            <a:ext cx="8149389" cy="3905251"/>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theme1.xml><?xml version="1.0" encoding="utf-8"?>
<a:theme xmlns:a="http://schemas.openxmlformats.org/drawingml/2006/main" name="Hightech027 Print PowerPlugs Favorites 2">
  <a:themeElements>
    <a:clrScheme name="">
      <a:dk1>
        <a:srgbClr val="000000"/>
      </a:dk1>
      <a:lt1>
        <a:srgbClr val="B2B2B2"/>
      </a:lt1>
      <a:dk2>
        <a:srgbClr val="663300"/>
      </a:dk2>
      <a:lt2>
        <a:srgbClr val="B2B2B2"/>
      </a:lt2>
      <a:accent1>
        <a:srgbClr val="FFCC00"/>
      </a:accent1>
      <a:accent2>
        <a:srgbClr val="CC6600"/>
      </a:accent2>
      <a:accent3>
        <a:srgbClr val="D5D5D5"/>
      </a:accent3>
      <a:accent4>
        <a:srgbClr val="000000"/>
      </a:accent4>
      <a:accent5>
        <a:srgbClr val="FFE2AA"/>
      </a:accent5>
      <a:accent6>
        <a:srgbClr val="B95C00"/>
      </a:accent6>
      <a:hlink>
        <a:srgbClr val="FF9900"/>
      </a:hlink>
      <a:folHlink>
        <a:srgbClr val="B2B2B2"/>
      </a:folHlink>
    </a:clrScheme>
    <a:fontScheme name="Hightech027 Print PowerPlugs Favorites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Hightech027 Print PowerPlugs Favorites 2</Template>
  <TotalTime>5748</TotalTime>
  <Words>1315</Words>
  <Application>Microsoft Office PowerPoint</Application>
  <PresentationFormat>On-screen Show (4:3)</PresentationFormat>
  <Paragraphs>338</Paragraphs>
  <Slides>30</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9" baseType="lpstr">
      <vt:lpstr>宋体</vt:lpstr>
      <vt:lpstr>Arial</vt:lpstr>
      <vt:lpstr>Impact</vt:lpstr>
      <vt:lpstr>Times</vt:lpstr>
      <vt:lpstr>Times New Roman</vt:lpstr>
      <vt:lpstr>Wingdings</vt:lpstr>
      <vt:lpstr>Hightech027 Print PowerPlugs Favorites 2</vt:lpstr>
      <vt:lpstr>CorelDRAW</vt:lpstr>
      <vt:lpstr>Image</vt:lpstr>
      <vt:lpstr>Digital Logic &amp; Systems  Shift Registers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Prof. Wenye Li (SSE)</cp:lastModifiedBy>
  <cp:revision>80</cp:revision>
  <dcterms:created xsi:type="dcterms:W3CDTF">2006-09-20T21:54:22Z</dcterms:created>
  <dcterms:modified xsi:type="dcterms:W3CDTF">2016-11-09T10:00:29Z</dcterms:modified>
</cp:coreProperties>
</file>