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40"/>
  </p:notesMasterIdLst>
  <p:sldIdLst>
    <p:sldId id="299" r:id="rId2"/>
    <p:sldId id="257" r:id="rId3"/>
    <p:sldId id="276" r:id="rId4"/>
    <p:sldId id="277" r:id="rId5"/>
    <p:sldId id="278" r:id="rId6"/>
    <p:sldId id="285" r:id="rId7"/>
    <p:sldId id="279" r:id="rId8"/>
    <p:sldId id="280" r:id="rId9"/>
    <p:sldId id="264" r:id="rId10"/>
    <p:sldId id="282" r:id="rId11"/>
    <p:sldId id="281" r:id="rId12"/>
    <p:sldId id="283" r:id="rId13"/>
    <p:sldId id="284"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58" r:id="rId27"/>
    <p:sldId id="298" r:id="rId28"/>
    <p:sldId id="266" r:id="rId29"/>
    <p:sldId id="267" r:id="rId30"/>
    <p:sldId id="268" r:id="rId31"/>
    <p:sldId id="269" r:id="rId32"/>
    <p:sldId id="270" r:id="rId33"/>
    <p:sldId id="271" r:id="rId34"/>
    <p:sldId id="272" r:id="rId35"/>
    <p:sldId id="273" r:id="rId36"/>
    <p:sldId id="274" r:id="rId37"/>
    <p:sldId id="275" r:id="rId38"/>
    <p:sldId id="265"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000000"/>
    <a:srgbClr val="FFCC00"/>
    <a:srgbClr val="008000"/>
    <a:srgbClr val="996633"/>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94" autoAdjust="0"/>
    <p:restoredTop sz="94660"/>
  </p:normalViewPr>
  <p:slideViewPr>
    <p:cSldViewPr>
      <p:cViewPr varScale="1">
        <p:scale>
          <a:sx n="116" d="100"/>
          <a:sy n="116" d="100"/>
        </p:scale>
        <p:origin x="108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en-US" altLang="zh-CN"/>
          </a:p>
        </p:txBody>
      </p:sp>
      <p:sp>
        <p:nvSpPr>
          <p:cNvPr id="81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7BBE1981-E791-4F7E-99B3-4F4B51AF789D}" type="slidenum">
              <a:rPr lang="en-US" altLang="zh-CN"/>
              <a:pPr/>
              <a:t>‹#›</a:t>
            </a:fld>
            <a:endParaRPr lang="en-US" altLang="zh-CN"/>
          </a:p>
        </p:txBody>
      </p:sp>
    </p:spTree>
    <p:extLst>
      <p:ext uri="{BB962C8B-B14F-4D97-AF65-F5344CB8AC3E}">
        <p14:creationId xmlns:p14="http://schemas.microsoft.com/office/powerpoint/2010/main" val="6397290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A20B8A-45E3-4816-8F60-A20F9EF0B30F}" type="slidenum">
              <a:rPr lang="en-US" altLang="zh-CN"/>
              <a:pPr/>
              <a:t>2</a:t>
            </a:fld>
            <a:endParaRPr lang="en-US" altLang="zh-CN"/>
          </a:p>
        </p:txBody>
      </p:sp>
      <p:sp>
        <p:nvSpPr>
          <p:cNvPr id="10242" name="Rectangle 2"/>
          <p:cNvSpPr>
            <a:spLocks noRo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68603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46D989-9955-4ABB-A537-1290CEAC8AA7}" type="slidenum">
              <a:rPr lang="en-US" altLang="zh-CN"/>
              <a:pPr/>
              <a:t>11</a:t>
            </a:fld>
            <a:endParaRPr lang="en-US" altLang="zh-CN"/>
          </a:p>
        </p:txBody>
      </p:sp>
      <p:sp>
        <p:nvSpPr>
          <p:cNvPr id="140290" name="Rectangle 2"/>
          <p:cNvSpPr>
            <a:spLocks noRo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48889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F305FD-7C93-4462-8A55-314A5A4C07A3}" type="slidenum">
              <a:rPr lang="en-US" altLang="zh-CN"/>
              <a:pPr/>
              <a:t>12</a:t>
            </a:fld>
            <a:endParaRPr lang="en-US" altLang="zh-CN"/>
          </a:p>
        </p:txBody>
      </p:sp>
      <p:sp>
        <p:nvSpPr>
          <p:cNvPr id="144386" name="Rectangle 2"/>
          <p:cNvSpPr>
            <a:spLocks noRo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1942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C74DB1-CF5A-4EFA-94A5-A890A93B17F2}" type="slidenum">
              <a:rPr lang="en-US" altLang="zh-CN"/>
              <a:pPr/>
              <a:t>13</a:t>
            </a:fld>
            <a:endParaRPr lang="en-US" altLang="zh-CN"/>
          </a:p>
        </p:txBody>
      </p:sp>
      <p:sp>
        <p:nvSpPr>
          <p:cNvPr id="146434" name="Rectangle 2"/>
          <p:cNvSpPr>
            <a:spLocks noRo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75187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E76967-4C32-4F9D-AE92-8B05B4D5F668}" type="slidenum">
              <a:rPr lang="en-US" altLang="zh-CN"/>
              <a:pPr/>
              <a:t>14</a:t>
            </a:fld>
            <a:endParaRPr lang="en-US" altLang="zh-CN"/>
          </a:p>
        </p:txBody>
      </p:sp>
      <p:sp>
        <p:nvSpPr>
          <p:cNvPr id="150530" name="Rectangle 2"/>
          <p:cNvSpPr>
            <a:spLocks noRo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46016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0512DA-1B33-487B-B383-6CB3BBE45806}" type="slidenum">
              <a:rPr lang="en-US" altLang="zh-CN"/>
              <a:pPr/>
              <a:t>15</a:t>
            </a:fld>
            <a:endParaRPr lang="en-US" altLang="zh-CN"/>
          </a:p>
        </p:txBody>
      </p:sp>
      <p:sp>
        <p:nvSpPr>
          <p:cNvPr id="152578" name="Rectangle 2"/>
          <p:cNvSpPr>
            <a:spLocks noRo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75697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5E4580-5561-44D5-B6D6-E600A92A1036}" type="slidenum">
              <a:rPr lang="en-US" altLang="zh-CN"/>
              <a:pPr/>
              <a:t>16</a:t>
            </a:fld>
            <a:endParaRPr lang="en-US" altLang="zh-CN"/>
          </a:p>
        </p:txBody>
      </p:sp>
      <p:sp>
        <p:nvSpPr>
          <p:cNvPr id="154626" name="Rectangle 2"/>
          <p:cNvSpPr>
            <a:spLocks noRo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77300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318886-5F19-4AED-A6FF-FCEF84063EE3}" type="slidenum">
              <a:rPr lang="en-US" altLang="zh-CN"/>
              <a:pPr/>
              <a:t>17</a:t>
            </a:fld>
            <a:endParaRPr lang="en-US" altLang="zh-CN"/>
          </a:p>
        </p:txBody>
      </p:sp>
      <p:sp>
        <p:nvSpPr>
          <p:cNvPr id="156674" name="Rectangle 2"/>
          <p:cNvSpPr>
            <a:spLocks noRo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19494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A9F289-8C42-4160-B859-5A23E2D73393}" type="slidenum">
              <a:rPr lang="en-US" altLang="zh-CN"/>
              <a:pPr/>
              <a:t>18</a:t>
            </a:fld>
            <a:endParaRPr lang="en-US" altLang="zh-CN"/>
          </a:p>
        </p:txBody>
      </p:sp>
      <p:sp>
        <p:nvSpPr>
          <p:cNvPr id="158722" name="Rectangle 2"/>
          <p:cNvSpPr>
            <a:spLocks noRo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0685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C0ADC-F03D-43BE-9612-DAE504A03A12}" type="slidenum">
              <a:rPr lang="en-US" altLang="zh-CN"/>
              <a:pPr/>
              <a:t>19</a:t>
            </a:fld>
            <a:endParaRPr lang="en-US" altLang="zh-CN"/>
          </a:p>
        </p:txBody>
      </p:sp>
      <p:sp>
        <p:nvSpPr>
          <p:cNvPr id="160770" name="Rectangle 2"/>
          <p:cNvSpPr>
            <a:spLocks noRo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08836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4B6696-E678-4C94-A45A-2B2ADE2754FD}" type="slidenum">
              <a:rPr lang="en-US" altLang="zh-CN"/>
              <a:pPr/>
              <a:t>20</a:t>
            </a:fld>
            <a:endParaRPr lang="en-US" altLang="zh-CN"/>
          </a:p>
        </p:txBody>
      </p:sp>
      <p:sp>
        <p:nvSpPr>
          <p:cNvPr id="162818" name="Rectangle 2"/>
          <p:cNvSpPr>
            <a:spLocks noRo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53574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19457E-5B02-4EA3-865A-C51DAC09DA2C}" type="slidenum">
              <a:rPr lang="en-US" altLang="zh-CN"/>
              <a:pPr/>
              <a:t>3</a:t>
            </a:fld>
            <a:endParaRPr lang="en-US" altLang="zh-CN"/>
          </a:p>
        </p:txBody>
      </p:sp>
      <p:sp>
        <p:nvSpPr>
          <p:cNvPr id="130050" name="Rectangle 2"/>
          <p:cNvSpPr>
            <a:spLocks noRo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66350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7ADF11-FB2C-4781-AAD6-7624F40ACC04}" type="slidenum">
              <a:rPr lang="en-US" altLang="zh-CN"/>
              <a:pPr/>
              <a:t>21</a:t>
            </a:fld>
            <a:endParaRPr lang="en-US" altLang="zh-CN"/>
          </a:p>
        </p:txBody>
      </p:sp>
      <p:sp>
        <p:nvSpPr>
          <p:cNvPr id="164866" name="Rectangle 2"/>
          <p:cNvSpPr>
            <a:spLocks noRo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98683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1217F7-7B63-420B-82A7-CA93AE251B33}" type="slidenum">
              <a:rPr lang="en-US" altLang="zh-CN"/>
              <a:pPr/>
              <a:t>22</a:t>
            </a:fld>
            <a:endParaRPr lang="en-US" altLang="zh-CN"/>
          </a:p>
        </p:txBody>
      </p:sp>
      <p:sp>
        <p:nvSpPr>
          <p:cNvPr id="166914" name="Rectangle 2"/>
          <p:cNvSpPr>
            <a:spLocks noRo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3366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AAF7B9-E78F-4050-8529-26AE2A3A011C}" type="slidenum">
              <a:rPr lang="en-US" altLang="zh-CN"/>
              <a:pPr/>
              <a:t>23</a:t>
            </a:fld>
            <a:endParaRPr lang="en-US" altLang="zh-CN"/>
          </a:p>
        </p:txBody>
      </p:sp>
      <p:sp>
        <p:nvSpPr>
          <p:cNvPr id="168962" name="Rectangle 2"/>
          <p:cNvSpPr>
            <a:spLocks noRo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25429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0E53C6-4913-4F15-9F1F-662AC730FDC4}" type="slidenum">
              <a:rPr lang="en-US" altLang="zh-CN"/>
              <a:pPr/>
              <a:t>24</a:t>
            </a:fld>
            <a:endParaRPr lang="en-US" altLang="zh-CN"/>
          </a:p>
        </p:txBody>
      </p:sp>
      <p:sp>
        <p:nvSpPr>
          <p:cNvPr id="171010" name="Rectangle 2"/>
          <p:cNvSpPr>
            <a:spLocks noRo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8226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31E781-D03E-4F91-96A6-52D6C766CA5A}" type="slidenum">
              <a:rPr lang="en-US" altLang="zh-CN"/>
              <a:pPr/>
              <a:t>25</a:t>
            </a:fld>
            <a:endParaRPr lang="en-US" altLang="zh-CN"/>
          </a:p>
        </p:txBody>
      </p:sp>
      <p:sp>
        <p:nvSpPr>
          <p:cNvPr id="173058" name="Rectangle 2"/>
          <p:cNvSpPr>
            <a:spLocks noRo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80333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045D18-D48B-4C70-9B83-164066DCB293}" type="slidenum">
              <a:rPr lang="en-US" altLang="zh-CN"/>
              <a:pPr/>
              <a:t>26</a:t>
            </a:fld>
            <a:endParaRPr lang="en-US" altLang="zh-CN"/>
          </a:p>
        </p:txBody>
      </p:sp>
      <p:sp>
        <p:nvSpPr>
          <p:cNvPr id="11266" name="Rectangle 2"/>
          <p:cNvSpPr>
            <a:spLocks noRo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77427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BD9820-C8A0-426D-B944-5634300FAE03}" type="slidenum">
              <a:rPr lang="en-US" altLang="zh-CN"/>
              <a:pPr/>
              <a:t>27</a:t>
            </a:fld>
            <a:endParaRPr lang="en-US" altLang="zh-CN"/>
          </a:p>
        </p:txBody>
      </p:sp>
      <p:sp>
        <p:nvSpPr>
          <p:cNvPr id="175106" name="Rectangle 2"/>
          <p:cNvSpPr>
            <a:spLocks noRo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04778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63D19C-59FC-4984-A3C0-400F176EAE88}" type="slidenum">
              <a:rPr lang="en-US" altLang="zh-CN"/>
              <a:pPr/>
              <a:t>28</a:t>
            </a:fld>
            <a:endParaRPr lang="en-US" altLang="zh-CN"/>
          </a:p>
        </p:txBody>
      </p:sp>
      <p:sp>
        <p:nvSpPr>
          <p:cNvPr id="109570" name="Rectangle 2"/>
          <p:cNvSpPr>
            <a:spLocks noRo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912065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D3D015-7A9B-4845-9747-6A5CED074262}" type="slidenum">
              <a:rPr lang="en-US" altLang="zh-CN"/>
              <a:pPr/>
              <a:t>29</a:t>
            </a:fld>
            <a:endParaRPr lang="en-US" altLang="zh-CN"/>
          </a:p>
        </p:txBody>
      </p:sp>
      <p:sp>
        <p:nvSpPr>
          <p:cNvPr id="111618" name="Rectangle 2"/>
          <p:cNvSpPr>
            <a:spLocks noRo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1458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E68524-EC14-4174-856A-1DBE16C1954D}" type="slidenum">
              <a:rPr lang="en-US" altLang="zh-CN"/>
              <a:pPr/>
              <a:t>30</a:t>
            </a:fld>
            <a:endParaRPr lang="en-US" altLang="zh-CN"/>
          </a:p>
        </p:txBody>
      </p:sp>
      <p:sp>
        <p:nvSpPr>
          <p:cNvPr id="113666" name="Rectangle 2"/>
          <p:cNvSpPr>
            <a:spLocks noRo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8698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1CEEC2-3030-4AB7-9F63-6C83D5DF126A}" type="slidenum">
              <a:rPr lang="en-US" altLang="zh-CN"/>
              <a:pPr/>
              <a:t>4</a:t>
            </a:fld>
            <a:endParaRPr lang="en-US" altLang="zh-CN"/>
          </a:p>
        </p:txBody>
      </p:sp>
      <p:sp>
        <p:nvSpPr>
          <p:cNvPr id="132098" name="Rectangle 2"/>
          <p:cNvSpPr>
            <a:spLocks noRo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31737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EF5997-F96A-496A-ADFD-01272E27FEDC}" type="slidenum">
              <a:rPr lang="en-US" altLang="zh-CN"/>
              <a:pPr/>
              <a:t>31</a:t>
            </a:fld>
            <a:endParaRPr lang="en-US" altLang="zh-CN"/>
          </a:p>
        </p:txBody>
      </p:sp>
      <p:sp>
        <p:nvSpPr>
          <p:cNvPr id="115714" name="Rectangle 2"/>
          <p:cNvSpPr>
            <a:spLocks noRo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04418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2ED465-FCE9-4C64-B19C-14737FEF8996}" type="slidenum">
              <a:rPr lang="en-US" altLang="zh-CN"/>
              <a:pPr/>
              <a:t>32</a:t>
            </a:fld>
            <a:endParaRPr lang="en-US" altLang="zh-CN"/>
          </a:p>
        </p:txBody>
      </p:sp>
      <p:sp>
        <p:nvSpPr>
          <p:cNvPr id="117762" name="Rectangle 2"/>
          <p:cNvSpPr>
            <a:spLocks noRo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702456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90194C-B005-4441-85B8-D0A56106E948}" type="slidenum">
              <a:rPr lang="en-US" altLang="zh-CN"/>
              <a:pPr/>
              <a:t>33</a:t>
            </a:fld>
            <a:endParaRPr lang="en-US" altLang="zh-CN"/>
          </a:p>
        </p:txBody>
      </p:sp>
      <p:sp>
        <p:nvSpPr>
          <p:cNvPr id="119810" name="Rectangle 2"/>
          <p:cNvSpPr>
            <a:spLocks noRo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05614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E5605D-AB09-4B33-A506-8D304CE1473A}" type="slidenum">
              <a:rPr lang="en-US" altLang="zh-CN"/>
              <a:pPr/>
              <a:t>34</a:t>
            </a:fld>
            <a:endParaRPr lang="en-US" altLang="zh-CN"/>
          </a:p>
        </p:txBody>
      </p:sp>
      <p:sp>
        <p:nvSpPr>
          <p:cNvPr id="121858" name="Rectangle 2"/>
          <p:cNvSpPr>
            <a:spLocks noRo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83991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6E0356-8930-4E5A-BD4D-C1D91C199573}" type="slidenum">
              <a:rPr lang="en-US" altLang="zh-CN"/>
              <a:pPr/>
              <a:t>35</a:t>
            </a:fld>
            <a:endParaRPr lang="en-US" altLang="zh-CN"/>
          </a:p>
        </p:txBody>
      </p:sp>
      <p:sp>
        <p:nvSpPr>
          <p:cNvPr id="123906" name="Rectangle 2"/>
          <p:cNvSpPr>
            <a:spLocks noRo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9163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30D4A9-F8EB-467D-AE73-8FA2CB0B557F}" type="slidenum">
              <a:rPr lang="en-US" altLang="zh-CN"/>
              <a:pPr/>
              <a:t>36</a:t>
            </a:fld>
            <a:endParaRPr lang="en-US" altLang="zh-CN"/>
          </a:p>
        </p:txBody>
      </p:sp>
      <p:sp>
        <p:nvSpPr>
          <p:cNvPr id="125954" name="Rectangle 2"/>
          <p:cNvSpPr>
            <a:spLocks noRo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374946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7372FF-D557-478A-B5EC-B95E7533B1C5}" type="slidenum">
              <a:rPr lang="en-US" altLang="zh-CN"/>
              <a:pPr/>
              <a:t>37</a:t>
            </a:fld>
            <a:endParaRPr lang="en-US" altLang="zh-CN"/>
          </a:p>
        </p:txBody>
      </p:sp>
      <p:sp>
        <p:nvSpPr>
          <p:cNvPr id="128002" name="Rectangle 2"/>
          <p:cNvSpPr>
            <a:spLocks noRo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508044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87E08B-EE4D-476E-BE5A-D648AD718B1C}" type="slidenum">
              <a:rPr lang="en-US" altLang="zh-CN"/>
              <a:pPr/>
              <a:t>38</a:t>
            </a:fld>
            <a:endParaRPr lang="en-US" altLang="zh-CN"/>
          </a:p>
        </p:txBody>
      </p:sp>
      <p:sp>
        <p:nvSpPr>
          <p:cNvPr id="107522" name="Rectangle 2"/>
          <p:cNvSpPr>
            <a:spLocks noRo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69575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D61FFC-3689-41DC-A885-4204435614DB}" type="slidenum">
              <a:rPr lang="en-US" altLang="zh-CN"/>
              <a:pPr/>
              <a:t>5</a:t>
            </a:fld>
            <a:endParaRPr lang="en-US" altLang="zh-CN"/>
          </a:p>
        </p:txBody>
      </p:sp>
      <p:sp>
        <p:nvSpPr>
          <p:cNvPr id="134146" name="Rectangle 2"/>
          <p:cNvSpPr>
            <a:spLocks noRo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34274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6A6797-51FD-4685-9E70-FCEFC12DF441}" type="slidenum">
              <a:rPr lang="en-US" altLang="zh-CN"/>
              <a:pPr/>
              <a:t>6</a:t>
            </a:fld>
            <a:endParaRPr lang="en-US" altLang="zh-CN"/>
          </a:p>
        </p:txBody>
      </p:sp>
      <p:sp>
        <p:nvSpPr>
          <p:cNvPr id="148482" name="Rectangle 2"/>
          <p:cNvSpPr>
            <a:spLocks noRo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47818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A00857-1FE6-48E5-8784-22945EDEF543}" type="slidenum">
              <a:rPr lang="en-US" altLang="zh-CN"/>
              <a:pPr/>
              <a:t>7</a:t>
            </a:fld>
            <a:endParaRPr lang="en-US" altLang="zh-CN"/>
          </a:p>
        </p:txBody>
      </p:sp>
      <p:sp>
        <p:nvSpPr>
          <p:cNvPr id="136194" name="Rectangle 2"/>
          <p:cNvSpPr>
            <a:spLocks noRo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86450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C09696-7A49-42D3-A943-103A2AEBB733}" type="slidenum">
              <a:rPr lang="en-US" altLang="zh-CN"/>
              <a:pPr/>
              <a:t>8</a:t>
            </a:fld>
            <a:endParaRPr lang="en-US" altLang="zh-CN"/>
          </a:p>
        </p:txBody>
      </p:sp>
      <p:sp>
        <p:nvSpPr>
          <p:cNvPr id="138242" name="Rectangle 2"/>
          <p:cNvSpPr>
            <a:spLocks noRo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681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9FEB6D-8E75-49B8-AAED-4D4EC0930E1B}" type="slidenum">
              <a:rPr lang="en-US" altLang="zh-CN"/>
              <a:pPr/>
              <a:t>9</a:t>
            </a:fld>
            <a:endParaRPr lang="en-US" altLang="zh-CN"/>
          </a:p>
        </p:txBody>
      </p:sp>
      <p:sp>
        <p:nvSpPr>
          <p:cNvPr id="78850" name="Rectangle 2"/>
          <p:cNvSpPr>
            <a:spLocks noRo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04419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6C5FCB-EA78-47B0-9B95-1070F8BD0462}" type="slidenum">
              <a:rPr lang="en-US" altLang="zh-CN"/>
              <a:pPr/>
              <a:t>10</a:t>
            </a:fld>
            <a:endParaRPr lang="en-US" altLang="zh-CN"/>
          </a:p>
        </p:txBody>
      </p:sp>
      <p:sp>
        <p:nvSpPr>
          <p:cNvPr id="142338" name="Rectangle 2"/>
          <p:cNvSpPr>
            <a:spLocks noRo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83370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898" name="Rectangle 10"/>
          <p:cNvSpPr>
            <a:spLocks noChangeArrowheads="1"/>
          </p:cNvSpPr>
          <p:nvPr userDrawn="1"/>
        </p:nvSpPr>
        <p:spPr bwMode="auto">
          <a:xfrm>
            <a:off x="0" y="2330450"/>
            <a:ext cx="8991600" cy="2241550"/>
          </a:xfrm>
          <a:prstGeom prst="rect">
            <a:avLst/>
          </a:prstGeom>
          <a:gradFill rotWithShape="1">
            <a:gsLst>
              <a:gs pos="0">
                <a:srgbClr val="3399FF"/>
              </a:gs>
              <a:gs pos="50000">
                <a:schemeClr val="hlink"/>
              </a:gs>
              <a:gs pos="100000">
                <a:srgbClr val="3399FF"/>
              </a:gs>
            </a:gsLst>
            <a:lin ang="2700000" scaled="1"/>
          </a:gra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2" name="Rectangle 14"/>
          <p:cNvSpPr>
            <a:spLocks noChangeArrowheads="1"/>
          </p:cNvSpPr>
          <p:nvPr userDrawn="1"/>
        </p:nvSpPr>
        <p:spPr bwMode="auto">
          <a:xfrm>
            <a:off x="457200" y="457200"/>
            <a:ext cx="8153400" cy="5791200"/>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3" name="Text Box 15"/>
          <p:cNvSpPr txBox="1">
            <a:spLocks noChangeArrowheads="1"/>
          </p:cNvSpPr>
          <p:nvPr userDrawn="1"/>
        </p:nvSpPr>
        <p:spPr bwMode="auto">
          <a:xfrm>
            <a:off x="3886200" y="6400800"/>
            <a:ext cx="5105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200">
                <a:solidFill>
                  <a:srgbClr val="996633"/>
                </a:solidFill>
                <a:ea typeface="宋体" panose="02010600030101010101" pitchFamily="2" charset="-122"/>
              </a:rPr>
              <a:t>© 2009 Pearson Education, Upper Saddle River, NJ 07458. All Rights Reserved</a:t>
            </a:r>
          </a:p>
        </p:txBody>
      </p:sp>
      <p:sp>
        <p:nvSpPr>
          <p:cNvPr id="37904" name="Text Box 16"/>
          <p:cNvSpPr txBox="1">
            <a:spLocks noChangeArrowheads="1"/>
          </p:cNvSpPr>
          <p:nvPr userDrawn="1"/>
        </p:nvSpPr>
        <p:spPr bwMode="auto">
          <a:xfrm>
            <a:off x="152400" y="6400800"/>
            <a:ext cx="2819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b="1">
                <a:solidFill>
                  <a:srgbClr val="FFFFFF"/>
                </a:solidFill>
                <a:ea typeface="宋体" panose="02010600030101010101" pitchFamily="2" charset="-122"/>
              </a:rPr>
              <a:t>Floyd, Digital Fundamentals, 10</a:t>
            </a:r>
            <a:r>
              <a:rPr lang="en-US" altLang="zh-CN" sz="1200" b="1" baseline="30000">
                <a:solidFill>
                  <a:srgbClr val="FFFFFF"/>
                </a:solidFill>
                <a:ea typeface="宋体" panose="02010600030101010101" pitchFamily="2" charset="-122"/>
              </a:rPr>
              <a:t>th</a:t>
            </a:r>
            <a:r>
              <a:rPr lang="en-US" altLang="zh-CN" sz="1200" b="1">
                <a:solidFill>
                  <a:srgbClr val="FFFFFF"/>
                </a:solidFill>
                <a:ea typeface="宋体" panose="02010600030101010101" pitchFamily="2" charset="-122"/>
              </a:rPr>
              <a:t> ed</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896714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232949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110077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Tree>
    <p:extLst>
      <p:ext uri="{BB962C8B-B14F-4D97-AF65-F5344CB8AC3E}">
        <p14:creationId xmlns:p14="http://schemas.microsoft.com/office/powerpoint/2010/main" val="303950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149539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311794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ltLang="zh-CN" smtClean="0"/>
              <a:t>Click to edit Master title style</a:t>
            </a:r>
            <a:endParaRPr lang="zh-CN" altLang="en-US"/>
          </a:p>
        </p:txBody>
      </p:sp>
    </p:spTree>
    <p:extLst>
      <p:ext uri="{BB962C8B-B14F-4D97-AF65-F5344CB8AC3E}">
        <p14:creationId xmlns:p14="http://schemas.microsoft.com/office/powerpoint/2010/main" val="5300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61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Tree>
    <p:extLst>
      <p:ext uri="{BB962C8B-B14F-4D97-AF65-F5344CB8AC3E}">
        <p14:creationId xmlns:p14="http://schemas.microsoft.com/office/powerpoint/2010/main" val="22121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Tree>
    <p:extLst>
      <p:ext uri="{BB962C8B-B14F-4D97-AF65-F5344CB8AC3E}">
        <p14:creationId xmlns:p14="http://schemas.microsoft.com/office/powerpoint/2010/main" val="128987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0"/>
            <a:lum/>
          </a:blip>
          <a:srcRect/>
          <a:stretch>
            <a:fillRect/>
          </a:stretch>
        </a:blipFill>
        <a:effectLst/>
      </p:bgPr>
    </p:bg>
    <p:spTree>
      <p:nvGrpSpPr>
        <p:cNvPr id="1" name=""/>
        <p:cNvGrpSpPr/>
        <p:nvPr/>
      </p:nvGrpSpPr>
      <p:grpSpPr>
        <a:xfrm>
          <a:off x="0" y="0"/>
          <a:ext cx="0" cy="0"/>
          <a:chOff x="0" y="0"/>
          <a:chExt cx="0" cy="0"/>
        </a:xfrm>
      </p:grpSpPr>
      <p:sp>
        <p:nvSpPr>
          <p:cNvPr id="36872" name="Text Box 8"/>
          <p:cNvSpPr txBox="1">
            <a:spLocks noChangeArrowheads="1"/>
          </p:cNvSpPr>
          <p:nvPr userDrawn="1"/>
        </p:nvSpPr>
        <p:spPr bwMode="auto">
          <a:xfrm>
            <a:off x="3886200" y="6400800"/>
            <a:ext cx="5105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200">
                <a:solidFill>
                  <a:srgbClr val="996633"/>
                </a:solidFill>
                <a:ea typeface="宋体" panose="02010600030101010101" pitchFamily="2" charset="-122"/>
              </a:rPr>
              <a:t>© 2009 Pearson Education, Upper Saddle River, NJ 07458. All Rights Reserved</a:t>
            </a:r>
          </a:p>
        </p:txBody>
      </p:sp>
      <p:sp>
        <p:nvSpPr>
          <p:cNvPr id="36873" name="Text Box 9"/>
          <p:cNvSpPr txBox="1">
            <a:spLocks noChangeArrowheads="1"/>
          </p:cNvSpPr>
          <p:nvPr userDrawn="1"/>
        </p:nvSpPr>
        <p:spPr bwMode="auto">
          <a:xfrm>
            <a:off x="152400" y="6400800"/>
            <a:ext cx="2819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996633"/>
                </a:solidFill>
                <a:ea typeface="宋体" panose="02010600030101010101" pitchFamily="2" charset="-122"/>
              </a:rPr>
              <a:t>Floyd, Digital Fundamentals, 10</a:t>
            </a:r>
            <a:r>
              <a:rPr lang="en-US" altLang="zh-CN" sz="1200" baseline="30000">
                <a:solidFill>
                  <a:srgbClr val="996633"/>
                </a:solidFill>
                <a:ea typeface="宋体" panose="02010600030101010101" pitchFamily="2" charset="-122"/>
              </a:rPr>
              <a:t>th</a:t>
            </a:r>
            <a:r>
              <a:rPr lang="en-US" altLang="zh-CN" sz="1200">
                <a:solidFill>
                  <a:srgbClr val="996633"/>
                </a:solidFill>
                <a:ea typeface="宋体" panose="02010600030101010101" pitchFamily="2" charset="-122"/>
              </a:rPr>
              <a:t> ed</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txStyles>
    <p:titleStyle>
      <a:lvl1pPr algn="l" rtl="0" eaLnBrk="0" fontAlgn="base" hangingPunct="0">
        <a:spcBef>
          <a:spcPct val="0"/>
        </a:spcBef>
        <a:spcAft>
          <a:spcPct val="0"/>
        </a:spcAft>
        <a:defRPr sz="3200" b="1" kern="1200">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anose="020B0604020202020204" pitchFamily="34" charset="0"/>
        </a:defRPr>
      </a:lvl2pPr>
      <a:lvl3pPr algn="l" rtl="0" eaLnBrk="0" fontAlgn="base" hangingPunct="0">
        <a:spcBef>
          <a:spcPct val="0"/>
        </a:spcBef>
        <a:spcAft>
          <a:spcPct val="0"/>
        </a:spcAft>
        <a:defRPr sz="3200" b="1">
          <a:solidFill>
            <a:schemeClr val="tx2"/>
          </a:solidFill>
          <a:latin typeface="Arial" panose="020B0604020202020204" pitchFamily="34" charset="0"/>
        </a:defRPr>
      </a:lvl3pPr>
      <a:lvl4pPr algn="l" rtl="0" eaLnBrk="0" fontAlgn="base" hangingPunct="0">
        <a:spcBef>
          <a:spcPct val="0"/>
        </a:spcBef>
        <a:spcAft>
          <a:spcPct val="0"/>
        </a:spcAft>
        <a:defRPr sz="3200" b="1">
          <a:solidFill>
            <a:schemeClr val="tx2"/>
          </a:solidFill>
          <a:latin typeface="Arial" panose="020B0604020202020204" pitchFamily="34" charset="0"/>
        </a:defRPr>
      </a:lvl4pPr>
      <a:lvl5pPr algn="l" rtl="0" eaLnBrk="0" fontAlgn="base" hangingPunct="0">
        <a:spcBef>
          <a:spcPct val="0"/>
        </a:spcBef>
        <a:spcAft>
          <a:spcPct val="0"/>
        </a:spcAft>
        <a:defRPr sz="3200" b="1">
          <a:solidFill>
            <a:schemeClr val="tx2"/>
          </a:solidFill>
          <a:latin typeface="Arial" panose="020B0604020202020204" pitchFamily="34" charset="0"/>
        </a:defRPr>
      </a:lvl5pPr>
      <a:lvl6pPr marL="457200" algn="l" rtl="0" eaLnBrk="0" fontAlgn="base" hangingPunct="0">
        <a:spcBef>
          <a:spcPct val="0"/>
        </a:spcBef>
        <a:spcAft>
          <a:spcPct val="0"/>
        </a:spcAft>
        <a:defRPr sz="3200" b="1">
          <a:solidFill>
            <a:schemeClr val="tx2"/>
          </a:solidFill>
          <a:latin typeface="Arial" panose="020B0604020202020204" pitchFamily="34" charset="0"/>
        </a:defRPr>
      </a:lvl6pPr>
      <a:lvl7pPr marL="914400" algn="l" rtl="0" eaLnBrk="0" fontAlgn="base" hangingPunct="0">
        <a:spcBef>
          <a:spcPct val="0"/>
        </a:spcBef>
        <a:spcAft>
          <a:spcPct val="0"/>
        </a:spcAft>
        <a:defRPr sz="3200" b="1">
          <a:solidFill>
            <a:schemeClr val="tx2"/>
          </a:solidFill>
          <a:latin typeface="Arial" panose="020B0604020202020204" pitchFamily="34" charset="0"/>
        </a:defRPr>
      </a:lvl7pPr>
      <a:lvl8pPr marL="1371600" algn="l" rtl="0" eaLnBrk="0" fontAlgn="base" hangingPunct="0">
        <a:spcBef>
          <a:spcPct val="0"/>
        </a:spcBef>
        <a:spcAft>
          <a:spcPct val="0"/>
        </a:spcAft>
        <a:defRPr sz="3200" b="1">
          <a:solidFill>
            <a:schemeClr val="tx2"/>
          </a:solidFill>
          <a:latin typeface="Arial" panose="020B0604020202020204" pitchFamily="34" charset="0"/>
        </a:defRPr>
      </a:lvl8pPr>
      <a:lvl9pPr marL="1828800" algn="l" rtl="0" eaLnBrk="0" fontAlgn="base" hangingPunct="0">
        <a:spcBef>
          <a:spcPct val="0"/>
        </a:spcBef>
        <a:spcAft>
          <a:spcPct val="0"/>
        </a:spcAft>
        <a:defRPr sz="32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10.emf"/><Relationship Id="rId5" Type="http://schemas.openxmlformats.org/officeDocument/2006/relationships/oleObject" Target="../embeddings/oleObject8.bin"/><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11.emf"/><Relationship Id="rId5" Type="http://schemas.openxmlformats.org/officeDocument/2006/relationships/oleObject" Target="../embeddings/oleObject9.bin"/><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notesSlide" Target="../notesSlides/notesSlide11.xml"/><Relationship Id="rId7"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12.emf"/><Relationship Id="rId5" Type="http://schemas.openxmlformats.org/officeDocument/2006/relationships/oleObject" Target="../embeddings/oleObject10.bin"/><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14.emf"/><Relationship Id="rId5" Type="http://schemas.openxmlformats.org/officeDocument/2006/relationships/oleObject" Target="../embeddings/oleObject12.bin"/><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15.emf"/><Relationship Id="rId5" Type="http://schemas.openxmlformats.org/officeDocument/2006/relationships/oleObject" Target="../embeddings/oleObject13.bin"/><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notesSlide" Target="../notesSlides/notesSlide14.xml"/><Relationship Id="rId7"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16.emf"/><Relationship Id="rId5" Type="http://schemas.openxmlformats.org/officeDocument/2006/relationships/oleObject" Target="../embeddings/oleObject14.bin"/><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notesSlide" Target="../notesSlides/notesSlide15.xml"/><Relationship Id="rId7"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18.emf"/><Relationship Id="rId5" Type="http://schemas.openxmlformats.org/officeDocument/2006/relationships/oleObject" Target="../embeddings/oleObject16.bin"/><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20.emf"/><Relationship Id="rId5" Type="http://schemas.openxmlformats.org/officeDocument/2006/relationships/oleObject" Target="../embeddings/oleObject18.bin"/><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21.emf"/><Relationship Id="rId5" Type="http://schemas.openxmlformats.org/officeDocument/2006/relationships/oleObject" Target="../embeddings/oleObject19.bin"/><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22.emf"/><Relationship Id="rId5" Type="http://schemas.openxmlformats.org/officeDocument/2006/relationships/oleObject" Target="../embeddings/oleObject20.bin"/><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3.jpeg"/><Relationship Id="rId5" Type="http://schemas.openxmlformats.org/officeDocument/2006/relationships/image" Target="../media/image23.emf"/><Relationship Id="rId4"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24.emf"/><Relationship Id="rId5" Type="http://schemas.openxmlformats.org/officeDocument/2006/relationships/oleObject" Target="../embeddings/oleObject22.bin"/><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image" Target="../media/image25.emf"/><Relationship Id="rId5" Type="http://schemas.openxmlformats.org/officeDocument/2006/relationships/oleObject" Target="../embeddings/oleObject23.bin"/><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image" Target="../media/image26.emf"/><Relationship Id="rId5" Type="http://schemas.openxmlformats.org/officeDocument/2006/relationships/oleObject" Target="../embeddings/oleObject24.bin"/><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image" Target="../media/image27.emf"/><Relationship Id="rId5" Type="http://schemas.openxmlformats.org/officeDocument/2006/relationships/oleObject" Target="../embeddings/oleObject25.bin"/><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9.emf"/><Relationship Id="rId5" Type="http://schemas.openxmlformats.org/officeDocument/2006/relationships/oleObject" Target="../embeddings/oleObject26.bin"/><Relationship Id="rId4" Type="http://schemas.openxmlformats.org/officeDocument/2006/relationships/image" Target="../media/image29.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6.emf"/><Relationship Id="rId5" Type="http://schemas.openxmlformats.org/officeDocument/2006/relationships/oleObject" Target="../embeddings/oleObject27.bin"/><Relationship Id="rId4" Type="http://schemas.openxmlformats.org/officeDocument/2006/relationships/image" Target="../media/image29.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22.emf"/><Relationship Id="rId5" Type="http://schemas.openxmlformats.org/officeDocument/2006/relationships/oleObject" Target="../embeddings/oleObject28.bin"/><Relationship Id="rId4" Type="http://schemas.openxmlformats.org/officeDocument/2006/relationships/image" Target="../media/image29.jpeg"/></Relationships>
</file>

<file path=ppt/slides/_rels/slide3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r"/>
            <a:r>
              <a:rPr lang="en-US" sz="4800" dirty="0" smtClean="0"/>
              <a:t>Digital Logic &amp; Systems</a:t>
            </a:r>
            <a:br>
              <a:rPr lang="en-US" sz="4800" dirty="0" smtClean="0"/>
            </a:br>
            <a:r>
              <a:rPr lang="en-US" sz="4800" dirty="0" smtClean="0"/>
              <a:t/>
            </a:r>
            <a:br>
              <a:rPr lang="en-US" sz="4800" dirty="0" smtClean="0"/>
            </a:br>
            <a:r>
              <a:rPr lang="en-US" sz="2400" dirty="0" smtClean="0"/>
              <a:t>Data Storage</a:t>
            </a:r>
            <a:r>
              <a:rPr lang="en-US" sz="2400" dirty="0" smtClean="0"/>
              <a:t/>
            </a:r>
            <a:br>
              <a:rPr lang="en-US" sz="2400" dirty="0" smtClean="0"/>
            </a:br>
            <a:endParaRPr lang="en-US" sz="2400" dirty="0"/>
          </a:p>
        </p:txBody>
      </p:sp>
      <p:sp>
        <p:nvSpPr>
          <p:cNvPr id="5" name="Text Placeholder 4"/>
          <p:cNvSpPr>
            <a:spLocks noGrp="1"/>
          </p:cNvSpPr>
          <p:nvPr>
            <p:ph type="body" idx="1"/>
          </p:nvPr>
        </p:nvSpPr>
        <p:spPr/>
        <p:txBody>
          <a:bodyPr/>
          <a:lstStyle/>
          <a:p>
            <a:pPr algn="r"/>
            <a:r>
              <a:rPr lang="en-US" dirty="0" smtClean="0"/>
              <a:t>Wenye Li, </a:t>
            </a:r>
            <a:r>
              <a:rPr lang="en-US" dirty="0" err="1" smtClean="0"/>
              <a:t>Ph.D</a:t>
            </a:r>
            <a:endParaRPr lang="en-US" dirty="0" smtClean="0"/>
          </a:p>
          <a:p>
            <a:pPr algn="r"/>
            <a:r>
              <a:rPr lang="en-US" dirty="0" smtClean="0"/>
              <a:t>The Chinese University of Hong Kong</a:t>
            </a:r>
            <a:endParaRPr lang="en-US" dirty="0"/>
          </a:p>
        </p:txBody>
      </p:sp>
    </p:spTree>
    <p:extLst>
      <p:ext uri="{BB962C8B-B14F-4D97-AF65-F5344CB8AC3E}">
        <p14:creationId xmlns:p14="http://schemas.microsoft.com/office/powerpoint/2010/main" val="1491333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838200" y="1828800"/>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SRAM uses semiconductor latch memory cells. The cells are organized into an array of rows and columns. </a:t>
            </a:r>
          </a:p>
        </p:txBody>
      </p:sp>
      <p:pic>
        <p:nvPicPr>
          <p:cNvPr id="141315" name="Picture 3"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41316" name="Text Box 4"/>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41317" name="Rectangle 5"/>
          <p:cNvSpPr>
            <a:spLocks noChangeArrowheads="1"/>
          </p:cNvSpPr>
          <p:nvPr/>
        </p:nvSpPr>
        <p:spPr bwMode="auto">
          <a:xfrm>
            <a:off x="914400" y="1143000"/>
            <a:ext cx="165735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Static RAM</a:t>
            </a:r>
          </a:p>
        </p:txBody>
      </p:sp>
      <p:graphicFrame>
        <p:nvGraphicFramePr>
          <p:cNvPr id="141318" name="Object 6"/>
          <p:cNvGraphicFramePr>
            <a:graphicFrameLocks noChangeAspect="1"/>
          </p:cNvGraphicFramePr>
          <p:nvPr/>
        </p:nvGraphicFramePr>
        <p:xfrm>
          <a:off x="4343400" y="2732088"/>
          <a:ext cx="3886200" cy="3332162"/>
        </p:xfrm>
        <a:graphic>
          <a:graphicData uri="http://schemas.openxmlformats.org/presentationml/2006/ole">
            <mc:AlternateContent xmlns:mc="http://schemas.openxmlformats.org/markup-compatibility/2006">
              <mc:Choice xmlns:v="urn:schemas-microsoft-com:vml" Requires="v">
                <p:oleObj spid="_x0000_s141322" name="CorelDRAW" r:id="rId5" imgW="3416968" imgH="2929006" progId="CorelDRAW.Graphic.13">
                  <p:embed/>
                </p:oleObj>
              </mc:Choice>
              <mc:Fallback>
                <p:oleObj name="CorelDRAW" r:id="rId5" imgW="3416968" imgH="2929006" progId="CorelDRAW.Graphic.1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2732088"/>
                        <a:ext cx="3886200" cy="333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19" name="Text Box 7"/>
          <p:cNvSpPr txBox="1">
            <a:spLocks noChangeArrowheads="1"/>
          </p:cNvSpPr>
          <p:nvPr/>
        </p:nvSpPr>
        <p:spPr bwMode="auto">
          <a:xfrm>
            <a:off x="914400" y="2971800"/>
            <a:ext cx="32004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ea typeface="宋体" panose="02010600030101010101" pitchFamily="2" charset="-122"/>
              </a:rPr>
              <a:t>SRAM is faster than DRAM but is more complex, takes up more space, and is more expensive. SRAMs are available in many configurations – a typical large SRAM is organized as 512 k </a:t>
            </a:r>
            <a:r>
              <a:rPr lang="en-US" altLang="zh-CN" sz="1800">
                <a:latin typeface="Arial" panose="020B0604020202020204" pitchFamily="34" charset="0"/>
                <a:ea typeface="宋体" panose="02010600030101010101" pitchFamily="2" charset="-122"/>
              </a:rPr>
              <a:t>X</a:t>
            </a:r>
            <a:r>
              <a:rPr lang="en-US" altLang="zh-CN" sz="2000">
                <a:ea typeface="宋体" panose="02010600030101010101" pitchFamily="2" charset="-122"/>
              </a:rPr>
              <a:t> 8 bits.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19"/>
                                        </p:tgtEl>
                                        <p:attrNameLst>
                                          <p:attrName>style.visibility</p:attrName>
                                        </p:attrNameLst>
                                      </p:cBhvr>
                                      <p:to>
                                        <p:strVal val="visible"/>
                                      </p:to>
                                    </p:set>
                                    <p:anim calcmode="lin" valueType="num">
                                      <p:cBhvr additive="base">
                                        <p:cTn id="7" dur="500" fill="hold"/>
                                        <p:tgtEl>
                                          <p:spTgt spid="141319"/>
                                        </p:tgtEl>
                                        <p:attrNameLst>
                                          <p:attrName>ppt_x</p:attrName>
                                        </p:attrNameLst>
                                      </p:cBhvr>
                                      <p:tavLst>
                                        <p:tav tm="0">
                                          <p:val>
                                            <p:strVal val="0-#ppt_w/2"/>
                                          </p:val>
                                        </p:tav>
                                        <p:tav tm="100000">
                                          <p:val>
                                            <p:strVal val="#ppt_x"/>
                                          </p:val>
                                        </p:tav>
                                      </p:tavLst>
                                    </p:anim>
                                    <p:anim calcmode="lin" valueType="num">
                                      <p:cBhvr additive="base">
                                        <p:cTn id="8" dur="500" fill="hold"/>
                                        <p:tgtEl>
                                          <p:spTgt spid="1413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39267" name="Picture 3"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9268" name="Text Box 4"/>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9269" name="Rectangle 5"/>
          <p:cNvSpPr>
            <a:spLocks noChangeArrowheads="1"/>
          </p:cNvSpPr>
          <p:nvPr/>
        </p:nvSpPr>
        <p:spPr bwMode="auto">
          <a:xfrm>
            <a:off x="914400" y="1143000"/>
            <a:ext cx="34956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Asynchronous Static RAM</a:t>
            </a:r>
          </a:p>
        </p:txBody>
      </p:sp>
      <p:sp>
        <p:nvSpPr>
          <p:cNvPr id="139274" name="Text Box 10"/>
          <p:cNvSpPr txBox="1">
            <a:spLocks noChangeArrowheads="1"/>
          </p:cNvSpPr>
          <p:nvPr/>
        </p:nvSpPr>
        <p:spPr bwMode="auto">
          <a:xfrm>
            <a:off x="838200" y="16002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The basic organization of an asynchronous SRAM is shown. </a:t>
            </a:r>
          </a:p>
        </p:txBody>
      </p:sp>
      <p:sp>
        <p:nvSpPr>
          <p:cNvPr id="139278" name="Text Box 14"/>
          <p:cNvSpPr txBox="1">
            <a:spLocks noChangeArrowheads="1"/>
          </p:cNvSpPr>
          <p:nvPr/>
        </p:nvSpPr>
        <p:spPr bwMode="auto">
          <a:xfrm>
            <a:off x="838200" y="1981200"/>
            <a:ext cx="3581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FF0000"/>
                </a:solidFill>
                <a:ea typeface="宋体" panose="02010600030101010101" pitchFamily="2" charset="-122"/>
              </a:rPr>
              <a:t>Read cycle sequence:</a:t>
            </a:r>
          </a:p>
          <a:p>
            <a:pPr>
              <a:buFontTx/>
              <a:buChar char="•"/>
            </a:pPr>
            <a:r>
              <a:rPr lang="en-US" altLang="zh-CN" sz="2000">
                <a:ea typeface="宋体" panose="02010600030101010101" pitchFamily="2" charset="-122"/>
              </a:rPr>
              <a:t> A valid address is put on the address bus</a:t>
            </a:r>
          </a:p>
          <a:p>
            <a:pPr>
              <a:buFontTx/>
              <a:buChar char="•"/>
            </a:pPr>
            <a:r>
              <a:rPr lang="en-US" altLang="zh-CN" sz="2000">
                <a:ea typeface="宋体" panose="02010600030101010101" pitchFamily="2" charset="-122"/>
              </a:rPr>
              <a:t> Chip select is LOW</a:t>
            </a:r>
          </a:p>
          <a:p>
            <a:pPr>
              <a:buFontTx/>
              <a:buChar char="•"/>
            </a:pPr>
            <a:r>
              <a:rPr lang="en-US" altLang="zh-CN" sz="2000">
                <a:ea typeface="宋体" panose="02010600030101010101" pitchFamily="2" charset="-122"/>
              </a:rPr>
              <a:t> Output enable is LOW</a:t>
            </a:r>
          </a:p>
          <a:p>
            <a:pPr>
              <a:buFontTx/>
              <a:buChar char="•"/>
            </a:pPr>
            <a:r>
              <a:rPr lang="en-US" altLang="zh-CN" sz="2000">
                <a:ea typeface="宋体" panose="02010600030101010101" pitchFamily="2" charset="-122"/>
              </a:rPr>
              <a:t> Data is placed on the data bus</a:t>
            </a:r>
          </a:p>
        </p:txBody>
      </p:sp>
      <p:sp>
        <p:nvSpPr>
          <p:cNvPr id="139279" name="Text Box 15"/>
          <p:cNvSpPr txBox="1">
            <a:spLocks noChangeArrowheads="1"/>
          </p:cNvSpPr>
          <p:nvPr/>
        </p:nvSpPr>
        <p:spPr bwMode="auto">
          <a:xfrm>
            <a:off x="838200" y="3886200"/>
            <a:ext cx="3581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FF0000"/>
                </a:solidFill>
                <a:ea typeface="宋体" panose="02010600030101010101" pitchFamily="2" charset="-122"/>
              </a:rPr>
              <a:t>Write cycle sequence:</a:t>
            </a:r>
          </a:p>
          <a:p>
            <a:pPr>
              <a:buFontTx/>
              <a:buChar char="•"/>
            </a:pPr>
            <a:r>
              <a:rPr lang="en-US" altLang="zh-CN" sz="2000">
                <a:ea typeface="宋体" panose="02010600030101010101" pitchFamily="2" charset="-122"/>
              </a:rPr>
              <a:t> A valid address is put on the address bus</a:t>
            </a:r>
          </a:p>
          <a:p>
            <a:pPr>
              <a:buFontTx/>
              <a:buChar char="•"/>
            </a:pPr>
            <a:r>
              <a:rPr lang="en-US" altLang="zh-CN" sz="2000">
                <a:ea typeface="宋体" panose="02010600030101010101" pitchFamily="2" charset="-122"/>
              </a:rPr>
              <a:t> Chip select is LOW</a:t>
            </a:r>
          </a:p>
          <a:p>
            <a:pPr>
              <a:buFontTx/>
              <a:buChar char="•"/>
            </a:pPr>
            <a:r>
              <a:rPr lang="en-US" altLang="zh-CN" sz="2000">
                <a:ea typeface="宋体" panose="02010600030101010101" pitchFamily="2" charset="-122"/>
              </a:rPr>
              <a:t> Write enable is LOW</a:t>
            </a:r>
          </a:p>
          <a:p>
            <a:pPr>
              <a:buFontTx/>
              <a:buChar char="•"/>
            </a:pPr>
            <a:r>
              <a:rPr lang="en-US" altLang="zh-CN" sz="2000">
                <a:ea typeface="宋体" panose="02010600030101010101" pitchFamily="2" charset="-122"/>
              </a:rPr>
              <a:t> Data is placed on the data bus</a:t>
            </a:r>
          </a:p>
        </p:txBody>
      </p:sp>
      <p:graphicFrame>
        <p:nvGraphicFramePr>
          <p:cNvPr id="139281" name="Object 17"/>
          <p:cNvGraphicFramePr>
            <a:graphicFrameLocks noChangeAspect="1"/>
          </p:cNvGraphicFramePr>
          <p:nvPr/>
        </p:nvGraphicFramePr>
        <p:xfrm>
          <a:off x="4572000" y="2286000"/>
          <a:ext cx="3644900" cy="3810000"/>
        </p:xfrm>
        <a:graphic>
          <a:graphicData uri="http://schemas.openxmlformats.org/presentationml/2006/ole">
            <mc:AlternateContent xmlns:mc="http://schemas.openxmlformats.org/markup-compatibility/2006">
              <mc:Choice xmlns:v="urn:schemas-microsoft-com:vml" Requires="v">
                <p:oleObj spid="_x0000_s139308" name="CorelDRAW" r:id="rId5" imgW="2448667" imgH="2558369" progId="CorelDRAW.Graphic.13">
                  <p:embed/>
                </p:oleObj>
              </mc:Choice>
              <mc:Fallback>
                <p:oleObj name="CorelDRAW" r:id="rId5" imgW="2448667" imgH="2558369" progId="CorelDRAW.Graphic.1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286000"/>
                        <a:ext cx="36449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83" name="Text Box 19"/>
          <p:cNvSpPr txBox="1">
            <a:spLocks noChangeArrowheads="1"/>
          </p:cNvSpPr>
          <p:nvPr/>
        </p:nvSpPr>
        <p:spPr bwMode="auto">
          <a:xfrm>
            <a:off x="4267200" y="3048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solidFill>
                  <a:srgbClr val="FF0000"/>
                </a:solidFill>
                <a:ea typeface="宋体" panose="02010600030101010101" pitchFamily="2" charset="-122"/>
              </a:rPr>
              <a:t>Address lines</a:t>
            </a:r>
          </a:p>
        </p:txBody>
      </p:sp>
      <p:sp>
        <p:nvSpPr>
          <p:cNvPr id="139284" name="Text Box 20"/>
          <p:cNvSpPr txBox="1">
            <a:spLocks noChangeArrowheads="1"/>
          </p:cNvSpPr>
          <p:nvPr/>
        </p:nvSpPr>
        <p:spPr bwMode="auto">
          <a:xfrm>
            <a:off x="6400800" y="52578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solidFill>
                  <a:srgbClr val="FF0000"/>
                </a:solidFill>
                <a:ea typeface="宋体" panose="02010600030101010101" pitchFamily="2" charset="-122"/>
              </a:rPr>
              <a:t>Address lines</a:t>
            </a:r>
          </a:p>
        </p:txBody>
      </p:sp>
      <p:sp>
        <p:nvSpPr>
          <p:cNvPr id="139285" name="Text Box 21"/>
          <p:cNvSpPr txBox="1">
            <a:spLocks noChangeArrowheads="1"/>
          </p:cNvSpPr>
          <p:nvPr/>
        </p:nvSpPr>
        <p:spPr bwMode="auto">
          <a:xfrm>
            <a:off x="3962400" y="38100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ea typeface="宋体" panose="02010600030101010101" pitchFamily="2" charset="-122"/>
              </a:rPr>
              <a:t>     Eight</a:t>
            </a:r>
          </a:p>
          <a:p>
            <a:r>
              <a:rPr lang="en-US" altLang="zh-CN" sz="1200">
                <a:ea typeface="宋体" panose="02010600030101010101" pitchFamily="2" charset="-122"/>
              </a:rPr>
              <a:t> input buffers</a:t>
            </a:r>
          </a:p>
        </p:txBody>
      </p:sp>
      <p:sp>
        <p:nvSpPr>
          <p:cNvPr id="139286" name="Text Box 22"/>
          <p:cNvSpPr txBox="1">
            <a:spLocks noChangeArrowheads="1"/>
          </p:cNvSpPr>
          <p:nvPr/>
        </p:nvSpPr>
        <p:spPr bwMode="auto">
          <a:xfrm>
            <a:off x="4400550" y="424021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I/O</a:t>
            </a:r>
            <a:r>
              <a:rPr lang="en-US" altLang="zh-CN" sz="1200" baseline="-25000">
                <a:solidFill>
                  <a:srgbClr val="FF0000"/>
                </a:solidFill>
                <a:ea typeface="宋体" panose="02010600030101010101" pitchFamily="2" charset="-122"/>
              </a:rPr>
              <a:t>0</a:t>
            </a:r>
          </a:p>
        </p:txBody>
      </p:sp>
      <p:sp>
        <p:nvSpPr>
          <p:cNvPr id="139287" name="Text Box 23"/>
          <p:cNvSpPr txBox="1">
            <a:spLocks noChangeArrowheads="1"/>
          </p:cNvSpPr>
          <p:nvPr/>
        </p:nvSpPr>
        <p:spPr bwMode="auto">
          <a:xfrm>
            <a:off x="4400550" y="466725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I/O</a:t>
            </a:r>
            <a:r>
              <a:rPr lang="en-US" altLang="zh-CN" sz="1200" baseline="-25000">
                <a:solidFill>
                  <a:srgbClr val="FF0000"/>
                </a:solidFill>
                <a:ea typeface="宋体" panose="02010600030101010101" pitchFamily="2" charset="-122"/>
              </a:rPr>
              <a:t>7</a:t>
            </a:r>
          </a:p>
        </p:txBody>
      </p:sp>
      <p:sp>
        <p:nvSpPr>
          <p:cNvPr id="139288" name="Text Box 24"/>
          <p:cNvSpPr txBox="1">
            <a:spLocks noChangeArrowheads="1"/>
          </p:cNvSpPr>
          <p:nvPr/>
        </p:nvSpPr>
        <p:spPr bwMode="auto">
          <a:xfrm>
            <a:off x="8001000" y="3962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Output data</a:t>
            </a:r>
          </a:p>
        </p:txBody>
      </p:sp>
      <p:grpSp>
        <p:nvGrpSpPr>
          <p:cNvPr id="139297" name="Group 33"/>
          <p:cNvGrpSpPr>
            <a:grpSpLocks/>
          </p:cNvGrpSpPr>
          <p:nvPr/>
        </p:nvGrpSpPr>
        <p:grpSpPr bwMode="auto">
          <a:xfrm>
            <a:off x="4464050" y="5334000"/>
            <a:ext cx="457200" cy="274638"/>
            <a:chOff x="3168" y="4464"/>
            <a:chExt cx="288" cy="173"/>
          </a:xfrm>
        </p:grpSpPr>
        <p:sp>
          <p:nvSpPr>
            <p:cNvPr id="139289" name="Text Box 25"/>
            <p:cNvSpPr txBox="1">
              <a:spLocks noChangeArrowheads="1"/>
            </p:cNvSpPr>
            <p:nvPr/>
          </p:nvSpPr>
          <p:spPr bwMode="auto">
            <a:xfrm>
              <a:off x="3168" y="4464"/>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CS</a:t>
              </a:r>
            </a:p>
          </p:txBody>
        </p:sp>
        <p:sp>
          <p:nvSpPr>
            <p:cNvPr id="139290" name="Line 26"/>
            <p:cNvSpPr>
              <a:spLocks noChangeShapeType="1"/>
            </p:cNvSpPr>
            <p:nvPr/>
          </p:nvSpPr>
          <p:spPr bwMode="auto">
            <a:xfrm>
              <a:off x="3233" y="4490"/>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9295" name="Group 31"/>
          <p:cNvGrpSpPr>
            <a:grpSpLocks/>
          </p:cNvGrpSpPr>
          <p:nvPr/>
        </p:nvGrpSpPr>
        <p:grpSpPr bwMode="auto">
          <a:xfrm>
            <a:off x="4457700" y="5740400"/>
            <a:ext cx="457200" cy="274638"/>
            <a:chOff x="3216" y="4992"/>
            <a:chExt cx="288" cy="173"/>
          </a:xfrm>
        </p:grpSpPr>
        <p:sp>
          <p:nvSpPr>
            <p:cNvPr id="139291" name="Text Box 27"/>
            <p:cNvSpPr txBox="1">
              <a:spLocks noChangeArrowheads="1"/>
            </p:cNvSpPr>
            <p:nvPr/>
          </p:nvSpPr>
          <p:spPr bwMode="auto">
            <a:xfrm>
              <a:off x="3216" y="4992"/>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OE</a:t>
              </a:r>
            </a:p>
          </p:txBody>
        </p:sp>
        <p:sp>
          <p:nvSpPr>
            <p:cNvPr id="139292" name="Line 28"/>
            <p:cNvSpPr>
              <a:spLocks noChangeShapeType="1"/>
            </p:cNvSpPr>
            <p:nvPr/>
          </p:nvSpPr>
          <p:spPr bwMode="auto">
            <a:xfrm>
              <a:off x="3281" y="5018"/>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9296" name="Group 32"/>
          <p:cNvGrpSpPr>
            <a:grpSpLocks/>
          </p:cNvGrpSpPr>
          <p:nvPr/>
        </p:nvGrpSpPr>
        <p:grpSpPr bwMode="auto">
          <a:xfrm>
            <a:off x="4451350" y="5537200"/>
            <a:ext cx="457200" cy="274638"/>
            <a:chOff x="3360" y="4771"/>
            <a:chExt cx="288" cy="173"/>
          </a:xfrm>
        </p:grpSpPr>
        <p:sp>
          <p:nvSpPr>
            <p:cNvPr id="139293" name="Text Box 29"/>
            <p:cNvSpPr txBox="1">
              <a:spLocks noChangeArrowheads="1"/>
            </p:cNvSpPr>
            <p:nvPr/>
          </p:nvSpPr>
          <p:spPr bwMode="auto">
            <a:xfrm>
              <a:off x="3360" y="477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WE</a:t>
              </a:r>
            </a:p>
          </p:txBody>
        </p:sp>
        <p:sp>
          <p:nvSpPr>
            <p:cNvPr id="139294" name="Line 30"/>
            <p:cNvSpPr>
              <a:spLocks noChangeShapeType="1"/>
            </p:cNvSpPr>
            <p:nvPr/>
          </p:nvSpPr>
          <p:spPr bwMode="auto">
            <a:xfrm>
              <a:off x="3425" y="4797"/>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9298" name="Text Box 34"/>
          <p:cNvSpPr txBox="1">
            <a:spLocks noChangeArrowheads="1"/>
          </p:cNvSpPr>
          <p:nvPr/>
        </p:nvSpPr>
        <p:spPr bwMode="auto">
          <a:xfrm>
            <a:off x="5410200" y="3048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ea typeface="宋体" panose="02010600030101010101" pitchFamily="2" charset="-122"/>
              </a:rPr>
              <a:t>Row</a:t>
            </a:r>
          </a:p>
          <a:p>
            <a:r>
              <a:rPr lang="en-US" altLang="zh-CN" sz="1200">
                <a:ea typeface="宋体" panose="02010600030101010101" pitchFamily="2" charset="-122"/>
              </a:rPr>
              <a:t>decoder</a:t>
            </a:r>
          </a:p>
        </p:txBody>
      </p:sp>
      <p:sp>
        <p:nvSpPr>
          <p:cNvPr id="139299" name="Text Box 35"/>
          <p:cNvSpPr txBox="1">
            <a:spLocks noChangeArrowheads="1"/>
          </p:cNvSpPr>
          <p:nvPr/>
        </p:nvSpPr>
        <p:spPr bwMode="auto">
          <a:xfrm>
            <a:off x="6477000" y="27432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ea typeface="宋体" panose="02010600030101010101" pitchFamily="2" charset="-122"/>
              </a:rPr>
              <a:t>Memory array</a:t>
            </a:r>
          </a:p>
        </p:txBody>
      </p:sp>
      <p:sp>
        <p:nvSpPr>
          <p:cNvPr id="139300" name="Text Box 36"/>
          <p:cNvSpPr txBox="1">
            <a:spLocks noChangeArrowheads="1"/>
          </p:cNvSpPr>
          <p:nvPr/>
        </p:nvSpPr>
        <p:spPr bwMode="auto">
          <a:xfrm>
            <a:off x="6553200" y="43434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Column I/O</a:t>
            </a:r>
          </a:p>
        </p:txBody>
      </p:sp>
      <p:sp>
        <p:nvSpPr>
          <p:cNvPr id="139301" name="Text Box 37"/>
          <p:cNvSpPr txBox="1">
            <a:spLocks noChangeArrowheads="1"/>
          </p:cNvSpPr>
          <p:nvPr/>
        </p:nvSpPr>
        <p:spPr bwMode="auto">
          <a:xfrm>
            <a:off x="6324600" y="4602163"/>
            <a:ext cx="1447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ea typeface="宋体" panose="02010600030101010101" pitchFamily="2" charset="-122"/>
              </a:rPr>
              <a:t>Column decoder</a:t>
            </a:r>
          </a:p>
        </p:txBody>
      </p:sp>
      <p:sp>
        <p:nvSpPr>
          <p:cNvPr id="139302" name="Text Box 38"/>
          <p:cNvSpPr txBox="1">
            <a:spLocks noChangeArrowheads="1"/>
          </p:cNvSpPr>
          <p:nvPr/>
        </p:nvSpPr>
        <p:spPr bwMode="auto">
          <a:xfrm>
            <a:off x="6400800" y="3048000"/>
            <a:ext cx="12954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200">
                <a:ea typeface="宋体" panose="02010600030101010101" pitchFamily="2" charset="-122"/>
              </a:rPr>
              <a:t>256 rows </a:t>
            </a:r>
            <a:r>
              <a:rPr lang="en-US" altLang="zh-CN" sz="1200">
                <a:latin typeface="Arial" panose="020B0604020202020204" pitchFamily="34" charset="0"/>
                <a:ea typeface="宋体" panose="02010600030101010101" pitchFamily="2" charset="-122"/>
              </a:rPr>
              <a:t>x</a:t>
            </a:r>
          </a:p>
          <a:p>
            <a:pPr algn="ctr"/>
            <a:r>
              <a:rPr lang="en-US" altLang="zh-CN" sz="1200">
                <a:ea typeface="宋体" panose="02010600030101010101" pitchFamily="2" charset="-122"/>
              </a:rPr>
              <a:t>128 columns </a:t>
            </a:r>
            <a:r>
              <a:rPr lang="en-US" altLang="zh-CN" sz="1200">
                <a:latin typeface="Arial" panose="020B0604020202020204" pitchFamily="34" charset="0"/>
                <a:ea typeface="宋体" panose="02010600030101010101" pitchFamily="2" charset="-122"/>
              </a:rPr>
              <a:t>x</a:t>
            </a:r>
          </a:p>
          <a:p>
            <a:pPr algn="ctr"/>
            <a:r>
              <a:rPr lang="en-US" altLang="zh-CN" sz="1200">
                <a:ea typeface="宋体" panose="02010600030101010101" pitchFamily="2" charset="-122"/>
              </a:rPr>
              <a:t>8 bits</a:t>
            </a:r>
          </a:p>
        </p:txBody>
      </p:sp>
      <p:sp>
        <p:nvSpPr>
          <p:cNvPr id="139303" name="Text Box 39"/>
          <p:cNvSpPr txBox="1">
            <a:spLocks noChangeArrowheads="1"/>
          </p:cNvSpPr>
          <p:nvPr/>
        </p:nvSpPr>
        <p:spPr bwMode="auto">
          <a:xfrm>
            <a:off x="5410200" y="4313238"/>
            <a:ext cx="609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000">
                <a:ea typeface="宋体" panose="02010600030101010101" pitchFamily="2" charset="-122"/>
              </a:rPr>
              <a:t>Input data control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78">
                                            <p:txEl>
                                              <p:pRg st="0" end="0"/>
                                            </p:txEl>
                                          </p:spTgt>
                                        </p:tgtEl>
                                        <p:attrNameLst>
                                          <p:attrName>style.visibility</p:attrName>
                                        </p:attrNameLst>
                                      </p:cBhvr>
                                      <p:to>
                                        <p:strVal val="visible"/>
                                      </p:to>
                                    </p:set>
                                    <p:anim calcmode="lin" valueType="num">
                                      <p:cBhvr additive="base">
                                        <p:cTn id="7" dur="500" fill="hold"/>
                                        <p:tgtEl>
                                          <p:spTgt spid="1392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9278">
                                            <p:txEl>
                                              <p:pRg st="1" end="1"/>
                                            </p:txEl>
                                          </p:spTgt>
                                        </p:tgtEl>
                                        <p:attrNameLst>
                                          <p:attrName>style.visibility</p:attrName>
                                        </p:attrNameLst>
                                      </p:cBhvr>
                                      <p:to>
                                        <p:strVal val="visible"/>
                                      </p:to>
                                    </p:set>
                                    <p:anim calcmode="lin" valueType="num">
                                      <p:cBhvr additive="base">
                                        <p:cTn id="13" dur="500" fill="hold"/>
                                        <p:tgtEl>
                                          <p:spTgt spid="1392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92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9278">
                                            <p:txEl>
                                              <p:pRg st="2" end="2"/>
                                            </p:txEl>
                                          </p:spTgt>
                                        </p:tgtEl>
                                        <p:attrNameLst>
                                          <p:attrName>style.visibility</p:attrName>
                                        </p:attrNameLst>
                                      </p:cBhvr>
                                      <p:to>
                                        <p:strVal val="visible"/>
                                      </p:to>
                                    </p:set>
                                    <p:anim calcmode="lin" valueType="num">
                                      <p:cBhvr additive="base">
                                        <p:cTn id="19" dur="500" fill="hold"/>
                                        <p:tgtEl>
                                          <p:spTgt spid="13927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92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9278">
                                            <p:txEl>
                                              <p:pRg st="3" end="3"/>
                                            </p:txEl>
                                          </p:spTgt>
                                        </p:tgtEl>
                                        <p:attrNameLst>
                                          <p:attrName>style.visibility</p:attrName>
                                        </p:attrNameLst>
                                      </p:cBhvr>
                                      <p:to>
                                        <p:strVal val="visible"/>
                                      </p:to>
                                    </p:set>
                                    <p:anim calcmode="lin" valueType="num">
                                      <p:cBhvr additive="base">
                                        <p:cTn id="25" dur="500" fill="hold"/>
                                        <p:tgtEl>
                                          <p:spTgt spid="13927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927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9278">
                                            <p:txEl>
                                              <p:pRg st="4" end="4"/>
                                            </p:txEl>
                                          </p:spTgt>
                                        </p:tgtEl>
                                        <p:attrNameLst>
                                          <p:attrName>style.visibility</p:attrName>
                                        </p:attrNameLst>
                                      </p:cBhvr>
                                      <p:to>
                                        <p:strVal val="visible"/>
                                      </p:to>
                                    </p:set>
                                    <p:anim calcmode="lin" valueType="num">
                                      <p:cBhvr additive="base">
                                        <p:cTn id="31" dur="500" fill="hold"/>
                                        <p:tgtEl>
                                          <p:spTgt spid="13927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927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9279">
                                            <p:txEl>
                                              <p:pRg st="0" end="0"/>
                                            </p:txEl>
                                          </p:spTgt>
                                        </p:tgtEl>
                                        <p:attrNameLst>
                                          <p:attrName>style.visibility</p:attrName>
                                        </p:attrNameLst>
                                      </p:cBhvr>
                                      <p:to>
                                        <p:strVal val="visible"/>
                                      </p:to>
                                    </p:set>
                                    <p:anim calcmode="lin" valueType="num">
                                      <p:cBhvr additive="base">
                                        <p:cTn id="37" dur="500" fill="hold"/>
                                        <p:tgtEl>
                                          <p:spTgt spid="139279">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92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9279">
                                            <p:txEl>
                                              <p:pRg st="1" end="1"/>
                                            </p:txEl>
                                          </p:spTgt>
                                        </p:tgtEl>
                                        <p:attrNameLst>
                                          <p:attrName>style.visibility</p:attrName>
                                        </p:attrNameLst>
                                      </p:cBhvr>
                                      <p:to>
                                        <p:strVal val="visible"/>
                                      </p:to>
                                    </p:set>
                                    <p:anim calcmode="lin" valueType="num">
                                      <p:cBhvr additive="base">
                                        <p:cTn id="43" dur="500" fill="hold"/>
                                        <p:tgtEl>
                                          <p:spTgt spid="139279">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92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9279">
                                            <p:txEl>
                                              <p:pRg st="2" end="2"/>
                                            </p:txEl>
                                          </p:spTgt>
                                        </p:tgtEl>
                                        <p:attrNameLst>
                                          <p:attrName>style.visibility</p:attrName>
                                        </p:attrNameLst>
                                      </p:cBhvr>
                                      <p:to>
                                        <p:strVal val="visible"/>
                                      </p:to>
                                    </p:set>
                                    <p:anim calcmode="lin" valueType="num">
                                      <p:cBhvr additive="base">
                                        <p:cTn id="49" dur="500" fill="hold"/>
                                        <p:tgtEl>
                                          <p:spTgt spid="139279">
                                            <p:txEl>
                                              <p:p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392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39279">
                                            <p:txEl>
                                              <p:pRg st="3" end="3"/>
                                            </p:txEl>
                                          </p:spTgt>
                                        </p:tgtEl>
                                        <p:attrNameLst>
                                          <p:attrName>style.visibility</p:attrName>
                                        </p:attrNameLst>
                                      </p:cBhvr>
                                      <p:to>
                                        <p:strVal val="visible"/>
                                      </p:to>
                                    </p:set>
                                    <p:anim calcmode="lin" valueType="num">
                                      <p:cBhvr additive="base">
                                        <p:cTn id="55" dur="500" fill="hold"/>
                                        <p:tgtEl>
                                          <p:spTgt spid="139279">
                                            <p:txEl>
                                              <p:pRg st="3" end="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392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39279">
                                            <p:txEl>
                                              <p:pRg st="4" end="4"/>
                                            </p:txEl>
                                          </p:spTgt>
                                        </p:tgtEl>
                                        <p:attrNameLst>
                                          <p:attrName>style.visibility</p:attrName>
                                        </p:attrNameLst>
                                      </p:cBhvr>
                                      <p:to>
                                        <p:strVal val="visible"/>
                                      </p:to>
                                    </p:set>
                                    <p:anim calcmode="lin" valueType="num">
                                      <p:cBhvr additive="base">
                                        <p:cTn id="61" dur="500" fill="hold"/>
                                        <p:tgtEl>
                                          <p:spTgt spid="139279">
                                            <p:txEl>
                                              <p:pRg st="4" end="4"/>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3927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8" grpId="0" build="p"/>
      <p:bldP spid="13927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43362"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43363"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43364" name="Rectangle 4"/>
          <p:cNvSpPr>
            <a:spLocks noChangeArrowheads="1"/>
          </p:cNvSpPr>
          <p:nvPr/>
        </p:nvSpPr>
        <p:spPr bwMode="auto">
          <a:xfrm>
            <a:off x="914400" y="1143000"/>
            <a:ext cx="327660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Dynamic RAM (DRAM)</a:t>
            </a:r>
          </a:p>
        </p:txBody>
      </p:sp>
      <p:sp>
        <p:nvSpPr>
          <p:cNvPr id="143365" name="Text Box 5"/>
          <p:cNvSpPr txBox="1">
            <a:spLocks noChangeArrowheads="1"/>
          </p:cNvSpPr>
          <p:nvPr/>
        </p:nvSpPr>
        <p:spPr bwMode="auto">
          <a:xfrm>
            <a:off x="838200" y="1600200"/>
            <a:ext cx="7239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Dynamic RAMs (DRAMs) store data bits as a charge on a capacitor. </a:t>
            </a:r>
          </a:p>
        </p:txBody>
      </p:sp>
      <p:graphicFrame>
        <p:nvGraphicFramePr>
          <p:cNvPr id="143428" name="Object 68"/>
          <p:cNvGraphicFramePr>
            <a:graphicFrameLocks noChangeAspect="1"/>
          </p:cNvGraphicFramePr>
          <p:nvPr/>
        </p:nvGraphicFramePr>
        <p:xfrm>
          <a:off x="4114800" y="2209800"/>
          <a:ext cx="4440238" cy="3948113"/>
        </p:xfrm>
        <a:graphic>
          <a:graphicData uri="http://schemas.openxmlformats.org/presentationml/2006/ole">
            <mc:AlternateContent xmlns:mc="http://schemas.openxmlformats.org/markup-compatibility/2006">
              <mc:Choice xmlns:v="urn:schemas-microsoft-com:vml" Requires="v">
                <p:oleObj spid="_x0000_s143446" name="CorelDRAW" r:id="rId5" imgW="4439813" imgH="3948257" progId="CorelDRAW.Graphic.13">
                  <p:embed/>
                </p:oleObj>
              </mc:Choice>
              <mc:Fallback>
                <p:oleObj name="CorelDRAW" r:id="rId5" imgW="4439813" imgH="3948257" progId="CorelDRAW.Graphic.13">
                  <p:embed/>
                  <p:pic>
                    <p:nvPicPr>
                      <p:cNvPr id="0" name="Object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209800"/>
                        <a:ext cx="4440238" cy="394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29" name="Text Box 69"/>
          <p:cNvSpPr txBox="1">
            <a:spLocks noChangeArrowheads="1"/>
          </p:cNvSpPr>
          <p:nvPr/>
        </p:nvSpPr>
        <p:spPr bwMode="auto">
          <a:xfrm>
            <a:off x="838200" y="2362200"/>
            <a:ext cx="41148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DRAMs are simple and cost effective, but require refresh circuitry to prevent losing data. The address lines are multiplexed to reduce the number of address lines. </a:t>
            </a:r>
          </a:p>
          <a:p>
            <a:pPr>
              <a:spcBef>
                <a:spcPct val="50000"/>
              </a:spcBef>
            </a:pPr>
            <a:endParaRPr lang="en-US" altLang="zh-CN" sz="2000">
              <a:ea typeface="宋体" panose="02010600030101010101" pitchFamily="2" charset="-122"/>
            </a:endParaRPr>
          </a:p>
        </p:txBody>
      </p:sp>
      <p:graphicFrame>
        <p:nvGraphicFramePr>
          <p:cNvPr id="143430" name="Object 70"/>
          <p:cNvGraphicFramePr>
            <a:graphicFrameLocks noChangeAspect="1"/>
          </p:cNvGraphicFramePr>
          <p:nvPr/>
        </p:nvGraphicFramePr>
        <p:xfrm>
          <a:off x="1371600" y="4648200"/>
          <a:ext cx="3214688" cy="993775"/>
        </p:xfrm>
        <a:graphic>
          <a:graphicData uri="http://schemas.openxmlformats.org/presentationml/2006/ole">
            <mc:AlternateContent xmlns:mc="http://schemas.openxmlformats.org/markup-compatibility/2006">
              <mc:Choice xmlns:v="urn:schemas-microsoft-com:vml" Requires="v">
                <p:oleObj spid="_x0000_s143447" name="CorelDRAW" r:id="rId7" imgW="2833357" imgH="876849" progId="CorelDRAW.Graphic.13">
                  <p:embed/>
                </p:oleObj>
              </mc:Choice>
              <mc:Fallback>
                <p:oleObj name="CorelDRAW" r:id="rId7" imgW="2833357" imgH="876849" progId="CorelDRAW.Graphic.13">
                  <p:embed/>
                  <p:pic>
                    <p:nvPicPr>
                      <p:cNvPr id="0" name="Object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4648200"/>
                        <a:ext cx="3214688"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32" name="Text Box 72"/>
          <p:cNvSpPr txBox="1">
            <a:spLocks noChangeArrowheads="1"/>
          </p:cNvSpPr>
          <p:nvPr/>
        </p:nvSpPr>
        <p:spPr bwMode="auto">
          <a:xfrm>
            <a:off x="1371600" y="5562600"/>
            <a:ext cx="1143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Row address is latched when </a:t>
            </a:r>
            <a:r>
              <a:rPr lang="en-US" altLang="zh-CN" sz="1200" i="1">
                <a:solidFill>
                  <a:srgbClr val="FF0000"/>
                </a:solidFill>
                <a:ea typeface="宋体" panose="02010600030101010101" pitchFamily="2" charset="-122"/>
              </a:rPr>
              <a:t>RAS</a:t>
            </a:r>
            <a:r>
              <a:rPr lang="en-US" altLang="zh-CN" sz="1200">
                <a:solidFill>
                  <a:srgbClr val="FF0000"/>
                </a:solidFill>
                <a:ea typeface="宋体" panose="02010600030101010101" pitchFamily="2" charset="-122"/>
              </a:rPr>
              <a:t> is LOW</a:t>
            </a:r>
          </a:p>
        </p:txBody>
      </p:sp>
      <p:sp>
        <p:nvSpPr>
          <p:cNvPr id="143433" name="Text Box 73"/>
          <p:cNvSpPr txBox="1">
            <a:spLocks noChangeArrowheads="1"/>
          </p:cNvSpPr>
          <p:nvPr/>
        </p:nvSpPr>
        <p:spPr bwMode="auto">
          <a:xfrm>
            <a:off x="2971800" y="5562600"/>
            <a:ext cx="12954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Column address is latched when </a:t>
            </a:r>
            <a:r>
              <a:rPr lang="en-US" altLang="zh-CN" sz="1200" i="1">
                <a:solidFill>
                  <a:srgbClr val="FF0000"/>
                </a:solidFill>
                <a:ea typeface="宋体" panose="02010600030101010101" pitchFamily="2" charset="-122"/>
              </a:rPr>
              <a:t>CAS</a:t>
            </a:r>
            <a:r>
              <a:rPr lang="en-US" altLang="zh-CN" sz="1200">
                <a:solidFill>
                  <a:srgbClr val="FF0000"/>
                </a:solidFill>
                <a:ea typeface="宋体" panose="02010600030101010101" pitchFamily="2" charset="-122"/>
              </a:rPr>
              <a:t> is LOW</a:t>
            </a:r>
          </a:p>
        </p:txBody>
      </p:sp>
      <p:sp>
        <p:nvSpPr>
          <p:cNvPr id="143434" name="Text Box 74"/>
          <p:cNvSpPr txBox="1">
            <a:spLocks noChangeArrowheads="1"/>
          </p:cNvSpPr>
          <p:nvPr/>
        </p:nvSpPr>
        <p:spPr bwMode="auto">
          <a:xfrm>
            <a:off x="609600" y="46021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Addresses</a:t>
            </a:r>
          </a:p>
        </p:txBody>
      </p:sp>
      <p:sp>
        <p:nvSpPr>
          <p:cNvPr id="143435" name="Text Box 75"/>
          <p:cNvSpPr txBox="1">
            <a:spLocks noChangeArrowheads="1"/>
          </p:cNvSpPr>
          <p:nvPr/>
        </p:nvSpPr>
        <p:spPr bwMode="auto">
          <a:xfrm>
            <a:off x="914400" y="49069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RAS</a:t>
            </a:r>
          </a:p>
        </p:txBody>
      </p:sp>
      <p:sp>
        <p:nvSpPr>
          <p:cNvPr id="143436" name="Text Box 76"/>
          <p:cNvSpPr txBox="1">
            <a:spLocks noChangeArrowheads="1"/>
          </p:cNvSpPr>
          <p:nvPr/>
        </p:nvSpPr>
        <p:spPr bwMode="auto">
          <a:xfrm>
            <a:off x="914400" y="521176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CAS</a:t>
            </a:r>
          </a:p>
        </p:txBody>
      </p:sp>
      <p:sp>
        <p:nvSpPr>
          <p:cNvPr id="143437" name="Line 77"/>
          <p:cNvSpPr>
            <a:spLocks noChangeShapeType="1"/>
          </p:cNvSpPr>
          <p:nvPr/>
        </p:nvSpPr>
        <p:spPr bwMode="auto">
          <a:xfrm>
            <a:off x="1047750" y="4953000"/>
            <a:ext cx="228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38" name="Line 78"/>
          <p:cNvSpPr>
            <a:spLocks noChangeShapeType="1"/>
          </p:cNvSpPr>
          <p:nvPr/>
        </p:nvSpPr>
        <p:spPr bwMode="auto">
          <a:xfrm>
            <a:off x="1047750" y="5257800"/>
            <a:ext cx="228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39" name="Line 79"/>
          <p:cNvSpPr>
            <a:spLocks noChangeShapeType="1"/>
          </p:cNvSpPr>
          <p:nvPr/>
        </p:nvSpPr>
        <p:spPr bwMode="auto">
          <a:xfrm>
            <a:off x="1495425" y="5972175"/>
            <a:ext cx="228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40" name="Line 80"/>
          <p:cNvSpPr>
            <a:spLocks noChangeShapeType="1"/>
          </p:cNvSpPr>
          <p:nvPr/>
        </p:nvSpPr>
        <p:spPr bwMode="auto">
          <a:xfrm>
            <a:off x="3095625" y="5981700"/>
            <a:ext cx="228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41" name="Text Box 81"/>
          <p:cNvSpPr txBox="1">
            <a:spLocks noChangeArrowheads="1"/>
          </p:cNvSpPr>
          <p:nvPr/>
        </p:nvSpPr>
        <p:spPr bwMode="auto">
          <a:xfrm>
            <a:off x="838200" y="4114800"/>
            <a:ext cx="312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Multiplexed address lines: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429"/>
                                        </p:tgtEl>
                                        <p:attrNameLst>
                                          <p:attrName>style.visibility</p:attrName>
                                        </p:attrNameLst>
                                      </p:cBhvr>
                                      <p:to>
                                        <p:strVal val="visible"/>
                                      </p:to>
                                    </p:set>
                                    <p:anim calcmode="lin" valueType="num">
                                      <p:cBhvr additive="base">
                                        <p:cTn id="7" dur="500" fill="hold"/>
                                        <p:tgtEl>
                                          <p:spTgt spid="143429"/>
                                        </p:tgtEl>
                                        <p:attrNameLst>
                                          <p:attrName>ppt_x</p:attrName>
                                        </p:attrNameLst>
                                      </p:cBhvr>
                                      <p:tavLst>
                                        <p:tav tm="0">
                                          <p:val>
                                            <p:strVal val="0-#ppt_w/2"/>
                                          </p:val>
                                        </p:tav>
                                        <p:tav tm="100000">
                                          <p:val>
                                            <p:strVal val="#ppt_x"/>
                                          </p:val>
                                        </p:tav>
                                      </p:tavLst>
                                    </p:anim>
                                    <p:anim calcmode="lin" valueType="num">
                                      <p:cBhvr additive="base">
                                        <p:cTn id="8" dur="500" fill="hold"/>
                                        <p:tgtEl>
                                          <p:spTgt spid="1434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441"/>
                                        </p:tgtEl>
                                        <p:attrNameLst>
                                          <p:attrName>style.visibility</p:attrName>
                                        </p:attrNameLst>
                                      </p:cBhvr>
                                      <p:to>
                                        <p:strVal val="visible"/>
                                      </p:to>
                                    </p:set>
                                    <p:anim calcmode="lin" valueType="num">
                                      <p:cBhvr additive="base">
                                        <p:cTn id="13" dur="500" fill="hold"/>
                                        <p:tgtEl>
                                          <p:spTgt spid="143441"/>
                                        </p:tgtEl>
                                        <p:attrNameLst>
                                          <p:attrName>ppt_x</p:attrName>
                                        </p:attrNameLst>
                                      </p:cBhvr>
                                      <p:tavLst>
                                        <p:tav tm="0">
                                          <p:val>
                                            <p:strVal val="0-#ppt_w/2"/>
                                          </p:val>
                                        </p:tav>
                                        <p:tav tm="100000">
                                          <p:val>
                                            <p:strVal val="#ppt_x"/>
                                          </p:val>
                                        </p:tav>
                                      </p:tavLst>
                                    </p:anim>
                                    <p:anim calcmode="lin" valueType="num">
                                      <p:cBhvr additive="base">
                                        <p:cTn id="14" dur="500" fill="hold"/>
                                        <p:tgtEl>
                                          <p:spTgt spid="143441"/>
                                        </p:tgtEl>
                                        <p:attrNameLst>
                                          <p:attrName>ppt_y</p:attrName>
                                        </p:attrNameLst>
                                      </p:cBhvr>
                                      <p:tavLst>
                                        <p:tav tm="0">
                                          <p:val>
                                            <p:strVal val="#ppt_y"/>
                                          </p:val>
                                        </p:tav>
                                        <p:tav tm="100000">
                                          <p:val>
                                            <p:strVal val="#ppt_y"/>
                                          </p:val>
                                        </p:tav>
                                      </p:tavLst>
                                    </p:anim>
                                  </p:childTnLst>
                                </p:cTn>
                              </p:par>
                              <p:par>
                                <p:cTn id="15" presetID="37" presetClass="entr" presetSubtype="0" fill="hold" grpId="0" nodeType="withEffect">
                                  <p:stCondLst>
                                    <p:cond delay="0"/>
                                  </p:stCondLst>
                                  <p:childTnLst>
                                    <p:set>
                                      <p:cBhvr>
                                        <p:cTn id="16" dur="1" fill="hold">
                                          <p:stCondLst>
                                            <p:cond delay="0"/>
                                          </p:stCondLst>
                                        </p:cTn>
                                        <p:tgtEl>
                                          <p:spTgt spid="143432"/>
                                        </p:tgtEl>
                                        <p:attrNameLst>
                                          <p:attrName>style.visibility</p:attrName>
                                        </p:attrNameLst>
                                      </p:cBhvr>
                                      <p:to>
                                        <p:strVal val="visible"/>
                                      </p:to>
                                    </p:set>
                                    <p:animEffect transition="in" filter="fade">
                                      <p:cBhvr>
                                        <p:cTn id="17" dur="1000"/>
                                        <p:tgtEl>
                                          <p:spTgt spid="143432"/>
                                        </p:tgtEl>
                                      </p:cBhvr>
                                    </p:animEffect>
                                    <p:anim calcmode="lin" valueType="num">
                                      <p:cBhvr>
                                        <p:cTn id="18" dur="1000" fill="hold"/>
                                        <p:tgtEl>
                                          <p:spTgt spid="143432"/>
                                        </p:tgtEl>
                                        <p:attrNameLst>
                                          <p:attrName>ppt_x</p:attrName>
                                        </p:attrNameLst>
                                      </p:cBhvr>
                                      <p:tavLst>
                                        <p:tav tm="0">
                                          <p:val>
                                            <p:strVal val="#ppt_x"/>
                                          </p:val>
                                        </p:tav>
                                        <p:tav tm="100000">
                                          <p:val>
                                            <p:strVal val="#ppt_x"/>
                                          </p:val>
                                        </p:tav>
                                      </p:tavLst>
                                    </p:anim>
                                    <p:anim calcmode="lin" valueType="num">
                                      <p:cBhvr>
                                        <p:cTn id="19" dur="900" decel="100000" fill="hold"/>
                                        <p:tgtEl>
                                          <p:spTgt spid="143432"/>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143432"/>
                                        </p:tgtEl>
                                        <p:attrNameLst>
                                          <p:attrName>ppt_y</p:attrName>
                                        </p:attrNameLst>
                                      </p:cBhvr>
                                      <p:tavLst>
                                        <p:tav tm="0">
                                          <p:val>
                                            <p:strVal val="#ppt_y-.03"/>
                                          </p:val>
                                        </p:tav>
                                        <p:tav tm="100000">
                                          <p:val>
                                            <p:strVal val="#ppt_y"/>
                                          </p:val>
                                        </p:tav>
                                      </p:tavLst>
                                    </p:anim>
                                  </p:childTnLst>
                                </p:cTn>
                              </p:par>
                              <p:par>
                                <p:cTn id="21" presetID="37" presetClass="entr" presetSubtype="0" fill="hold" grpId="0" nodeType="withEffect">
                                  <p:stCondLst>
                                    <p:cond delay="0"/>
                                  </p:stCondLst>
                                  <p:childTnLst>
                                    <p:set>
                                      <p:cBhvr>
                                        <p:cTn id="22" dur="1" fill="hold">
                                          <p:stCondLst>
                                            <p:cond delay="0"/>
                                          </p:stCondLst>
                                        </p:cTn>
                                        <p:tgtEl>
                                          <p:spTgt spid="143433"/>
                                        </p:tgtEl>
                                        <p:attrNameLst>
                                          <p:attrName>style.visibility</p:attrName>
                                        </p:attrNameLst>
                                      </p:cBhvr>
                                      <p:to>
                                        <p:strVal val="visible"/>
                                      </p:to>
                                    </p:set>
                                    <p:animEffect transition="in" filter="fade">
                                      <p:cBhvr>
                                        <p:cTn id="23" dur="1000"/>
                                        <p:tgtEl>
                                          <p:spTgt spid="143433"/>
                                        </p:tgtEl>
                                      </p:cBhvr>
                                    </p:animEffect>
                                    <p:anim calcmode="lin" valueType="num">
                                      <p:cBhvr>
                                        <p:cTn id="24" dur="1000" fill="hold"/>
                                        <p:tgtEl>
                                          <p:spTgt spid="143433"/>
                                        </p:tgtEl>
                                        <p:attrNameLst>
                                          <p:attrName>ppt_x</p:attrName>
                                        </p:attrNameLst>
                                      </p:cBhvr>
                                      <p:tavLst>
                                        <p:tav tm="0">
                                          <p:val>
                                            <p:strVal val="#ppt_x"/>
                                          </p:val>
                                        </p:tav>
                                        <p:tav tm="100000">
                                          <p:val>
                                            <p:strVal val="#ppt_x"/>
                                          </p:val>
                                        </p:tav>
                                      </p:tavLst>
                                    </p:anim>
                                    <p:anim calcmode="lin" valueType="num">
                                      <p:cBhvr>
                                        <p:cTn id="25" dur="900" decel="100000" fill="hold"/>
                                        <p:tgtEl>
                                          <p:spTgt spid="143433"/>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43433"/>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0"/>
                                  </p:stCondLst>
                                  <p:childTnLst>
                                    <p:set>
                                      <p:cBhvr>
                                        <p:cTn id="28" dur="1" fill="hold">
                                          <p:stCondLst>
                                            <p:cond delay="0"/>
                                          </p:stCondLst>
                                        </p:cTn>
                                        <p:tgtEl>
                                          <p:spTgt spid="143434"/>
                                        </p:tgtEl>
                                        <p:attrNameLst>
                                          <p:attrName>style.visibility</p:attrName>
                                        </p:attrNameLst>
                                      </p:cBhvr>
                                      <p:to>
                                        <p:strVal val="visible"/>
                                      </p:to>
                                    </p:set>
                                    <p:animEffect transition="in" filter="fade">
                                      <p:cBhvr>
                                        <p:cTn id="29" dur="1000"/>
                                        <p:tgtEl>
                                          <p:spTgt spid="143434"/>
                                        </p:tgtEl>
                                      </p:cBhvr>
                                    </p:animEffect>
                                    <p:anim calcmode="lin" valueType="num">
                                      <p:cBhvr>
                                        <p:cTn id="30" dur="1000" fill="hold"/>
                                        <p:tgtEl>
                                          <p:spTgt spid="143434"/>
                                        </p:tgtEl>
                                        <p:attrNameLst>
                                          <p:attrName>ppt_x</p:attrName>
                                        </p:attrNameLst>
                                      </p:cBhvr>
                                      <p:tavLst>
                                        <p:tav tm="0">
                                          <p:val>
                                            <p:strVal val="#ppt_x"/>
                                          </p:val>
                                        </p:tav>
                                        <p:tav tm="100000">
                                          <p:val>
                                            <p:strVal val="#ppt_x"/>
                                          </p:val>
                                        </p:tav>
                                      </p:tavLst>
                                    </p:anim>
                                    <p:anim calcmode="lin" valueType="num">
                                      <p:cBhvr>
                                        <p:cTn id="31" dur="900" decel="100000" fill="hold"/>
                                        <p:tgtEl>
                                          <p:spTgt spid="143434"/>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43434"/>
                                        </p:tgtEl>
                                        <p:attrNameLst>
                                          <p:attrName>ppt_y</p:attrName>
                                        </p:attrNameLst>
                                      </p:cBhvr>
                                      <p:tavLst>
                                        <p:tav tm="0">
                                          <p:val>
                                            <p:strVal val="#ppt_y-.03"/>
                                          </p:val>
                                        </p:tav>
                                        <p:tav tm="100000">
                                          <p:val>
                                            <p:strVal val="#ppt_y"/>
                                          </p:val>
                                        </p:tav>
                                      </p:tavLst>
                                    </p:anim>
                                  </p:childTnLst>
                                </p:cTn>
                              </p:par>
                              <p:par>
                                <p:cTn id="33" presetID="37" presetClass="entr" presetSubtype="0" fill="hold" grpId="0" nodeType="withEffect">
                                  <p:stCondLst>
                                    <p:cond delay="0"/>
                                  </p:stCondLst>
                                  <p:childTnLst>
                                    <p:set>
                                      <p:cBhvr>
                                        <p:cTn id="34" dur="1" fill="hold">
                                          <p:stCondLst>
                                            <p:cond delay="0"/>
                                          </p:stCondLst>
                                        </p:cTn>
                                        <p:tgtEl>
                                          <p:spTgt spid="143435"/>
                                        </p:tgtEl>
                                        <p:attrNameLst>
                                          <p:attrName>style.visibility</p:attrName>
                                        </p:attrNameLst>
                                      </p:cBhvr>
                                      <p:to>
                                        <p:strVal val="visible"/>
                                      </p:to>
                                    </p:set>
                                    <p:animEffect transition="in" filter="fade">
                                      <p:cBhvr>
                                        <p:cTn id="35" dur="1000"/>
                                        <p:tgtEl>
                                          <p:spTgt spid="143435"/>
                                        </p:tgtEl>
                                      </p:cBhvr>
                                    </p:animEffect>
                                    <p:anim calcmode="lin" valueType="num">
                                      <p:cBhvr>
                                        <p:cTn id="36" dur="1000" fill="hold"/>
                                        <p:tgtEl>
                                          <p:spTgt spid="143435"/>
                                        </p:tgtEl>
                                        <p:attrNameLst>
                                          <p:attrName>ppt_x</p:attrName>
                                        </p:attrNameLst>
                                      </p:cBhvr>
                                      <p:tavLst>
                                        <p:tav tm="0">
                                          <p:val>
                                            <p:strVal val="#ppt_x"/>
                                          </p:val>
                                        </p:tav>
                                        <p:tav tm="100000">
                                          <p:val>
                                            <p:strVal val="#ppt_x"/>
                                          </p:val>
                                        </p:tav>
                                      </p:tavLst>
                                    </p:anim>
                                    <p:anim calcmode="lin" valueType="num">
                                      <p:cBhvr>
                                        <p:cTn id="37" dur="900" decel="100000" fill="hold"/>
                                        <p:tgtEl>
                                          <p:spTgt spid="143435"/>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43435"/>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143436"/>
                                        </p:tgtEl>
                                        <p:attrNameLst>
                                          <p:attrName>style.visibility</p:attrName>
                                        </p:attrNameLst>
                                      </p:cBhvr>
                                      <p:to>
                                        <p:strVal val="visible"/>
                                      </p:to>
                                    </p:set>
                                    <p:animEffect transition="in" filter="fade">
                                      <p:cBhvr>
                                        <p:cTn id="41" dur="1000"/>
                                        <p:tgtEl>
                                          <p:spTgt spid="143436"/>
                                        </p:tgtEl>
                                      </p:cBhvr>
                                    </p:animEffect>
                                    <p:anim calcmode="lin" valueType="num">
                                      <p:cBhvr>
                                        <p:cTn id="42" dur="1000" fill="hold"/>
                                        <p:tgtEl>
                                          <p:spTgt spid="143436"/>
                                        </p:tgtEl>
                                        <p:attrNameLst>
                                          <p:attrName>ppt_x</p:attrName>
                                        </p:attrNameLst>
                                      </p:cBhvr>
                                      <p:tavLst>
                                        <p:tav tm="0">
                                          <p:val>
                                            <p:strVal val="#ppt_x"/>
                                          </p:val>
                                        </p:tav>
                                        <p:tav tm="100000">
                                          <p:val>
                                            <p:strVal val="#ppt_x"/>
                                          </p:val>
                                        </p:tav>
                                      </p:tavLst>
                                    </p:anim>
                                    <p:anim calcmode="lin" valueType="num">
                                      <p:cBhvr>
                                        <p:cTn id="43" dur="900" decel="100000" fill="hold"/>
                                        <p:tgtEl>
                                          <p:spTgt spid="143436"/>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43436"/>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0"/>
                                  </p:stCondLst>
                                  <p:childTnLst>
                                    <p:set>
                                      <p:cBhvr>
                                        <p:cTn id="46" dur="1" fill="hold">
                                          <p:stCondLst>
                                            <p:cond delay="0"/>
                                          </p:stCondLst>
                                        </p:cTn>
                                        <p:tgtEl>
                                          <p:spTgt spid="143437"/>
                                        </p:tgtEl>
                                        <p:attrNameLst>
                                          <p:attrName>style.visibility</p:attrName>
                                        </p:attrNameLst>
                                      </p:cBhvr>
                                      <p:to>
                                        <p:strVal val="visible"/>
                                      </p:to>
                                    </p:set>
                                    <p:animEffect transition="in" filter="fade">
                                      <p:cBhvr>
                                        <p:cTn id="47" dur="1000"/>
                                        <p:tgtEl>
                                          <p:spTgt spid="143437"/>
                                        </p:tgtEl>
                                      </p:cBhvr>
                                    </p:animEffect>
                                    <p:anim calcmode="lin" valueType="num">
                                      <p:cBhvr>
                                        <p:cTn id="48" dur="1000" fill="hold"/>
                                        <p:tgtEl>
                                          <p:spTgt spid="143437"/>
                                        </p:tgtEl>
                                        <p:attrNameLst>
                                          <p:attrName>ppt_x</p:attrName>
                                        </p:attrNameLst>
                                      </p:cBhvr>
                                      <p:tavLst>
                                        <p:tav tm="0">
                                          <p:val>
                                            <p:strVal val="#ppt_x"/>
                                          </p:val>
                                        </p:tav>
                                        <p:tav tm="100000">
                                          <p:val>
                                            <p:strVal val="#ppt_x"/>
                                          </p:val>
                                        </p:tav>
                                      </p:tavLst>
                                    </p:anim>
                                    <p:anim calcmode="lin" valueType="num">
                                      <p:cBhvr>
                                        <p:cTn id="49" dur="900" decel="100000" fill="hold"/>
                                        <p:tgtEl>
                                          <p:spTgt spid="143437"/>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43437"/>
                                        </p:tgtEl>
                                        <p:attrNameLst>
                                          <p:attrName>ppt_y</p:attrName>
                                        </p:attrNameLst>
                                      </p:cBhvr>
                                      <p:tavLst>
                                        <p:tav tm="0">
                                          <p:val>
                                            <p:strVal val="#ppt_y-.03"/>
                                          </p:val>
                                        </p:tav>
                                        <p:tav tm="100000">
                                          <p:val>
                                            <p:strVal val="#ppt_y"/>
                                          </p:val>
                                        </p:tav>
                                      </p:tavLst>
                                    </p:anim>
                                  </p:childTnLst>
                                </p:cTn>
                              </p:par>
                              <p:par>
                                <p:cTn id="51" presetID="37" presetClass="entr" presetSubtype="0" fill="hold" grpId="0" nodeType="withEffect">
                                  <p:stCondLst>
                                    <p:cond delay="0"/>
                                  </p:stCondLst>
                                  <p:childTnLst>
                                    <p:set>
                                      <p:cBhvr>
                                        <p:cTn id="52" dur="1" fill="hold">
                                          <p:stCondLst>
                                            <p:cond delay="0"/>
                                          </p:stCondLst>
                                        </p:cTn>
                                        <p:tgtEl>
                                          <p:spTgt spid="143438"/>
                                        </p:tgtEl>
                                        <p:attrNameLst>
                                          <p:attrName>style.visibility</p:attrName>
                                        </p:attrNameLst>
                                      </p:cBhvr>
                                      <p:to>
                                        <p:strVal val="visible"/>
                                      </p:to>
                                    </p:set>
                                    <p:animEffect transition="in" filter="fade">
                                      <p:cBhvr>
                                        <p:cTn id="53" dur="1000"/>
                                        <p:tgtEl>
                                          <p:spTgt spid="143438"/>
                                        </p:tgtEl>
                                      </p:cBhvr>
                                    </p:animEffect>
                                    <p:anim calcmode="lin" valueType="num">
                                      <p:cBhvr>
                                        <p:cTn id="54" dur="1000" fill="hold"/>
                                        <p:tgtEl>
                                          <p:spTgt spid="143438"/>
                                        </p:tgtEl>
                                        <p:attrNameLst>
                                          <p:attrName>ppt_x</p:attrName>
                                        </p:attrNameLst>
                                      </p:cBhvr>
                                      <p:tavLst>
                                        <p:tav tm="0">
                                          <p:val>
                                            <p:strVal val="#ppt_x"/>
                                          </p:val>
                                        </p:tav>
                                        <p:tav tm="100000">
                                          <p:val>
                                            <p:strVal val="#ppt_x"/>
                                          </p:val>
                                        </p:tav>
                                      </p:tavLst>
                                    </p:anim>
                                    <p:anim calcmode="lin" valueType="num">
                                      <p:cBhvr>
                                        <p:cTn id="55" dur="900" decel="100000" fill="hold"/>
                                        <p:tgtEl>
                                          <p:spTgt spid="143438"/>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43438"/>
                                        </p:tgtEl>
                                        <p:attrNameLst>
                                          <p:attrName>ppt_y</p:attrName>
                                        </p:attrNameLst>
                                      </p:cBhvr>
                                      <p:tavLst>
                                        <p:tav tm="0">
                                          <p:val>
                                            <p:strVal val="#ppt_y-.03"/>
                                          </p:val>
                                        </p:tav>
                                        <p:tav tm="100000">
                                          <p:val>
                                            <p:strVal val="#ppt_y"/>
                                          </p:val>
                                        </p:tav>
                                      </p:tavLst>
                                    </p:anim>
                                  </p:childTnLst>
                                </p:cTn>
                              </p:par>
                              <p:par>
                                <p:cTn id="57" presetID="37" presetClass="entr" presetSubtype="0" fill="hold" grpId="0" nodeType="withEffect">
                                  <p:stCondLst>
                                    <p:cond delay="0"/>
                                  </p:stCondLst>
                                  <p:childTnLst>
                                    <p:set>
                                      <p:cBhvr>
                                        <p:cTn id="58" dur="1" fill="hold">
                                          <p:stCondLst>
                                            <p:cond delay="0"/>
                                          </p:stCondLst>
                                        </p:cTn>
                                        <p:tgtEl>
                                          <p:spTgt spid="143439"/>
                                        </p:tgtEl>
                                        <p:attrNameLst>
                                          <p:attrName>style.visibility</p:attrName>
                                        </p:attrNameLst>
                                      </p:cBhvr>
                                      <p:to>
                                        <p:strVal val="visible"/>
                                      </p:to>
                                    </p:set>
                                    <p:animEffect transition="in" filter="fade">
                                      <p:cBhvr>
                                        <p:cTn id="59" dur="1000"/>
                                        <p:tgtEl>
                                          <p:spTgt spid="143439"/>
                                        </p:tgtEl>
                                      </p:cBhvr>
                                    </p:animEffect>
                                    <p:anim calcmode="lin" valueType="num">
                                      <p:cBhvr>
                                        <p:cTn id="60" dur="1000" fill="hold"/>
                                        <p:tgtEl>
                                          <p:spTgt spid="143439"/>
                                        </p:tgtEl>
                                        <p:attrNameLst>
                                          <p:attrName>ppt_x</p:attrName>
                                        </p:attrNameLst>
                                      </p:cBhvr>
                                      <p:tavLst>
                                        <p:tav tm="0">
                                          <p:val>
                                            <p:strVal val="#ppt_x"/>
                                          </p:val>
                                        </p:tav>
                                        <p:tav tm="100000">
                                          <p:val>
                                            <p:strVal val="#ppt_x"/>
                                          </p:val>
                                        </p:tav>
                                      </p:tavLst>
                                    </p:anim>
                                    <p:anim calcmode="lin" valueType="num">
                                      <p:cBhvr>
                                        <p:cTn id="61" dur="900" decel="100000" fill="hold"/>
                                        <p:tgtEl>
                                          <p:spTgt spid="143439"/>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143439"/>
                                        </p:tgtEl>
                                        <p:attrNameLst>
                                          <p:attrName>ppt_y</p:attrName>
                                        </p:attrNameLst>
                                      </p:cBhvr>
                                      <p:tavLst>
                                        <p:tav tm="0">
                                          <p:val>
                                            <p:strVal val="#ppt_y-.03"/>
                                          </p:val>
                                        </p:tav>
                                        <p:tav tm="100000">
                                          <p:val>
                                            <p:strVal val="#ppt_y"/>
                                          </p:val>
                                        </p:tav>
                                      </p:tavLst>
                                    </p:anim>
                                  </p:childTnLst>
                                </p:cTn>
                              </p:par>
                              <p:par>
                                <p:cTn id="63" presetID="37" presetClass="entr" presetSubtype="0" fill="hold" grpId="0" nodeType="withEffect">
                                  <p:stCondLst>
                                    <p:cond delay="0"/>
                                  </p:stCondLst>
                                  <p:childTnLst>
                                    <p:set>
                                      <p:cBhvr>
                                        <p:cTn id="64" dur="1" fill="hold">
                                          <p:stCondLst>
                                            <p:cond delay="0"/>
                                          </p:stCondLst>
                                        </p:cTn>
                                        <p:tgtEl>
                                          <p:spTgt spid="143440"/>
                                        </p:tgtEl>
                                        <p:attrNameLst>
                                          <p:attrName>style.visibility</p:attrName>
                                        </p:attrNameLst>
                                      </p:cBhvr>
                                      <p:to>
                                        <p:strVal val="visible"/>
                                      </p:to>
                                    </p:set>
                                    <p:animEffect transition="in" filter="fade">
                                      <p:cBhvr>
                                        <p:cTn id="65" dur="1000"/>
                                        <p:tgtEl>
                                          <p:spTgt spid="143440"/>
                                        </p:tgtEl>
                                      </p:cBhvr>
                                    </p:animEffect>
                                    <p:anim calcmode="lin" valueType="num">
                                      <p:cBhvr>
                                        <p:cTn id="66" dur="1000" fill="hold"/>
                                        <p:tgtEl>
                                          <p:spTgt spid="143440"/>
                                        </p:tgtEl>
                                        <p:attrNameLst>
                                          <p:attrName>ppt_x</p:attrName>
                                        </p:attrNameLst>
                                      </p:cBhvr>
                                      <p:tavLst>
                                        <p:tav tm="0">
                                          <p:val>
                                            <p:strVal val="#ppt_x"/>
                                          </p:val>
                                        </p:tav>
                                        <p:tav tm="100000">
                                          <p:val>
                                            <p:strVal val="#ppt_x"/>
                                          </p:val>
                                        </p:tav>
                                      </p:tavLst>
                                    </p:anim>
                                    <p:anim calcmode="lin" valueType="num">
                                      <p:cBhvr>
                                        <p:cTn id="67" dur="900" decel="100000" fill="hold"/>
                                        <p:tgtEl>
                                          <p:spTgt spid="143440"/>
                                        </p:tgtEl>
                                        <p:attrNameLst>
                                          <p:attrName>ppt_y</p:attrName>
                                        </p:attrNameLst>
                                      </p:cBhvr>
                                      <p:tavLst>
                                        <p:tav tm="0">
                                          <p:val>
                                            <p:strVal val="#ppt_y+1"/>
                                          </p:val>
                                        </p:tav>
                                        <p:tav tm="100000">
                                          <p:val>
                                            <p:strVal val="#ppt_y-.03"/>
                                          </p:val>
                                        </p:tav>
                                      </p:tavLst>
                                    </p:anim>
                                    <p:anim calcmode="lin" valueType="num">
                                      <p:cBhvr>
                                        <p:cTn id="68" dur="100" accel="100000" fill="hold">
                                          <p:stCondLst>
                                            <p:cond delay="900"/>
                                          </p:stCondLst>
                                        </p:cTn>
                                        <p:tgtEl>
                                          <p:spTgt spid="143440"/>
                                        </p:tgtEl>
                                        <p:attrNameLst>
                                          <p:attrName>ppt_y</p:attrName>
                                        </p:attrNameLst>
                                      </p:cBhvr>
                                      <p:tavLst>
                                        <p:tav tm="0">
                                          <p:val>
                                            <p:strVal val="#ppt_y-.03"/>
                                          </p:val>
                                        </p:tav>
                                        <p:tav tm="100000">
                                          <p:val>
                                            <p:strVal val="#ppt_y"/>
                                          </p:val>
                                        </p:tav>
                                      </p:tavLst>
                                    </p:anim>
                                  </p:childTnLst>
                                </p:cTn>
                              </p:par>
                            </p:childTnLst>
                          </p:cTn>
                        </p:par>
                        <p:par>
                          <p:cTn id="69" fill="hold" nodeType="afterGroup">
                            <p:stCondLst>
                              <p:cond delay="1000"/>
                            </p:stCondLst>
                            <p:childTnLst>
                              <p:par>
                                <p:cTn id="70" presetID="22" presetClass="entr" presetSubtype="8" fill="hold" nodeType="afterEffect">
                                  <p:stCondLst>
                                    <p:cond delay="0"/>
                                  </p:stCondLst>
                                  <p:childTnLst>
                                    <p:set>
                                      <p:cBhvr>
                                        <p:cTn id="71" dur="1" fill="hold">
                                          <p:stCondLst>
                                            <p:cond delay="0"/>
                                          </p:stCondLst>
                                        </p:cTn>
                                        <p:tgtEl>
                                          <p:spTgt spid="143430"/>
                                        </p:tgtEl>
                                        <p:attrNameLst>
                                          <p:attrName>style.visibility</p:attrName>
                                        </p:attrNameLst>
                                      </p:cBhvr>
                                      <p:to>
                                        <p:strVal val="visible"/>
                                      </p:to>
                                    </p:set>
                                    <p:animEffect transition="in" filter="wipe(left)">
                                      <p:cBhvr>
                                        <p:cTn id="72" dur="1000"/>
                                        <p:tgtEl>
                                          <p:spTgt spid="143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9" grpId="0"/>
      <p:bldP spid="143432" grpId="0"/>
      <p:bldP spid="143433" grpId="0"/>
      <p:bldP spid="143434" grpId="0"/>
      <p:bldP spid="143435" grpId="0"/>
      <p:bldP spid="143436" grpId="0"/>
      <p:bldP spid="143437" grpId="0" animBg="1"/>
      <p:bldP spid="143438" grpId="0" animBg="1"/>
      <p:bldP spid="143439" grpId="0" animBg="1"/>
      <p:bldP spid="143440" grpId="0" animBg="1"/>
      <p:bldP spid="143441"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45410"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45411"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45412" name="Rectangle 4"/>
          <p:cNvSpPr>
            <a:spLocks noChangeArrowheads="1"/>
          </p:cNvSpPr>
          <p:nvPr/>
        </p:nvSpPr>
        <p:spPr bwMode="auto">
          <a:xfrm>
            <a:off x="914400" y="1143000"/>
            <a:ext cx="327660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Dynamic RAM (DRAM)</a:t>
            </a:r>
          </a:p>
        </p:txBody>
      </p:sp>
      <p:sp>
        <p:nvSpPr>
          <p:cNvPr id="145413" name="Text Box 5"/>
          <p:cNvSpPr txBox="1">
            <a:spLocks noChangeArrowheads="1"/>
          </p:cNvSpPr>
          <p:nvPr/>
        </p:nvSpPr>
        <p:spPr bwMode="auto">
          <a:xfrm>
            <a:off x="838200" y="1600200"/>
            <a:ext cx="762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A feature with some DRAMs is fast page mode.  Fast page mode allows successive read or write operations from a series of columns address that are all on the same row.</a:t>
            </a:r>
          </a:p>
        </p:txBody>
      </p:sp>
      <p:graphicFrame>
        <p:nvGraphicFramePr>
          <p:cNvPr id="145427" name="Object 19"/>
          <p:cNvGraphicFramePr>
            <a:graphicFrameLocks noChangeAspect="1"/>
          </p:cNvGraphicFramePr>
          <p:nvPr/>
        </p:nvGraphicFramePr>
        <p:xfrm>
          <a:off x="1628775" y="2819400"/>
          <a:ext cx="5670550" cy="2119313"/>
        </p:xfrm>
        <a:graphic>
          <a:graphicData uri="http://schemas.openxmlformats.org/presentationml/2006/ole">
            <mc:AlternateContent xmlns:mc="http://schemas.openxmlformats.org/markup-compatibility/2006">
              <mc:Choice xmlns:v="urn:schemas-microsoft-com:vml" Requires="v">
                <p:oleObj spid="_x0000_s145442" name="CorelDRAW" r:id="rId5" imgW="4786002" imgH="1788485" progId="CorelDRAW.Graphic.13">
                  <p:embed/>
                </p:oleObj>
              </mc:Choice>
              <mc:Fallback>
                <p:oleObj name="CorelDRAW" r:id="rId5" imgW="4786002" imgH="1788485" progId="CorelDRAW.Graphic.1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8775" y="2819400"/>
                        <a:ext cx="5670550" cy="211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28" name="Text Box 20"/>
          <p:cNvSpPr txBox="1">
            <a:spLocks noChangeArrowheads="1"/>
          </p:cNvSpPr>
          <p:nvPr/>
        </p:nvSpPr>
        <p:spPr bwMode="auto">
          <a:xfrm>
            <a:off x="838200" y="40767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Addresses</a:t>
            </a:r>
          </a:p>
        </p:txBody>
      </p:sp>
      <p:sp>
        <p:nvSpPr>
          <p:cNvPr id="145432" name="Text Box 24"/>
          <p:cNvSpPr txBox="1">
            <a:spLocks noChangeArrowheads="1"/>
          </p:cNvSpPr>
          <p:nvPr/>
        </p:nvSpPr>
        <p:spPr bwMode="auto">
          <a:xfrm>
            <a:off x="1095375" y="2819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RAS</a:t>
            </a:r>
          </a:p>
        </p:txBody>
      </p:sp>
      <p:sp>
        <p:nvSpPr>
          <p:cNvPr id="145433" name="Text Box 25"/>
          <p:cNvSpPr txBox="1">
            <a:spLocks noChangeArrowheads="1"/>
          </p:cNvSpPr>
          <p:nvPr/>
        </p:nvSpPr>
        <p:spPr bwMode="auto">
          <a:xfrm>
            <a:off x="1095375" y="323056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CAS</a:t>
            </a:r>
          </a:p>
        </p:txBody>
      </p:sp>
      <p:sp>
        <p:nvSpPr>
          <p:cNvPr id="145434" name="Line 26"/>
          <p:cNvSpPr>
            <a:spLocks noChangeShapeType="1"/>
          </p:cNvSpPr>
          <p:nvPr/>
        </p:nvSpPr>
        <p:spPr bwMode="auto">
          <a:xfrm>
            <a:off x="1228725" y="2865438"/>
            <a:ext cx="228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35" name="Line 27"/>
          <p:cNvSpPr>
            <a:spLocks noChangeShapeType="1"/>
          </p:cNvSpPr>
          <p:nvPr/>
        </p:nvSpPr>
        <p:spPr bwMode="auto">
          <a:xfrm>
            <a:off x="1228725" y="3276600"/>
            <a:ext cx="228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36" name="Text Box 28"/>
          <p:cNvSpPr txBox="1">
            <a:spLocks noChangeArrowheads="1"/>
          </p:cNvSpPr>
          <p:nvPr/>
        </p:nvSpPr>
        <p:spPr bwMode="auto">
          <a:xfrm>
            <a:off x="1095375" y="361156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R/W</a:t>
            </a:r>
          </a:p>
        </p:txBody>
      </p:sp>
      <p:sp>
        <p:nvSpPr>
          <p:cNvPr id="145437" name="Line 29"/>
          <p:cNvSpPr>
            <a:spLocks noChangeShapeType="1"/>
          </p:cNvSpPr>
          <p:nvPr/>
        </p:nvSpPr>
        <p:spPr bwMode="auto">
          <a:xfrm>
            <a:off x="1323975" y="3663950"/>
            <a:ext cx="152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38" name="Text Box 30"/>
          <p:cNvSpPr txBox="1">
            <a:spLocks noChangeArrowheads="1"/>
          </p:cNvSpPr>
          <p:nvPr/>
        </p:nvSpPr>
        <p:spPr bwMode="auto">
          <a:xfrm>
            <a:off x="1095375" y="4724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D</a:t>
            </a:r>
            <a:r>
              <a:rPr lang="en-US" altLang="zh-CN" sz="1200" baseline="-25000">
                <a:solidFill>
                  <a:srgbClr val="FF0000"/>
                </a:solidFill>
                <a:ea typeface="宋体" panose="02010600030101010101" pitchFamily="2" charset="-122"/>
              </a:rPr>
              <a:t>OUT</a:t>
            </a:r>
            <a:endParaRPr lang="en-US" altLang="zh-CN" sz="1200" i="1" baseline="-25000">
              <a:solidFill>
                <a:srgbClr val="FF0000"/>
              </a:solidFill>
              <a:ea typeface="宋体" panose="02010600030101010101" pitchFamily="2" charset="-122"/>
            </a:endParaRPr>
          </a:p>
        </p:txBody>
      </p:sp>
      <p:sp>
        <p:nvSpPr>
          <p:cNvPr id="145439" name="Text Box 31"/>
          <p:cNvSpPr txBox="1">
            <a:spLocks noChangeArrowheads="1"/>
          </p:cNvSpPr>
          <p:nvPr/>
        </p:nvSpPr>
        <p:spPr bwMode="auto">
          <a:xfrm>
            <a:off x="838200" y="5105400"/>
            <a:ext cx="7543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Other types of DRAMs have been developed to speed access and make the processor more efficient. These include EDO DRAMs, BEDO DRAMs and SDRAMs, as described in the text.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45428"/>
                                        </p:tgtEl>
                                        <p:attrNameLst>
                                          <p:attrName>style.visibility</p:attrName>
                                        </p:attrNameLst>
                                      </p:cBhvr>
                                      <p:to>
                                        <p:strVal val="visible"/>
                                      </p:to>
                                    </p:set>
                                    <p:anim calcmode="lin" valueType="num">
                                      <p:cBhvr additive="base">
                                        <p:cTn id="7" dur="500" fill="hold"/>
                                        <p:tgtEl>
                                          <p:spTgt spid="145428"/>
                                        </p:tgtEl>
                                        <p:attrNameLst>
                                          <p:attrName>ppt_x</p:attrName>
                                        </p:attrNameLst>
                                      </p:cBhvr>
                                      <p:tavLst>
                                        <p:tav tm="0">
                                          <p:val>
                                            <p:strVal val="0-#ppt_w/2"/>
                                          </p:val>
                                        </p:tav>
                                        <p:tav tm="100000">
                                          <p:val>
                                            <p:strVal val="#ppt_x"/>
                                          </p:val>
                                        </p:tav>
                                      </p:tavLst>
                                    </p:anim>
                                    <p:anim calcmode="lin" valueType="num">
                                      <p:cBhvr additive="base">
                                        <p:cTn id="8" dur="500" fill="hold"/>
                                        <p:tgtEl>
                                          <p:spTgt spid="145428"/>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45432"/>
                                        </p:tgtEl>
                                        <p:attrNameLst>
                                          <p:attrName>style.visibility</p:attrName>
                                        </p:attrNameLst>
                                      </p:cBhvr>
                                      <p:to>
                                        <p:strVal val="visible"/>
                                      </p:to>
                                    </p:set>
                                    <p:anim calcmode="lin" valueType="num">
                                      <p:cBhvr additive="base">
                                        <p:cTn id="11" dur="500" fill="hold"/>
                                        <p:tgtEl>
                                          <p:spTgt spid="145432"/>
                                        </p:tgtEl>
                                        <p:attrNameLst>
                                          <p:attrName>ppt_x</p:attrName>
                                        </p:attrNameLst>
                                      </p:cBhvr>
                                      <p:tavLst>
                                        <p:tav tm="0">
                                          <p:val>
                                            <p:strVal val="0-#ppt_w/2"/>
                                          </p:val>
                                        </p:tav>
                                        <p:tav tm="100000">
                                          <p:val>
                                            <p:strVal val="#ppt_x"/>
                                          </p:val>
                                        </p:tav>
                                      </p:tavLst>
                                    </p:anim>
                                    <p:anim calcmode="lin" valueType="num">
                                      <p:cBhvr additive="base">
                                        <p:cTn id="12" dur="500" fill="hold"/>
                                        <p:tgtEl>
                                          <p:spTgt spid="145432"/>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145433"/>
                                        </p:tgtEl>
                                        <p:attrNameLst>
                                          <p:attrName>style.visibility</p:attrName>
                                        </p:attrNameLst>
                                      </p:cBhvr>
                                      <p:to>
                                        <p:strVal val="visible"/>
                                      </p:to>
                                    </p:set>
                                    <p:anim calcmode="lin" valueType="num">
                                      <p:cBhvr additive="base">
                                        <p:cTn id="15" dur="500" fill="hold"/>
                                        <p:tgtEl>
                                          <p:spTgt spid="145433"/>
                                        </p:tgtEl>
                                        <p:attrNameLst>
                                          <p:attrName>ppt_x</p:attrName>
                                        </p:attrNameLst>
                                      </p:cBhvr>
                                      <p:tavLst>
                                        <p:tav tm="0">
                                          <p:val>
                                            <p:strVal val="0-#ppt_w/2"/>
                                          </p:val>
                                        </p:tav>
                                        <p:tav tm="100000">
                                          <p:val>
                                            <p:strVal val="#ppt_x"/>
                                          </p:val>
                                        </p:tav>
                                      </p:tavLst>
                                    </p:anim>
                                    <p:anim calcmode="lin" valueType="num">
                                      <p:cBhvr additive="base">
                                        <p:cTn id="16" dur="500" fill="hold"/>
                                        <p:tgtEl>
                                          <p:spTgt spid="145433"/>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145434"/>
                                        </p:tgtEl>
                                        <p:attrNameLst>
                                          <p:attrName>style.visibility</p:attrName>
                                        </p:attrNameLst>
                                      </p:cBhvr>
                                      <p:to>
                                        <p:strVal val="visible"/>
                                      </p:to>
                                    </p:set>
                                    <p:anim calcmode="lin" valueType="num">
                                      <p:cBhvr additive="base">
                                        <p:cTn id="19" dur="500" fill="hold"/>
                                        <p:tgtEl>
                                          <p:spTgt spid="145434"/>
                                        </p:tgtEl>
                                        <p:attrNameLst>
                                          <p:attrName>ppt_x</p:attrName>
                                        </p:attrNameLst>
                                      </p:cBhvr>
                                      <p:tavLst>
                                        <p:tav tm="0">
                                          <p:val>
                                            <p:strVal val="0-#ppt_w/2"/>
                                          </p:val>
                                        </p:tav>
                                        <p:tav tm="100000">
                                          <p:val>
                                            <p:strVal val="#ppt_x"/>
                                          </p:val>
                                        </p:tav>
                                      </p:tavLst>
                                    </p:anim>
                                    <p:anim calcmode="lin" valueType="num">
                                      <p:cBhvr additive="base">
                                        <p:cTn id="20" dur="500" fill="hold"/>
                                        <p:tgtEl>
                                          <p:spTgt spid="145434"/>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45435"/>
                                        </p:tgtEl>
                                        <p:attrNameLst>
                                          <p:attrName>style.visibility</p:attrName>
                                        </p:attrNameLst>
                                      </p:cBhvr>
                                      <p:to>
                                        <p:strVal val="visible"/>
                                      </p:to>
                                    </p:set>
                                    <p:anim calcmode="lin" valueType="num">
                                      <p:cBhvr additive="base">
                                        <p:cTn id="23" dur="500" fill="hold"/>
                                        <p:tgtEl>
                                          <p:spTgt spid="145435"/>
                                        </p:tgtEl>
                                        <p:attrNameLst>
                                          <p:attrName>ppt_x</p:attrName>
                                        </p:attrNameLst>
                                      </p:cBhvr>
                                      <p:tavLst>
                                        <p:tav tm="0">
                                          <p:val>
                                            <p:strVal val="0-#ppt_w/2"/>
                                          </p:val>
                                        </p:tav>
                                        <p:tav tm="100000">
                                          <p:val>
                                            <p:strVal val="#ppt_x"/>
                                          </p:val>
                                        </p:tav>
                                      </p:tavLst>
                                    </p:anim>
                                    <p:anim calcmode="lin" valueType="num">
                                      <p:cBhvr additive="base">
                                        <p:cTn id="24" dur="500" fill="hold"/>
                                        <p:tgtEl>
                                          <p:spTgt spid="145435"/>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0"/>
                                  </p:stCondLst>
                                  <p:childTnLst>
                                    <p:set>
                                      <p:cBhvr>
                                        <p:cTn id="26" dur="1" fill="hold">
                                          <p:stCondLst>
                                            <p:cond delay="0"/>
                                          </p:stCondLst>
                                        </p:cTn>
                                        <p:tgtEl>
                                          <p:spTgt spid="145436"/>
                                        </p:tgtEl>
                                        <p:attrNameLst>
                                          <p:attrName>style.visibility</p:attrName>
                                        </p:attrNameLst>
                                      </p:cBhvr>
                                      <p:to>
                                        <p:strVal val="visible"/>
                                      </p:to>
                                    </p:set>
                                    <p:anim calcmode="lin" valueType="num">
                                      <p:cBhvr additive="base">
                                        <p:cTn id="27" dur="500" fill="hold"/>
                                        <p:tgtEl>
                                          <p:spTgt spid="145436"/>
                                        </p:tgtEl>
                                        <p:attrNameLst>
                                          <p:attrName>ppt_x</p:attrName>
                                        </p:attrNameLst>
                                      </p:cBhvr>
                                      <p:tavLst>
                                        <p:tav tm="0">
                                          <p:val>
                                            <p:strVal val="0-#ppt_w/2"/>
                                          </p:val>
                                        </p:tav>
                                        <p:tav tm="100000">
                                          <p:val>
                                            <p:strVal val="#ppt_x"/>
                                          </p:val>
                                        </p:tav>
                                      </p:tavLst>
                                    </p:anim>
                                    <p:anim calcmode="lin" valueType="num">
                                      <p:cBhvr additive="base">
                                        <p:cTn id="28" dur="500" fill="hold"/>
                                        <p:tgtEl>
                                          <p:spTgt spid="145436"/>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stCondLst>
                                    <p:cond delay="0"/>
                                  </p:stCondLst>
                                  <p:childTnLst>
                                    <p:set>
                                      <p:cBhvr>
                                        <p:cTn id="30" dur="1" fill="hold">
                                          <p:stCondLst>
                                            <p:cond delay="0"/>
                                          </p:stCondLst>
                                        </p:cTn>
                                        <p:tgtEl>
                                          <p:spTgt spid="145437"/>
                                        </p:tgtEl>
                                        <p:attrNameLst>
                                          <p:attrName>style.visibility</p:attrName>
                                        </p:attrNameLst>
                                      </p:cBhvr>
                                      <p:to>
                                        <p:strVal val="visible"/>
                                      </p:to>
                                    </p:set>
                                    <p:anim calcmode="lin" valueType="num">
                                      <p:cBhvr additive="base">
                                        <p:cTn id="31" dur="500" fill="hold"/>
                                        <p:tgtEl>
                                          <p:spTgt spid="145437"/>
                                        </p:tgtEl>
                                        <p:attrNameLst>
                                          <p:attrName>ppt_x</p:attrName>
                                        </p:attrNameLst>
                                      </p:cBhvr>
                                      <p:tavLst>
                                        <p:tav tm="0">
                                          <p:val>
                                            <p:strVal val="0-#ppt_w/2"/>
                                          </p:val>
                                        </p:tav>
                                        <p:tav tm="100000">
                                          <p:val>
                                            <p:strVal val="#ppt_x"/>
                                          </p:val>
                                        </p:tav>
                                      </p:tavLst>
                                    </p:anim>
                                    <p:anim calcmode="lin" valueType="num">
                                      <p:cBhvr additive="base">
                                        <p:cTn id="32" dur="500" fill="hold"/>
                                        <p:tgtEl>
                                          <p:spTgt spid="145437"/>
                                        </p:tgtEl>
                                        <p:attrNameLst>
                                          <p:attrName>ppt_y</p:attrName>
                                        </p:attrNameLst>
                                      </p:cBhvr>
                                      <p:tavLst>
                                        <p:tav tm="0">
                                          <p:val>
                                            <p:strVal val="1+#ppt_h/2"/>
                                          </p:val>
                                        </p:tav>
                                        <p:tav tm="100000">
                                          <p:val>
                                            <p:strVal val="#ppt_y"/>
                                          </p:val>
                                        </p:tav>
                                      </p:tavLst>
                                    </p:anim>
                                  </p:childTnLst>
                                </p:cTn>
                              </p:par>
                              <p:par>
                                <p:cTn id="33" presetID="2" presetClass="entr" presetSubtype="12" fill="hold" grpId="0" nodeType="withEffect">
                                  <p:stCondLst>
                                    <p:cond delay="0"/>
                                  </p:stCondLst>
                                  <p:childTnLst>
                                    <p:set>
                                      <p:cBhvr>
                                        <p:cTn id="34" dur="1" fill="hold">
                                          <p:stCondLst>
                                            <p:cond delay="0"/>
                                          </p:stCondLst>
                                        </p:cTn>
                                        <p:tgtEl>
                                          <p:spTgt spid="145438"/>
                                        </p:tgtEl>
                                        <p:attrNameLst>
                                          <p:attrName>style.visibility</p:attrName>
                                        </p:attrNameLst>
                                      </p:cBhvr>
                                      <p:to>
                                        <p:strVal val="visible"/>
                                      </p:to>
                                    </p:set>
                                    <p:anim calcmode="lin" valueType="num">
                                      <p:cBhvr additive="base">
                                        <p:cTn id="35" dur="500" fill="hold"/>
                                        <p:tgtEl>
                                          <p:spTgt spid="145438"/>
                                        </p:tgtEl>
                                        <p:attrNameLst>
                                          <p:attrName>ppt_x</p:attrName>
                                        </p:attrNameLst>
                                      </p:cBhvr>
                                      <p:tavLst>
                                        <p:tav tm="0">
                                          <p:val>
                                            <p:strVal val="0-#ppt_w/2"/>
                                          </p:val>
                                        </p:tav>
                                        <p:tav tm="100000">
                                          <p:val>
                                            <p:strVal val="#ppt_x"/>
                                          </p:val>
                                        </p:tav>
                                      </p:tavLst>
                                    </p:anim>
                                    <p:anim calcmode="lin" valueType="num">
                                      <p:cBhvr additive="base">
                                        <p:cTn id="36" dur="500" fill="hold"/>
                                        <p:tgtEl>
                                          <p:spTgt spid="145438"/>
                                        </p:tgtEl>
                                        <p:attrNameLst>
                                          <p:attrName>ppt_y</p:attrName>
                                        </p:attrNameLst>
                                      </p:cBhvr>
                                      <p:tavLst>
                                        <p:tav tm="0">
                                          <p:val>
                                            <p:strVal val="1+#ppt_h/2"/>
                                          </p:val>
                                        </p:tav>
                                        <p:tav tm="100000">
                                          <p:val>
                                            <p:strVal val="#ppt_y"/>
                                          </p:val>
                                        </p:tav>
                                      </p:tavLst>
                                    </p:anim>
                                  </p:childTnLst>
                                </p:cTn>
                              </p:par>
                              <p:par>
                                <p:cTn id="37" presetID="22" presetClass="entr" presetSubtype="8" fill="hold" nodeType="withEffect">
                                  <p:stCondLst>
                                    <p:cond delay="0"/>
                                  </p:stCondLst>
                                  <p:childTnLst>
                                    <p:set>
                                      <p:cBhvr>
                                        <p:cTn id="38" dur="1" fill="hold">
                                          <p:stCondLst>
                                            <p:cond delay="0"/>
                                          </p:stCondLst>
                                        </p:cTn>
                                        <p:tgtEl>
                                          <p:spTgt spid="145427"/>
                                        </p:tgtEl>
                                        <p:attrNameLst>
                                          <p:attrName>style.visibility</p:attrName>
                                        </p:attrNameLst>
                                      </p:cBhvr>
                                      <p:to>
                                        <p:strVal val="visible"/>
                                      </p:to>
                                    </p:set>
                                    <p:animEffect transition="in" filter="wipe(left)">
                                      <p:cBhvr>
                                        <p:cTn id="39" dur="1000"/>
                                        <p:tgtEl>
                                          <p:spTgt spid="14542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7" presetClass="entr" presetSubtype="0" fill="hold" grpId="0" nodeType="clickEffect">
                                  <p:stCondLst>
                                    <p:cond delay="0"/>
                                  </p:stCondLst>
                                  <p:childTnLst>
                                    <p:set>
                                      <p:cBhvr>
                                        <p:cTn id="43" dur="1" fill="hold">
                                          <p:stCondLst>
                                            <p:cond delay="0"/>
                                          </p:stCondLst>
                                        </p:cTn>
                                        <p:tgtEl>
                                          <p:spTgt spid="145439"/>
                                        </p:tgtEl>
                                        <p:attrNameLst>
                                          <p:attrName>style.visibility</p:attrName>
                                        </p:attrNameLst>
                                      </p:cBhvr>
                                      <p:to>
                                        <p:strVal val="visible"/>
                                      </p:to>
                                    </p:set>
                                    <p:animEffect transition="in" filter="fade">
                                      <p:cBhvr>
                                        <p:cTn id="44" dur="1000"/>
                                        <p:tgtEl>
                                          <p:spTgt spid="145439"/>
                                        </p:tgtEl>
                                      </p:cBhvr>
                                    </p:animEffect>
                                    <p:anim calcmode="lin" valueType="num">
                                      <p:cBhvr>
                                        <p:cTn id="45" dur="1000" fill="hold"/>
                                        <p:tgtEl>
                                          <p:spTgt spid="145439"/>
                                        </p:tgtEl>
                                        <p:attrNameLst>
                                          <p:attrName>ppt_x</p:attrName>
                                        </p:attrNameLst>
                                      </p:cBhvr>
                                      <p:tavLst>
                                        <p:tav tm="0">
                                          <p:val>
                                            <p:strVal val="#ppt_x"/>
                                          </p:val>
                                        </p:tav>
                                        <p:tav tm="100000">
                                          <p:val>
                                            <p:strVal val="#ppt_x"/>
                                          </p:val>
                                        </p:tav>
                                      </p:tavLst>
                                    </p:anim>
                                    <p:anim calcmode="lin" valueType="num">
                                      <p:cBhvr>
                                        <p:cTn id="46" dur="900" decel="100000" fill="hold"/>
                                        <p:tgtEl>
                                          <p:spTgt spid="145439"/>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1454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28" grpId="0"/>
      <p:bldP spid="145432" grpId="0"/>
      <p:bldP spid="145433" grpId="0"/>
      <p:bldP spid="145434" grpId="0" animBg="1"/>
      <p:bldP spid="145435" grpId="0" animBg="1"/>
      <p:bldP spid="145436" grpId="0"/>
      <p:bldP spid="145437" grpId="0" animBg="1"/>
      <p:bldP spid="145438" grpId="0"/>
      <p:bldP spid="14543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49506"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49507"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49508" name="Rectangle 4"/>
          <p:cNvSpPr>
            <a:spLocks noChangeArrowheads="1"/>
          </p:cNvSpPr>
          <p:nvPr/>
        </p:nvSpPr>
        <p:spPr bwMode="auto">
          <a:xfrm>
            <a:off x="914400" y="1143000"/>
            <a:ext cx="36306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Read-Only Memory (ROM)</a:t>
            </a:r>
          </a:p>
        </p:txBody>
      </p:sp>
      <p:sp>
        <p:nvSpPr>
          <p:cNvPr id="149520" name="Text Box 16"/>
          <p:cNvSpPr txBox="1">
            <a:spLocks noChangeArrowheads="1"/>
          </p:cNvSpPr>
          <p:nvPr/>
        </p:nvSpPr>
        <p:spPr bwMode="auto">
          <a:xfrm>
            <a:off x="990600" y="1676400"/>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The ROM family is all considered non-volatile, because it retains data with power removed. It includes various members that can be either permanent memory or erasable. </a:t>
            </a:r>
          </a:p>
        </p:txBody>
      </p:sp>
      <p:graphicFrame>
        <p:nvGraphicFramePr>
          <p:cNvPr id="149521" name="Object 17"/>
          <p:cNvGraphicFramePr>
            <a:graphicFrameLocks noChangeAspect="1"/>
          </p:cNvGraphicFramePr>
          <p:nvPr/>
        </p:nvGraphicFramePr>
        <p:xfrm>
          <a:off x="2057400" y="2971800"/>
          <a:ext cx="4699000" cy="1789113"/>
        </p:xfrm>
        <a:graphic>
          <a:graphicData uri="http://schemas.openxmlformats.org/presentationml/2006/ole">
            <mc:AlternateContent xmlns:mc="http://schemas.openxmlformats.org/markup-compatibility/2006">
              <mc:Choice xmlns:v="urn:schemas-microsoft-com:vml" Requires="v">
                <p:oleObj spid="_x0000_s149526" name="CorelDRAW" r:id="rId5" imgW="3912349" imgH="1489700" progId="CorelDRAW.Graphic.13">
                  <p:embed/>
                </p:oleObj>
              </mc:Choice>
              <mc:Fallback>
                <p:oleObj name="CorelDRAW" r:id="rId5" imgW="3912349" imgH="1489700" progId="CorelDRAW.Graphic.1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971800"/>
                        <a:ext cx="4699000" cy="17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23" name="Text Box 19"/>
          <p:cNvSpPr txBox="1">
            <a:spLocks noChangeArrowheads="1"/>
          </p:cNvSpPr>
          <p:nvPr/>
        </p:nvSpPr>
        <p:spPr bwMode="auto">
          <a:xfrm>
            <a:off x="990600" y="4876800"/>
            <a:ext cx="7467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ROMs are used to store data that is never (or rarely) changed such as system initialization files. ROMs are </a:t>
            </a:r>
            <a:r>
              <a:rPr lang="en-US" altLang="zh-CN" sz="2000" i="1">
                <a:ea typeface="宋体" panose="02010600030101010101" pitchFamily="2" charset="-122"/>
              </a:rPr>
              <a:t>non-volatile</a:t>
            </a:r>
            <a:r>
              <a:rPr lang="en-US" altLang="zh-CN" sz="2000">
                <a:ea typeface="宋体" panose="02010600030101010101" pitchFamily="2" charset="-122"/>
              </a:rPr>
              <a:t>, meaning they retain the data when power is removed, although some ROMs can be reprogrammed using specialized equipment.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49523"/>
                                        </p:tgtEl>
                                        <p:attrNameLst>
                                          <p:attrName>style.visibility</p:attrName>
                                        </p:attrNameLst>
                                      </p:cBhvr>
                                      <p:to>
                                        <p:strVal val="visible"/>
                                      </p:to>
                                    </p:set>
                                    <p:animEffect transition="in" filter="fade">
                                      <p:cBhvr>
                                        <p:cTn id="7" dur="1000"/>
                                        <p:tgtEl>
                                          <p:spTgt spid="149523"/>
                                        </p:tgtEl>
                                      </p:cBhvr>
                                    </p:animEffect>
                                    <p:anim calcmode="lin" valueType="num">
                                      <p:cBhvr>
                                        <p:cTn id="8" dur="1000" fill="hold"/>
                                        <p:tgtEl>
                                          <p:spTgt spid="149523"/>
                                        </p:tgtEl>
                                        <p:attrNameLst>
                                          <p:attrName>ppt_x</p:attrName>
                                        </p:attrNameLst>
                                      </p:cBhvr>
                                      <p:tavLst>
                                        <p:tav tm="0">
                                          <p:val>
                                            <p:strVal val="#ppt_x"/>
                                          </p:val>
                                        </p:tav>
                                        <p:tav tm="100000">
                                          <p:val>
                                            <p:strVal val="#ppt_x"/>
                                          </p:val>
                                        </p:tav>
                                      </p:tavLst>
                                    </p:anim>
                                    <p:anim calcmode="lin" valueType="num">
                                      <p:cBhvr>
                                        <p:cTn id="9" dur="900" decel="100000" fill="hold"/>
                                        <p:tgtEl>
                                          <p:spTgt spid="14952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95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2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1602" name="Rectangle 50"/>
          <p:cNvSpPr>
            <a:spLocks noChangeArrowheads="1"/>
          </p:cNvSpPr>
          <p:nvPr/>
        </p:nvSpPr>
        <p:spPr bwMode="auto">
          <a:xfrm>
            <a:off x="1066800" y="3810000"/>
            <a:ext cx="4191000" cy="22098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1554"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1555"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1556" name="Rectangle 4"/>
          <p:cNvSpPr>
            <a:spLocks noChangeArrowheads="1"/>
          </p:cNvSpPr>
          <p:nvPr/>
        </p:nvSpPr>
        <p:spPr bwMode="auto">
          <a:xfrm>
            <a:off x="914400" y="1143000"/>
            <a:ext cx="36306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Read-Only Memory (ROM)</a:t>
            </a:r>
          </a:p>
        </p:txBody>
      </p:sp>
      <p:sp>
        <p:nvSpPr>
          <p:cNvPr id="151557" name="Text Box 5"/>
          <p:cNvSpPr txBox="1">
            <a:spLocks noChangeArrowheads="1"/>
          </p:cNvSpPr>
          <p:nvPr/>
        </p:nvSpPr>
        <p:spPr bwMode="auto">
          <a:xfrm>
            <a:off x="990600" y="1676400"/>
            <a:ext cx="762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A ROM symbol is shown with typical inputs and outputs. The triangles on the outputs indicate it is a tri-stated device.</a:t>
            </a:r>
          </a:p>
        </p:txBody>
      </p:sp>
      <p:graphicFrame>
        <p:nvGraphicFramePr>
          <p:cNvPr id="151560" name="Object 8"/>
          <p:cNvGraphicFramePr>
            <a:graphicFrameLocks noChangeAspect="1"/>
          </p:cNvGraphicFramePr>
          <p:nvPr/>
        </p:nvGraphicFramePr>
        <p:xfrm>
          <a:off x="6400800" y="2819400"/>
          <a:ext cx="1423988" cy="2895600"/>
        </p:xfrm>
        <a:graphic>
          <a:graphicData uri="http://schemas.openxmlformats.org/presentationml/2006/ole">
            <mc:AlternateContent xmlns:mc="http://schemas.openxmlformats.org/markup-compatibility/2006">
              <mc:Choice xmlns:v="urn:schemas-microsoft-com:vml" Requires="v">
                <p:oleObj spid="_x0000_s151607" name="CorelDRAW" r:id="rId5" imgW="986589" imgH="2003064" progId="CorelDRAW.Graphic.13">
                  <p:embed/>
                </p:oleObj>
              </mc:Choice>
              <mc:Fallback>
                <p:oleObj name="CorelDRAW" r:id="rId5" imgW="986589" imgH="2003064" progId="CorelDRAW.Graphic.1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2819400"/>
                        <a:ext cx="142398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61" name="Text Box 9"/>
          <p:cNvSpPr txBox="1">
            <a:spLocks noChangeArrowheads="1"/>
          </p:cNvSpPr>
          <p:nvPr/>
        </p:nvSpPr>
        <p:spPr bwMode="auto">
          <a:xfrm>
            <a:off x="990600" y="2438400"/>
            <a:ext cx="464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To read a value from the ROM, an address is placed on the address bus, the chip is enabled, and a short time later (called the access time), data appears on the data bus.</a:t>
            </a:r>
          </a:p>
        </p:txBody>
      </p:sp>
      <p:graphicFrame>
        <p:nvGraphicFramePr>
          <p:cNvPr id="151562" name="Object 10"/>
          <p:cNvGraphicFramePr>
            <a:graphicFrameLocks noChangeAspect="1"/>
          </p:cNvGraphicFramePr>
          <p:nvPr/>
        </p:nvGraphicFramePr>
        <p:xfrm>
          <a:off x="1981200" y="3962400"/>
          <a:ext cx="2185988" cy="1963738"/>
        </p:xfrm>
        <a:graphic>
          <a:graphicData uri="http://schemas.openxmlformats.org/presentationml/2006/ole">
            <mc:AlternateContent xmlns:mc="http://schemas.openxmlformats.org/markup-compatibility/2006">
              <mc:Choice xmlns:v="urn:schemas-microsoft-com:vml" Requires="v">
                <p:oleObj spid="_x0000_s151608" name="CorelDRAW" r:id="rId7" imgW="2033818" imgH="1827825" progId="CorelDRAW.Graphic.13">
                  <p:embed/>
                </p:oleObj>
              </mc:Choice>
              <mc:Fallback>
                <p:oleObj name="CorelDRAW" r:id="rId7" imgW="2033818" imgH="1827825" progId="CorelDRAW.Graphic.1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3962400"/>
                        <a:ext cx="2185988" cy="196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63" name="Text Box 11"/>
          <p:cNvSpPr txBox="1">
            <a:spLocks noChangeArrowheads="1"/>
          </p:cNvSpPr>
          <p:nvPr/>
        </p:nvSpPr>
        <p:spPr bwMode="auto">
          <a:xfrm>
            <a:off x="5791200" y="2743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solidFill>
                  <a:srgbClr val="FF0000"/>
                </a:solidFill>
                <a:ea typeface="宋体" panose="02010600030101010101" pitchFamily="2" charset="-122"/>
              </a:rPr>
              <a:t>Address input lines</a:t>
            </a:r>
          </a:p>
        </p:txBody>
      </p:sp>
      <p:sp>
        <p:nvSpPr>
          <p:cNvPr id="151576" name="Text Box 24"/>
          <p:cNvSpPr txBox="1">
            <a:spLocks noChangeArrowheads="1"/>
          </p:cNvSpPr>
          <p:nvPr/>
        </p:nvSpPr>
        <p:spPr bwMode="auto">
          <a:xfrm>
            <a:off x="6124575" y="319087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0</a:t>
            </a:r>
          </a:p>
        </p:txBody>
      </p:sp>
      <p:sp>
        <p:nvSpPr>
          <p:cNvPr id="151577" name="Text Box 25"/>
          <p:cNvSpPr txBox="1">
            <a:spLocks noChangeArrowheads="1"/>
          </p:cNvSpPr>
          <p:nvPr/>
        </p:nvSpPr>
        <p:spPr bwMode="auto">
          <a:xfrm>
            <a:off x="6124575" y="34210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1</a:t>
            </a:r>
          </a:p>
        </p:txBody>
      </p:sp>
      <p:sp>
        <p:nvSpPr>
          <p:cNvPr id="151578" name="Text Box 26"/>
          <p:cNvSpPr txBox="1">
            <a:spLocks noChangeArrowheads="1"/>
          </p:cNvSpPr>
          <p:nvPr/>
        </p:nvSpPr>
        <p:spPr bwMode="auto">
          <a:xfrm>
            <a:off x="6124575" y="365125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2</a:t>
            </a:r>
          </a:p>
        </p:txBody>
      </p:sp>
      <p:sp>
        <p:nvSpPr>
          <p:cNvPr id="151579" name="Text Box 27"/>
          <p:cNvSpPr txBox="1">
            <a:spLocks noChangeArrowheads="1"/>
          </p:cNvSpPr>
          <p:nvPr/>
        </p:nvSpPr>
        <p:spPr bwMode="auto">
          <a:xfrm>
            <a:off x="6124575" y="38814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3</a:t>
            </a:r>
          </a:p>
        </p:txBody>
      </p:sp>
      <p:sp>
        <p:nvSpPr>
          <p:cNvPr id="151580" name="Text Box 28"/>
          <p:cNvSpPr txBox="1">
            <a:spLocks noChangeArrowheads="1"/>
          </p:cNvSpPr>
          <p:nvPr/>
        </p:nvSpPr>
        <p:spPr bwMode="auto">
          <a:xfrm>
            <a:off x="6124575" y="411162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4</a:t>
            </a:r>
          </a:p>
        </p:txBody>
      </p:sp>
      <p:sp>
        <p:nvSpPr>
          <p:cNvPr id="151581" name="Text Box 29"/>
          <p:cNvSpPr txBox="1">
            <a:spLocks noChangeArrowheads="1"/>
          </p:cNvSpPr>
          <p:nvPr/>
        </p:nvSpPr>
        <p:spPr bwMode="auto">
          <a:xfrm>
            <a:off x="6124575" y="434181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5</a:t>
            </a:r>
          </a:p>
        </p:txBody>
      </p:sp>
      <p:sp>
        <p:nvSpPr>
          <p:cNvPr id="151582" name="Text Box 30"/>
          <p:cNvSpPr txBox="1">
            <a:spLocks noChangeArrowheads="1"/>
          </p:cNvSpPr>
          <p:nvPr/>
        </p:nvSpPr>
        <p:spPr bwMode="auto">
          <a:xfrm>
            <a:off x="6124575" y="4572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6</a:t>
            </a:r>
          </a:p>
        </p:txBody>
      </p:sp>
      <p:sp>
        <p:nvSpPr>
          <p:cNvPr id="151583" name="Text Box 31"/>
          <p:cNvSpPr txBox="1">
            <a:spLocks noChangeArrowheads="1"/>
          </p:cNvSpPr>
          <p:nvPr/>
        </p:nvSpPr>
        <p:spPr bwMode="auto">
          <a:xfrm>
            <a:off x="6124575" y="4800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7</a:t>
            </a:r>
          </a:p>
        </p:txBody>
      </p:sp>
      <p:grpSp>
        <p:nvGrpSpPr>
          <p:cNvPr id="151585" name="Group 33"/>
          <p:cNvGrpSpPr>
            <a:grpSpLocks/>
          </p:cNvGrpSpPr>
          <p:nvPr/>
        </p:nvGrpSpPr>
        <p:grpSpPr bwMode="auto">
          <a:xfrm>
            <a:off x="6115050" y="5135563"/>
            <a:ext cx="457200" cy="274637"/>
            <a:chOff x="4032" y="3504"/>
            <a:chExt cx="288" cy="173"/>
          </a:xfrm>
        </p:grpSpPr>
        <p:sp>
          <p:nvSpPr>
            <p:cNvPr id="151567" name="Text Box 15"/>
            <p:cNvSpPr txBox="1">
              <a:spLocks noChangeArrowheads="1"/>
            </p:cNvSpPr>
            <p:nvPr/>
          </p:nvSpPr>
          <p:spPr bwMode="auto">
            <a:xfrm>
              <a:off x="4032" y="3504"/>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E</a:t>
              </a:r>
              <a:r>
                <a:rPr lang="en-US" altLang="zh-CN" sz="1200" baseline="-25000">
                  <a:solidFill>
                    <a:srgbClr val="FF0000"/>
                  </a:solidFill>
                  <a:ea typeface="宋体" panose="02010600030101010101" pitchFamily="2" charset="-122"/>
                </a:rPr>
                <a:t>0</a:t>
              </a:r>
            </a:p>
          </p:txBody>
        </p:sp>
        <p:sp>
          <p:nvSpPr>
            <p:cNvPr id="151584" name="Line 32"/>
            <p:cNvSpPr>
              <a:spLocks noChangeShapeType="1"/>
            </p:cNvSpPr>
            <p:nvPr/>
          </p:nvSpPr>
          <p:spPr bwMode="auto">
            <a:xfrm>
              <a:off x="4098" y="3528"/>
              <a:ext cx="4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1586" name="Group 34"/>
          <p:cNvGrpSpPr>
            <a:grpSpLocks/>
          </p:cNvGrpSpPr>
          <p:nvPr/>
        </p:nvGrpSpPr>
        <p:grpSpPr bwMode="auto">
          <a:xfrm>
            <a:off x="6134100" y="5410200"/>
            <a:ext cx="457200" cy="274638"/>
            <a:chOff x="4032" y="3504"/>
            <a:chExt cx="288" cy="173"/>
          </a:xfrm>
        </p:grpSpPr>
        <p:sp>
          <p:nvSpPr>
            <p:cNvPr id="151587" name="Text Box 35"/>
            <p:cNvSpPr txBox="1">
              <a:spLocks noChangeArrowheads="1"/>
            </p:cNvSpPr>
            <p:nvPr/>
          </p:nvSpPr>
          <p:spPr bwMode="auto">
            <a:xfrm>
              <a:off x="4032" y="3504"/>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E</a:t>
              </a:r>
              <a:r>
                <a:rPr lang="en-US" altLang="zh-CN" sz="1200" baseline="-25000">
                  <a:solidFill>
                    <a:srgbClr val="FF0000"/>
                  </a:solidFill>
                  <a:ea typeface="宋体" panose="02010600030101010101" pitchFamily="2" charset="-122"/>
                </a:rPr>
                <a:t>1</a:t>
              </a:r>
            </a:p>
          </p:txBody>
        </p:sp>
        <p:sp>
          <p:nvSpPr>
            <p:cNvPr id="151588" name="Line 36"/>
            <p:cNvSpPr>
              <a:spLocks noChangeShapeType="1"/>
            </p:cNvSpPr>
            <p:nvPr/>
          </p:nvSpPr>
          <p:spPr bwMode="auto">
            <a:xfrm>
              <a:off x="4098" y="3528"/>
              <a:ext cx="4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1589" name="Text Box 37"/>
          <p:cNvSpPr txBox="1">
            <a:spLocks noChangeArrowheads="1"/>
          </p:cNvSpPr>
          <p:nvPr/>
        </p:nvSpPr>
        <p:spPr bwMode="auto">
          <a:xfrm>
            <a:off x="7772400" y="37338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O</a:t>
            </a:r>
            <a:r>
              <a:rPr lang="en-US" altLang="zh-CN" sz="1200" baseline="-25000">
                <a:solidFill>
                  <a:srgbClr val="FF0000"/>
                </a:solidFill>
                <a:ea typeface="宋体" panose="02010600030101010101" pitchFamily="2" charset="-122"/>
              </a:rPr>
              <a:t>0</a:t>
            </a:r>
          </a:p>
        </p:txBody>
      </p:sp>
      <p:sp>
        <p:nvSpPr>
          <p:cNvPr id="151590" name="Text Box 38"/>
          <p:cNvSpPr txBox="1">
            <a:spLocks noChangeArrowheads="1"/>
          </p:cNvSpPr>
          <p:nvPr/>
        </p:nvSpPr>
        <p:spPr bwMode="auto">
          <a:xfrm>
            <a:off x="7772400" y="398938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O</a:t>
            </a:r>
            <a:r>
              <a:rPr lang="en-US" altLang="zh-CN" sz="1200" baseline="-25000">
                <a:solidFill>
                  <a:srgbClr val="FF0000"/>
                </a:solidFill>
                <a:ea typeface="宋体" panose="02010600030101010101" pitchFamily="2" charset="-122"/>
              </a:rPr>
              <a:t>1</a:t>
            </a:r>
          </a:p>
        </p:txBody>
      </p:sp>
      <p:sp>
        <p:nvSpPr>
          <p:cNvPr id="151591" name="Text Box 39"/>
          <p:cNvSpPr txBox="1">
            <a:spLocks noChangeArrowheads="1"/>
          </p:cNvSpPr>
          <p:nvPr/>
        </p:nvSpPr>
        <p:spPr bwMode="auto">
          <a:xfrm>
            <a:off x="7772400" y="421957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O</a:t>
            </a:r>
            <a:r>
              <a:rPr lang="en-US" altLang="zh-CN" sz="1200" baseline="-25000">
                <a:solidFill>
                  <a:srgbClr val="FF0000"/>
                </a:solidFill>
                <a:ea typeface="宋体" panose="02010600030101010101" pitchFamily="2" charset="-122"/>
              </a:rPr>
              <a:t>2</a:t>
            </a:r>
          </a:p>
        </p:txBody>
      </p:sp>
      <p:sp>
        <p:nvSpPr>
          <p:cNvPr id="151592" name="Text Box 40"/>
          <p:cNvSpPr txBox="1">
            <a:spLocks noChangeArrowheads="1"/>
          </p:cNvSpPr>
          <p:nvPr/>
        </p:nvSpPr>
        <p:spPr bwMode="auto">
          <a:xfrm>
            <a:off x="7772400" y="44497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O</a:t>
            </a:r>
            <a:r>
              <a:rPr lang="en-US" altLang="zh-CN" sz="1200" baseline="-25000">
                <a:solidFill>
                  <a:srgbClr val="FF0000"/>
                </a:solidFill>
                <a:ea typeface="宋体" panose="02010600030101010101" pitchFamily="2" charset="-122"/>
              </a:rPr>
              <a:t>3</a:t>
            </a:r>
          </a:p>
        </p:txBody>
      </p:sp>
      <p:sp>
        <p:nvSpPr>
          <p:cNvPr id="151593" name="Text Box 41"/>
          <p:cNvSpPr txBox="1">
            <a:spLocks noChangeArrowheads="1"/>
          </p:cNvSpPr>
          <p:nvPr/>
        </p:nvSpPr>
        <p:spPr bwMode="auto">
          <a:xfrm>
            <a:off x="7696200" y="3124200"/>
            <a:ext cx="685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solidFill>
                  <a:srgbClr val="FF0000"/>
                </a:solidFill>
                <a:ea typeface="宋体" panose="02010600030101010101" pitchFamily="2" charset="-122"/>
              </a:rPr>
              <a:t>Data output lines</a:t>
            </a:r>
          </a:p>
        </p:txBody>
      </p:sp>
      <p:sp>
        <p:nvSpPr>
          <p:cNvPr id="151594" name="Text Box 42"/>
          <p:cNvSpPr txBox="1">
            <a:spLocks noChangeArrowheads="1"/>
          </p:cNvSpPr>
          <p:nvPr/>
        </p:nvSpPr>
        <p:spPr bwMode="auto">
          <a:xfrm>
            <a:off x="1143000" y="40386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solidFill>
                  <a:srgbClr val="FF0000"/>
                </a:solidFill>
                <a:ea typeface="宋体" panose="02010600030101010101" pitchFamily="2" charset="-122"/>
              </a:rPr>
              <a:t>Address input lines</a:t>
            </a:r>
          </a:p>
        </p:txBody>
      </p:sp>
      <p:sp>
        <p:nvSpPr>
          <p:cNvPr id="151595" name="Text Box 43"/>
          <p:cNvSpPr txBox="1">
            <a:spLocks noChangeArrowheads="1"/>
          </p:cNvSpPr>
          <p:nvPr/>
        </p:nvSpPr>
        <p:spPr bwMode="auto">
          <a:xfrm>
            <a:off x="1343025" y="4800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solidFill>
                  <a:srgbClr val="FF0000"/>
                </a:solidFill>
                <a:ea typeface="宋体" panose="02010600030101010101" pitchFamily="2" charset="-122"/>
              </a:rPr>
              <a:t>Data outputs</a:t>
            </a:r>
          </a:p>
        </p:txBody>
      </p:sp>
      <p:sp>
        <p:nvSpPr>
          <p:cNvPr id="151596" name="Text Box 44"/>
          <p:cNvSpPr txBox="1">
            <a:spLocks noChangeArrowheads="1"/>
          </p:cNvSpPr>
          <p:nvPr/>
        </p:nvSpPr>
        <p:spPr bwMode="auto">
          <a:xfrm>
            <a:off x="2819400" y="3840163"/>
            <a:ext cx="1447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solidFill>
                  <a:srgbClr val="FF0000"/>
                </a:solidFill>
                <a:ea typeface="宋体" panose="02010600030101010101" pitchFamily="2" charset="-122"/>
              </a:rPr>
              <a:t>Address transition</a:t>
            </a:r>
          </a:p>
        </p:txBody>
      </p:sp>
      <p:sp>
        <p:nvSpPr>
          <p:cNvPr id="151597" name="Text Box 45"/>
          <p:cNvSpPr txBox="1">
            <a:spLocks noChangeArrowheads="1"/>
          </p:cNvSpPr>
          <p:nvPr/>
        </p:nvSpPr>
        <p:spPr bwMode="auto">
          <a:xfrm>
            <a:off x="3476625" y="5172075"/>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solidFill>
                  <a:srgbClr val="FF0000"/>
                </a:solidFill>
                <a:ea typeface="宋体" panose="02010600030101010101" pitchFamily="2" charset="-122"/>
              </a:rPr>
              <a:t>Data output transition</a:t>
            </a:r>
          </a:p>
        </p:txBody>
      </p:sp>
      <p:sp>
        <p:nvSpPr>
          <p:cNvPr id="151598" name="Text Box 46"/>
          <p:cNvSpPr txBox="1">
            <a:spLocks noChangeArrowheads="1"/>
          </p:cNvSpPr>
          <p:nvPr/>
        </p:nvSpPr>
        <p:spPr bwMode="auto">
          <a:xfrm>
            <a:off x="2971800" y="4495800"/>
            <a:ext cx="304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t</a:t>
            </a:r>
            <a:r>
              <a:rPr lang="en-US" altLang="zh-CN" sz="1200" i="1" baseline="-25000">
                <a:solidFill>
                  <a:srgbClr val="FF0000"/>
                </a:solidFill>
                <a:ea typeface="宋体" panose="02010600030101010101" pitchFamily="2" charset="-122"/>
              </a:rPr>
              <a:t>a</a:t>
            </a:r>
          </a:p>
        </p:txBody>
      </p:sp>
      <p:sp>
        <p:nvSpPr>
          <p:cNvPr id="151599" name="Text Box 47"/>
          <p:cNvSpPr txBox="1">
            <a:spLocks noChangeArrowheads="1"/>
          </p:cNvSpPr>
          <p:nvPr/>
        </p:nvSpPr>
        <p:spPr bwMode="auto">
          <a:xfrm>
            <a:off x="1524000" y="5562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solidFill>
                  <a:srgbClr val="FF0000"/>
                </a:solidFill>
                <a:ea typeface="宋体" panose="02010600030101010101" pitchFamily="2" charset="-122"/>
              </a:rPr>
              <a:t>Chip select</a:t>
            </a:r>
          </a:p>
        </p:txBody>
      </p:sp>
      <p:sp>
        <p:nvSpPr>
          <p:cNvPr id="151600" name="Text Box 48"/>
          <p:cNvSpPr txBox="1">
            <a:spLocks noChangeArrowheads="1"/>
          </p:cNvSpPr>
          <p:nvPr/>
        </p:nvSpPr>
        <p:spPr bwMode="auto">
          <a:xfrm>
            <a:off x="3429000" y="4876800"/>
            <a:ext cx="1905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solidFill>
                  <a:srgbClr val="FF0000"/>
                </a:solidFill>
                <a:ea typeface="宋体" panose="02010600030101010101" pitchFamily="2" charset="-122"/>
              </a:rPr>
              <a:t>Valid data on output lines</a:t>
            </a:r>
          </a:p>
        </p:txBody>
      </p:sp>
      <p:sp>
        <p:nvSpPr>
          <p:cNvPr id="151601" name="Text Box 49"/>
          <p:cNvSpPr txBox="1">
            <a:spLocks noChangeArrowheads="1"/>
          </p:cNvSpPr>
          <p:nvPr/>
        </p:nvSpPr>
        <p:spPr bwMode="auto">
          <a:xfrm>
            <a:off x="2819400" y="4144963"/>
            <a:ext cx="2133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solidFill>
                  <a:srgbClr val="FF0000"/>
                </a:solidFill>
                <a:ea typeface="宋体" panose="02010600030101010101" pitchFamily="2" charset="-122"/>
              </a:rPr>
              <a:t>Valid address on input lines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561"/>
                                        </p:tgtEl>
                                        <p:attrNameLst>
                                          <p:attrName>style.visibility</p:attrName>
                                        </p:attrNameLst>
                                      </p:cBhvr>
                                      <p:to>
                                        <p:strVal val="visible"/>
                                      </p:to>
                                    </p:set>
                                    <p:anim calcmode="lin" valueType="num">
                                      <p:cBhvr additive="base">
                                        <p:cTn id="7" dur="500" fill="hold"/>
                                        <p:tgtEl>
                                          <p:spTgt spid="151561"/>
                                        </p:tgtEl>
                                        <p:attrNameLst>
                                          <p:attrName>ppt_x</p:attrName>
                                        </p:attrNameLst>
                                      </p:cBhvr>
                                      <p:tavLst>
                                        <p:tav tm="0">
                                          <p:val>
                                            <p:strVal val="0-#ppt_w/2"/>
                                          </p:val>
                                        </p:tav>
                                        <p:tav tm="100000">
                                          <p:val>
                                            <p:strVal val="#ppt_x"/>
                                          </p:val>
                                        </p:tav>
                                      </p:tavLst>
                                    </p:anim>
                                    <p:anim calcmode="lin" valueType="num">
                                      <p:cBhvr additive="base">
                                        <p:cTn id="8" dur="500" fill="hold"/>
                                        <p:tgtEl>
                                          <p:spTgt spid="151561"/>
                                        </p:tgtEl>
                                        <p:attrNameLst>
                                          <p:attrName>ppt_y</p:attrName>
                                        </p:attrNameLst>
                                      </p:cBhvr>
                                      <p:tavLst>
                                        <p:tav tm="0">
                                          <p:val>
                                            <p:strVal val="#ppt_y"/>
                                          </p:val>
                                        </p:tav>
                                        <p:tav tm="100000">
                                          <p:val>
                                            <p:strVal val="#ppt_y"/>
                                          </p:val>
                                        </p:tav>
                                      </p:tavLst>
                                    </p:anim>
                                  </p:childTnLst>
                                </p:cTn>
                              </p:par>
                              <p:par>
                                <p:cTn id="9" presetID="9" presetClass="entr" presetSubtype="0" fill="hold" grpId="0" nodeType="withEffect">
                                  <p:stCondLst>
                                    <p:cond delay="0"/>
                                  </p:stCondLst>
                                  <p:childTnLst>
                                    <p:set>
                                      <p:cBhvr>
                                        <p:cTn id="10" dur="1" fill="hold">
                                          <p:stCondLst>
                                            <p:cond delay="0"/>
                                          </p:stCondLst>
                                        </p:cTn>
                                        <p:tgtEl>
                                          <p:spTgt spid="151602"/>
                                        </p:tgtEl>
                                        <p:attrNameLst>
                                          <p:attrName>style.visibility</p:attrName>
                                        </p:attrNameLst>
                                      </p:cBhvr>
                                      <p:to>
                                        <p:strVal val="visible"/>
                                      </p:to>
                                    </p:set>
                                    <p:animEffect transition="in" filter="dissolve">
                                      <p:cBhvr>
                                        <p:cTn id="11" dur="500"/>
                                        <p:tgtEl>
                                          <p:spTgt spid="151602"/>
                                        </p:tgtEl>
                                      </p:cBhvr>
                                    </p:animEffect>
                                  </p:childTnLst>
                                </p:cTn>
                              </p:par>
                            </p:childTnLst>
                          </p:cTn>
                        </p:par>
                        <p:par>
                          <p:cTn id="12" fill="hold" nodeType="afterGroup">
                            <p:stCondLst>
                              <p:cond delay="500"/>
                            </p:stCondLst>
                            <p:childTnLst>
                              <p:par>
                                <p:cTn id="13" presetID="2" presetClass="entr" presetSubtype="8" fill="hold" grpId="0" nodeType="afterEffect">
                                  <p:stCondLst>
                                    <p:cond delay="0"/>
                                  </p:stCondLst>
                                  <p:childTnLst>
                                    <p:set>
                                      <p:cBhvr>
                                        <p:cTn id="14" dur="1" fill="hold">
                                          <p:stCondLst>
                                            <p:cond delay="0"/>
                                          </p:stCondLst>
                                        </p:cTn>
                                        <p:tgtEl>
                                          <p:spTgt spid="151594"/>
                                        </p:tgtEl>
                                        <p:attrNameLst>
                                          <p:attrName>style.visibility</p:attrName>
                                        </p:attrNameLst>
                                      </p:cBhvr>
                                      <p:to>
                                        <p:strVal val="visible"/>
                                      </p:to>
                                    </p:set>
                                    <p:anim calcmode="lin" valueType="num">
                                      <p:cBhvr additive="base">
                                        <p:cTn id="15" dur="500" fill="hold"/>
                                        <p:tgtEl>
                                          <p:spTgt spid="151594"/>
                                        </p:tgtEl>
                                        <p:attrNameLst>
                                          <p:attrName>ppt_x</p:attrName>
                                        </p:attrNameLst>
                                      </p:cBhvr>
                                      <p:tavLst>
                                        <p:tav tm="0">
                                          <p:val>
                                            <p:strVal val="0-#ppt_w/2"/>
                                          </p:val>
                                        </p:tav>
                                        <p:tav tm="100000">
                                          <p:val>
                                            <p:strVal val="#ppt_x"/>
                                          </p:val>
                                        </p:tav>
                                      </p:tavLst>
                                    </p:anim>
                                    <p:anim calcmode="lin" valueType="num">
                                      <p:cBhvr additive="base">
                                        <p:cTn id="16" dur="500" fill="hold"/>
                                        <p:tgtEl>
                                          <p:spTgt spid="151594"/>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51562"/>
                                        </p:tgtEl>
                                        <p:attrNameLst>
                                          <p:attrName>style.visibility</p:attrName>
                                        </p:attrNameLst>
                                      </p:cBhvr>
                                      <p:to>
                                        <p:strVal val="visible"/>
                                      </p:to>
                                    </p:set>
                                    <p:animEffect transition="in" filter="wipe(left)">
                                      <p:cBhvr>
                                        <p:cTn id="20" dur="2000"/>
                                        <p:tgtEl>
                                          <p:spTgt spid="151562"/>
                                        </p:tgtEl>
                                      </p:cBhvr>
                                    </p:animEffect>
                                  </p:childTnLst>
                                </p:cTn>
                              </p:par>
                              <p:par>
                                <p:cTn id="21" presetID="2" presetClass="entr" presetSubtype="8" fill="hold" grpId="0" nodeType="withEffect">
                                  <p:stCondLst>
                                    <p:cond delay="0"/>
                                  </p:stCondLst>
                                  <p:childTnLst>
                                    <p:set>
                                      <p:cBhvr>
                                        <p:cTn id="22" dur="1" fill="hold">
                                          <p:stCondLst>
                                            <p:cond delay="0"/>
                                          </p:stCondLst>
                                        </p:cTn>
                                        <p:tgtEl>
                                          <p:spTgt spid="151595"/>
                                        </p:tgtEl>
                                        <p:attrNameLst>
                                          <p:attrName>style.visibility</p:attrName>
                                        </p:attrNameLst>
                                      </p:cBhvr>
                                      <p:to>
                                        <p:strVal val="visible"/>
                                      </p:to>
                                    </p:set>
                                    <p:anim calcmode="lin" valueType="num">
                                      <p:cBhvr additive="base">
                                        <p:cTn id="23" dur="500" fill="hold"/>
                                        <p:tgtEl>
                                          <p:spTgt spid="151595"/>
                                        </p:tgtEl>
                                        <p:attrNameLst>
                                          <p:attrName>ppt_x</p:attrName>
                                        </p:attrNameLst>
                                      </p:cBhvr>
                                      <p:tavLst>
                                        <p:tav tm="0">
                                          <p:val>
                                            <p:strVal val="0-#ppt_w/2"/>
                                          </p:val>
                                        </p:tav>
                                        <p:tav tm="100000">
                                          <p:val>
                                            <p:strVal val="#ppt_x"/>
                                          </p:val>
                                        </p:tav>
                                      </p:tavLst>
                                    </p:anim>
                                    <p:anim calcmode="lin" valueType="num">
                                      <p:cBhvr additive="base">
                                        <p:cTn id="24" dur="500" fill="hold"/>
                                        <p:tgtEl>
                                          <p:spTgt spid="15159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51599"/>
                                        </p:tgtEl>
                                        <p:attrNameLst>
                                          <p:attrName>style.visibility</p:attrName>
                                        </p:attrNameLst>
                                      </p:cBhvr>
                                      <p:to>
                                        <p:strVal val="visible"/>
                                      </p:to>
                                    </p:set>
                                    <p:anim calcmode="lin" valueType="num">
                                      <p:cBhvr additive="base">
                                        <p:cTn id="27" dur="500" fill="hold"/>
                                        <p:tgtEl>
                                          <p:spTgt spid="151599"/>
                                        </p:tgtEl>
                                        <p:attrNameLst>
                                          <p:attrName>ppt_x</p:attrName>
                                        </p:attrNameLst>
                                      </p:cBhvr>
                                      <p:tavLst>
                                        <p:tav tm="0">
                                          <p:val>
                                            <p:strVal val="0-#ppt_w/2"/>
                                          </p:val>
                                        </p:tav>
                                        <p:tav tm="100000">
                                          <p:val>
                                            <p:strVal val="#ppt_x"/>
                                          </p:val>
                                        </p:tav>
                                      </p:tavLst>
                                    </p:anim>
                                    <p:anim calcmode="lin" valueType="num">
                                      <p:cBhvr additive="base">
                                        <p:cTn id="28" dur="500" fill="hold"/>
                                        <p:tgtEl>
                                          <p:spTgt spid="151599"/>
                                        </p:tgtEl>
                                        <p:attrNameLst>
                                          <p:attrName>ppt_y</p:attrName>
                                        </p:attrNameLst>
                                      </p:cBhvr>
                                      <p:tavLst>
                                        <p:tav tm="0">
                                          <p:val>
                                            <p:strVal val="#ppt_y"/>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51596"/>
                                        </p:tgtEl>
                                        <p:attrNameLst>
                                          <p:attrName>style.visibility</p:attrName>
                                        </p:attrNameLst>
                                      </p:cBhvr>
                                      <p:to>
                                        <p:strVal val="visible"/>
                                      </p:to>
                                    </p:set>
                                    <p:anim calcmode="lin" valueType="num">
                                      <p:cBhvr additive="base">
                                        <p:cTn id="31" dur="500" fill="hold"/>
                                        <p:tgtEl>
                                          <p:spTgt spid="151596"/>
                                        </p:tgtEl>
                                        <p:attrNameLst>
                                          <p:attrName>ppt_x</p:attrName>
                                        </p:attrNameLst>
                                      </p:cBhvr>
                                      <p:tavLst>
                                        <p:tav tm="0">
                                          <p:val>
                                            <p:strVal val="#ppt_x"/>
                                          </p:val>
                                        </p:tav>
                                        <p:tav tm="100000">
                                          <p:val>
                                            <p:strVal val="#ppt_x"/>
                                          </p:val>
                                        </p:tav>
                                      </p:tavLst>
                                    </p:anim>
                                    <p:anim calcmode="lin" valueType="num">
                                      <p:cBhvr additive="base">
                                        <p:cTn id="32" dur="500" fill="hold"/>
                                        <p:tgtEl>
                                          <p:spTgt spid="151596"/>
                                        </p:tgtEl>
                                        <p:attrNameLst>
                                          <p:attrName>ppt_y</p:attrName>
                                        </p:attrNameLst>
                                      </p:cBhvr>
                                      <p:tavLst>
                                        <p:tav tm="0">
                                          <p:val>
                                            <p:strVal val="0-#ppt_h/2"/>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1601"/>
                                        </p:tgtEl>
                                        <p:attrNameLst>
                                          <p:attrName>style.visibility</p:attrName>
                                        </p:attrNameLst>
                                      </p:cBhvr>
                                      <p:to>
                                        <p:strVal val="visible"/>
                                      </p:to>
                                    </p:set>
                                    <p:anim calcmode="lin" valueType="num">
                                      <p:cBhvr additive="base">
                                        <p:cTn id="35" dur="500" fill="hold"/>
                                        <p:tgtEl>
                                          <p:spTgt spid="151601"/>
                                        </p:tgtEl>
                                        <p:attrNameLst>
                                          <p:attrName>ppt_x</p:attrName>
                                        </p:attrNameLst>
                                      </p:cBhvr>
                                      <p:tavLst>
                                        <p:tav tm="0">
                                          <p:val>
                                            <p:strVal val="1+#ppt_w/2"/>
                                          </p:val>
                                        </p:tav>
                                        <p:tav tm="100000">
                                          <p:val>
                                            <p:strVal val="#ppt_x"/>
                                          </p:val>
                                        </p:tav>
                                      </p:tavLst>
                                    </p:anim>
                                    <p:anim calcmode="lin" valueType="num">
                                      <p:cBhvr additive="base">
                                        <p:cTn id="36" dur="500" fill="hold"/>
                                        <p:tgtEl>
                                          <p:spTgt spid="151601"/>
                                        </p:tgtEl>
                                        <p:attrNameLst>
                                          <p:attrName>ppt_y</p:attrName>
                                        </p:attrNameLst>
                                      </p:cBhvr>
                                      <p:tavLst>
                                        <p:tav tm="0">
                                          <p:val>
                                            <p:strVal val="#ppt_y"/>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151597"/>
                                        </p:tgtEl>
                                        <p:attrNameLst>
                                          <p:attrName>style.visibility</p:attrName>
                                        </p:attrNameLst>
                                      </p:cBhvr>
                                      <p:to>
                                        <p:strVal val="visible"/>
                                      </p:to>
                                    </p:set>
                                    <p:anim calcmode="lin" valueType="num">
                                      <p:cBhvr additive="base">
                                        <p:cTn id="39" dur="500" fill="hold"/>
                                        <p:tgtEl>
                                          <p:spTgt spid="151597"/>
                                        </p:tgtEl>
                                        <p:attrNameLst>
                                          <p:attrName>ppt_x</p:attrName>
                                        </p:attrNameLst>
                                      </p:cBhvr>
                                      <p:tavLst>
                                        <p:tav tm="0">
                                          <p:val>
                                            <p:strVal val="1+#ppt_w/2"/>
                                          </p:val>
                                        </p:tav>
                                        <p:tav tm="100000">
                                          <p:val>
                                            <p:strVal val="#ppt_x"/>
                                          </p:val>
                                        </p:tav>
                                      </p:tavLst>
                                    </p:anim>
                                    <p:anim calcmode="lin" valueType="num">
                                      <p:cBhvr additive="base">
                                        <p:cTn id="40" dur="500" fill="hold"/>
                                        <p:tgtEl>
                                          <p:spTgt spid="151597"/>
                                        </p:tgtEl>
                                        <p:attrNameLst>
                                          <p:attrName>ppt_y</p:attrName>
                                        </p:attrNameLst>
                                      </p:cBhvr>
                                      <p:tavLst>
                                        <p:tav tm="0">
                                          <p:val>
                                            <p:strVal val="1+#ppt_h/2"/>
                                          </p:val>
                                        </p:tav>
                                        <p:tav tm="100000">
                                          <p:val>
                                            <p:strVal val="#ppt_y"/>
                                          </p:val>
                                        </p:tav>
                                      </p:tavLst>
                                    </p:anim>
                                  </p:childTnLst>
                                </p:cTn>
                              </p:par>
                              <p:par>
                                <p:cTn id="41" presetID="2" presetClass="entr" presetSubtype="6" fill="hold" grpId="0" nodeType="withEffect">
                                  <p:stCondLst>
                                    <p:cond delay="0"/>
                                  </p:stCondLst>
                                  <p:childTnLst>
                                    <p:set>
                                      <p:cBhvr>
                                        <p:cTn id="42" dur="1" fill="hold">
                                          <p:stCondLst>
                                            <p:cond delay="0"/>
                                          </p:stCondLst>
                                        </p:cTn>
                                        <p:tgtEl>
                                          <p:spTgt spid="151600"/>
                                        </p:tgtEl>
                                        <p:attrNameLst>
                                          <p:attrName>style.visibility</p:attrName>
                                        </p:attrNameLst>
                                      </p:cBhvr>
                                      <p:to>
                                        <p:strVal val="visible"/>
                                      </p:to>
                                    </p:set>
                                    <p:anim calcmode="lin" valueType="num">
                                      <p:cBhvr additive="base">
                                        <p:cTn id="43" dur="500" fill="hold"/>
                                        <p:tgtEl>
                                          <p:spTgt spid="151600"/>
                                        </p:tgtEl>
                                        <p:attrNameLst>
                                          <p:attrName>ppt_x</p:attrName>
                                        </p:attrNameLst>
                                      </p:cBhvr>
                                      <p:tavLst>
                                        <p:tav tm="0">
                                          <p:val>
                                            <p:strVal val="1+#ppt_w/2"/>
                                          </p:val>
                                        </p:tav>
                                        <p:tav tm="100000">
                                          <p:val>
                                            <p:strVal val="#ppt_x"/>
                                          </p:val>
                                        </p:tav>
                                      </p:tavLst>
                                    </p:anim>
                                    <p:anim calcmode="lin" valueType="num">
                                      <p:cBhvr additive="base">
                                        <p:cTn id="44" dur="500" fill="hold"/>
                                        <p:tgtEl>
                                          <p:spTgt spid="15160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1598"/>
                                        </p:tgtEl>
                                        <p:attrNameLst>
                                          <p:attrName>style.visibility</p:attrName>
                                        </p:attrNameLst>
                                      </p:cBhvr>
                                      <p:to>
                                        <p:strVal val="visible"/>
                                      </p:to>
                                    </p:set>
                                    <p:anim calcmode="lin" valueType="num">
                                      <p:cBhvr additive="base">
                                        <p:cTn id="47" dur="500" fill="hold"/>
                                        <p:tgtEl>
                                          <p:spTgt spid="151598"/>
                                        </p:tgtEl>
                                        <p:attrNameLst>
                                          <p:attrName>ppt_x</p:attrName>
                                        </p:attrNameLst>
                                      </p:cBhvr>
                                      <p:tavLst>
                                        <p:tav tm="0">
                                          <p:val>
                                            <p:strVal val="#ppt_x"/>
                                          </p:val>
                                        </p:tav>
                                        <p:tav tm="100000">
                                          <p:val>
                                            <p:strVal val="#ppt_x"/>
                                          </p:val>
                                        </p:tav>
                                      </p:tavLst>
                                    </p:anim>
                                    <p:anim calcmode="lin" valueType="num">
                                      <p:cBhvr additive="base">
                                        <p:cTn id="48" dur="500" fill="hold"/>
                                        <p:tgtEl>
                                          <p:spTgt spid="1515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02" grpId="0" animBg="1"/>
      <p:bldP spid="151561" grpId="0"/>
      <p:bldP spid="151594" grpId="0"/>
      <p:bldP spid="151595" grpId="0"/>
      <p:bldP spid="151596" grpId="0"/>
      <p:bldP spid="151597" grpId="0"/>
      <p:bldP spid="151598" grpId="0"/>
      <p:bldP spid="151599" grpId="0"/>
      <p:bldP spid="151600" grpId="0"/>
      <p:bldP spid="15160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53603" name="Picture 3"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3604" name="Text Box 4"/>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3605" name="Rectangle 5"/>
          <p:cNvSpPr>
            <a:spLocks noChangeArrowheads="1"/>
          </p:cNvSpPr>
          <p:nvPr/>
        </p:nvSpPr>
        <p:spPr bwMode="auto">
          <a:xfrm>
            <a:off x="914400" y="1143000"/>
            <a:ext cx="44481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PROMs, EPROMs and EEPROMs</a:t>
            </a:r>
          </a:p>
        </p:txBody>
      </p:sp>
      <p:sp>
        <p:nvSpPr>
          <p:cNvPr id="153606" name="Text Box 6"/>
          <p:cNvSpPr txBox="1">
            <a:spLocks noChangeArrowheads="1"/>
          </p:cNvSpPr>
          <p:nvPr/>
        </p:nvSpPr>
        <p:spPr bwMode="auto">
          <a:xfrm>
            <a:off x="990600" y="1676400"/>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PROMs are programmable ROM, in which a fused link is burned open during the programming process. Once the PROM is programmed, it cannot be reversed.  </a:t>
            </a:r>
          </a:p>
        </p:txBody>
      </p:sp>
      <p:sp>
        <p:nvSpPr>
          <p:cNvPr id="153638" name="Text Box 38"/>
          <p:cNvSpPr txBox="1">
            <a:spLocks noChangeArrowheads="1"/>
          </p:cNvSpPr>
          <p:nvPr/>
        </p:nvSpPr>
        <p:spPr bwMode="auto">
          <a:xfrm>
            <a:off x="1066800" y="2895600"/>
            <a:ext cx="4724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An EPROM is an erasable PROM and can be erased by exposure to UV light through a window. To program it, a high voltage is applied to </a:t>
            </a:r>
            <a:r>
              <a:rPr lang="en-US" altLang="zh-CN" sz="2000" i="1">
                <a:ea typeface="宋体" panose="02010600030101010101" pitchFamily="2" charset="-122"/>
              </a:rPr>
              <a:t>V</a:t>
            </a:r>
            <a:r>
              <a:rPr lang="en-US" altLang="zh-CN" sz="2000" baseline="-25000">
                <a:ea typeface="宋体" panose="02010600030101010101" pitchFamily="2" charset="-122"/>
              </a:rPr>
              <a:t>PP</a:t>
            </a:r>
            <a:r>
              <a:rPr lang="en-US" altLang="zh-CN" sz="2000">
                <a:ea typeface="宋体" panose="02010600030101010101" pitchFamily="2" charset="-122"/>
              </a:rPr>
              <a:t> and </a:t>
            </a:r>
            <a:r>
              <a:rPr lang="en-US" altLang="zh-CN" sz="2000" i="1">
                <a:ea typeface="宋体" panose="02010600030101010101" pitchFamily="2" charset="-122"/>
              </a:rPr>
              <a:t>OE</a:t>
            </a:r>
            <a:r>
              <a:rPr lang="en-US" altLang="zh-CN" sz="2000">
                <a:ea typeface="宋体" panose="02010600030101010101" pitchFamily="2" charset="-122"/>
              </a:rPr>
              <a:t> is brought LOW.</a:t>
            </a:r>
          </a:p>
        </p:txBody>
      </p:sp>
      <p:graphicFrame>
        <p:nvGraphicFramePr>
          <p:cNvPr id="153639" name="Object 39"/>
          <p:cNvGraphicFramePr>
            <a:graphicFrameLocks noChangeAspect="1"/>
          </p:cNvGraphicFramePr>
          <p:nvPr/>
        </p:nvGraphicFramePr>
        <p:xfrm>
          <a:off x="6400800" y="2895600"/>
          <a:ext cx="1606550" cy="3200400"/>
        </p:xfrm>
        <a:graphic>
          <a:graphicData uri="http://schemas.openxmlformats.org/presentationml/2006/ole">
            <mc:AlternateContent xmlns:mc="http://schemas.openxmlformats.org/markup-compatibility/2006">
              <mc:Choice xmlns:v="urn:schemas-microsoft-com:vml" Requires="v">
                <p:oleObj spid="_x0000_s153677" name="CorelDRAW" r:id="rId5" imgW="1348499" imgH="2685166" progId="CorelDRAW.Graphic.13">
                  <p:embed/>
                </p:oleObj>
              </mc:Choice>
              <mc:Fallback>
                <p:oleObj name="CorelDRAW" r:id="rId5" imgW="1348499" imgH="2685166" progId="CorelDRAW.Graphic.1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2895600"/>
                        <a:ext cx="160655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0" name="Text Box 40"/>
          <p:cNvSpPr txBox="1">
            <a:spLocks noChangeArrowheads="1"/>
          </p:cNvSpPr>
          <p:nvPr/>
        </p:nvSpPr>
        <p:spPr bwMode="auto">
          <a:xfrm>
            <a:off x="7924800" y="3429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O</a:t>
            </a:r>
            <a:r>
              <a:rPr lang="en-US" altLang="zh-CN" sz="1200" baseline="-25000">
                <a:solidFill>
                  <a:srgbClr val="FF0000"/>
                </a:solidFill>
                <a:ea typeface="宋体" panose="02010600030101010101" pitchFamily="2" charset="-122"/>
              </a:rPr>
              <a:t>0</a:t>
            </a:r>
          </a:p>
        </p:txBody>
      </p:sp>
      <p:sp>
        <p:nvSpPr>
          <p:cNvPr id="153641" name="Text Box 41"/>
          <p:cNvSpPr txBox="1">
            <a:spLocks noChangeArrowheads="1"/>
          </p:cNvSpPr>
          <p:nvPr/>
        </p:nvSpPr>
        <p:spPr bwMode="auto">
          <a:xfrm>
            <a:off x="7924800" y="36195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O</a:t>
            </a:r>
            <a:r>
              <a:rPr lang="en-US" altLang="zh-CN" sz="1200" baseline="-25000">
                <a:solidFill>
                  <a:srgbClr val="FF0000"/>
                </a:solidFill>
                <a:ea typeface="宋体" panose="02010600030101010101" pitchFamily="2" charset="-122"/>
              </a:rPr>
              <a:t>1</a:t>
            </a:r>
          </a:p>
        </p:txBody>
      </p:sp>
      <p:sp>
        <p:nvSpPr>
          <p:cNvPr id="153642" name="Text Box 42"/>
          <p:cNvSpPr txBox="1">
            <a:spLocks noChangeArrowheads="1"/>
          </p:cNvSpPr>
          <p:nvPr/>
        </p:nvSpPr>
        <p:spPr bwMode="auto">
          <a:xfrm>
            <a:off x="7924800" y="380841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O</a:t>
            </a:r>
            <a:r>
              <a:rPr lang="en-US" altLang="zh-CN" sz="1200" baseline="-25000">
                <a:solidFill>
                  <a:srgbClr val="FF0000"/>
                </a:solidFill>
                <a:ea typeface="宋体" panose="02010600030101010101" pitchFamily="2" charset="-122"/>
              </a:rPr>
              <a:t>2</a:t>
            </a:r>
          </a:p>
        </p:txBody>
      </p:sp>
      <p:sp>
        <p:nvSpPr>
          <p:cNvPr id="153643" name="Text Box 43"/>
          <p:cNvSpPr txBox="1">
            <a:spLocks noChangeArrowheads="1"/>
          </p:cNvSpPr>
          <p:nvPr/>
        </p:nvSpPr>
        <p:spPr bwMode="auto">
          <a:xfrm>
            <a:off x="7924800" y="399732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O</a:t>
            </a:r>
            <a:r>
              <a:rPr lang="en-US" altLang="zh-CN" sz="1200" baseline="-25000">
                <a:solidFill>
                  <a:srgbClr val="FF0000"/>
                </a:solidFill>
                <a:ea typeface="宋体" panose="02010600030101010101" pitchFamily="2" charset="-122"/>
              </a:rPr>
              <a:t>3</a:t>
            </a:r>
          </a:p>
        </p:txBody>
      </p:sp>
      <p:sp>
        <p:nvSpPr>
          <p:cNvPr id="153644" name="Text Box 44"/>
          <p:cNvSpPr txBox="1">
            <a:spLocks noChangeArrowheads="1"/>
          </p:cNvSpPr>
          <p:nvPr/>
        </p:nvSpPr>
        <p:spPr bwMode="auto">
          <a:xfrm>
            <a:off x="7924800" y="41862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O</a:t>
            </a:r>
            <a:r>
              <a:rPr lang="en-US" altLang="zh-CN" sz="1200" baseline="-25000">
                <a:solidFill>
                  <a:srgbClr val="FF0000"/>
                </a:solidFill>
                <a:ea typeface="宋体" panose="02010600030101010101" pitchFamily="2" charset="-122"/>
              </a:rPr>
              <a:t>4</a:t>
            </a:r>
          </a:p>
        </p:txBody>
      </p:sp>
      <p:sp>
        <p:nvSpPr>
          <p:cNvPr id="153645" name="Text Box 45"/>
          <p:cNvSpPr txBox="1">
            <a:spLocks noChangeArrowheads="1"/>
          </p:cNvSpPr>
          <p:nvPr/>
        </p:nvSpPr>
        <p:spPr bwMode="auto">
          <a:xfrm>
            <a:off x="7924800" y="437515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O</a:t>
            </a:r>
            <a:r>
              <a:rPr lang="en-US" altLang="zh-CN" sz="1200" baseline="-25000">
                <a:solidFill>
                  <a:srgbClr val="FF0000"/>
                </a:solidFill>
                <a:ea typeface="宋体" panose="02010600030101010101" pitchFamily="2" charset="-122"/>
              </a:rPr>
              <a:t>5</a:t>
            </a:r>
          </a:p>
        </p:txBody>
      </p:sp>
      <p:sp>
        <p:nvSpPr>
          <p:cNvPr id="153646" name="Text Box 46"/>
          <p:cNvSpPr txBox="1">
            <a:spLocks noChangeArrowheads="1"/>
          </p:cNvSpPr>
          <p:nvPr/>
        </p:nvSpPr>
        <p:spPr bwMode="auto">
          <a:xfrm>
            <a:off x="7924800" y="45640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O</a:t>
            </a:r>
            <a:r>
              <a:rPr lang="en-US" altLang="zh-CN" sz="1200" baseline="-25000">
                <a:solidFill>
                  <a:srgbClr val="FF0000"/>
                </a:solidFill>
                <a:ea typeface="宋体" panose="02010600030101010101" pitchFamily="2" charset="-122"/>
              </a:rPr>
              <a:t>6</a:t>
            </a:r>
          </a:p>
        </p:txBody>
      </p:sp>
      <p:sp>
        <p:nvSpPr>
          <p:cNvPr id="153647" name="Text Box 47"/>
          <p:cNvSpPr txBox="1">
            <a:spLocks noChangeArrowheads="1"/>
          </p:cNvSpPr>
          <p:nvPr/>
        </p:nvSpPr>
        <p:spPr bwMode="auto">
          <a:xfrm>
            <a:off x="7924800" y="475297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O</a:t>
            </a:r>
            <a:r>
              <a:rPr lang="en-US" altLang="zh-CN" sz="1200" baseline="-25000">
                <a:solidFill>
                  <a:srgbClr val="FF0000"/>
                </a:solidFill>
                <a:ea typeface="宋体" panose="02010600030101010101" pitchFamily="2" charset="-122"/>
              </a:rPr>
              <a:t>7</a:t>
            </a:r>
          </a:p>
        </p:txBody>
      </p:sp>
      <p:sp>
        <p:nvSpPr>
          <p:cNvPr id="153648" name="Text Box 48"/>
          <p:cNvSpPr txBox="1">
            <a:spLocks noChangeArrowheads="1"/>
          </p:cNvSpPr>
          <p:nvPr/>
        </p:nvSpPr>
        <p:spPr bwMode="auto">
          <a:xfrm>
            <a:off x="6096000" y="319087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0</a:t>
            </a:r>
          </a:p>
        </p:txBody>
      </p:sp>
      <p:sp>
        <p:nvSpPr>
          <p:cNvPr id="153649" name="Text Box 49"/>
          <p:cNvSpPr txBox="1">
            <a:spLocks noChangeArrowheads="1"/>
          </p:cNvSpPr>
          <p:nvPr/>
        </p:nvSpPr>
        <p:spPr bwMode="auto">
          <a:xfrm>
            <a:off x="6096000" y="33829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1</a:t>
            </a:r>
          </a:p>
        </p:txBody>
      </p:sp>
      <p:sp>
        <p:nvSpPr>
          <p:cNvPr id="153650" name="Text Box 50"/>
          <p:cNvSpPr txBox="1">
            <a:spLocks noChangeArrowheads="1"/>
          </p:cNvSpPr>
          <p:nvPr/>
        </p:nvSpPr>
        <p:spPr bwMode="auto">
          <a:xfrm>
            <a:off x="6096000" y="357505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2</a:t>
            </a:r>
          </a:p>
        </p:txBody>
      </p:sp>
      <p:sp>
        <p:nvSpPr>
          <p:cNvPr id="153651" name="Text Box 51"/>
          <p:cNvSpPr txBox="1">
            <a:spLocks noChangeArrowheads="1"/>
          </p:cNvSpPr>
          <p:nvPr/>
        </p:nvSpPr>
        <p:spPr bwMode="auto">
          <a:xfrm>
            <a:off x="6096000" y="376555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3</a:t>
            </a:r>
          </a:p>
        </p:txBody>
      </p:sp>
      <p:sp>
        <p:nvSpPr>
          <p:cNvPr id="153652" name="Text Box 52"/>
          <p:cNvSpPr txBox="1">
            <a:spLocks noChangeArrowheads="1"/>
          </p:cNvSpPr>
          <p:nvPr/>
        </p:nvSpPr>
        <p:spPr bwMode="auto">
          <a:xfrm>
            <a:off x="6096000" y="39576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4</a:t>
            </a:r>
          </a:p>
        </p:txBody>
      </p:sp>
      <p:sp>
        <p:nvSpPr>
          <p:cNvPr id="153653" name="Text Box 53"/>
          <p:cNvSpPr txBox="1">
            <a:spLocks noChangeArrowheads="1"/>
          </p:cNvSpPr>
          <p:nvPr/>
        </p:nvSpPr>
        <p:spPr bwMode="auto">
          <a:xfrm>
            <a:off x="6096000" y="41481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5</a:t>
            </a:r>
          </a:p>
        </p:txBody>
      </p:sp>
      <p:sp>
        <p:nvSpPr>
          <p:cNvPr id="153654" name="Text Box 54"/>
          <p:cNvSpPr txBox="1">
            <a:spLocks noChangeArrowheads="1"/>
          </p:cNvSpPr>
          <p:nvPr/>
        </p:nvSpPr>
        <p:spPr bwMode="auto">
          <a:xfrm>
            <a:off x="6096000" y="434022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6</a:t>
            </a:r>
          </a:p>
        </p:txBody>
      </p:sp>
      <p:sp>
        <p:nvSpPr>
          <p:cNvPr id="153655" name="Text Box 55"/>
          <p:cNvSpPr txBox="1">
            <a:spLocks noChangeArrowheads="1"/>
          </p:cNvSpPr>
          <p:nvPr/>
        </p:nvSpPr>
        <p:spPr bwMode="auto">
          <a:xfrm>
            <a:off x="6096000" y="453231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7</a:t>
            </a:r>
          </a:p>
        </p:txBody>
      </p:sp>
      <p:sp>
        <p:nvSpPr>
          <p:cNvPr id="153662" name="Text Box 62"/>
          <p:cNvSpPr txBox="1">
            <a:spLocks noChangeArrowheads="1"/>
          </p:cNvSpPr>
          <p:nvPr/>
        </p:nvSpPr>
        <p:spPr bwMode="auto">
          <a:xfrm>
            <a:off x="6096000" y="472281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8</a:t>
            </a:r>
          </a:p>
        </p:txBody>
      </p:sp>
      <p:sp>
        <p:nvSpPr>
          <p:cNvPr id="153663" name="Text Box 63"/>
          <p:cNvSpPr txBox="1">
            <a:spLocks noChangeArrowheads="1"/>
          </p:cNvSpPr>
          <p:nvPr/>
        </p:nvSpPr>
        <p:spPr bwMode="auto">
          <a:xfrm>
            <a:off x="6096000" y="49149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9</a:t>
            </a:r>
          </a:p>
        </p:txBody>
      </p:sp>
      <p:sp>
        <p:nvSpPr>
          <p:cNvPr id="153664" name="Text Box 64"/>
          <p:cNvSpPr txBox="1">
            <a:spLocks noChangeArrowheads="1"/>
          </p:cNvSpPr>
          <p:nvPr/>
        </p:nvSpPr>
        <p:spPr bwMode="auto">
          <a:xfrm>
            <a:off x="6096000" y="5105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10</a:t>
            </a:r>
          </a:p>
        </p:txBody>
      </p:sp>
      <p:sp>
        <p:nvSpPr>
          <p:cNvPr id="153665" name="Text Box 65"/>
          <p:cNvSpPr txBox="1">
            <a:spLocks noChangeArrowheads="1"/>
          </p:cNvSpPr>
          <p:nvPr/>
        </p:nvSpPr>
        <p:spPr bwMode="auto">
          <a:xfrm>
            <a:off x="5715000" y="5364163"/>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CE/PGM</a:t>
            </a:r>
          </a:p>
        </p:txBody>
      </p:sp>
      <p:sp>
        <p:nvSpPr>
          <p:cNvPr id="153666" name="Text Box 66"/>
          <p:cNvSpPr txBox="1">
            <a:spLocks noChangeArrowheads="1"/>
          </p:cNvSpPr>
          <p:nvPr/>
        </p:nvSpPr>
        <p:spPr bwMode="auto">
          <a:xfrm>
            <a:off x="6096000" y="58213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OE</a:t>
            </a:r>
          </a:p>
        </p:txBody>
      </p:sp>
      <p:sp>
        <p:nvSpPr>
          <p:cNvPr id="153667" name="Line 67"/>
          <p:cNvSpPr>
            <a:spLocks noChangeShapeType="1"/>
          </p:cNvSpPr>
          <p:nvPr/>
        </p:nvSpPr>
        <p:spPr bwMode="auto">
          <a:xfrm>
            <a:off x="5867400" y="5410200"/>
            <a:ext cx="152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68" name="Line 68"/>
          <p:cNvSpPr>
            <a:spLocks noChangeShapeType="1"/>
          </p:cNvSpPr>
          <p:nvPr/>
        </p:nvSpPr>
        <p:spPr bwMode="auto">
          <a:xfrm>
            <a:off x="6219825" y="5867400"/>
            <a:ext cx="152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69" name="Text Box 69"/>
          <p:cNvSpPr txBox="1">
            <a:spLocks noChangeArrowheads="1"/>
          </p:cNvSpPr>
          <p:nvPr/>
        </p:nvSpPr>
        <p:spPr bwMode="auto">
          <a:xfrm>
            <a:off x="6019800" y="28956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V</a:t>
            </a:r>
            <a:r>
              <a:rPr lang="en-US" altLang="zh-CN" sz="1200" baseline="-25000">
                <a:solidFill>
                  <a:srgbClr val="FF0000"/>
                </a:solidFill>
                <a:ea typeface="宋体" panose="02010600030101010101" pitchFamily="2" charset="-122"/>
              </a:rPr>
              <a:t>PP</a:t>
            </a:r>
          </a:p>
        </p:txBody>
      </p:sp>
      <p:sp>
        <p:nvSpPr>
          <p:cNvPr id="153670" name="Line 70"/>
          <p:cNvSpPr>
            <a:spLocks noChangeShapeType="1"/>
          </p:cNvSpPr>
          <p:nvPr/>
        </p:nvSpPr>
        <p:spPr bwMode="auto">
          <a:xfrm>
            <a:off x="3124200" y="3886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3671" name="Object 71"/>
          <p:cNvGraphicFramePr>
            <a:graphicFrameLocks noChangeAspect="1"/>
          </p:cNvGraphicFramePr>
          <p:nvPr/>
        </p:nvGraphicFramePr>
        <p:xfrm>
          <a:off x="2438400" y="4267200"/>
          <a:ext cx="1552575" cy="936625"/>
        </p:xfrm>
        <a:graphic>
          <a:graphicData uri="http://schemas.openxmlformats.org/presentationml/2006/ole">
            <mc:AlternateContent xmlns:mc="http://schemas.openxmlformats.org/markup-compatibility/2006">
              <mc:Choice xmlns:v="urn:schemas-microsoft-com:vml" Requires="v">
                <p:oleObj spid="_x0000_s153678" name="CorelDRAW" r:id="rId7" imgW="1553197" imgH="936671" progId="CorelDRAW.Graphic.13">
                  <p:embed/>
                </p:oleObj>
              </mc:Choice>
              <mc:Fallback>
                <p:oleObj name="CorelDRAW" r:id="rId7" imgW="1553197" imgH="936671" progId="CorelDRAW.Graphic.13">
                  <p:embed/>
                  <p:pic>
                    <p:nvPicPr>
                      <p:cNvPr id="0" name="Object 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4267200"/>
                        <a:ext cx="155257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72" name="Text Box 72"/>
          <p:cNvSpPr txBox="1">
            <a:spLocks noChangeArrowheads="1"/>
          </p:cNvSpPr>
          <p:nvPr/>
        </p:nvSpPr>
        <p:spPr bwMode="auto">
          <a:xfrm>
            <a:off x="990600" y="5257800"/>
            <a:ext cx="4800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anose="02010600030101010101" pitchFamily="2" charset="-122"/>
              </a:rPr>
              <a:t>Another type of erasable PROM is the EEPROM, which can be erased and programmed with electrical pulses.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8"/>
                                        </p:tgtEl>
                                        <p:attrNameLst>
                                          <p:attrName>style.visibility</p:attrName>
                                        </p:attrNameLst>
                                      </p:cBhvr>
                                      <p:to>
                                        <p:strVal val="visible"/>
                                      </p:to>
                                    </p:set>
                                    <p:anim calcmode="lin" valueType="num">
                                      <p:cBhvr additive="base">
                                        <p:cTn id="7" dur="500" fill="hold"/>
                                        <p:tgtEl>
                                          <p:spTgt spid="153638"/>
                                        </p:tgtEl>
                                        <p:attrNameLst>
                                          <p:attrName>ppt_x</p:attrName>
                                        </p:attrNameLst>
                                      </p:cBhvr>
                                      <p:tavLst>
                                        <p:tav tm="0">
                                          <p:val>
                                            <p:strVal val="0-#ppt_w/2"/>
                                          </p:val>
                                        </p:tav>
                                        <p:tav tm="100000">
                                          <p:val>
                                            <p:strVal val="#ppt_x"/>
                                          </p:val>
                                        </p:tav>
                                      </p:tavLst>
                                    </p:anim>
                                    <p:anim calcmode="lin" valueType="num">
                                      <p:cBhvr additive="base">
                                        <p:cTn id="8" dur="500" fill="hold"/>
                                        <p:tgtEl>
                                          <p:spTgt spid="153638"/>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70"/>
                                        </p:tgtEl>
                                        <p:attrNameLst>
                                          <p:attrName>style.visibility</p:attrName>
                                        </p:attrNameLst>
                                      </p:cBhvr>
                                      <p:to>
                                        <p:strVal val="visible"/>
                                      </p:to>
                                    </p:set>
                                    <p:anim calcmode="lin" valueType="num">
                                      <p:cBhvr additive="base">
                                        <p:cTn id="11" dur="500" fill="hold"/>
                                        <p:tgtEl>
                                          <p:spTgt spid="153670"/>
                                        </p:tgtEl>
                                        <p:attrNameLst>
                                          <p:attrName>ppt_x</p:attrName>
                                        </p:attrNameLst>
                                      </p:cBhvr>
                                      <p:tavLst>
                                        <p:tav tm="0">
                                          <p:val>
                                            <p:strVal val="#ppt_x"/>
                                          </p:val>
                                        </p:tav>
                                        <p:tav tm="100000">
                                          <p:val>
                                            <p:strVal val="#ppt_x"/>
                                          </p:val>
                                        </p:tav>
                                      </p:tavLst>
                                    </p:anim>
                                    <p:anim calcmode="lin" valueType="num">
                                      <p:cBhvr additive="base">
                                        <p:cTn id="12" dur="500" fill="hold"/>
                                        <p:tgtEl>
                                          <p:spTgt spid="153670"/>
                                        </p:tgtEl>
                                        <p:attrNameLst>
                                          <p:attrName>ppt_y</p:attrName>
                                        </p:attrNameLst>
                                      </p:cBhvr>
                                      <p:tavLst>
                                        <p:tav tm="0">
                                          <p:val>
                                            <p:strVal val="1+#ppt_h/2"/>
                                          </p:val>
                                        </p:tav>
                                        <p:tav tm="100000">
                                          <p:val>
                                            <p:strVal val="#ppt_y"/>
                                          </p:val>
                                        </p:tav>
                                      </p:tavLst>
                                    </p:anim>
                                  </p:childTnLst>
                                </p:cTn>
                              </p:par>
                              <p:par>
                                <p:cTn id="13" presetID="9" presetClass="entr" presetSubtype="0" fill="hold" nodeType="withEffect">
                                  <p:stCondLst>
                                    <p:cond delay="0"/>
                                  </p:stCondLst>
                                  <p:childTnLst>
                                    <p:set>
                                      <p:cBhvr>
                                        <p:cTn id="14" dur="1" fill="hold">
                                          <p:stCondLst>
                                            <p:cond delay="0"/>
                                          </p:stCondLst>
                                        </p:cTn>
                                        <p:tgtEl>
                                          <p:spTgt spid="153671"/>
                                        </p:tgtEl>
                                        <p:attrNameLst>
                                          <p:attrName>style.visibility</p:attrName>
                                        </p:attrNameLst>
                                      </p:cBhvr>
                                      <p:to>
                                        <p:strVal val="visible"/>
                                      </p:to>
                                    </p:set>
                                    <p:animEffect transition="in" filter="dissolve">
                                      <p:cBhvr>
                                        <p:cTn id="15" dur="500"/>
                                        <p:tgtEl>
                                          <p:spTgt spid="153671"/>
                                        </p:tgtEl>
                                      </p:cBhvr>
                                    </p:animEffect>
                                  </p:childTnLst>
                                </p:cTn>
                              </p:par>
                            </p:childTnLst>
                          </p:cTn>
                        </p:par>
                        <p:par>
                          <p:cTn id="16" fill="hold" nodeType="afterGroup">
                            <p:stCondLst>
                              <p:cond delay="500"/>
                            </p:stCondLst>
                            <p:childTnLst>
                              <p:par>
                                <p:cTn id="17" presetID="2" presetClass="entr" presetSubtype="2" fill="hold" nodeType="afterEffect">
                                  <p:stCondLst>
                                    <p:cond delay="0"/>
                                  </p:stCondLst>
                                  <p:childTnLst>
                                    <p:set>
                                      <p:cBhvr>
                                        <p:cTn id="18" dur="1" fill="hold">
                                          <p:stCondLst>
                                            <p:cond delay="0"/>
                                          </p:stCondLst>
                                        </p:cTn>
                                        <p:tgtEl>
                                          <p:spTgt spid="153639"/>
                                        </p:tgtEl>
                                        <p:attrNameLst>
                                          <p:attrName>style.visibility</p:attrName>
                                        </p:attrNameLst>
                                      </p:cBhvr>
                                      <p:to>
                                        <p:strVal val="visible"/>
                                      </p:to>
                                    </p:set>
                                    <p:anim calcmode="lin" valueType="num">
                                      <p:cBhvr additive="base">
                                        <p:cTn id="19" dur="500" fill="hold"/>
                                        <p:tgtEl>
                                          <p:spTgt spid="153639"/>
                                        </p:tgtEl>
                                        <p:attrNameLst>
                                          <p:attrName>ppt_x</p:attrName>
                                        </p:attrNameLst>
                                      </p:cBhvr>
                                      <p:tavLst>
                                        <p:tav tm="0">
                                          <p:val>
                                            <p:strVal val="1+#ppt_w/2"/>
                                          </p:val>
                                        </p:tav>
                                        <p:tav tm="100000">
                                          <p:val>
                                            <p:strVal val="#ppt_x"/>
                                          </p:val>
                                        </p:tav>
                                      </p:tavLst>
                                    </p:anim>
                                    <p:anim calcmode="lin" valueType="num">
                                      <p:cBhvr additive="base">
                                        <p:cTn id="20" dur="500" fill="hold"/>
                                        <p:tgtEl>
                                          <p:spTgt spid="153639"/>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1000"/>
                            </p:stCondLst>
                            <p:childTnLst>
                              <p:par>
                                <p:cTn id="22" presetID="12" presetClass="entr" presetSubtype="1" fill="hold" grpId="0" nodeType="afterEffect">
                                  <p:stCondLst>
                                    <p:cond delay="0"/>
                                  </p:stCondLst>
                                  <p:childTnLst>
                                    <p:set>
                                      <p:cBhvr>
                                        <p:cTn id="23" dur="1" fill="hold">
                                          <p:stCondLst>
                                            <p:cond delay="0"/>
                                          </p:stCondLst>
                                        </p:cTn>
                                        <p:tgtEl>
                                          <p:spTgt spid="153640"/>
                                        </p:tgtEl>
                                        <p:attrNameLst>
                                          <p:attrName>style.visibility</p:attrName>
                                        </p:attrNameLst>
                                      </p:cBhvr>
                                      <p:to>
                                        <p:strVal val="visible"/>
                                      </p:to>
                                    </p:set>
                                    <p:animEffect transition="in" filter="slide(fromTop)">
                                      <p:cBhvr>
                                        <p:cTn id="24" dur="500"/>
                                        <p:tgtEl>
                                          <p:spTgt spid="153640"/>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153641"/>
                                        </p:tgtEl>
                                        <p:attrNameLst>
                                          <p:attrName>style.visibility</p:attrName>
                                        </p:attrNameLst>
                                      </p:cBhvr>
                                      <p:to>
                                        <p:strVal val="visible"/>
                                      </p:to>
                                    </p:set>
                                    <p:animEffect transition="in" filter="slide(fromTop)">
                                      <p:cBhvr>
                                        <p:cTn id="27" dur="500"/>
                                        <p:tgtEl>
                                          <p:spTgt spid="153641"/>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153642"/>
                                        </p:tgtEl>
                                        <p:attrNameLst>
                                          <p:attrName>style.visibility</p:attrName>
                                        </p:attrNameLst>
                                      </p:cBhvr>
                                      <p:to>
                                        <p:strVal val="visible"/>
                                      </p:to>
                                    </p:set>
                                    <p:animEffect transition="in" filter="slide(fromTop)">
                                      <p:cBhvr>
                                        <p:cTn id="30" dur="500"/>
                                        <p:tgtEl>
                                          <p:spTgt spid="153642"/>
                                        </p:tgtEl>
                                      </p:cBhvr>
                                    </p:animEffect>
                                  </p:childTnLst>
                                </p:cTn>
                              </p:par>
                              <p:par>
                                <p:cTn id="31" presetID="12" presetClass="entr" presetSubtype="1" fill="hold" grpId="0" nodeType="withEffect">
                                  <p:stCondLst>
                                    <p:cond delay="0"/>
                                  </p:stCondLst>
                                  <p:childTnLst>
                                    <p:set>
                                      <p:cBhvr>
                                        <p:cTn id="32" dur="1" fill="hold">
                                          <p:stCondLst>
                                            <p:cond delay="0"/>
                                          </p:stCondLst>
                                        </p:cTn>
                                        <p:tgtEl>
                                          <p:spTgt spid="153643"/>
                                        </p:tgtEl>
                                        <p:attrNameLst>
                                          <p:attrName>style.visibility</p:attrName>
                                        </p:attrNameLst>
                                      </p:cBhvr>
                                      <p:to>
                                        <p:strVal val="visible"/>
                                      </p:to>
                                    </p:set>
                                    <p:animEffect transition="in" filter="slide(fromTop)">
                                      <p:cBhvr>
                                        <p:cTn id="33" dur="500"/>
                                        <p:tgtEl>
                                          <p:spTgt spid="153643"/>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153644"/>
                                        </p:tgtEl>
                                        <p:attrNameLst>
                                          <p:attrName>style.visibility</p:attrName>
                                        </p:attrNameLst>
                                      </p:cBhvr>
                                      <p:to>
                                        <p:strVal val="visible"/>
                                      </p:to>
                                    </p:set>
                                    <p:animEffect transition="in" filter="slide(fromTop)">
                                      <p:cBhvr>
                                        <p:cTn id="36" dur="500"/>
                                        <p:tgtEl>
                                          <p:spTgt spid="153644"/>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153645"/>
                                        </p:tgtEl>
                                        <p:attrNameLst>
                                          <p:attrName>style.visibility</p:attrName>
                                        </p:attrNameLst>
                                      </p:cBhvr>
                                      <p:to>
                                        <p:strVal val="visible"/>
                                      </p:to>
                                    </p:set>
                                    <p:animEffect transition="in" filter="slide(fromTop)">
                                      <p:cBhvr>
                                        <p:cTn id="39" dur="500"/>
                                        <p:tgtEl>
                                          <p:spTgt spid="153645"/>
                                        </p:tgtEl>
                                      </p:cBhvr>
                                    </p:animEffect>
                                  </p:childTnLst>
                                </p:cTn>
                              </p:par>
                              <p:par>
                                <p:cTn id="40" presetID="12" presetClass="entr" presetSubtype="1" fill="hold" grpId="0" nodeType="withEffect">
                                  <p:stCondLst>
                                    <p:cond delay="0"/>
                                  </p:stCondLst>
                                  <p:childTnLst>
                                    <p:set>
                                      <p:cBhvr>
                                        <p:cTn id="41" dur="1" fill="hold">
                                          <p:stCondLst>
                                            <p:cond delay="0"/>
                                          </p:stCondLst>
                                        </p:cTn>
                                        <p:tgtEl>
                                          <p:spTgt spid="153646"/>
                                        </p:tgtEl>
                                        <p:attrNameLst>
                                          <p:attrName>style.visibility</p:attrName>
                                        </p:attrNameLst>
                                      </p:cBhvr>
                                      <p:to>
                                        <p:strVal val="visible"/>
                                      </p:to>
                                    </p:set>
                                    <p:animEffect transition="in" filter="slide(fromTop)">
                                      <p:cBhvr>
                                        <p:cTn id="42" dur="500"/>
                                        <p:tgtEl>
                                          <p:spTgt spid="153646"/>
                                        </p:tgtEl>
                                      </p:cBhvr>
                                    </p:animEffect>
                                  </p:childTnLst>
                                </p:cTn>
                              </p:par>
                              <p:par>
                                <p:cTn id="43" presetID="12" presetClass="entr" presetSubtype="1" fill="hold" grpId="0" nodeType="withEffect">
                                  <p:stCondLst>
                                    <p:cond delay="0"/>
                                  </p:stCondLst>
                                  <p:childTnLst>
                                    <p:set>
                                      <p:cBhvr>
                                        <p:cTn id="44" dur="1" fill="hold">
                                          <p:stCondLst>
                                            <p:cond delay="0"/>
                                          </p:stCondLst>
                                        </p:cTn>
                                        <p:tgtEl>
                                          <p:spTgt spid="153647"/>
                                        </p:tgtEl>
                                        <p:attrNameLst>
                                          <p:attrName>style.visibility</p:attrName>
                                        </p:attrNameLst>
                                      </p:cBhvr>
                                      <p:to>
                                        <p:strVal val="visible"/>
                                      </p:to>
                                    </p:set>
                                    <p:animEffect transition="in" filter="slide(fromTop)">
                                      <p:cBhvr>
                                        <p:cTn id="45" dur="500"/>
                                        <p:tgtEl>
                                          <p:spTgt spid="153647"/>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153648"/>
                                        </p:tgtEl>
                                        <p:attrNameLst>
                                          <p:attrName>style.visibility</p:attrName>
                                        </p:attrNameLst>
                                      </p:cBhvr>
                                      <p:to>
                                        <p:strVal val="visible"/>
                                      </p:to>
                                    </p:set>
                                    <p:animEffect transition="in" filter="slide(fromBottom)">
                                      <p:cBhvr>
                                        <p:cTn id="48" dur="500"/>
                                        <p:tgtEl>
                                          <p:spTgt spid="153648"/>
                                        </p:tgtEl>
                                      </p:cBhvr>
                                    </p:animEffect>
                                  </p:childTnLst>
                                </p:cTn>
                              </p:par>
                              <p:par>
                                <p:cTn id="49" presetID="2" presetClass="entr" presetSubtype="4" fill="hold" grpId="0" nodeType="withEffect">
                                  <p:stCondLst>
                                    <p:cond delay="0"/>
                                  </p:stCondLst>
                                  <p:childTnLst>
                                    <p:set>
                                      <p:cBhvr>
                                        <p:cTn id="50" dur="1" fill="hold">
                                          <p:stCondLst>
                                            <p:cond delay="0"/>
                                          </p:stCondLst>
                                        </p:cTn>
                                        <p:tgtEl>
                                          <p:spTgt spid="153649"/>
                                        </p:tgtEl>
                                        <p:attrNameLst>
                                          <p:attrName>style.visibility</p:attrName>
                                        </p:attrNameLst>
                                      </p:cBhvr>
                                      <p:to>
                                        <p:strVal val="visible"/>
                                      </p:to>
                                    </p:set>
                                    <p:anim calcmode="lin" valueType="num">
                                      <p:cBhvr additive="base">
                                        <p:cTn id="51" dur="500" fill="hold"/>
                                        <p:tgtEl>
                                          <p:spTgt spid="153649"/>
                                        </p:tgtEl>
                                        <p:attrNameLst>
                                          <p:attrName>ppt_x</p:attrName>
                                        </p:attrNameLst>
                                      </p:cBhvr>
                                      <p:tavLst>
                                        <p:tav tm="0">
                                          <p:val>
                                            <p:strVal val="#ppt_x"/>
                                          </p:val>
                                        </p:tav>
                                        <p:tav tm="100000">
                                          <p:val>
                                            <p:strVal val="#ppt_x"/>
                                          </p:val>
                                        </p:tav>
                                      </p:tavLst>
                                    </p:anim>
                                    <p:anim calcmode="lin" valueType="num">
                                      <p:cBhvr additive="base">
                                        <p:cTn id="52" dur="500" fill="hold"/>
                                        <p:tgtEl>
                                          <p:spTgt spid="153649"/>
                                        </p:tgtEl>
                                        <p:attrNameLst>
                                          <p:attrName>ppt_y</p:attrName>
                                        </p:attrNameLst>
                                      </p:cBhvr>
                                      <p:tavLst>
                                        <p:tav tm="0">
                                          <p:val>
                                            <p:strVal val="1+#ppt_h/2"/>
                                          </p:val>
                                        </p:tav>
                                        <p:tav tm="100000">
                                          <p:val>
                                            <p:strVal val="#ppt_y"/>
                                          </p:val>
                                        </p:tav>
                                      </p:tavLst>
                                    </p:anim>
                                  </p:childTnLst>
                                </p:cTn>
                              </p:par>
                              <p:par>
                                <p:cTn id="53" presetID="12" presetClass="entr" presetSubtype="4" fill="hold" grpId="0" nodeType="withEffect">
                                  <p:stCondLst>
                                    <p:cond delay="0"/>
                                  </p:stCondLst>
                                  <p:childTnLst>
                                    <p:set>
                                      <p:cBhvr>
                                        <p:cTn id="54" dur="1" fill="hold">
                                          <p:stCondLst>
                                            <p:cond delay="0"/>
                                          </p:stCondLst>
                                        </p:cTn>
                                        <p:tgtEl>
                                          <p:spTgt spid="153650"/>
                                        </p:tgtEl>
                                        <p:attrNameLst>
                                          <p:attrName>style.visibility</p:attrName>
                                        </p:attrNameLst>
                                      </p:cBhvr>
                                      <p:to>
                                        <p:strVal val="visible"/>
                                      </p:to>
                                    </p:set>
                                    <p:animEffect transition="in" filter="slide(fromBottom)">
                                      <p:cBhvr>
                                        <p:cTn id="55" dur="500"/>
                                        <p:tgtEl>
                                          <p:spTgt spid="153650"/>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153651"/>
                                        </p:tgtEl>
                                        <p:attrNameLst>
                                          <p:attrName>style.visibility</p:attrName>
                                        </p:attrNameLst>
                                      </p:cBhvr>
                                      <p:to>
                                        <p:strVal val="visible"/>
                                      </p:to>
                                    </p:set>
                                    <p:animEffect transition="in" filter="slide(fromBottom)">
                                      <p:cBhvr>
                                        <p:cTn id="58" dur="500"/>
                                        <p:tgtEl>
                                          <p:spTgt spid="153651"/>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153652"/>
                                        </p:tgtEl>
                                        <p:attrNameLst>
                                          <p:attrName>style.visibility</p:attrName>
                                        </p:attrNameLst>
                                      </p:cBhvr>
                                      <p:to>
                                        <p:strVal val="visible"/>
                                      </p:to>
                                    </p:set>
                                    <p:animEffect transition="in" filter="slide(fromBottom)">
                                      <p:cBhvr>
                                        <p:cTn id="61" dur="500"/>
                                        <p:tgtEl>
                                          <p:spTgt spid="153652"/>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153653"/>
                                        </p:tgtEl>
                                        <p:attrNameLst>
                                          <p:attrName>style.visibility</p:attrName>
                                        </p:attrNameLst>
                                      </p:cBhvr>
                                      <p:to>
                                        <p:strVal val="visible"/>
                                      </p:to>
                                    </p:set>
                                    <p:animEffect transition="in" filter="slide(fromBottom)">
                                      <p:cBhvr>
                                        <p:cTn id="64" dur="500"/>
                                        <p:tgtEl>
                                          <p:spTgt spid="153653"/>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153654"/>
                                        </p:tgtEl>
                                        <p:attrNameLst>
                                          <p:attrName>style.visibility</p:attrName>
                                        </p:attrNameLst>
                                      </p:cBhvr>
                                      <p:to>
                                        <p:strVal val="visible"/>
                                      </p:to>
                                    </p:set>
                                    <p:animEffect transition="in" filter="slide(fromBottom)">
                                      <p:cBhvr>
                                        <p:cTn id="67" dur="500"/>
                                        <p:tgtEl>
                                          <p:spTgt spid="153654"/>
                                        </p:tgtEl>
                                      </p:cBhvr>
                                    </p:animEffect>
                                  </p:childTnLst>
                                </p:cTn>
                              </p:par>
                              <p:par>
                                <p:cTn id="68" presetID="12" presetClass="entr" presetSubtype="4" fill="hold" grpId="0" nodeType="withEffect">
                                  <p:stCondLst>
                                    <p:cond delay="0"/>
                                  </p:stCondLst>
                                  <p:childTnLst>
                                    <p:set>
                                      <p:cBhvr>
                                        <p:cTn id="69" dur="1" fill="hold">
                                          <p:stCondLst>
                                            <p:cond delay="0"/>
                                          </p:stCondLst>
                                        </p:cTn>
                                        <p:tgtEl>
                                          <p:spTgt spid="153655"/>
                                        </p:tgtEl>
                                        <p:attrNameLst>
                                          <p:attrName>style.visibility</p:attrName>
                                        </p:attrNameLst>
                                      </p:cBhvr>
                                      <p:to>
                                        <p:strVal val="visible"/>
                                      </p:to>
                                    </p:set>
                                    <p:animEffect transition="in" filter="slide(fromBottom)">
                                      <p:cBhvr>
                                        <p:cTn id="70" dur="500"/>
                                        <p:tgtEl>
                                          <p:spTgt spid="153655"/>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153662"/>
                                        </p:tgtEl>
                                        <p:attrNameLst>
                                          <p:attrName>style.visibility</p:attrName>
                                        </p:attrNameLst>
                                      </p:cBhvr>
                                      <p:to>
                                        <p:strVal val="visible"/>
                                      </p:to>
                                    </p:set>
                                    <p:animEffect transition="in" filter="slide(fromBottom)">
                                      <p:cBhvr>
                                        <p:cTn id="73" dur="500"/>
                                        <p:tgtEl>
                                          <p:spTgt spid="153662"/>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153663"/>
                                        </p:tgtEl>
                                        <p:attrNameLst>
                                          <p:attrName>style.visibility</p:attrName>
                                        </p:attrNameLst>
                                      </p:cBhvr>
                                      <p:to>
                                        <p:strVal val="visible"/>
                                      </p:to>
                                    </p:set>
                                    <p:animEffect transition="in" filter="slide(fromBottom)">
                                      <p:cBhvr>
                                        <p:cTn id="76" dur="500"/>
                                        <p:tgtEl>
                                          <p:spTgt spid="153663"/>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153664"/>
                                        </p:tgtEl>
                                        <p:attrNameLst>
                                          <p:attrName>style.visibility</p:attrName>
                                        </p:attrNameLst>
                                      </p:cBhvr>
                                      <p:to>
                                        <p:strVal val="visible"/>
                                      </p:to>
                                    </p:set>
                                    <p:animEffect transition="in" filter="slide(fromBottom)">
                                      <p:cBhvr>
                                        <p:cTn id="79" dur="500"/>
                                        <p:tgtEl>
                                          <p:spTgt spid="153664"/>
                                        </p:tgtEl>
                                      </p:cBhvr>
                                    </p:animEffect>
                                  </p:childTnLst>
                                </p:cTn>
                              </p:par>
                              <p:par>
                                <p:cTn id="80" presetID="12" presetClass="entr" presetSubtype="4" fill="hold" grpId="0" nodeType="withEffect">
                                  <p:stCondLst>
                                    <p:cond delay="0"/>
                                  </p:stCondLst>
                                  <p:childTnLst>
                                    <p:set>
                                      <p:cBhvr>
                                        <p:cTn id="81" dur="1" fill="hold">
                                          <p:stCondLst>
                                            <p:cond delay="0"/>
                                          </p:stCondLst>
                                        </p:cTn>
                                        <p:tgtEl>
                                          <p:spTgt spid="153669"/>
                                        </p:tgtEl>
                                        <p:attrNameLst>
                                          <p:attrName>style.visibility</p:attrName>
                                        </p:attrNameLst>
                                      </p:cBhvr>
                                      <p:to>
                                        <p:strVal val="visible"/>
                                      </p:to>
                                    </p:set>
                                    <p:animEffect transition="in" filter="slide(fromBottom)">
                                      <p:cBhvr>
                                        <p:cTn id="82" dur="500"/>
                                        <p:tgtEl>
                                          <p:spTgt spid="153669"/>
                                        </p:tgtEl>
                                      </p:cBhvr>
                                    </p:animEffect>
                                  </p:childTnLst>
                                </p:cTn>
                              </p:par>
                              <p:par>
                                <p:cTn id="83" presetID="2" presetClass="entr" presetSubtype="12" fill="hold" grpId="0" nodeType="withEffect">
                                  <p:stCondLst>
                                    <p:cond delay="0"/>
                                  </p:stCondLst>
                                  <p:childTnLst>
                                    <p:set>
                                      <p:cBhvr>
                                        <p:cTn id="84" dur="1" fill="hold">
                                          <p:stCondLst>
                                            <p:cond delay="0"/>
                                          </p:stCondLst>
                                        </p:cTn>
                                        <p:tgtEl>
                                          <p:spTgt spid="153665"/>
                                        </p:tgtEl>
                                        <p:attrNameLst>
                                          <p:attrName>style.visibility</p:attrName>
                                        </p:attrNameLst>
                                      </p:cBhvr>
                                      <p:to>
                                        <p:strVal val="visible"/>
                                      </p:to>
                                    </p:set>
                                    <p:anim calcmode="lin" valueType="num">
                                      <p:cBhvr additive="base">
                                        <p:cTn id="85" dur="500" fill="hold"/>
                                        <p:tgtEl>
                                          <p:spTgt spid="153665"/>
                                        </p:tgtEl>
                                        <p:attrNameLst>
                                          <p:attrName>ppt_x</p:attrName>
                                        </p:attrNameLst>
                                      </p:cBhvr>
                                      <p:tavLst>
                                        <p:tav tm="0">
                                          <p:val>
                                            <p:strVal val="0-#ppt_w/2"/>
                                          </p:val>
                                        </p:tav>
                                        <p:tav tm="100000">
                                          <p:val>
                                            <p:strVal val="#ppt_x"/>
                                          </p:val>
                                        </p:tav>
                                      </p:tavLst>
                                    </p:anim>
                                    <p:anim calcmode="lin" valueType="num">
                                      <p:cBhvr additive="base">
                                        <p:cTn id="86" dur="500" fill="hold"/>
                                        <p:tgtEl>
                                          <p:spTgt spid="153665"/>
                                        </p:tgtEl>
                                        <p:attrNameLst>
                                          <p:attrName>ppt_y</p:attrName>
                                        </p:attrNameLst>
                                      </p:cBhvr>
                                      <p:tavLst>
                                        <p:tav tm="0">
                                          <p:val>
                                            <p:strVal val="1+#ppt_h/2"/>
                                          </p:val>
                                        </p:tav>
                                        <p:tav tm="100000">
                                          <p:val>
                                            <p:strVal val="#ppt_y"/>
                                          </p:val>
                                        </p:tav>
                                      </p:tavLst>
                                    </p:anim>
                                  </p:childTnLst>
                                </p:cTn>
                              </p:par>
                              <p:par>
                                <p:cTn id="87" presetID="2" presetClass="entr" presetSubtype="12" fill="hold" grpId="0" nodeType="withEffect">
                                  <p:stCondLst>
                                    <p:cond delay="0"/>
                                  </p:stCondLst>
                                  <p:childTnLst>
                                    <p:set>
                                      <p:cBhvr>
                                        <p:cTn id="88" dur="1" fill="hold">
                                          <p:stCondLst>
                                            <p:cond delay="0"/>
                                          </p:stCondLst>
                                        </p:cTn>
                                        <p:tgtEl>
                                          <p:spTgt spid="153666"/>
                                        </p:tgtEl>
                                        <p:attrNameLst>
                                          <p:attrName>style.visibility</p:attrName>
                                        </p:attrNameLst>
                                      </p:cBhvr>
                                      <p:to>
                                        <p:strVal val="visible"/>
                                      </p:to>
                                    </p:set>
                                    <p:anim calcmode="lin" valueType="num">
                                      <p:cBhvr additive="base">
                                        <p:cTn id="89" dur="500" fill="hold"/>
                                        <p:tgtEl>
                                          <p:spTgt spid="153666"/>
                                        </p:tgtEl>
                                        <p:attrNameLst>
                                          <p:attrName>ppt_x</p:attrName>
                                        </p:attrNameLst>
                                      </p:cBhvr>
                                      <p:tavLst>
                                        <p:tav tm="0">
                                          <p:val>
                                            <p:strVal val="0-#ppt_w/2"/>
                                          </p:val>
                                        </p:tav>
                                        <p:tav tm="100000">
                                          <p:val>
                                            <p:strVal val="#ppt_x"/>
                                          </p:val>
                                        </p:tav>
                                      </p:tavLst>
                                    </p:anim>
                                    <p:anim calcmode="lin" valueType="num">
                                      <p:cBhvr additive="base">
                                        <p:cTn id="90" dur="500" fill="hold"/>
                                        <p:tgtEl>
                                          <p:spTgt spid="153666"/>
                                        </p:tgtEl>
                                        <p:attrNameLst>
                                          <p:attrName>ppt_y</p:attrName>
                                        </p:attrNameLst>
                                      </p:cBhvr>
                                      <p:tavLst>
                                        <p:tav tm="0">
                                          <p:val>
                                            <p:strVal val="1+#ppt_h/2"/>
                                          </p:val>
                                        </p:tav>
                                        <p:tav tm="100000">
                                          <p:val>
                                            <p:strVal val="#ppt_y"/>
                                          </p:val>
                                        </p:tav>
                                      </p:tavLst>
                                    </p:anim>
                                  </p:childTnLst>
                                </p:cTn>
                              </p:par>
                              <p:par>
                                <p:cTn id="91" presetID="2" presetClass="entr" presetSubtype="12" fill="hold" grpId="0" nodeType="withEffect">
                                  <p:stCondLst>
                                    <p:cond delay="0"/>
                                  </p:stCondLst>
                                  <p:childTnLst>
                                    <p:set>
                                      <p:cBhvr>
                                        <p:cTn id="92" dur="1" fill="hold">
                                          <p:stCondLst>
                                            <p:cond delay="0"/>
                                          </p:stCondLst>
                                        </p:cTn>
                                        <p:tgtEl>
                                          <p:spTgt spid="153667"/>
                                        </p:tgtEl>
                                        <p:attrNameLst>
                                          <p:attrName>style.visibility</p:attrName>
                                        </p:attrNameLst>
                                      </p:cBhvr>
                                      <p:to>
                                        <p:strVal val="visible"/>
                                      </p:to>
                                    </p:set>
                                    <p:anim calcmode="lin" valueType="num">
                                      <p:cBhvr additive="base">
                                        <p:cTn id="93" dur="500" fill="hold"/>
                                        <p:tgtEl>
                                          <p:spTgt spid="153667"/>
                                        </p:tgtEl>
                                        <p:attrNameLst>
                                          <p:attrName>ppt_x</p:attrName>
                                        </p:attrNameLst>
                                      </p:cBhvr>
                                      <p:tavLst>
                                        <p:tav tm="0">
                                          <p:val>
                                            <p:strVal val="0-#ppt_w/2"/>
                                          </p:val>
                                        </p:tav>
                                        <p:tav tm="100000">
                                          <p:val>
                                            <p:strVal val="#ppt_x"/>
                                          </p:val>
                                        </p:tav>
                                      </p:tavLst>
                                    </p:anim>
                                    <p:anim calcmode="lin" valueType="num">
                                      <p:cBhvr additive="base">
                                        <p:cTn id="94" dur="500" fill="hold"/>
                                        <p:tgtEl>
                                          <p:spTgt spid="153667"/>
                                        </p:tgtEl>
                                        <p:attrNameLst>
                                          <p:attrName>ppt_y</p:attrName>
                                        </p:attrNameLst>
                                      </p:cBhvr>
                                      <p:tavLst>
                                        <p:tav tm="0">
                                          <p:val>
                                            <p:strVal val="1+#ppt_h/2"/>
                                          </p:val>
                                        </p:tav>
                                        <p:tav tm="100000">
                                          <p:val>
                                            <p:strVal val="#ppt_y"/>
                                          </p:val>
                                        </p:tav>
                                      </p:tavLst>
                                    </p:anim>
                                  </p:childTnLst>
                                </p:cTn>
                              </p:par>
                              <p:par>
                                <p:cTn id="95" presetID="2" presetClass="entr" presetSubtype="12" fill="hold" grpId="0" nodeType="withEffect">
                                  <p:stCondLst>
                                    <p:cond delay="0"/>
                                  </p:stCondLst>
                                  <p:childTnLst>
                                    <p:set>
                                      <p:cBhvr>
                                        <p:cTn id="96" dur="1" fill="hold">
                                          <p:stCondLst>
                                            <p:cond delay="0"/>
                                          </p:stCondLst>
                                        </p:cTn>
                                        <p:tgtEl>
                                          <p:spTgt spid="153668"/>
                                        </p:tgtEl>
                                        <p:attrNameLst>
                                          <p:attrName>style.visibility</p:attrName>
                                        </p:attrNameLst>
                                      </p:cBhvr>
                                      <p:to>
                                        <p:strVal val="visible"/>
                                      </p:to>
                                    </p:set>
                                    <p:anim calcmode="lin" valueType="num">
                                      <p:cBhvr additive="base">
                                        <p:cTn id="97" dur="500" fill="hold"/>
                                        <p:tgtEl>
                                          <p:spTgt spid="153668"/>
                                        </p:tgtEl>
                                        <p:attrNameLst>
                                          <p:attrName>ppt_x</p:attrName>
                                        </p:attrNameLst>
                                      </p:cBhvr>
                                      <p:tavLst>
                                        <p:tav tm="0">
                                          <p:val>
                                            <p:strVal val="0-#ppt_w/2"/>
                                          </p:val>
                                        </p:tav>
                                        <p:tav tm="100000">
                                          <p:val>
                                            <p:strVal val="#ppt_x"/>
                                          </p:val>
                                        </p:tav>
                                      </p:tavLst>
                                    </p:anim>
                                    <p:anim calcmode="lin" valueType="num">
                                      <p:cBhvr additive="base">
                                        <p:cTn id="98" dur="500" fill="hold"/>
                                        <p:tgtEl>
                                          <p:spTgt spid="153668"/>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37" presetClass="entr" presetSubtype="0" fill="hold" grpId="0" nodeType="clickEffect">
                                  <p:stCondLst>
                                    <p:cond delay="0"/>
                                  </p:stCondLst>
                                  <p:childTnLst>
                                    <p:set>
                                      <p:cBhvr>
                                        <p:cTn id="102" dur="1" fill="hold">
                                          <p:stCondLst>
                                            <p:cond delay="0"/>
                                          </p:stCondLst>
                                        </p:cTn>
                                        <p:tgtEl>
                                          <p:spTgt spid="153672"/>
                                        </p:tgtEl>
                                        <p:attrNameLst>
                                          <p:attrName>style.visibility</p:attrName>
                                        </p:attrNameLst>
                                      </p:cBhvr>
                                      <p:to>
                                        <p:strVal val="visible"/>
                                      </p:to>
                                    </p:set>
                                    <p:animEffect transition="in" filter="fade">
                                      <p:cBhvr>
                                        <p:cTn id="103" dur="1000"/>
                                        <p:tgtEl>
                                          <p:spTgt spid="153672"/>
                                        </p:tgtEl>
                                      </p:cBhvr>
                                    </p:animEffect>
                                    <p:anim calcmode="lin" valueType="num">
                                      <p:cBhvr>
                                        <p:cTn id="104" dur="1000" fill="hold"/>
                                        <p:tgtEl>
                                          <p:spTgt spid="153672"/>
                                        </p:tgtEl>
                                        <p:attrNameLst>
                                          <p:attrName>ppt_x</p:attrName>
                                        </p:attrNameLst>
                                      </p:cBhvr>
                                      <p:tavLst>
                                        <p:tav tm="0">
                                          <p:val>
                                            <p:strVal val="#ppt_x"/>
                                          </p:val>
                                        </p:tav>
                                        <p:tav tm="100000">
                                          <p:val>
                                            <p:strVal val="#ppt_x"/>
                                          </p:val>
                                        </p:tav>
                                      </p:tavLst>
                                    </p:anim>
                                    <p:anim calcmode="lin" valueType="num">
                                      <p:cBhvr>
                                        <p:cTn id="105" dur="900" decel="100000" fill="hold"/>
                                        <p:tgtEl>
                                          <p:spTgt spid="153672"/>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15367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8" grpId="0"/>
      <p:bldP spid="153640" grpId="0"/>
      <p:bldP spid="153641" grpId="0"/>
      <p:bldP spid="153642" grpId="0"/>
      <p:bldP spid="153643" grpId="0"/>
      <p:bldP spid="153644" grpId="0"/>
      <p:bldP spid="153645" grpId="0"/>
      <p:bldP spid="153646" grpId="0"/>
      <p:bldP spid="153647" grpId="0"/>
      <p:bldP spid="153648" grpId="0"/>
      <p:bldP spid="153649" grpId="0"/>
      <p:bldP spid="153650" grpId="0"/>
      <p:bldP spid="153651" grpId="0"/>
      <p:bldP spid="153652" grpId="0"/>
      <p:bldP spid="153653" grpId="0"/>
      <p:bldP spid="153654" grpId="0"/>
      <p:bldP spid="153655" grpId="0"/>
      <p:bldP spid="153662" grpId="0"/>
      <p:bldP spid="153663" grpId="0"/>
      <p:bldP spid="153664" grpId="0"/>
      <p:bldP spid="153665" grpId="0"/>
      <p:bldP spid="153666" grpId="0"/>
      <p:bldP spid="153667" grpId="0" animBg="1"/>
      <p:bldP spid="153668" grpId="0" animBg="1"/>
      <p:bldP spid="153669" grpId="0"/>
      <p:bldP spid="153670" grpId="0" animBg="1"/>
      <p:bldP spid="15367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55650"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5651"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5652" name="Rectangle 4"/>
          <p:cNvSpPr>
            <a:spLocks noChangeArrowheads="1"/>
          </p:cNvSpPr>
          <p:nvPr/>
        </p:nvSpPr>
        <p:spPr bwMode="auto">
          <a:xfrm>
            <a:off x="914400" y="1143000"/>
            <a:ext cx="19796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Flash Memory</a:t>
            </a:r>
          </a:p>
        </p:txBody>
      </p:sp>
      <p:sp>
        <p:nvSpPr>
          <p:cNvPr id="155653" name="Text Box 5"/>
          <p:cNvSpPr txBox="1">
            <a:spLocks noChangeArrowheads="1"/>
          </p:cNvSpPr>
          <p:nvPr/>
        </p:nvSpPr>
        <p:spPr bwMode="auto">
          <a:xfrm>
            <a:off x="914400" y="1676400"/>
            <a:ext cx="762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Flash memories are high density read/write memories that are nonvolatile. They have the ability to retain charge for years with no applied power.</a:t>
            </a:r>
          </a:p>
        </p:txBody>
      </p:sp>
      <p:sp>
        <p:nvSpPr>
          <p:cNvPr id="155684" name="Text Box 36"/>
          <p:cNvSpPr txBox="1">
            <a:spLocks noChangeArrowheads="1"/>
          </p:cNvSpPr>
          <p:nvPr/>
        </p:nvSpPr>
        <p:spPr bwMode="auto">
          <a:xfrm>
            <a:off x="914400" y="2971800"/>
            <a:ext cx="4343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Flash memory uses a MOS transistor with a floating gate as the basic storage cell. The floating gate can store charge (logic 0) when a positive voltage is applied to the control gate. With little or no charge, the cell stores a logic 1.</a:t>
            </a:r>
            <a:endParaRPr lang="en-US" altLang="zh-CN" sz="1200">
              <a:ea typeface="宋体" panose="02010600030101010101" pitchFamily="2" charset="-122"/>
            </a:endParaRPr>
          </a:p>
        </p:txBody>
      </p:sp>
      <p:graphicFrame>
        <p:nvGraphicFramePr>
          <p:cNvPr id="155685" name="Object 37"/>
          <p:cNvGraphicFramePr>
            <a:graphicFrameLocks noChangeAspect="1"/>
          </p:cNvGraphicFramePr>
          <p:nvPr/>
        </p:nvGraphicFramePr>
        <p:xfrm>
          <a:off x="5562600" y="2743200"/>
          <a:ext cx="2667000" cy="1879600"/>
        </p:xfrm>
        <a:graphic>
          <a:graphicData uri="http://schemas.openxmlformats.org/presentationml/2006/ole">
            <mc:AlternateContent xmlns:mc="http://schemas.openxmlformats.org/markup-compatibility/2006">
              <mc:Choice xmlns:v="urn:schemas-microsoft-com:vml" Requires="v">
                <p:oleObj spid="_x0000_s155691" name="CorelDRAW" r:id="rId5" imgW="2210602" imgH="1559601" progId="CorelDRAW.Graphic.13">
                  <p:embed/>
                </p:oleObj>
              </mc:Choice>
              <mc:Fallback>
                <p:oleObj name="CorelDRAW" r:id="rId5" imgW="2210602" imgH="1559601" progId="CorelDRAW.Graphic.1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2743200"/>
                        <a:ext cx="26670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5686" name="Text Box 38"/>
          <p:cNvSpPr txBox="1">
            <a:spLocks noChangeArrowheads="1"/>
          </p:cNvSpPr>
          <p:nvPr/>
        </p:nvSpPr>
        <p:spPr bwMode="auto">
          <a:xfrm>
            <a:off x="5257800" y="46482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logic 0 is stored</a:t>
            </a:r>
          </a:p>
        </p:txBody>
      </p:sp>
      <p:sp>
        <p:nvSpPr>
          <p:cNvPr id="155687" name="Text Box 39"/>
          <p:cNvSpPr txBox="1">
            <a:spLocks noChangeArrowheads="1"/>
          </p:cNvSpPr>
          <p:nvPr/>
        </p:nvSpPr>
        <p:spPr bwMode="auto">
          <a:xfrm>
            <a:off x="7010400" y="46482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logic 1 is stored</a:t>
            </a:r>
          </a:p>
        </p:txBody>
      </p:sp>
      <p:sp>
        <p:nvSpPr>
          <p:cNvPr id="155688" name="Text Box 40"/>
          <p:cNvSpPr txBox="1">
            <a:spLocks noChangeArrowheads="1"/>
          </p:cNvSpPr>
          <p:nvPr/>
        </p:nvSpPr>
        <p:spPr bwMode="auto">
          <a:xfrm>
            <a:off x="838200" y="5105400"/>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The flash memory cell can be read by applying a positive voltage to the control gate. If the cell is storing a 1, the positive voltage is sufficient to turn on the transistor; if it is storing a 0, the transistor is off.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84"/>
                                        </p:tgtEl>
                                        <p:attrNameLst>
                                          <p:attrName>style.visibility</p:attrName>
                                        </p:attrNameLst>
                                      </p:cBhvr>
                                      <p:to>
                                        <p:strVal val="visible"/>
                                      </p:to>
                                    </p:set>
                                    <p:anim calcmode="lin" valueType="num">
                                      <p:cBhvr additive="base">
                                        <p:cTn id="7" dur="500" fill="hold"/>
                                        <p:tgtEl>
                                          <p:spTgt spid="155684"/>
                                        </p:tgtEl>
                                        <p:attrNameLst>
                                          <p:attrName>ppt_x</p:attrName>
                                        </p:attrNameLst>
                                      </p:cBhvr>
                                      <p:tavLst>
                                        <p:tav tm="0">
                                          <p:val>
                                            <p:strVal val="0-#ppt_w/2"/>
                                          </p:val>
                                        </p:tav>
                                        <p:tav tm="100000">
                                          <p:val>
                                            <p:strVal val="#ppt_x"/>
                                          </p:val>
                                        </p:tav>
                                      </p:tavLst>
                                    </p:anim>
                                    <p:anim calcmode="lin" valueType="num">
                                      <p:cBhvr additive="base">
                                        <p:cTn id="8" dur="500" fill="hold"/>
                                        <p:tgtEl>
                                          <p:spTgt spid="15568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5685"/>
                                        </p:tgtEl>
                                        <p:attrNameLst>
                                          <p:attrName>style.visibility</p:attrName>
                                        </p:attrNameLst>
                                      </p:cBhvr>
                                      <p:to>
                                        <p:strVal val="visible"/>
                                      </p:to>
                                    </p:set>
                                    <p:anim calcmode="lin" valueType="num">
                                      <p:cBhvr additive="base">
                                        <p:cTn id="11" dur="500" fill="hold"/>
                                        <p:tgtEl>
                                          <p:spTgt spid="155685"/>
                                        </p:tgtEl>
                                        <p:attrNameLst>
                                          <p:attrName>ppt_x</p:attrName>
                                        </p:attrNameLst>
                                      </p:cBhvr>
                                      <p:tavLst>
                                        <p:tav tm="0">
                                          <p:val>
                                            <p:strVal val="1+#ppt_w/2"/>
                                          </p:val>
                                        </p:tav>
                                        <p:tav tm="100000">
                                          <p:val>
                                            <p:strVal val="#ppt_x"/>
                                          </p:val>
                                        </p:tav>
                                      </p:tavLst>
                                    </p:anim>
                                    <p:anim calcmode="lin" valueType="num">
                                      <p:cBhvr additive="base">
                                        <p:cTn id="12" dur="500" fill="hold"/>
                                        <p:tgtEl>
                                          <p:spTgt spid="155685"/>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5" presetClass="entr" presetSubtype="0" fill="hold" grpId="0" nodeType="afterEffect">
                                  <p:stCondLst>
                                    <p:cond delay="0"/>
                                  </p:stCondLst>
                                  <p:childTnLst>
                                    <p:set>
                                      <p:cBhvr>
                                        <p:cTn id="15" dur="1" fill="hold">
                                          <p:stCondLst>
                                            <p:cond delay="0"/>
                                          </p:stCondLst>
                                        </p:cTn>
                                        <p:tgtEl>
                                          <p:spTgt spid="155686"/>
                                        </p:tgtEl>
                                        <p:attrNameLst>
                                          <p:attrName>style.visibility</p:attrName>
                                        </p:attrNameLst>
                                      </p:cBhvr>
                                      <p:to>
                                        <p:strVal val="visible"/>
                                      </p:to>
                                    </p:set>
                                    <p:anim calcmode="lin" valueType="num">
                                      <p:cBhvr>
                                        <p:cTn id="16" dur="1000" fill="hold"/>
                                        <p:tgtEl>
                                          <p:spTgt spid="155686"/>
                                        </p:tgtEl>
                                        <p:attrNameLst>
                                          <p:attrName>ppt_w</p:attrName>
                                        </p:attrNameLst>
                                      </p:cBhvr>
                                      <p:tavLst>
                                        <p:tav tm="0">
                                          <p:val>
                                            <p:fltVal val="0"/>
                                          </p:val>
                                        </p:tav>
                                        <p:tav tm="100000">
                                          <p:val>
                                            <p:strVal val="#ppt_w"/>
                                          </p:val>
                                        </p:tav>
                                      </p:tavLst>
                                    </p:anim>
                                    <p:anim calcmode="lin" valueType="num">
                                      <p:cBhvr>
                                        <p:cTn id="17" dur="1000" fill="hold"/>
                                        <p:tgtEl>
                                          <p:spTgt spid="155686"/>
                                        </p:tgtEl>
                                        <p:attrNameLst>
                                          <p:attrName>ppt_h</p:attrName>
                                        </p:attrNameLst>
                                      </p:cBhvr>
                                      <p:tavLst>
                                        <p:tav tm="0">
                                          <p:val>
                                            <p:fltVal val="0"/>
                                          </p:val>
                                        </p:tav>
                                        <p:tav tm="100000">
                                          <p:val>
                                            <p:strVal val="#ppt_h"/>
                                          </p:val>
                                        </p:tav>
                                      </p:tavLst>
                                    </p:anim>
                                    <p:anim calcmode="lin" valueType="num">
                                      <p:cBhvr>
                                        <p:cTn id="18" dur="1000" fill="hold"/>
                                        <p:tgtEl>
                                          <p:spTgt spid="155686"/>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55686"/>
                                        </p:tgtEl>
                                        <p:attrNameLst>
                                          <p:attrName>ppt_y</p:attrName>
                                        </p:attrNameLst>
                                      </p:cBhvr>
                                      <p:tavLst>
                                        <p:tav tm="0" fmla="#ppt_y+(sin(-2*pi*(1-$))*-#ppt_x+cos(-2*pi*(1-$))*(1-#ppt_y))*(1-$)">
                                          <p:val>
                                            <p:fltVal val="0"/>
                                          </p:val>
                                        </p:tav>
                                        <p:tav tm="100000">
                                          <p:val>
                                            <p:fltVal val="1"/>
                                          </p:val>
                                        </p:tav>
                                      </p:tavLst>
                                    </p:anim>
                                  </p:childTnLst>
                                </p:cTn>
                              </p:par>
                              <p:par>
                                <p:cTn id="20" presetID="15" presetClass="entr" presetSubtype="0" fill="hold" grpId="0" nodeType="withEffect">
                                  <p:stCondLst>
                                    <p:cond delay="0"/>
                                  </p:stCondLst>
                                  <p:childTnLst>
                                    <p:set>
                                      <p:cBhvr>
                                        <p:cTn id="21" dur="1" fill="hold">
                                          <p:stCondLst>
                                            <p:cond delay="0"/>
                                          </p:stCondLst>
                                        </p:cTn>
                                        <p:tgtEl>
                                          <p:spTgt spid="155687"/>
                                        </p:tgtEl>
                                        <p:attrNameLst>
                                          <p:attrName>style.visibility</p:attrName>
                                        </p:attrNameLst>
                                      </p:cBhvr>
                                      <p:to>
                                        <p:strVal val="visible"/>
                                      </p:to>
                                    </p:set>
                                    <p:anim calcmode="lin" valueType="num">
                                      <p:cBhvr>
                                        <p:cTn id="22" dur="1000" fill="hold"/>
                                        <p:tgtEl>
                                          <p:spTgt spid="155687"/>
                                        </p:tgtEl>
                                        <p:attrNameLst>
                                          <p:attrName>ppt_w</p:attrName>
                                        </p:attrNameLst>
                                      </p:cBhvr>
                                      <p:tavLst>
                                        <p:tav tm="0">
                                          <p:val>
                                            <p:fltVal val="0"/>
                                          </p:val>
                                        </p:tav>
                                        <p:tav tm="100000">
                                          <p:val>
                                            <p:strVal val="#ppt_w"/>
                                          </p:val>
                                        </p:tav>
                                      </p:tavLst>
                                    </p:anim>
                                    <p:anim calcmode="lin" valueType="num">
                                      <p:cBhvr>
                                        <p:cTn id="23" dur="1000" fill="hold"/>
                                        <p:tgtEl>
                                          <p:spTgt spid="155687"/>
                                        </p:tgtEl>
                                        <p:attrNameLst>
                                          <p:attrName>ppt_h</p:attrName>
                                        </p:attrNameLst>
                                      </p:cBhvr>
                                      <p:tavLst>
                                        <p:tav tm="0">
                                          <p:val>
                                            <p:fltVal val="0"/>
                                          </p:val>
                                        </p:tav>
                                        <p:tav tm="100000">
                                          <p:val>
                                            <p:strVal val="#ppt_h"/>
                                          </p:val>
                                        </p:tav>
                                      </p:tavLst>
                                    </p:anim>
                                    <p:anim calcmode="lin" valueType="num">
                                      <p:cBhvr>
                                        <p:cTn id="24" dur="1000" fill="hold"/>
                                        <p:tgtEl>
                                          <p:spTgt spid="155687"/>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5568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7" presetClass="entr" presetSubtype="0" fill="hold" grpId="0" nodeType="clickEffect">
                                  <p:stCondLst>
                                    <p:cond delay="0"/>
                                  </p:stCondLst>
                                  <p:childTnLst>
                                    <p:set>
                                      <p:cBhvr>
                                        <p:cTn id="29" dur="1" fill="hold">
                                          <p:stCondLst>
                                            <p:cond delay="0"/>
                                          </p:stCondLst>
                                        </p:cTn>
                                        <p:tgtEl>
                                          <p:spTgt spid="155688"/>
                                        </p:tgtEl>
                                        <p:attrNameLst>
                                          <p:attrName>style.visibility</p:attrName>
                                        </p:attrNameLst>
                                      </p:cBhvr>
                                      <p:to>
                                        <p:strVal val="visible"/>
                                      </p:to>
                                    </p:set>
                                    <p:animEffect transition="in" filter="fade">
                                      <p:cBhvr>
                                        <p:cTn id="30" dur="1000"/>
                                        <p:tgtEl>
                                          <p:spTgt spid="155688"/>
                                        </p:tgtEl>
                                      </p:cBhvr>
                                    </p:animEffect>
                                    <p:anim calcmode="lin" valueType="num">
                                      <p:cBhvr>
                                        <p:cTn id="31" dur="1000" fill="hold"/>
                                        <p:tgtEl>
                                          <p:spTgt spid="155688"/>
                                        </p:tgtEl>
                                        <p:attrNameLst>
                                          <p:attrName>ppt_x</p:attrName>
                                        </p:attrNameLst>
                                      </p:cBhvr>
                                      <p:tavLst>
                                        <p:tav tm="0">
                                          <p:val>
                                            <p:strVal val="#ppt_x"/>
                                          </p:val>
                                        </p:tav>
                                        <p:tav tm="100000">
                                          <p:val>
                                            <p:strVal val="#ppt_x"/>
                                          </p:val>
                                        </p:tav>
                                      </p:tavLst>
                                    </p:anim>
                                    <p:anim calcmode="lin" valueType="num">
                                      <p:cBhvr>
                                        <p:cTn id="32" dur="900" decel="100000" fill="hold"/>
                                        <p:tgtEl>
                                          <p:spTgt spid="155688"/>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5568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84" grpId="0"/>
      <p:bldP spid="155686" grpId="0"/>
      <p:bldP spid="155687" grpId="0"/>
      <p:bldP spid="155688"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57698"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7699"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7700" name="Rectangle 4"/>
          <p:cNvSpPr>
            <a:spLocks noChangeArrowheads="1"/>
          </p:cNvSpPr>
          <p:nvPr/>
        </p:nvSpPr>
        <p:spPr bwMode="auto">
          <a:xfrm>
            <a:off x="914400" y="1143000"/>
            <a:ext cx="19796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Flash Memory</a:t>
            </a:r>
          </a:p>
        </p:txBody>
      </p:sp>
      <p:sp>
        <p:nvSpPr>
          <p:cNvPr id="157701" name="Text Box 5"/>
          <p:cNvSpPr txBox="1">
            <a:spLocks noChangeArrowheads="1"/>
          </p:cNvSpPr>
          <p:nvPr/>
        </p:nvSpPr>
        <p:spPr bwMode="auto">
          <a:xfrm>
            <a:off x="914400" y="1676400"/>
            <a:ext cx="4572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Flash memories arranged in arrays with an active load. For simplicity, only one column is shown. When a specific row and column is selected during a read operation, the active load has current.</a:t>
            </a:r>
          </a:p>
        </p:txBody>
      </p:sp>
      <p:graphicFrame>
        <p:nvGraphicFramePr>
          <p:cNvPr id="157709" name="Object 13"/>
          <p:cNvGraphicFramePr>
            <a:graphicFrameLocks noChangeAspect="1"/>
          </p:cNvGraphicFramePr>
          <p:nvPr/>
        </p:nvGraphicFramePr>
        <p:xfrm>
          <a:off x="5334000" y="1295400"/>
          <a:ext cx="3343275" cy="4724400"/>
        </p:xfrm>
        <a:graphic>
          <a:graphicData uri="http://schemas.openxmlformats.org/presentationml/2006/ole">
            <mc:AlternateContent xmlns:mc="http://schemas.openxmlformats.org/markup-compatibility/2006">
              <mc:Choice xmlns:v="urn:schemas-microsoft-com:vml" Requires="v">
                <p:oleObj spid="_x0000_s157713" name="CorelDRAW" r:id="rId5" imgW="2822127" imgH="3987597" progId="CorelDRAW.Graphic.13">
                  <p:embed/>
                </p:oleObj>
              </mc:Choice>
              <mc:Fallback>
                <p:oleObj name="CorelDRAW" r:id="rId5" imgW="2822127" imgH="3987597" progId="CorelDRAW.Graphic.1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295400"/>
                        <a:ext cx="33432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7710" name="Text Box 14"/>
          <p:cNvSpPr txBox="1">
            <a:spLocks noChangeArrowheads="1"/>
          </p:cNvSpPr>
          <p:nvPr/>
        </p:nvSpPr>
        <p:spPr bwMode="auto">
          <a:xfrm>
            <a:off x="914400" y="4038600"/>
            <a:ext cx="4191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One drawback to flash memory is that once a bit has been set to 0, it can be reset to a 1 only by erasing an entire block of memory. Another limitation is that flash memory has a large but finite number of read/write cycles.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57710"/>
                                        </p:tgtEl>
                                        <p:attrNameLst>
                                          <p:attrName>style.visibility</p:attrName>
                                        </p:attrNameLst>
                                      </p:cBhvr>
                                      <p:to>
                                        <p:strVal val="visible"/>
                                      </p:to>
                                    </p:set>
                                    <p:animEffect transition="in" filter="fade">
                                      <p:cBhvr>
                                        <p:cTn id="7" dur="1000"/>
                                        <p:tgtEl>
                                          <p:spTgt spid="157710"/>
                                        </p:tgtEl>
                                      </p:cBhvr>
                                    </p:animEffect>
                                    <p:anim calcmode="lin" valueType="num">
                                      <p:cBhvr>
                                        <p:cTn id="8" dur="1000" fill="hold"/>
                                        <p:tgtEl>
                                          <p:spTgt spid="157710"/>
                                        </p:tgtEl>
                                        <p:attrNameLst>
                                          <p:attrName>ppt_x</p:attrName>
                                        </p:attrNameLst>
                                      </p:cBhvr>
                                      <p:tavLst>
                                        <p:tav tm="0">
                                          <p:val>
                                            <p:strVal val="#ppt_x"/>
                                          </p:val>
                                        </p:tav>
                                        <p:tav tm="100000">
                                          <p:val>
                                            <p:strVal val="#ppt_x"/>
                                          </p:val>
                                        </p:tav>
                                      </p:tavLst>
                                    </p:anim>
                                    <p:anim calcmode="lin" valueType="num">
                                      <p:cBhvr>
                                        <p:cTn id="9" dur="900" decel="100000" fill="hold"/>
                                        <p:tgtEl>
                                          <p:spTgt spid="1577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77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59746"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59747"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59748" name="Rectangle 4"/>
          <p:cNvSpPr>
            <a:spLocks noChangeArrowheads="1"/>
          </p:cNvSpPr>
          <p:nvPr/>
        </p:nvSpPr>
        <p:spPr bwMode="auto">
          <a:xfrm>
            <a:off x="914400" y="1143000"/>
            <a:ext cx="2605088"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Memory Expansion</a:t>
            </a:r>
          </a:p>
        </p:txBody>
      </p:sp>
      <p:sp>
        <p:nvSpPr>
          <p:cNvPr id="159749" name="Text Box 5"/>
          <p:cNvSpPr txBox="1">
            <a:spLocks noChangeArrowheads="1"/>
          </p:cNvSpPr>
          <p:nvPr/>
        </p:nvSpPr>
        <p:spPr bwMode="auto">
          <a:xfrm>
            <a:off x="914400" y="167640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Memory can be expanded in either word size or word capacity or both.</a:t>
            </a:r>
          </a:p>
        </p:txBody>
      </p:sp>
      <p:sp>
        <p:nvSpPr>
          <p:cNvPr id="159752" name="Text Box 8"/>
          <p:cNvSpPr txBox="1">
            <a:spLocks noChangeArrowheads="1"/>
          </p:cNvSpPr>
          <p:nvPr/>
        </p:nvSpPr>
        <p:spPr bwMode="auto">
          <a:xfrm>
            <a:off x="914400" y="25146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To expand word size:</a:t>
            </a:r>
          </a:p>
        </p:txBody>
      </p:sp>
      <p:graphicFrame>
        <p:nvGraphicFramePr>
          <p:cNvPr id="159755" name="Object 11"/>
          <p:cNvGraphicFramePr>
            <a:graphicFrameLocks noChangeAspect="1"/>
          </p:cNvGraphicFramePr>
          <p:nvPr/>
        </p:nvGraphicFramePr>
        <p:xfrm>
          <a:off x="3505200" y="3124200"/>
          <a:ext cx="4800600" cy="2854325"/>
        </p:xfrm>
        <a:graphic>
          <a:graphicData uri="http://schemas.openxmlformats.org/presentationml/2006/ole">
            <mc:AlternateContent xmlns:mc="http://schemas.openxmlformats.org/markup-compatibility/2006">
              <mc:Choice xmlns:v="urn:schemas-microsoft-com:vml" Requires="v">
                <p:oleObj spid="_x0000_s159759" name="CorelDRAW" r:id="rId5" imgW="3943470" imgH="2344440" progId="CorelDRAW.Graphic.13">
                  <p:embed/>
                </p:oleObj>
              </mc:Choice>
              <mc:Fallback>
                <p:oleObj name="CorelDRAW" r:id="rId5" imgW="3943470" imgH="2344440" progId="CorelDRAW.Graphic.1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3124200"/>
                        <a:ext cx="4800600"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56" name="Text Box 12"/>
          <p:cNvSpPr txBox="1">
            <a:spLocks noChangeArrowheads="1"/>
          </p:cNvSpPr>
          <p:nvPr/>
        </p:nvSpPr>
        <p:spPr bwMode="auto">
          <a:xfrm>
            <a:off x="990600" y="3505200"/>
            <a:ext cx="2590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Notice that the data bus size is larger, but the number of address is the same.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56"/>
                                        </p:tgtEl>
                                        <p:attrNameLst>
                                          <p:attrName>style.visibility</p:attrName>
                                        </p:attrNameLst>
                                      </p:cBhvr>
                                      <p:to>
                                        <p:strVal val="visible"/>
                                      </p:to>
                                    </p:set>
                                    <p:anim calcmode="lin" valueType="num">
                                      <p:cBhvr additive="base">
                                        <p:cTn id="7" dur="500" fill="hold"/>
                                        <p:tgtEl>
                                          <p:spTgt spid="159756"/>
                                        </p:tgtEl>
                                        <p:attrNameLst>
                                          <p:attrName>ppt_x</p:attrName>
                                        </p:attrNameLst>
                                      </p:cBhvr>
                                      <p:tavLst>
                                        <p:tav tm="0">
                                          <p:val>
                                            <p:strVal val="0-#ppt_w/2"/>
                                          </p:val>
                                        </p:tav>
                                        <p:tav tm="100000">
                                          <p:val>
                                            <p:strVal val="#ppt_x"/>
                                          </p:val>
                                        </p:tav>
                                      </p:tavLst>
                                    </p:anim>
                                    <p:anim calcmode="lin" valueType="num">
                                      <p:cBhvr additive="base">
                                        <p:cTn id="8" dur="500" fill="hold"/>
                                        <p:tgtEl>
                                          <p:spTgt spid="1597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88" name="Text Box 16"/>
          <p:cNvSpPr txBox="1">
            <a:spLocks noChangeArrowheads="1"/>
          </p:cNvSpPr>
          <p:nvPr/>
        </p:nvSpPr>
        <p:spPr bwMode="auto">
          <a:xfrm>
            <a:off x="838200" y="1752600"/>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Memories store data in units from one to eight bits. The most common unit is the </a:t>
            </a:r>
            <a:r>
              <a:rPr lang="en-US" altLang="zh-CN" b="1">
                <a:ea typeface="宋体" panose="02010600030101010101" pitchFamily="2" charset="-122"/>
              </a:rPr>
              <a:t>byte</a:t>
            </a:r>
            <a:r>
              <a:rPr lang="en-US" altLang="zh-CN">
                <a:ea typeface="宋体" panose="02010600030101010101" pitchFamily="2" charset="-122"/>
              </a:rPr>
              <a:t>, which by definition is 8 bits. </a:t>
            </a:r>
          </a:p>
        </p:txBody>
      </p:sp>
      <p:pic>
        <p:nvPicPr>
          <p:cNvPr id="3096" name="Picture 24"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3084" name="Text Box 12"/>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3101" name="Rectangle 29"/>
          <p:cNvSpPr>
            <a:spLocks noChangeArrowheads="1"/>
          </p:cNvSpPr>
          <p:nvPr/>
        </p:nvSpPr>
        <p:spPr bwMode="auto">
          <a:xfrm>
            <a:off x="914400" y="1143000"/>
            <a:ext cx="19796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Memory Units</a:t>
            </a:r>
          </a:p>
        </p:txBody>
      </p:sp>
      <p:sp>
        <p:nvSpPr>
          <p:cNvPr id="3102" name="Text Box 30"/>
          <p:cNvSpPr txBox="1">
            <a:spLocks noChangeArrowheads="1"/>
          </p:cNvSpPr>
          <p:nvPr/>
        </p:nvSpPr>
        <p:spPr bwMode="auto">
          <a:xfrm>
            <a:off x="838200" y="3048000"/>
            <a:ext cx="7543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Computer memories are organized into multiples of bytes called words. Generally, a word is defined as the number of bits handled as one entity by a computer. By this definition, a word is equal to the internal register size (usually 16, 32, or 64 bits). </a:t>
            </a:r>
          </a:p>
        </p:txBody>
      </p:sp>
      <p:graphicFrame>
        <p:nvGraphicFramePr>
          <p:cNvPr id="3103" name="Object 31"/>
          <p:cNvGraphicFramePr>
            <a:graphicFrameLocks noChangeAspect="1"/>
          </p:cNvGraphicFramePr>
          <p:nvPr/>
        </p:nvGraphicFramePr>
        <p:xfrm>
          <a:off x="3657600" y="2667000"/>
          <a:ext cx="1665288" cy="280988"/>
        </p:xfrm>
        <a:graphic>
          <a:graphicData uri="http://schemas.openxmlformats.org/presentationml/2006/ole">
            <mc:AlternateContent xmlns:mc="http://schemas.openxmlformats.org/markup-compatibility/2006">
              <mc:Choice xmlns:v="urn:schemas-microsoft-com:vml" Requires="v">
                <p:oleObj spid="_x0000_s3107" name="CorelDRAW" r:id="rId5" imgW="1045945" imgH="176540" progId="CorelDRAW.Graphic.13">
                  <p:embed/>
                </p:oleObj>
              </mc:Choice>
              <mc:Fallback>
                <p:oleObj name="CorelDRAW" r:id="rId5" imgW="1045945" imgH="176540" progId="CorelDRAW.Graphic.1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2667000"/>
                        <a:ext cx="1665288"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04" name="Text Box 32"/>
          <p:cNvSpPr txBox="1">
            <a:spLocks noChangeArrowheads="1"/>
          </p:cNvSpPr>
          <p:nvPr/>
        </p:nvSpPr>
        <p:spPr bwMode="auto">
          <a:xfrm>
            <a:off x="838200" y="4495800"/>
            <a:ext cx="75438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For historical reasons, assembly language defines a word as exactly two bytes. In assembly language, a 32 bit entity is called a double-word and 64 bits is defined as a quad-word.</a:t>
            </a:r>
          </a:p>
          <a:p>
            <a:pPr>
              <a:spcBef>
                <a:spcPct val="50000"/>
              </a:spcBef>
            </a:pPr>
            <a:endParaRPr lang="en-US" altLang="zh-CN" sz="2000">
              <a:ea typeface="宋体" panose="02010600030101010101" pitchFamily="2" charset="-122"/>
            </a:endParaRP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02"/>
                                        </p:tgtEl>
                                        <p:attrNameLst>
                                          <p:attrName>style.visibility</p:attrName>
                                        </p:attrNameLst>
                                      </p:cBhvr>
                                      <p:to>
                                        <p:strVal val="visible"/>
                                      </p:to>
                                    </p:set>
                                    <p:anim calcmode="lin" valueType="num">
                                      <p:cBhvr additive="base">
                                        <p:cTn id="7" dur="500" fill="hold"/>
                                        <p:tgtEl>
                                          <p:spTgt spid="3102"/>
                                        </p:tgtEl>
                                        <p:attrNameLst>
                                          <p:attrName>ppt_x</p:attrName>
                                        </p:attrNameLst>
                                      </p:cBhvr>
                                      <p:tavLst>
                                        <p:tav tm="0">
                                          <p:val>
                                            <p:strVal val="0-#ppt_w/2"/>
                                          </p:val>
                                        </p:tav>
                                        <p:tav tm="100000">
                                          <p:val>
                                            <p:strVal val="#ppt_x"/>
                                          </p:val>
                                        </p:tav>
                                      </p:tavLst>
                                    </p:anim>
                                    <p:anim calcmode="lin" valueType="num">
                                      <p:cBhvr additive="base">
                                        <p:cTn id="8" dur="500" fill="hold"/>
                                        <p:tgtEl>
                                          <p:spTgt spid="31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3104"/>
                                        </p:tgtEl>
                                        <p:attrNameLst>
                                          <p:attrName>style.visibility</p:attrName>
                                        </p:attrNameLst>
                                      </p:cBhvr>
                                      <p:to>
                                        <p:strVal val="visible"/>
                                      </p:to>
                                    </p:set>
                                    <p:animEffect transition="in" filter="fade">
                                      <p:cBhvr>
                                        <p:cTn id="13" dur="1000"/>
                                        <p:tgtEl>
                                          <p:spTgt spid="3104"/>
                                        </p:tgtEl>
                                      </p:cBhvr>
                                    </p:animEffect>
                                    <p:anim calcmode="lin" valueType="num">
                                      <p:cBhvr>
                                        <p:cTn id="14" dur="1000" fill="hold"/>
                                        <p:tgtEl>
                                          <p:spTgt spid="3104"/>
                                        </p:tgtEl>
                                        <p:attrNameLst>
                                          <p:attrName>ppt_x</p:attrName>
                                        </p:attrNameLst>
                                      </p:cBhvr>
                                      <p:tavLst>
                                        <p:tav tm="0">
                                          <p:val>
                                            <p:strVal val="#ppt_x"/>
                                          </p:val>
                                        </p:tav>
                                        <p:tav tm="100000">
                                          <p:val>
                                            <p:strVal val="#ppt_x"/>
                                          </p:val>
                                        </p:tav>
                                      </p:tavLst>
                                    </p:anim>
                                    <p:anim calcmode="lin" valueType="num">
                                      <p:cBhvr>
                                        <p:cTn id="15" dur="900" decel="100000" fill="hold"/>
                                        <p:tgtEl>
                                          <p:spTgt spid="310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10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 grpId="0"/>
      <p:bldP spid="310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161809" name="Object 17"/>
          <p:cNvGraphicFramePr>
            <a:graphicFrameLocks noChangeAspect="1"/>
          </p:cNvGraphicFramePr>
          <p:nvPr/>
        </p:nvGraphicFramePr>
        <p:xfrm>
          <a:off x="4572000" y="1828800"/>
          <a:ext cx="3960813" cy="3249613"/>
        </p:xfrm>
        <a:graphic>
          <a:graphicData uri="http://schemas.openxmlformats.org/presentationml/2006/ole">
            <mc:AlternateContent xmlns:mc="http://schemas.openxmlformats.org/markup-compatibility/2006">
              <mc:Choice xmlns:v="urn:schemas-microsoft-com:vml" Requires="v">
                <p:oleObj spid="_x0000_s161812" name="CorelDRAW" r:id="rId4" imgW="2588233" imgH="2122058" progId="CorelDRAW.Graphic.13">
                  <p:embed/>
                </p:oleObj>
              </mc:Choice>
              <mc:Fallback>
                <p:oleObj name="CorelDRAW" r:id="rId4" imgW="2588233" imgH="2122058" progId="CorelDRAW.Graphic.1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828800"/>
                        <a:ext cx="3960813" cy="324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1794" name="Picture 2" descr="SH2507-cr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61795"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61796" name="Rectangle 4"/>
          <p:cNvSpPr>
            <a:spLocks noChangeArrowheads="1"/>
          </p:cNvSpPr>
          <p:nvPr/>
        </p:nvSpPr>
        <p:spPr bwMode="auto">
          <a:xfrm>
            <a:off x="914400" y="1143000"/>
            <a:ext cx="2605088"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Memory Expansion</a:t>
            </a:r>
          </a:p>
        </p:txBody>
      </p:sp>
      <p:sp>
        <p:nvSpPr>
          <p:cNvPr id="161799" name="Text Box 7"/>
          <p:cNvSpPr txBox="1">
            <a:spLocks noChangeArrowheads="1"/>
          </p:cNvSpPr>
          <p:nvPr/>
        </p:nvSpPr>
        <p:spPr bwMode="auto">
          <a:xfrm>
            <a:off x="914400" y="1752600"/>
            <a:ext cx="381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To expand word capacity, you need to add an address line as shown in this example </a:t>
            </a:r>
          </a:p>
        </p:txBody>
      </p:sp>
      <p:sp>
        <p:nvSpPr>
          <p:cNvPr id="161803" name="Text Box 11"/>
          <p:cNvSpPr txBox="1">
            <a:spLocks noChangeArrowheads="1"/>
          </p:cNvSpPr>
          <p:nvPr/>
        </p:nvSpPr>
        <p:spPr bwMode="auto">
          <a:xfrm>
            <a:off x="914400" y="3200400"/>
            <a:ext cx="3581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Notice that the data bus size does not change.</a:t>
            </a:r>
          </a:p>
        </p:txBody>
      </p:sp>
      <p:sp>
        <p:nvSpPr>
          <p:cNvPr id="161804" name="WordArt 12"/>
          <p:cNvSpPr>
            <a:spLocks noChangeArrowheads="1" noChangeShapeType="1" noTextEdit="1"/>
          </p:cNvSpPr>
          <p:nvPr/>
        </p:nvSpPr>
        <p:spPr bwMode="auto">
          <a:xfrm>
            <a:off x="838200" y="41148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Question</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161805" name="Text Box 13"/>
          <p:cNvSpPr txBox="1">
            <a:spLocks noChangeArrowheads="1"/>
          </p:cNvSpPr>
          <p:nvPr/>
        </p:nvSpPr>
        <p:spPr bwMode="auto">
          <a:xfrm>
            <a:off x="762000" y="4572000"/>
            <a:ext cx="411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What is the purpose of the inverter?</a:t>
            </a:r>
          </a:p>
        </p:txBody>
      </p:sp>
      <p:sp>
        <p:nvSpPr>
          <p:cNvPr id="161806" name="Line 14"/>
          <p:cNvSpPr>
            <a:spLocks noChangeShapeType="1"/>
          </p:cNvSpPr>
          <p:nvPr/>
        </p:nvSpPr>
        <p:spPr bwMode="auto">
          <a:xfrm flipV="1">
            <a:off x="4572000" y="43434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07" name="WordArt 15"/>
          <p:cNvSpPr>
            <a:spLocks noChangeArrowheads="1" noChangeShapeType="1" noTextEdit="1"/>
          </p:cNvSpPr>
          <p:nvPr/>
        </p:nvSpPr>
        <p:spPr bwMode="auto">
          <a:xfrm>
            <a:off x="838200" y="52578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Answer</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161808" name="Text Box 16"/>
          <p:cNvSpPr txBox="1">
            <a:spLocks noChangeArrowheads="1"/>
          </p:cNvSpPr>
          <p:nvPr/>
        </p:nvSpPr>
        <p:spPr bwMode="auto">
          <a:xfrm>
            <a:off x="2133600" y="5181600"/>
            <a:ext cx="609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Only one of the ICs is enabled at any time depending on the logic on the added address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803"/>
                                        </p:tgtEl>
                                        <p:attrNameLst>
                                          <p:attrName>style.visibility</p:attrName>
                                        </p:attrNameLst>
                                      </p:cBhvr>
                                      <p:to>
                                        <p:strVal val="visible"/>
                                      </p:to>
                                    </p:set>
                                    <p:anim calcmode="lin" valueType="num">
                                      <p:cBhvr additive="base">
                                        <p:cTn id="7" dur="500" fill="hold"/>
                                        <p:tgtEl>
                                          <p:spTgt spid="161803"/>
                                        </p:tgtEl>
                                        <p:attrNameLst>
                                          <p:attrName>ppt_x</p:attrName>
                                        </p:attrNameLst>
                                      </p:cBhvr>
                                      <p:tavLst>
                                        <p:tav tm="0">
                                          <p:val>
                                            <p:strVal val="0-#ppt_w/2"/>
                                          </p:val>
                                        </p:tav>
                                        <p:tav tm="100000">
                                          <p:val>
                                            <p:strVal val="#ppt_x"/>
                                          </p:val>
                                        </p:tav>
                                      </p:tavLst>
                                    </p:anim>
                                    <p:anim calcmode="lin" valueType="num">
                                      <p:cBhvr additive="base">
                                        <p:cTn id="8" dur="500" fill="hold"/>
                                        <p:tgtEl>
                                          <p:spTgt spid="1618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61804"/>
                                        </p:tgtEl>
                                        <p:attrNameLst>
                                          <p:attrName>style.visibility</p:attrName>
                                        </p:attrNameLst>
                                      </p:cBhvr>
                                      <p:to>
                                        <p:strVal val="visible"/>
                                      </p:to>
                                    </p:set>
                                    <p:animEffect transition="in" filter="dissolve">
                                      <p:cBhvr>
                                        <p:cTn id="13" dur="500"/>
                                        <p:tgtEl>
                                          <p:spTgt spid="161804"/>
                                        </p:tgtEl>
                                      </p:cBhvr>
                                    </p:animEffect>
                                  </p:childTnLst>
                                </p:cTn>
                              </p:par>
                              <p:par>
                                <p:cTn id="14" presetID="2" presetClass="entr" presetSubtype="2" fill="hold" grpId="0" nodeType="withEffect">
                                  <p:stCondLst>
                                    <p:cond delay="0"/>
                                  </p:stCondLst>
                                  <p:childTnLst>
                                    <p:set>
                                      <p:cBhvr>
                                        <p:cTn id="15" dur="1" fill="hold">
                                          <p:stCondLst>
                                            <p:cond delay="0"/>
                                          </p:stCondLst>
                                        </p:cTn>
                                        <p:tgtEl>
                                          <p:spTgt spid="161805"/>
                                        </p:tgtEl>
                                        <p:attrNameLst>
                                          <p:attrName>style.visibility</p:attrName>
                                        </p:attrNameLst>
                                      </p:cBhvr>
                                      <p:to>
                                        <p:strVal val="visible"/>
                                      </p:to>
                                    </p:set>
                                    <p:anim calcmode="lin" valueType="num">
                                      <p:cBhvr additive="base">
                                        <p:cTn id="16" dur="500" fill="hold"/>
                                        <p:tgtEl>
                                          <p:spTgt spid="161805"/>
                                        </p:tgtEl>
                                        <p:attrNameLst>
                                          <p:attrName>ppt_x</p:attrName>
                                        </p:attrNameLst>
                                      </p:cBhvr>
                                      <p:tavLst>
                                        <p:tav tm="0">
                                          <p:val>
                                            <p:strVal val="1+#ppt_w/2"/>
                                          </p:val>
                                        </p:tav>
                                        <p:tav tm="100000">
                                          <p:val>
                                            <p:strVal val="#ppt_x"/>
                                          </p:val>
                                        </p:tav>
                                      </p:tavLst>
                                    </p:anim>
                                    <p:anim calcmode="lin" valueType="num">
                                      <p:cBhvr additive="base">
                                        <p:cTn id="17" dur="500" fill="hold"/>
                                        <p:tgtEl>
                                          <p:spTgt spid="161805"/>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161806"/>
                                        </p:tgtEl>
                                        <p:attrNameLst>
                                          <p:attrName>style.visibility</p:attrName>
                                        </p:attrNameLst>
                                      </p:cBhvr>
                                      <p:to>
                                        <p:strVal val="visible"/>
                                      </p:to>
                                    </p:set>
                                    <p:animEffect transition="in" filter="wipe(down)">
                                      <p:cBhvr>
                                        <p:cTn id="21" dur="500"/>
                                        <p:tgtEl>
                                          <p:spTgt spid="16180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61807"/>
                                        </p:tgtEl>
                                        <p:attrNameLst>
                                          <p:attrName>style.visibility</p:attrName>
                                        </p:attrNameLst>
                                      </p:cBhvr>
                                      <p:to>
                                        <p:strVal val="visible"/>
                                      </p:to>
                                    </p:set>
                                    <p:animEffect transition="in" filter="dissolve">
                                      <p:cBhvr>
                                        <p:cTn id="26" dur="500"/>
                                        <p:tgtEl>
                                          <p:spTgt spid="161807"/>
                                        </p:tgtEl>
                                      </p:cBhvr>
                                    </p:animEffect>
                                  </p:childTnLst>
                                </p:cTn>
                              </p:par>
                              <p:par>
                                <p:cTn id="27" presetID="2" presetClass="entr" presetSubtype="2" fill="hold" grpId="0" nodeType="withEffect">
                                  <p:stCondLst>
                                    <p:cond delay="0"/>
                                  </p:stCondLst>
                                  <p:childTnLst>
                                    <p:set>
                                      <p:cBhvr>
                                        <p:cTn id="28" dur="1" fill="hold">
                                          <p:stCondLst>
                                            <p:cond delay="0"/>
                                          </p:stCondLst>
                                        </p:cTn>
                                        <p:tgtEl>
                                          <p:spTgt spid="161808"/>
                                        </p:tgtEl>
                                        <p:attrNameLst>
                                          <p:attrName>style.visibility</p:attrName>
                                        </p:attrNameLst>
                                      </p:cBhvr>
                                      <p:to>
                                        <p:strVal val="visible"/>
                                      </p:to>
                                    </p:set>
                                    <p:anim calcmode="lin" valueType="num">
                                      <p:cBhvr additive="base">
                                        <p:cTn id="29" dur="500" fill="hold"/>
                                        <p:tgtEl>
                                          <p:spTgt spid="161808"/>
                                        </p:tgtEl>
                                        <p:attrNameLst>
                                          <p:attrName>ppt_x</p:attrName>
                                        </p:attrNameLst>
                                      </p:cBhvr>
                                      <p:tavLst>
                                        <p:tav tm="0">
                                          <p:val>
                                            <p:strVal val="1+#ppt_w/2"/>
                                          </p:val>
                                        </p:tav>
                                        <p:tav tm="100000">
                                          <p:val>
                                            <p:strVal val="#ppt_x"/>
                                          </p:val>
                                        </p:tav>
                                      </p:tavLst>
                                    </p:anim>
                                    <p:anim calcmode="lin" valueType="num">
                                      <p:cBhvr additive="base">
                                        <p:cTn id="30" dur="500" fill="hold"/>
                                        <p:tgtEl>
                                          <p:spTgt spid="1618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3" grpId="0"/>
      <p:bldP spid="161804" grpId="0" animBg="1"/>
      <p:bldP spid="161805" grpId="0"/>
      <p:bldP spid="161806" grpId="0" animBg="1"/>
      <p:bldP spid="161807" grpId="0" animBg="1"/>
      <p:bldP spid="161808"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63843" name="Picture 3"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63844" name="Text Box 4"/>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63845" name="Rectangle 5"/>
          <p:cNvSpPr>
            <a:spLocks noChangeArrowheads="1"/>
          </p:cNvSpPr>
          <p:nvPr/>
        </p:nvSpPr>
        <p:spPr bwMode="auto">
          <a:xfrm>
            <a:off x="914400" y="1143000"/>
            <a:ext cx="27035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SIMMs and DIMMs</a:t>
            </a:r>
          </a:p>
        </p:txBody>
      </p:sp>
      <p:sp>
        <p:nvSpPr>
          <p:cNvPr id="163846" name="Text Box 6"/>
          <p:cNvSpPr txBox="1">
            <a:spLocks noChangeArrowheads="1"/>
          </p:cNvSpPr>
          <p:nvPr/>
        </p:nvSpPr>
        <p:spPr bwMode="auto">
          <a:xfrm>
            <a:off x="914400" y="1752600"/>
            <a:ext cx="7620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SIMMs (single in-line memory modules) and DIMMs (dual in-line memory modules) are plug-in circuit boards containing the ICs and I/O brought out on edge connectors. SIMMs have a 32-bit data path with I/O on only one side whereas DIMMs have a 64-bit data path with I/O on both sides of the board.</a:t>
            </a:r>
          </a:p>
        </p:txBody>
      </p:sp>
      <p:graphicFrame>
        <p:nvGraphicFramePr>
          <p:cNvPr id="163853" name="Object 13"/>
          <p:cNvGraphicFramePr>
            <a:graphicFrameLocks noChangeAspect="1"/>
          </p:cNvGraphicFramePr>
          <p:nvPr/>
        </p:nvGraphicFramePr>
        <p:xfrm>
          <a:off x="3810000" y="4038600"/>
          <a:ext cx="3886200" cy="1947863"/>
        </p:xfrm>
        <a:graphic>
          <a:graphicData uri="http://schemas.openxmlformats.org/presentationml/2006/ole">
            <mc:AlternateContent xmlns:mc="http://schemas.openxmlformats.org/markup-compatibility/2006">
              <mc:Choice xmlns:v="urn:schemas-microsoft-com:vml" Requires="v">
                <p:oleObj spid="_x0000_s163861" name="CorelDRAW" r:id="rId5" imgW="2611013" imgH="1309583" progId="CorelDRAW.Graphic.13">
                  <p:embed/>
                </p:oleObj>
              </mc:Choice>
              <mc:Fallback>
                <p:oleObj name="CorelDRAW" r:id="rId5" imgW="2611013" imgH="1309583" progId="CorelDRAW.Graphic.1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038600"/>
                        <a:ext cx="3886200" cy="194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55" name="Text Box 15"/>
          <p:cNvSpPr txBox="1">
            <a:spLocks noChangeArrowheads="1"/>
          </p:cNvSpPr>
          <p:nvPr/>
        </p:nvSpPr>
        <p:spPr bwMode="auto">
          <a:xfrm>
            <a:off x="1371600" y="44958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SIMM or DIMM</a:t>
            </a:r>
          </a:p>
        </p:txBody>
      </p:sp>
      <p:sp>
        <p:nvSpPr>
          <p:cNvPr id="163856" name="Line 16"/>
          <p:cNvSpPr>
            <a:spLocks noChangeShapeType="1"/>
          </p:cNvSpPr>
          <p:nvPr/>
        </p:nvSpPr>
        <p:spPr bwMode="auto">
          <a:xfrm flipV="1">
            <a:off x="3276600" y="4572000"/>
            <a:ext cx="838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57" name="Text Box 17"/>
          <p:cNvSpPr txBox="1">
            <a:spLocks noChangeArrowheads="1"/>
          </p:cNvSpPr>
          <p:nvPr/>
        </p:nvSpPr>
        <p:spPr bwMode="auto">
          <a:xfrm>
            <a:off x="1447800" y="5181600"/>
            <a:ext cx="1905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Socket on system board</a:t>
            </a:r>
          </a:p>
        </p:txBody>
      </p:sp>
      <p:sp>
        <p:nvSpPr>
          <p:cNvPr id="163858" name="Line 18"/>
          <p:cNvSpPr>
            <a:spLocks noChangeShapeType="1"/>
          </p:cNvSpPr>
          <p:nvPr/>
        </p:nvSpPr>
        <p:spPr bwMode="auto">
          <a:xfrm>
            <a:off x="2971800" y="57150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65890"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65891"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65892" name="Rectangle 4"/>
          <p:cNvSpPr>
            <a:spLocks noChangeArrowheads="1"/>
          </p:cNvSpPr>
          <p:nvPr/>
        </p:nvSpPr>
        <p:spPr bwMode="auto">
          <a:xfrm>
            <a:off x="914400" y="1143000"/>
            <a:ext cx="198120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FIFO Memory</a:t>
            </a:r>
          </a:p>
        </p:txBody>
      </p:sp>
      <p:sp>
        <p:nvSpPr>
          <p:cNvPr id="165899" name="Text Box 11"/>
          <p:cNvSpPr txBox="1">
            <a:spLocks noChangeArrowheads="1"/>
          </p:cNvSpPr>
          <p:nvPr/>
        </p:nvSpPr>
        <p:spPr bwMode="auto">
          <a:xfrm>
            <a:off x="990600" y="1828800"/>
            <a:ext cx="7467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FIFO means first in-first out. This type of memory is basically an arrangement of shift registers. It is used in applications where two systems communicate at different rates.</a:t>
            </a:r>
          </a:p>
        </p:txBody>
      </p:sp>
      <p:graphicFrame>
        <p:nvGraphicFramePr>
          <p:cNvPr id="165900" name="Object 12"/>
          <p:cNvGraphicFramePr>
            <a:graphicFrameLocks noChangeAspect="1"/>
          </p:cNvGraphicFramePr>
          <p:nvPr/>
        </p:nvGraphicFramePr>
        <p:xfrm>
          <a:off x="1981200" y="3048000"/>
          <a:ext cx="5400675" cy="2974975"/>
        </p:xfrm>
        <a:graphic>
          <a:graphicData uri="http://schemas.openxmlformats.org/presentationml/2006/ole">
            <mc:AlternateContent xmlns:mc="http://schemas.openxmlformats.org/markup-compatibility/2006">
              <mc:Choice xmlns:v="urn:schemas-microsoft-com:vml" Requires="v">
                <p:oleObj spid="_x0000_s165903" name="CorelDRAW" r:id="rId5" imgW="3943149" imgH="2171151" progId="CorelDRAW.Graphic.13">
                  <p:embed/>
                </p:oleObj>
              </mc:Choice>
              <mc:Fallback>
                <p:oleObj name="CorelDRAW" r:id="rId5" imgW="3943149" imgH="2171151" progId="CorelDRAW.Graphic.1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048000"/>
                        <a:ext cx="5400675"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67938"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67939"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67940" name="Rectangle 4"/>
          <p:cNvSpPr>
            <a:spLocks noChangeArrowheads="1"/>
          </p:cNvSpPr>
          <p:nvPr/>
        </p:nvSpPr>
        <p:spPr bwMode="auto">
          <a:xfrm>
            <a:off x="914400" y="1143000"/>
            <a:ext cx="19970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LIFO Memory</a:t>
            </a:r>
          </a:p>
        </p:txBody>
      </p:sp>
      <p:sp>
        <p:nvSpPr>
          <p:cNvPr id="167941" name="Text Box 5"/>
          <p:cNvSpPr txBox="1">
            <a:spLocks noChangeArrowheads="1"/>
          </p:cNvSpPr>
          <p:nvPr/>
        </p:nvSpPr>
        <p:spPr bwMode="auto">
          <a:xfrm>
            <a:off x="990600" y="1828800"/>
            <a:ext cx="7467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LIFO means last in-first out. In microprocessors, a portion of RAM is devoted to this type of memory, which is called the </a:t>
            </a:r>
            <a:r>
              <a:rPr lang="en-US" altLang="zh-CN" b="1">
                <a:ea typeface="宋体" panose="02010600030101010101" pitchFamily="2" charset="-122"/>
              </a:rPr>
              <a:t>stack</a:t>
            </a:r>
            <a:r>
              <a:rPr lang="en-US" altLang="zh-CN">
                <a:ea typeface="宋体" panose="02010600030101010101" pitchFamily="2" charset="-122"/>
              </a:rPr>
              <a:t>. Stacks are very useful for temporary storage of internal registers, so that the processor can be interrupted but can easily return to a given task. </a:t>
            </a:r>
          </a:p>
        </p:txBody>
      </p:sp>
      <p:sp>
        <p:nvSpPr>
          <p:cNvPr id="167943" name="Text Box 7"/>
          <p:cNvSpPr txBox="1">
            <a:spLocks noChangeArrowheads="1"/>
          </p:cNvSpPr>
          <p:nvPr/>
        </p:nvSpPr>
        <p:spPr bwMode="auto">
          <a:xfrm>
            <a:off x="1066800" y="3886200"/>
            <a:ext cx="3505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A special register, called the stack pointer, keeps track of the location that data was last stored on the stack. This will be the next data to be taken from the stack when needed. </a:t>
            </a:r>
          </a:p>
        </p:txBody>
      </p:sp>
      <p:graphicFrame>
        <p:nvGraphicFramePr>
          <p:cNvPr id="167945" name="Object 9"/>
          <p:cNvGraphicFramePr>
            <a:graphicFrameLocks noChangeAspect="1"/>
          </p:cNvGraphicFramePr>
          <p:nvPr/>
        </p:nvGraphicFramePr>
        <p:xfrm>
          <a:off x="4800600" y="3657600"/>
          <a:ext cx="2798763" cy="2244725"/>
        </p:xfrm>
        <a:graphic>
          <a:graphicData uri="http://schemas.openxmlformats.org/presentationml/2006/ole">
            <mc:AlternateContent xmlns:mc="http://schemas.openxmlformats.org/markup-compatibility/2006">
              <mc:Choice xmlns:v="urn:schemas-microsoft-com:vml" Requires="v">
                <p:oleObj spid="_x0000_s167950" name="CorelDRAW" r:id="rId5" imgW="1634370" imgH="1311859" progId="CorelDRAW.Graphic.13">
                  <p:embed/>
                </p:oleObj>
              </mc:Choice>
              <mc:Fallback>
                <p:oleObj name="CorelDRAW" r:id="rId5" imgW="1634370" imgH="1311859" progId="CorelDRAW.Graphic.1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3657600"/>
                        <a:ext cx="2798763"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6" name="Text Box 10"/>
          <p:cNvSpPr txBox="1">
            <a:spLocks noChangeArrowheads="1"/>
          </p:cNvSpPr>
          <p:nvPr/>
        </p:nvSpPr>
        <p:spPr bwMode="auto">
          <a:xfrm>
            <a:off x="7543800" y="47545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Top-of-stack</a:t>
            </a:r>
          </a:p>
        </p:txBody>
      </p:sp>
      <p:sp>
        <p:nvSpPr>
          <p:cNvPr id="167947" name="Text Box 11"/>
          <p:cNvSpPr txBox="1">
            <a:spLocks noChangeArrowheads="1"/>
          </p:cNvSpPr>
          <p:nvPr/>
        </p:nvSpPr>
        <p:spPr bwMode="auto">
          <a:xfrm>
            <a:off x="4648200" y="49069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solidFill>
                  <a:srgbClr val="FF0000"/>
                </a:solidFill>
                <a:ea typeface="宋体" panose="02010600030101010101" pitchFamily="2" charset="-122"/>
              </a:rPr>
              <a:t>Stack pointer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7943"/>
                                        </p:tgtEl>
                                        <p:attrNameLst>
                                          <p:attrName>style.visibility</p:attrName>
                                        </p:attrNameLst>
                                      </p:cBhvr>
                                      <p:to>
                                        <p:strVal val="visible"/>
                                      </p:to>
                                    </p:set>
                                    <p:animEffect transition="in" filter="dissolve">
                                      <p:cBhvr>
                                        <p:cTn id="7" dur="500"/>
                                        <p:tgtEl>
                                          <p:spTgt spid="167943"/>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167945"/>
                                        </p:tgtEl>
                                        <p:attrNameLst>
                                          <p:attrName>style.visibility</p:attrName>
                                        </p:attrNameLst>
                                      </p:cBhvr>
                                      <p:to>
                                        <p:strVal val="visible"/>
                                      </p:to>
                                    </p:set>
                                    <p:anim calcmode="lin" valueType="num">
                                      <p:cBhvr additive="base">
                                        <p:cTn id="11" dur="500" fill="hold"/>
                                        <p:tgtEl>
                                          <p:spTgt spid="167945"/>
                                        </p:tgtEl>
                                        <p:attrNameLst>
                                          <p:attrName>ppt_x</p:attrName>
                                        </p:attrNameLst>
                                      </p:cBhvr>
                                      <p:tavLst>
                                        <p:tav tm="0">
                                          <p:val>
                                            <p:strVal val="1+#ppt_w/2"/>
                                          </p:val>
                                        </p:tav>
                                        <p:tav tm="100000">
                                          <p:val>
                                            <p:strVal val="#ppt_x"/>
                                          </p:val>
                                        </p:tav>
                                      </p:tavLst>
                                    </p:anim>
                                    <p:anim calcmode="lin" valueType="num">
                                      <p:cBhvr additive="base">
                                        <p:cTn id="12" dur="500" fill="hold"/>
                                        <p:tgtEl>
                                          <p:spTgt spid="167945"/>
                                        </p:tgtEl>
                                        <p:attrNameLst>
                                          <p:attrName>ppt_y</p:attrName>
                                        </p:attrNameLst>
                                      </p:cBhvr>
                                      <p:tavLst>
                                        <p:tav tm="0">
                                          <p:val>
                                            <p:strVal val="#ppt_y"/>
                                          </p:val>
                                        </p:tav>
                                        <p:tav tm="100000">
                                          <p:val>
                                            <p:strVal val="#ppt_y"/>
                                          </p:val>
                                        </p:tav>
                                      </p:tavLst>
                                    </p:anim>
                                  </p:childTnLst>
                                </p:cTn>
                              </p:par>
                              <p:par>
                                <p:cTn id="13" presetID="37" presetClass="entr" presetSubtype="0" fill="hold" grpId="0" nodeType="withEffect">
                                  <p:stCondLst>
                                    <p:cond delay="0"/>
                                  </p:stCondLst>
                                  <p:childTnLst>
                                    <p:set>
                                      <p:cBhvr>
                                        <p:cTn id="14" dur="1" fill="hold">
                                          <p:stCondLst>
                                            <p:cond delay="0"/>
                                          </p:stCondLst>
                                        </p:cTn>
                                        <p:tgtEl>
                                          <p:spTgt spid="167946"/>
                                        </p:tgtEl>
                                        <p:attrNameLst>
                                          <p:attrName>style.visibility</p:attrName>
                                        </p:attrNameLst>
                                      </p:cBhvr>
                                      <p:to>
                                        <p:strVal val="visible"/>
                                      </p:to>
                                    </p:set>
                                    <p:animEffect transition="in" filter="fade">
                                      <p:cBhvr>
                                        <p:cTn id="15" dur="1000"/>
                                        <p:tgtEl>
                                          <p:spTgt spid="167946"/>
                                        </p:tgtEl>
                                      </p:cBhvr>
                                    </p:animEffect>
                                    <p:anim calcmode="lin" valueType="num">
                                      <p:cBhvr>
                                        <p:cTn id="16" dur="1000" fill="hold"/>
                                        <p:tgtEl>
                                          <p:spTgt spid="167946"/>
                                        </p:tgtEl>
                                        <p:attrNameLst>
                                          <p:attrName>ppt_x</p:attrName>
                                        </p:attrNameLst>
                                      </p:cBhvr>
                                      <p:tavLst>
                                        <p:tav tm="0">
                                          <p:val>
                                            <p:strVal val="#ppt_x"/>
                                          </p:val>
                                        </p:tav>
                                        <p:tav tm="100000">
                                          <p:val>
                                            <p:strVal val="#ppt_x"/>
                                          </p:val>
                                        </p:tav>
                                      </p:tavLst>
                                    </p:anim>
                                    <p:anim calcmode="lin" valueType="num">
                                      <p:cBhvr>
                                        <p:cTn id="17" dur="900" decel="100000" fill="hold"/>
                                        <p:tgtEl>
                                          <p:spTgt spid="16794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67946"/>
                                        </p:tgtEl>
                                        <p:attrNameLst>
                                          <p:attrName>ppt_y</p:attrName>
                                        </p:attrNameLst>
                                      </p:cBhvr>
                                      <p:tavLst>
                                        <p:tav tm="0">
                                          <p:val>
                                            <p:strVal val="#ppt_y-.03"/>
                                          </p:val>
                                        </p:tav>
                                        <p:tav tm="100000">
                                          <p:val>
                                            <p:strVal val="#ppt_y"/>
                                          </p:val>
                                        </p:tav>
                                      </p:tavLst>
                                    </p:anim>
                                  </p:childTnLst>
                                </p:cTn>
                              </p:par>
                              <p:par>
                                <p:cTn id="19" presetID="37" presetClass="entr" presetSubtype="0" fill="hold" grpId="0" nodeType="withEffect">
                                  <p:stCondLst>
                                    <p:cond delay="0"/>
                                  </p:stCondLst>
                                  <p:childTnLst>
                                    <p:set>
                                      <p:cBhvr>
                                        <p:cTn id="20" dur="1" fill="hold">
                                          <p:stCondLst>
                                            <p:cond delay="0"/>
                                          </p:stCondLst>
                                        </p:cTn>
                                        <p:tgtEl>
                                          <p:spTgt spid="167947"/>
                                        </p:tgtEl>
                                        <p:attrNameLst>
                                          <p:attrName>style.visibility</p:attrName>
                                        </p:attrNameLst>
                                      </p:cBhvr>
                                      <p:to>
                                        <p:strVal val="visible"/>
                                      </p:to>
                                    </p:set>
                                    <p:animEffect transition="in" filter="fade">
                                      <p:cBhvr>
                                        <p:cTn id="21" dur="1000"/>
                                        <p:tgtEl>
                                          <p:spTgt spid="167947"/>
                                        </p:tgtEl>
                                      </p:cBhvr>
                                    </p:animEffect>
                                    <p:anim calcmode="lin" valueType="num">
                                      <p:cBhvr>
                                        <p:cTn id="22" dur="1000" fill="hold"/>
                                        <p:tgtEl>
                                          <p:spTgt spid="167947"/>
                                        </p:tgtEl>
                                        <p:attrNameLst>
                                          <p:attrName>ppt_x</p:attrName>
                                        </p:attrNameLst>
                                      </p:cBhvr>
                                      <p:tavLst>
                                        <p:tav tm="0">
                                          <p:val>
                                            <p:strVal val="#ppt_x"/>
                                          </p:val>
                                        </p:tav>
                                        <p:tav tm="100000">
                                          <p:val>
                                            <p:strVal val="#ppt_x"/>
                                          </p:val>
                                        </p:tav>
                                      </p:tavLst>
                                    </p:anim>
                                    <p:anim calcmode="lin" valueType="num">
                                      <p:cBhvr>
                                        <p:cTn id="23" dur="900" decel="100000" fill="hold"/>
                                        <p:tgtEl>
                                          <p:spTgt spid="167947"/>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6794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3" grpId="0"/>
      <p:bldP spid="167946" grpId="0"/>
      <p:bldP spid="167947"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69986"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69987"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69988" name="Rectangle 4"/>
          <p:cNvSpPr>
            <a:spLocks noChangeArrowheads="1"/>
          </p:cNvSpPr>
          <p:nvPr/>
        </p:nvSpPr>
        <p:spPr bwMode="auto">
          <a:xfrm>
            <a:off x="914400" y="1143000"/>
            <a:ext cx="279876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Magnetic Hard Drive</a:t>
            </a:r>
          </a:p>
        </p:txBody>
      </p:sp>
      <p:sp>
        <p:nvSpPr>
          <p:cNvPr id="169989" name="Text Box 5"/>
          <p:cNvSpPr txBox="1">
            <a:spLocks noChangeArrowheads="1"/>
          </p:cNvSpPr>
          <p:nvPr/>
        </p:nvSpPr>
        <p:spPr bwMode="auto">
          <a:xfrm>
            <a:off x="914400" y="1828800"/>
            <a:ext cx="7543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The magnetic hard drive is the backbone of computer mass storage and is applied to other devices such as digital video recorders. Capacities of hard drives have increased exponentially, with 1 TB (1 trillion  bytes!) drives available today.</a:t>
            </a:r>
          </a:p>
        </p:txBody>
      </p:sp>
      <p:graphicFrame>
        <p:nvGraphicFramePr>
          <p:cNvPr id="169994" name="Object 10"/>
          <p:cNvGraphicFramePr>
            <a:graphicFrameLocks noChangeAspect="1"/>
          </p:cNvGraphicFramePr>
          <p:nvPr/>
        </p:nvGraphicFramePr>
        <p:xfrm>
          <a:off x="4267200" y="3429000"/>
          <a:ext cx="4071938" cy="2632075"/>
        </p:xfrm>
        <a:graphic>
          <a:graphicData uri="http://schemas.openxmlformats.org/presentationml/2006/ole">
            <mc:AlternateContent xmlns:mc="http://schemas.openxmlformats.org/markup-compatibility/2006">
              <mc:Choice xmlns:v="urn:schemas-microsoft-com:vml" Requires="v">
                <p:oleObj spid="_x0000_s169999" name="CorelDRAW" r:id="rId5" imgW="2962335" imgH="1914307" progId="CorelDRAW.Graphic.13">
                  <p:embed/>
                </p:oleObj>
              </mc:Choice>
              <mc:Fallback>
                <p:oleObj name="CorelDRAW" r:id="rId5" imgW="2962335" imgH="1914307" progId="CorelDRAW.Graphic.1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429000"/>
                        <a:ext cx="4071938"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95" name="Text Box 11"/>
          <p:cNvSpPr txBox="1">
            <a:spLocks noChangeArrowheads="1"/>
          </p:cNvSpPr>
          <p:nvPr/>
        </p:nvSpPr>
        <p:spPr bwMode="auto">
          <a:xfrm>
            <a:off x="914400" y="3794125"/>
            <a:ext cx="3429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Platters are arranged in tracks (circular shapes) and sectors (pie shaped). Files are listed in a File Allocation Table, (FAT) that keeps track of file names, locations, size, and more.</a:t>
            </a:r>
          </a:p>
        </p:txBody>
      </p:sp>
      <p:sp>
        <p:nvSpPr>
          <p:cNvPr id="169996" name="Text Box 12"/>
          <p:cNvSpPr txBox="1">
            <a:spLocks noChangeArrowheads="1"/>
          </p:cNvSpPr>
          <p:nvPr/>
        </p:nvSpPr>
        <p:spPr bwMode="auto">
          <a:xfrm>
            <a:off x="3733800" y="5867400"/>
            <a:ext cx="2667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Hard drive with cover removed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995"/>
                                        </p:tgtEl>
                                        <p:attrNameLst>
                                          <p:attrName>style.visibility</p:attrName>
                                        </p:attrNameLst>
                                      </p:cBhvr>
                                      <p:to>
                                        <p:strVal val="visible"/>
                                      </p:to>
                                    </p:set>
                                    <p:anim calcmode="lin" valueType="num">
                                      <p:cBhvr additive="base">
                                        <p:cTn id="7" dur="500" fill="hold"/>
                                        <p:tgtEl>
                                          <p:spTgt spid="169995"/>
                                        </p:tgtEl>
                                        <p:attrNameLst>
                                          <p:attrName>ppt_x</p:attrName>
                                        </p:attrNameLst>
                                      </p:cBhvr>
                                      <p:tavLst>
                                        <p:tav tm="0">
                                          <p:val>
                                            <p:strVal val="0-#ppt_w/2"/>
                                          </p:val>
                                        </p:tav>
                                        <p:tav tm="100000">
                                          <p:val>
                                            <p:strVal val="#ppt_x"/>
                                          </p:val>
                                        </p:tav>
                                      </p:tavLst>
                                    </p:anim>
                                    <p:anim calcmode="lin" valueType="num">
                                      <p:cBhvr additive="base">
                                        <p:cTn id="8" dur="500" fill="hold"/>
                                        <p:tgtEl>
                                          <p:spTgt spid="1699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5"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72034" name="Picture 2" descr="SH2507-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72035"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72036" name="Rectangle 4"/>
          <p:cNvSpPr>
            <a:spLocks noChangeArrowheads="1"/>
          </p:cNvSpPr>
          <p:nvPr/>
        </p:nvSpPr>
        <p:spPr bwMode="auto">
          <a:xfrm>
            <a:off x="914400" y="1143000"/>
            <a:ext cx="2095500"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Optical Storage</a:t>
            </a:r>
          </a:p>
        </p:txBody>
      </p:sp>
      <p:sp>
        <p:nvSpPr>
          <p:cNvPr id="172037" name="Text Box 5"/>
          <p:cNvSpPr txBox="1">
            <a:spLocks noChangeArrowheads="1"/>
          </p:cNvSpPr>
          <p:nvPr/>
        </p:nvSpPr>
        <p:spPr bwMode="auto">
          <a:xfrm>
            <a:off x="914400" y="1828800"/>
            <a:ext cx="7543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The compact disk (CD) uses a laser to burn tiny </a:t>
            </a:r>
            <a:r>
              <a:rPr lang="en-US" altLang="zh-CN" i="1">
                <a:ea typeface="宋体" panose="02010600030101010101" pitchFamily="2" charset="-122"/>
              </a:rPr>
              <a:t>pits</a:t>
            </a:r>
            <a:r>
              <a:rPr lang="en-US" altLang="zh-CN">
                <a:ea typeface="宋体" panose="02010600030101010101" pitchFamily="2" charset="-122"/>
              </a:rPr>
              <a:t> into  the media. Surrounding the pits are flat areas called </a:t>
            </a:r>
            <a:r>
              <a:rPr lang="en-US" altLang="zh-CN" i="1">
                <a:ea typeface="宋体" panose="02010600030101010101" pitchFamily="2" charset="-122"/>
              </a:rPr>
              <a:t>lands</a:t>
            </a:r>
            <a:r>
              <a:rPr lang="en-US" altLang="zh-CN">
                <a:ea typeface="宋体" panose="02010600030101010101" pitchFamily="2" charset="-122"/>
              </a:rPr>
              <a:t>. The CD can be read using a low-power IR laser that detects the difference between pits and lands.  </a:t>
            </a:r>
          </a:p>
        </p:txBody>
      </p:sp>
      <p:pic>
        <p:nvPicPr>
          <p:cNvPr id="172046" name="Picture 14" descr="C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3276600"/>
            <a:ext cx="2514600" cy="2514600"/>
          </a:xfrm>
          <a:prstGeom prst="rect">
            <a:avLst/>
          </a:prstGeom>
          <a:noFill/>
          <a:ln w="57150" cmpd="thinThick">
            <a:solidFill>
              <a:srgbClr val="0066FF"/>
            </a:solidFill>
            <a:miter lim="800000"/>
            <a:headEnd/>
            <a:tailEnd/>
          </a:ln>
          <a:extLst>
            <a:ext uri="{909E8E84-426E-40DD-AFC4-6F175D3DCCD1}">
              <a14:hiddenFill xmlns:a14="http://schemas.microsoft.com/office/drawing/2010/main">
                <a:solidFill>
                  <a:srgbClr val="FFFFFF"/>
                </a:solidFill>
              </a14:hiddenFill>
            </a:ext>
          </a:extLst>
        </p:spPr>
      </p:pic>
      <p:sp>
        <p:nvSpPr>
          <p:cNvPr id="172047" name="Text Box 15"/>
          <p:cNvSpPr txBox="1">
            <a:spLocks noChangeArrowheads="1"/>
          </p:cNvSpPr>
          <p:nvPr/>
        </p:nvSpPr>
        <p:spPr bwMode="auto">
          <a:xfrm>
            <a:off x="914400" y="3581400"/>
            <a:ext cx="4876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Binary data is encoded with a special method called negative non-return to zero encoding. A change from a pit to a land or a land to a pit represents a binary one, whereas no change represents a zero. A standard 120 mm CD can hold approximately 700 MB of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47"/>
                                        </p:tgtEl>
                                        <p:attrNameLst>
                                          <p:attrName>style.visibility</p:attrName>
                                        </p:attrNameLst>
                                      </p:cBhvr>
                                      <p:to>
                                        <p:strVal val="visible"/>
                                      </p:to>
                                    </p:set>
                                    <p:anim calcmode="lin" valueType="num">
                                      <p:cBhvr additive="base">
                                        <p:cTn id="7" dur="500" fill="hold"/>
                                        <p:tgtEl>
                                          <p:spTgt spid="172047"/>
                                        </p:tgtEl>
                                        <p:attrNameLst>
                                          <p:attrName>ppt_x</p:attrName>
                                        </p:attrNameLst>
                                      </p:cBhvr>
                                      <p:tavLst>
                                        <p:tav tm="0">
                                          <p:val>
                                            <p:strVal val="0-#ppt_w/2"/>
                                          </p:val>
                                        </p:tav>
                                        <p:tav tm="100000">
                                          <p:val>
                                            <p:strVal val="#ppt_x"/>
                                          </p:val>
                                        </p:tav>
                                      </p:tavLst>
                                    </p:anim>
                                    <p:anim calcmode="lin" valueType="num">
                                      <p:cBhvr additive="base">
                                        <p:cTn id="8" dur="500" fill="hold"/>
                                        <p:tgtEl>
                                          <p:spTgt spid="1720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7"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58" name="Picture 14" descr="SH2507-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28600"/>
            <a:ext cx="39624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6149" name="Text Box 5"/>
          <p:cNvSpPr txBox="1">
            <a:spLocks noChangeArrowheads="1"/>
          </p:cNvSpPr>
          <p:nvPr/>
        </p:nvSpPr>
        <p:spPr bwMode="auto">
          <a:xfrm>
            <a:off x="2438400" y="228600"/>
            <a:ext cx="396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Selected Key Terms</a:t>
            </a:r>
          </a:p>
        </p:txBody>
      </p:sp>
      <p:sp>
        <p:nvSpPr>
          <p:cNvPr id="6159" name="Rectangle 15"/>
          <p:cNvSpPr>
            <a:spLocks noChangeArrowheads="1"/>
          </p:cNvSpPr>
          <p:nvPr/>
        </p:nvSpPr>
        <p:spPr bwMode="auto">
          <a:xfrm>
            <a:off x="20638" y="0"/>
            <a:ext cx="9155112" cy="6889750"/>
          </a:xfrm>
          <a:prstGeom prst="rect">
            <a:avLst/>
          </a:prstGeom>
          <a:noFill/>
          <a:ln w="762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0" name="Text Box 16"/>
          <p:cNvSpPr txBox="1">
            <a:spLocks noChangeArrowheads="1"/>
          </p:cNvSpPr>
          <p:nvPr/>
        </p:nvSpPr>
        <p:spPr bwMode="auto">
          <a:xfrm>
            <a:off x="1447800" y="147955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a:latin typeface="Times" panose="02020603050405020304" pitchFamily="18" charset="0"/>
                <a:ea typeface="宋体" panose="02010600030101010101" pitchFamily="2" charset="-122"/>
                <a:cs typeface="Times New Roman" panose="02020603050405020304" pitchFamily="18" charset="0"/>
              </a:rPr>
              <a:t> </a:t>
            </a:r>
          </a:p>
        </p:txBody>
      </p:sp>
      <p:sp>
        <p:nvSpPr>
          <p:cNvPr id="6161" name="Text Box 17"/>
          <p:cNvSpPr txBox="1">
            <a:spLocks noChangeArrowheads="1"/>
          </p:cNvSpPr>
          <p:nvPr/>
        </p:nvSpPr>
        <p:spPr bwMode="auto">
          <a:xfrm>
            <a:off x="152400" y="1546225"/>
            <a:ext cx="18288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Address  </a:t>
            </a: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Capacity</a:t>
            </a:r>
            <a:endParaRPr lang="en-US" altLang="zh-CN" b="1" i="1">
              <a:solidFill>
                <a:schemeClr val="tx2"/>
              </a:solidFill>
              <a:latin typeface="Wingdings" panose="05000000000000000000" pitchFamily="2" charset="2"/>
              <a:ea typeface="宋体" panose="02010600030101010101" pitchFamily="2" charset="-122"/>
              <a:cs typeface="Times New Roman" panose="02020603050405020304" pitchFamily="18" charset="0"/>
            </a:endParaRPr>
          </a:p>
          <a:p>
            <a:pPr algn="r" eaLnBrk="1" hangingPunct="1"/>
            <a:endParaRPr lang="en-US" altLang="zh-CN" b="1" i="1">
              <a:solidFill>
                <a:schemeClr val="tx2"/>
              </a:solidFill>
              <a:latin typeface="Wingdings" panose="05000000000000000000" pitchFamily="2" charset="2"/>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SRAM</a:t>
            </a:r>
          </a:p>
          <a:p>
            <a:pPr algn="r" eaLnBrk="1" hangingPunct="1"/>
            <a:endPar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DRAM</a:t>
            </a: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PROM</a:t>
            </a:r>
          </a:p>
        </p:txBody>
      </p:sp>
      <p:sp>
        <p:nvSpPr>
          <p:cNvPr id="6162" name="Text Box 18"/>
          <p:cNvSpPr txBox="1">
            <a:spLocks noChangeArrowheads="1"/>
          </p:cNvSpPr>
          <p:nvPr/>
        </p:nvSpPr>
        <p:spPr bwMode="auto">
          <a:xfrm>
            <a:off x="2216150" y="1543050"/>
            <a:ext cx="66992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latin typeface="Times" panose="02020603050405020304" pitchFamily="18" charset="0"/>
                <a:ea typeface="宋体" panose="02010600030101010101" pitchFamily="2" charset="-122"/>
                <a:cs typeface="Times New Roman" panose="02020603050405020304" pitchFamily="18" charset="0"/>
              </a:rPr>
              <a:t>The location of a given storage cell or group of cells in memory.</a:t>
            </a:r>
          </a:p>
        </p:txBody>
      </p:sp>
      <p:sp>
        <p:nvSpPr>
          <p:cNvPr id="6163" name="Text Box 19"/>
          <p:cNvSpPr txBox="1">
            <a:spLocks noChangeArrowheads="1"/>
          </p:cNvSpPr>
          <p:nvPr/>
        </p:nvSpPr>
        <p:spPr bwMode="auto">
          <a:xfrm>
            <a:off x="2209800" y="2530475"/>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solidFill>
                  <a:srgbClr val="000000"/>
                </a:solidFill>
                <a:latin typeface="Times" panose="02020603050405020304" pitchFamily="18" charset="0"/>
                <a:ea typeface="宋体" panose="02010600030101010101" pitchFamily="2" charset="-122"/>
                <a:cs typeface="Times New Roman" panose="02020603050405020304" pitchFamily="18" charset="0"/>
              </a:rPr>
              <a:t>The total number of data units (bits, nibbles, bytes, words) that a memory can store.</a:t>
            </a:r>
          </a:p>
        </p:txBody>
      </p:sp>
      <p:sp>
        <p:nvSpPr>
          <p:cNvPr id="6164" name="Text Box 20"/>
          <p:cNvSpPr txBox="1">
            <a:spLocks noChangeArrowheads="1"/>
          </p:cNvSpPr>
          <p:nvPr/>
        </p:nvSpPr>
        <p:spPr bwMode="auto">
          <a:xfrm>
            <a:off x="2209800" y="342900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rgbClr val="000000"/>
                </a:solidFill>
                <a:latin typeface="Times" panose="02020603050405020304" pitchFamily="18" charset="0"/>
                <a:ea typeface="宋体" panose="02010600030101010101" pitchFamily="2" charset="-122"/>
                <a:cs typeface="Times New Roman" panose="02020603050405020304" pitchFamily="18" charset="0"/>
              </a:rPr>
              <a:t>Static random access memory; a type of volatile read/write semiconductor memory.</a:t>
            </a:r>
            <a:r>
              <a:rPr lang="en-US" altLang="zh-CN" b="1" i="1">
                <a:solidFill>
                  <a:srgbClr val="000000"/>
                </a:solidFill>
                <a:latin typeface="Times" panose="02020603050405020304" pitchFamily="18" charset="0"/>
                <a:ea typeface="宋体" panose="02010600030101010101" pitchFamily="2" charset="-122"/>
                <a:cs typeface="Times New Roman" panose="02020603050405020304" pitchFamily="18" charset="0"/>
              </a:rPr>
              <a:t> </a:t>
            </a:r>
          </a:p>
        </p:txBody>
      </p:sp>
      <p:sp>
        <p:nvSpPr>
          <p:cNvPr id="6165" name="Text Box 21"/>
          <p:cNvSpPr txBox="1">
            <a:spLocks noChangeArrowheads="1"/>
          </p:cNvSpPr>
          <p:nvPr/>
        </p:nvSpPr>
        <p:spPr bwMode="auto">
          <a:xfrm>
            <a:off x="2209800" y="426720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rgbClr val="000000"/>
                </a:solidFill>
                <a:ea typeface="宋体" panose="02010600030101010101" pitchFamily="2" charset="-122"/>
              </a:rPr>
              <a:t>Dynamic random access memory; a type of read/write memory that uses capacitors as the storage elements and is a volatile read/write memory.</a:t>
            </a:r>
            <a:r>
              <a:rPr lang="en-US" altLang="zh-CN" b="1" i="1">
                <a:solidFill>
                  <a:srgbClr val="000000"/>
                </a:solidFill>
                <a:ea typeface="宋体" panose="02010600030101010101" pitchFamily="2" charset="-122"/>
              </a:rPr>
              <a:t> </a:t>
            </a:r>
            <a:endParaRPr lang="en-US" altLang="zh-CN">
              <a:latin typeface="Times" panose="02020603050405020304" pitchFamily="18" charset="0"/>
              <a:ea typeface="宋体" panose="02010600030101010101" pitchFamily="2" charset="-122"/>
              <a:cs typeface="Times New Roman" panose="02020603050405020304" pitchFamily="18" charset="0"/>
            </a:endParaRPr>
          </a:p>
        </p:txBody>
      </p:sp>
      <p:sp>
        <p:nvSpPr>
          <p:cNvPr id="6167" name="Text Box 23"/>
          <p:cNvSpPr txBox="1">
            <a:spLocks noChangeArrowheads="1"/>
          </p:cNvSpPr>
          <p:nvPr/>
        </p:nvSpPr>
        <p:spPr bwMode="auto">
          <a:xfrm>
            <a:off x="2209800" y="556260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rgbClr val="000000"/>
                </a:solidFill>
                <a:ea typeface="宋体" panose="02010600030101010101" pitchFamily="2" charset="-122"/>
              </a:rPr>
              <a:t>Programmable read-only memory; type of semiconductor memory.</a:t>
            </a:r>
            <a:r>
              <a:rPr lang="en-US" altLang="zh-CN" b="1" i="1">
                <a:solidFill>
                  <a:srgbClr val="000000"/>
                </a:solidFill>
                <a:ea typeface="宋体" panose="02010600030101010101" pitchFamily="2" charset="-122"/>
              </a:rPr>
              <a:t> </a:t>
            </a:r>
            <a:endParaRPr lang="en-US" altLang="zh-CN">
              <a:latin typeface="Times"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62"/>
                                        </p:tgtEl>
                                        <p:attrNameLst>
                                          <p:attrName>style.visibility</p:attrName>
                                        </p:attrNameLst>
                                      </p:cBhvr>
                                      <p:to>
                                        <p:strVal val="visible"/>
                                      </p:to>
                                    </p:set>
                                    <p:anim calcmode="lin" valueType="num">
                                      <p:cBhvr additive="base">
                                        <p:cTn id="7" dur="500" fill="hold"/>
                                        <p:tgtEl>
                                          <p:spTgt spid="6162"/>
                                        </p:tgtEl>
                                        <p:attrNameLst>
                                          <p:attrName>ppt_x</p:attrName>
                                        </p:attrNameLst>
                                      </p:cBhvr>
                                      <p:tavLst>
                                        <p:tav tm="0">
                                          <p:val>
                                            <p:strVal val="1+#ppt_w/2"/>
                                          </p:val>
                                        </p:tav>
                                        <p:tav tm="100000">
                                          <p:val>
                                            <p:strVal val="#ppt_x"/>
                                          </p:val>
                                        </p:tav>
                                      </p:tavLst>
                                    </p:anim>
                                    <p:anim calcmode="lin" valueType="num">
                                      <p:cBhvr additive="base">
                                        <p:cTn id="8" dur="500" fill="hold"/>
                                        <p:tgtEl>
                                          <p:spTgt spid="61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63"/>
                                        </p:tgtEl>
                                        <p:attrNameLst>
                                          <p:attrName>style.visibility</p:attrName>
                                        </p:attrNameLst>
                                      </p:cBhvr>
                                      <p:to>
                                        <p:strVal val="visible"/>
                                      </p:to>
                                    </p:set>
                                    <p:anim calcmode="lin" valueType="num">
                                      <p:cBhvr additive="base">
                                        <p:cTn id="13" dur="500" fill="hold"/>
                                        <p:tgtEl>
                                          <p:spTgt spid="6163"/>
                                        </p:tgtEl>
                                        <p:attrNameLst>
                                          <p:attrName>ppt_x</p:attrName>
                                        </p:attrNameLst>
                                      </p:cBhvr>
                                      <p:tavLst>
                                        <p:tav tm="0">
                                          <p:val>
                                            <p:strVal val="1+#ppt_w/2"/>
                                          </p:val>
                                        </p:tav>
                                        <p:tav tm="100000">
                                          <p:val>
                                            <p:strVal val="#ppt_x"/>
                                          </p:val>
                                        </p:tav>
                                      </p:tavLst>
                                    </p:anim>
                                    <p:anim calcmode="lin" valueType="num">
                                      <p:cBhvr additive="base">
                                        <p:cTn id="14" dur="500" fill="hold"/>
                                        <p:tgtEl>
                                          <p:spTgt spid="61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64"/>
                                        </p:tgtEl>
                                        <p:attrNameLst>
                                          <p:attrName>style.visibility</p:attrName>
                                        </p:attrNameLst>
                                      </p:cBhvr>
                                      <p:to>
                                        <p:strVal val="visible"/>
                                      </p:to>
                                    </p:set>
                                    <p:anim calcmode="lin" valueType="num">
                                      <p:cBhvr additive="base">
                                        <p:cTn id="19" dur="500" fill="hold"/>
                                        <p:tgtEl>
                                          <p:spTgt spid="6164"/>
                                        </p:tgtEl>
                                        <p:attrNameLst>
                                          <p:attrName>ppt_x</p:attrName>
                                        </p:attrNameLst>
                                      </p:cBhvr>
                                      <p:tavLst>
                                        <p:tav tm="0">
                                          <p:val>
                                            <p:strVal val="1+#ppt_w/2"/>
                                          </p:val>
                                        </p:tav>
                                        <p:tav tm="100000">
                                          <p:val>
                                            <p:strVal val="#ppt_x"/>
                                          </p:val>
                                        </p:tav>
                                      </p:tavLst>
                                    </p:anim>
                                    <p:anim calcmode="lin" valueType="num">
                                      <p:cBhvr additive="base">
                                        <p:cTn id="20" dur="500" fill="hold"/>
                                        <p:tgtEl>
                                          <p:spTgt spid="616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65"/>
                                        </p:tgtEl>
                                        <p:attrNameLst>
                                          <p:attrName>style.visibility</p:attrName>
                                        </p:attrNameLst>
                                      </p:cBhvr>
                                      <p:to>
                                        <p:strVal val="visible"/>
                                      </p:to>
                                    </p:set>
                                    <p:anim calcmode="lin" valueType="num">
                                      <p:cBhvr additive="base">
                                        <p:cTn id="25" dur="500" fill="hold"/>
                                        <p:tgtEl>
                                          <p:spTgt spid="6165"/>
                                        </p:tgtEl>
                                        <p:attrNameLst>
                                          <p:attrName>ppt_x</p:attrName>
                                        </p:attrNameLst>
                                      </p:cBhvr>
                                      <p:tavLst>
                                        <p:tav tm="0">
                                          <p:val>
                                            <p:strVal val="1+#ppt_w/2"/>
                                          </p:val>
                                        </p:tav>
                                        <p:tav tm="100000">
                                          <p:val>
                                            <p:strVal val="#ppt_x"/>
                                          </p:val>
                                        </p:tav>
                                      </p:tavLst>
                                    </p:anim>
                                    <p:anim calcmode="lin" valueType="num">
                                      <p:cBhvr additive="base">
                                        <p:cTn id="26" dur="500" fill="hold"/>
                                        <p:tgtEl>
                                          <p:spTgt spid="616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167"/>
                                        </p:tgtEl>
                                        <p:attrNameLst>
                                          <p:attrName>style.visibility</p:attrName>
                                        </p:attrNameLst>
                                      </p:cBhvr>
                                      <p:to>
                                        <p:strVal val="visible"/>
                                      </p:to>
                                    </p:set>
                                    <p:anim calcmode="lin" valueType="num">
                                      <p:cBhvr additive="base">
                                        <p:cTn id="31" dur="500" fill="hold"/>
                                        <p:tgtEl>
                                          <p:spTgt spid="6167"/>
                                        </p:tgtEl>
                                        <p:attrNameLst>
                                          <p:attrName>ppt_x</p:attrName>
                                        </p:attrNameLst>
                                      </p:cBhvr>
                                      <p:tavLst>
                                        <p:tav tm="0">
                                          <p:val>
                                            <p:strVal val="1+#ppt_w/2"/>
                                          </p:val>
                                        </p:tav>
                                        <p:tav tm="100000">
                                          <p:val>
                                            <p:strVal val="#ppt_x"/>
                                          </p:val>
                                        </p:tav>
                                      </p:tavLst>
                                    </p:anim>
                                    <p:anim calcmode="lin" valueType="num">
                                      <p:cBhvr additive="base">
                                        <p:cTn id="32" dur="500" fill="hold"/>
                                        <p:tgtEl>
                                          <p:spTgt spid="61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2" grpId="0" autoUpdateAnimBg="0"/>
      <p:bldP spid="6163" grpId="0" autoUpdateAnimBg="0"/>
      <p:bldP spid="6164" grpId="0" autoUpdateAnimBg="0"/>
      <p:bldP spid="6165" grpId="0" autoUpdateAnimBg="0"/>
      <p:bldP spid="616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082" name="Picture 2" descr="SH2507-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28600"/>
            <a:ext cx="39624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74083" name="Text Box 3"/>
          <p:cNvSpPr txBox="1">
            <a:spLocks noChangeArrowheads="1"/>
          </p:cNvSpPr>
          <p:nvPr/>
        </p:nvSpPr>
        <p:spPr bwMode="auto">
          <a:xfrm>
            <a:off x="2438400" y="228600"/>
            <a:ext cx="396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Selected Key Terms</a:t>
            </a:r>
          </a:p>
        </p:txBody>
      </p:sp>
      <p:sp>
        <p:nvSpPr>
          <p:cNvPr id="174084" name="Rectangle 4"/>
          <p:cNvSpPr>
            <a:spLocks noChangeArrowheads="1"/>
          </p:cNvSpPr>
          <p:nvPr/>
        </p:nvSpPr>
        <p:spPr bwMode="auto">
          <a:xfrm>
            <a:off x="20638" y="0"/>
            <a:ext cx="9155112" cy="6889750"/>
          </a:xfrm>
          <a:prstGeom prst="rect">
            <a:avLst/>
          </a:prstGeom>
          <a:noFill/>
          <a:ln w="762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85" name="Text Box 5"/>
          <p:cNvSpPr txBox="1">
            <a:spLocks noChangeArrowheads="1"/>
          </p:cNvSpPr>
          <p:nvPr/>
        </p:nvSpPr>
        <p:spPr bwMode="auto">
          <a:xfrm>
            <a:off x="1447800" y="147955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a:latin typeface="Times" panose="02020603050405020304" pitchFamily="18" charset="0"/>
                <a:ea typeface="宋体" panose="02010600030101010101" pitchFamily="2" charset="-122"/>
                <a:cs typeface="Times New Roman" panose="02020603050405020304" pitchFamily="18" charset="0"/>
              </a:rPr>
              <a:t> </a:t>
            </a:r>
          </a:p>
        </p:txBody>
      </p:sp>
      <p:sp>
        <p:nvSpPr>
          <p:cNvPr id="174086" name="Text Box 6"/>
          <p:cNvSpPr txBox="1">
            <a:spLocks noChangeArrowheads="1"/>
          </p:cNvSpPr>
          <p:nvPr/>
        </p:nvSpPr>
        <p:spPr bwMode="auto">
          <a:xfrm>
            <a:off x="152400" y="1546225"/>
            <a:ext cx="21336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EPROM  </a:t>
            </a: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Flash memory</a:t>
            </a:r>
            <a:endParaRPr lang="en-US" altLang="zh-CN" b="1" i="1">
              <a:solidFill>
                <a:schemeClr val="tx2"/>
              </a:solidFill>
              <a:latin typeface="Wingdings" panose="05000000000000000000" pitchFamily="2" charset="2"/>
              <a:ea typeface="宋体" panose="02010600030101010101" pitchFamily="2" charset="-122"/>
              <a:cs typeface="Times New Roman" panose="02020603050405020304" pitchFamily="18" charset="0"/>
            </a:endParaRPr>
          </a:p>
          <a:p>
            <a:pPr algn="r" eaLnBrk="1" hangingPunct="1"/>
            <a:endParaRPr lang="en-US" altLang="zh-CN" b="1" i="1">
              <a:solidFill>
                <a:schemeClr val="tx2"/>
              </a:solidFill>
              <a:latin typeface="Wingdings" panose="05000000000000000000" pitchFamily="2" charset="2"/>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FIFO</a:t>
            </a: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LIFO</a:t>
            </a:r>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endParaRPr lang="en-US" altLang="zh-CN" sz="1200" b="1" i="1">
              <a:solidFill>
                <a:schemeClr val="tx2"/>
              </a:solidFill>
              <a:latin typeface="Times" panose="02020603050405020304" pitchFamily="18" charset="0"/>
              <a:ea typeface="宋体" panose="02010600030101010101" pitchFamily="2" charset="-122"/>
              <a:cs typeface="Times New Roman" panose="02020603050405020304" pitchFamily="18" charset="0"/>
            </a:endParaRPr>
          </a:p>
          <a:p>
            <a:pPr algn="r" eaLnBrk="1" hangingPunct="1"/>
            <a:r>
              <a:rPr lang="en-US" altLang="zh-CN" b="1" i="1">
                <a:solidFill>
                  <a:schemeClr val="tx2"/>
                </a:solidFill>
                <a:latin typeface="Times" panose="02020603050405020304" pitchFamily="18" charset="0"/>
                <a:ea typeface="宋体" panose="02010600030101010101" pitchFamily="2" charset="-122"/>
                <a:cs typeface="Times New Roman" panose="02020603050405020304" pitchFamily="18" charset="0"/>
              </a:rPr>
              <a:t>Hard disk</a:t>
            </a:r>
          </a:p>
        </p:txBody>
      </p:sp>
      <p:sp>
        <p:nvSpPr>
          <p:cNvPr id="174087" name="Text Box 7"/>
          <p:cNvSpPr txBox="1">
            <a:spLocks noChangeArrowheads="1"/>
          </p:cNvSpPr>
          <p:nvPr/>
        </p:nvSpPr>
        <p:spPr bwMode="auto">
          <a:xfrm>
            <a:off x="2444750" y="1543050"/>
            <a:ext cx="64706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solidFill>
                  <a:srgbClr val="000000"/>
                </a:solidFill>
                <a:ea typeface="宋体" panose="02010600030101010101" pitchFamily="2" charset="-122"/>
              </a:rPr>
              <a:t>Erasable programmable read-only memory; a type of semiconductor memory device that typically uses ultraviolet light to erase data.</a:t>
            </a:r>
          </a:p>
        </p:txBody>
      </p:sp>
      <p:sp>
        <p:nvSpPr>
          <p:cNvPr id="174088" name="Text Box 8"/>
          <p:cNvSpPr txBox="1">
            <a:spLocks noChangeArrowheads="1"/>
          </p:cNvSpPr>
          <p:nvPr/>
        </p:nvSpPr>
        <p:spPr bwMode="auto">
          <a:xfrm>
            <a:off x="2438400" y="2851150"/>
            <a:ext cx="6477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a:solidFill>
                  <a:srgbClr val="000000"/>
                </a:solidFill>
                <a:latin typeface="Times" panose="02020603050405020304" pitchFamily="18" charset="0"/>
                <a:ea typeface="宋体" panose="02010600030101010101" pitchFamily="2" charset="-122"/>
                <a:cs typeface="Times New Roman" panose="02020603050405020304" pitchFamily="18" charset="0"/>
              </a:rPr>
              <a:t>A nonvolatile</a:t>
            </a:r>
            <a:r>
              <a:rPr lang="en-US" altLang="zh-CN">
                <a:ea typeface="宋体" panose="02010600030101010101" pitchFamily="2" charset="-122"/>
              </a:rPr>
              <a:t> </a:t>
            </a:r>
            <a:r>
              <a:rPr lang="en-US" altLang="zh-CN">
                <a:solidFill>
                  <a:srgbClr val="000000"/>
                </a:solidFill>
                <a:latin typeface="Times" panose="02020603050405020304" pitchFamily="18" charset="0"/>
                <a:ea typeface="宋体" panose="02010600030101010101" pitchFamily="2" charset="-122"/>
                <a:cs typeface="Times New Roman" panose="02020603050405020304" pitchFamily="18" charset="0"/>
              </a:rPr>
              <a:t>read/write </a:t>
            </a:r>
            <a:r>
              <a:rPr lang="en-US" altLang="zh-CN">
                <a:solidFill>
                  <a:srgbClr val="000000"/>
                </a:solidFill>
                <a:ea typeface="宋体" panose="02010600030101010101" pitchFamily="2" charset="-122"/>
              </a:rPr>
              <a:t>random access</a:t>
            </a:r>
            <a:r>
              <a:rPr lang="en-US" altLang="zh-CN">
                <a:ea typeface="宋体" panose="02010600030101010101" pitchFamily="2" charset="-122"/>
              </a:rPr>
              <a:t> semiconductor memory in which data are stored as charge on a floating gate of a certain type of FET</a:t>
            </a:r>
            <a:r>
              <a:rPr lang="en-US" altLang="zh-CN">
                <a:solidFill>
                  <a:srgbClr val="000000"/>
                </a:solidFill>
                <a:latin typeface="Times" panose="02020603050405020304" pitchFamily="18" charset="0"/>
                <a:ea typeface="宋体" panose="02010600030101010101" pitchFamily="2" charset="-122"/>
                <a:cs typeface="Times New Roman" panose="02020603050405020304" pitchFamily="18" charset="0"/>
              </a:rPr>
              <a:t>.</a:t>
            </a:r>
          </a:p>
        </p:txBody>
      </p:sp>
      <p:sp>
        <p:nvSpPr>
          <p:cNvPr id="174089" name="Text Box 9"/>
          <p:cNvSpPr txBox="1">
            <a:spLocks noChangeArrowheads="1"/>
          </p:cNvSpPr>
          <p:nvPr/>
        </p:nvSpPr>
        <p:spPr bwMode="auto">
          <a:xfrm>
            <a:off x="2438400" y="4130675"/>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rgbClr val="000000"/>
                </a:solidFill>
                <a:latin typeface="Times" panose="02020603050405020304" pitchFamily="18" charset="0"/>
                <a:ea typeface="宋体" panose="02010600030101010101" pitchFamily="2" charset="-122"/>
                <a:cs typeface="Times New Roman" panose="02020603050405020304" pitchFamily="18" charset="0"/>
              </a:rPr>
              <a:t>First in-first out memory.</a:t>
            </a:r>
            <a:r>
              <a:rPr lang="en-US" altLang="zh-CN" b="1" i="1">
                <a:solidFill>
                  <a:srgbClr val="000000"/>
                </a:solidFill>
                <a:latin typeface="Times" panose="02020603050405020304" pitchFamily="18" charset="0"/>
                <a:ea typeface="宋体" panose="02010600030101010101" pitchFamily="2" charset="-122"/>
                <a:cs typeface="Times New Roman" panose="02020603050405020304" pitchFamily="18" charset="0"/>
              </a:rPr>
              <a:t> </a:t>
            </a:r>
          </a:p>
        </p:txBody>
      </p:sp>
      <p:sp>
        <p:nvSpPr>
          <p:cNvPr id="174090" name="Text Box 10"/>
          <p:cNvSpPr txBox="1">
            <a:spLocks noChangeArrowheads="1"/>
          </p:cNvSpPr>
          <p:nvPr/>
        </p:nvSpPr>
        <p:spPr bwMode="auto">
          <a:xfrm>
            <a:off x="2438400" y="46482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rgbClr val="000000"/>
                </a:solidFill>
                <a:ea typeface="宋体" panose="02010600030101010101" pitchFamily="2" charset="-122"/>
              </a:rPr>
              <a:t>Last in-first out memory</a:t>
            </a:r>
          </a:p>
        </p:txBody>
      </p:sp>
      <p:sp>
        <p:nvSpPr>
          <p:cNvPr id="174091" name="Text Box 11"/>
          <p:cNvSpPr txBox="1">
            <a:spLocks noChangeArrowheads="1"/>
          </p:cNvSpPr>
          <p:nvPr/>
        </p:nvSpPr>
        <p:spPr bwMode="auto">
          <a:xfrm>
            <a:off x="2438400" y="5181600"/>
            <a:ext cx="6477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rgbClr val="000000"/>
                </a:solidFill>
                <a:ea typeface="宋体" panose="02010600030101010101" pitchFamily="2" charset="-122"/>
              </a:rPr>
              <a:t>A magnetic storage device; typically a stack of two or more rigid disks enclosed in a sealed housing.</a:t>
            </a:r>
            <a:r>
              <a:rPr lang="en-US" altLang="zh-CN" b="1" i="1">
                <a:solidFill>
                  <a:srgbClr val="000000"/>
                </a:solidFill>
                <a:ea typeface="宋体" panose="02010600030101010101" pitchFamily="2" charset="-122"/>
              </a:rPr>
              <a:t> </a:t>
            </a:r>
            <a:endParaRPr lang="en-US" altLang="zh-CN">
              <a:latin typeface="Times"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087"/>
                                        </p:tgtEl>
                                        <p:attrNameLst>
                                          <p:attrName>style.visibility</p:attrName>
                                        </p:attrNameLst>
                                      </p:cBhvr>
                                      <p:to>
                                        <p:strVal val="visible"/>
                                      </p:to>
                                    </p:set>
                                    <p:anim calcmode="lin" valueType="num">
                                      <p:cBhvr additive="base">
                                        <p:cTn id="7" dur="500" fill="hold"/>
                                        <p:tgtEl>
                                          <p:spTgt spid="174087"/>
                                        </p:tgtEl>
                                        <p:attrNameLst>
                                          <p:attrName>ppt_x</p:attrName>
                                        </p:attrNameLst>
                                      </p:cBhvr>
                                      <p:tavLst>
                                        <p:tav tm="0">
                                          <p:val>
                                            <p:strVal val="1+#ppt_w/2"/>
                                          </p:val>
                                        </p:tav>
                                        <p:tav tm="100000">
                                          <p:val>
                                            <p:strVal val="#ppt_x"/>
                                          </p:val>
                                        </p:tav>
                                      </p:tavLst>
                                    </p:anim>
                                    <p:anim calcmode="lin" valueType="num">
                                      <p:cBhvr additive="base">
                                        <p:cTn id="8" dur="500" fill="hold"/>
                                        <p:tgtEl>
                                          <p:spTgt spid="1740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4088"/>
                                        </p:tgtEl>
                                        <p:attrNameLst>
                                          <p:attrName>style.visibility</p:attrName>
                                        </p:attrNameLst>
                                      </p:cBhvr>
                                      <p:to>
                                        <p:strVal val="visible"/>
                                      </p:to>
                                    </p:set>
                                    <p:anim calcmode="lin" valueType="num">
                                      <p:cBhvr additive="base">
                                        <p:cTn id="13" dur="500" fill="hold"/>
                                        <p:tgtEl>
                                          <p:spTgt spid="174088"/>
                                        </p:tgtEl>
                                        <p:attrNameLst>
                                          <p:attrName>ppt_x</p:attrName>
                                        </p:attrNameLst>
                                      </p:cBhvr>
                                      <p:tavLst>
                                        <p:tav tm="0">
                                          <p:val>
                                            <p:strVal val="1+#ppt_w/2"/>
                                          </p:val>
                                        </p:tav>
                                        <p:tav tm="100000">
                                          <p:val>
                                            <p:strVal val="#ppt_x"/>
                                          </p:val>
                                        </p:tav>
                                      </p:tavLst>
                                    </p:anim>
                                    <p:anim calcmode="lin" valueType="num">
                                      <p:cBhvr additive="base">
                                        <p:cTn id="14" dur="500" fill="hold"/>
                                        <p:tgtEl>
                                          <p:spTgt spid="17408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4089"/>
                                        </p:tgtEl>
                                        <p:attrNameLst>
                                          <p:attrName>style.visibility</p:attrName>
                                        </p:attrNameLst>
                                      </p:cBhvr>
                                      <p:to>
                                        <p:strVal val="visible"/>
                                      </p:to>
                                    </p:set>
                                    <p:anim calcmode="lin" valueType="num">
                                      <p:cBhvr additive="base">
                                        <p:cTn id="19" dur="500" fill="hold"/>
                                        <p:tgtEl>
                                          <p:spTgt spid="174089"/>
                                        </p:tgtEl>
                                        <p:attrNameLst>
                                          <p:attrName>ppt_x</p:attrName>
                                        </p:attrNameLst>
                                      </p:cBhvr>
                                      <p:tavLst>
                                        <p:tav tm="0">
                                          <p:val>
                                            <p:strVal val="1+#ppt_w/2"/>
                                          </p:val>
                                        </p:tav>
                                        <p:tav tm="100000">
                                          <p:val>
                                            <p:strVal val="#ppt_x"/>
                                          </p:val>
                                        </p:tav>
                                      </p:tavLst>
                                    </p:anim>
                                    <p:anim calcmode="lin" valueType="num">
                                      <p:cBhvr additive="base">
                                        <p:cTn id="20" dur="500" fill="hold"/>
                                        <p:tgtEl>
                                          <p:spTgt spid="17408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74090"/>
                                        </p:tgtEl>
                                        <p:attrNameLst>
                                          <p:attrName>style.visibility</p:attrName>
                                        </p:attrNameLst>
                                      </p:cBhvr>
                                      <p:to>
                                        <p:strVal val="visible"/>
                                      </p:to>
                                    </p:set>
                                    <p:anim calcmode="lin" valueType="num">
                                      <p:cBhvr additive="base">
                                        <p:cTn id="25" dur="500" fill="hold"/>
                                        <p:tgtEl>
                                          <p:spTgt spid="174090"/>
                                        </p:tgtEl>
                                        <p:attrNameLst>
                                          <p:attrName>ppt_x</p:attrName>
                                        </p:attrNameLst>
                                      </p:cBhvr>
                                      <p:tavLst>
                                        <p:tav tm="0">
                                          <p:val>
                                            <p:strVal val="1+#ppt_w/2"/>
                                          </p:val>
                                        </p:tav>
                                        <p:tav tm="100000">
                                          <p:val>
                                            <p:strVal val="#ppt_x"/>
                                          </p:val>
                                        </p:tav>
                                      </p:tavLst>
                                    </p:anim>
                                    <p:anim calcmode="lin" valueType="num">
                                      <p:cBhvr additive="base">
                                        <p:cTn id="26" dur="500" fill="hold"/>
                                        <p:tgtEl>
                                          <p:spTgt spid="17409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74091"/>
                                        </p:tgtEl>
                                        <p:attrNameLst>
                                          <p:attrName>style.visibility</p:attrName>
                                        </p:attrNameLst>
                                      </p:cBhvr>
                                      <p:to>
                                        <p:strVal val="visible"/>
                                      </p:to>
                                    </p:set>
                                    <p:anim calcmode="lin" valueType="num">
                                      <p:cBhvr additive="base">
                                        <p:cTn id="31" dur="500" fill="hold"/>
                                        <p:tgtEl>
                                          <p:spTgt spid="174091"/>
                                        </p:tgtEl>
                                        <p:attrNameLst>
                                          <p:attrName>ppt_x</p:attrName>
                                        </p:attrNameLst>
                                      </p:cBhvr>
                                      <p:tavLst>
                                        <p:tav tm="0">
                                          <p:val>
                                            <p:strVal val="1+#ppt_w/2"/>
                                          </p:val>
                                        </p:tav>
                                        <p:tav tm="100000">
                                          <p:val>
                                            <p:strVal val="#ppt_x"/>
                                          </p:val>
                                        </p:tav>
                                      </p:tavLst>
                                    </p:anim>
                                    <p:anim calcmode="lin" valueType="num">
                                      <p:cBhvr additive="base">
                                        <p:cTn id="32" dur="500" fill="hold"/>
                                        <p:tgtEl>
                                          <p:spTgt spid="1740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7" grpId="0" autoUpdateAnimBg="0"/>
      <p:bldP spid="174088" grpId="0" autoUpdateAnimBg="0"/>
      <p:bldP spid="174089" grpId="0" autoUpdateAnimBg="0"/>
      <p:bldP spid="174090" grpId="0" autoUpdateAnimBg="0"/>
      <p:bldP spid="17409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47" name="Text Box 3"/>
          <p:cNvSpPr txBox="1">
            <a:spLocks noChangeArrowheads="1"/>
          </p:cNvSpPr>
          <p:nvPr/>
        </p:nvSpPr>
        <p:spPr bwMode="auto">
          <a:xfrm>
            <a:off x="914400" y="16002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chemeClr val="tx2"/>
                </a:solidFill>
                <a:ea typeface="宋体" panose="02010600030101010101" pitchFamily="2" charset="-122"/>
              </a:rPr>
              <a:t>1. Static RAM is </a:t>
            </a:r>
          </a:p>
          <a:p>
            <a:pPr eaLnBrk="1" hangingPunct="1">
              <a:spcBef>
                <a:spcPct val="50000"/>
              </a:spcBef>
            </a:pPr>
            <a:r>
              <a:rPr lang="en-US" altLang="zh-CN">
                <a:solidFill>
                  <a:schemeClr val="tx2"/>
                </a:solidFill>
                <a:ea typeface="宋体" panose="02010600030101010101" pitchFamily="2" charset="-122"/>
              </a:rPr>
              <a:t>	a. nonvolatile read only memory</a:t>
            </a:r>
            <a:endParaRPr lang="en-US" altLang="zh-CN" baseline="30000">
              <a:solidFill>
                <a:schemeClr val="tx2"/>
              </a:solidFill>
              <a:ea typeface="宋体" panose="02010600030101010101" pitchFamily="2" charset="-122"/>
            </a:endParaRPr>
          </a:p>
          <a:p>
            <a:pPr eaLnBrk="1" hangingPunct="1">
              <a:spcBef>
                <a:spcPct val="50000"/>
              </a:spcBef>
            </a:pPr>
            <a:r>
              <a:rPr lang="en-US" altLang="zh-CN">
                <a:solidFill>
                  <a:schemeClr val="tx2"/>
                </a:solidFill>
                <a:ea typeface="宋体" panose="02010600030101010101" pitchFamily="2" charset="-122"/>
              </a:rPr>
              <a:t>	b. nonvolatile read/write memory</a:t>
            </a:r>
          </a:p>
          <a:p>
            <a:pPr eaLnBrk="1" hangingPunct="1">
              <a:spcBef>
                <a:spcPct val="50000"/>
              </a:spcBef>
            </a:pPr>
            <a:r>
              <a:rPr lang="en-US" altLang="zh-CN">
                <a:solidFill>
                  <a:schemeClr val="tx2"/>
                </a:solidFill>
                <a:ea typeface="宋体" panose="02010600030101010101" pitchFamily="2" charset="-122"/>
              </a:rPr>
              <a:t>	c. volatile read only memory</a:t>
            </a:r>
          </a:p>
          <a:p>
            <a:pPr eaLnBrk="1" hangingPunct="1">
              <a:spcBef>
                <a:spcPct val="50000"/>
              </a:spcBef>
            </a:pPr>
            <a:r>
              <a:rPr lang="en-US" altLang="zh-CN">
                <a:solidFill>
                  <a:schemeClr val="tx2"/>
                </a:solidFill>
                <a:ea typeface="宋体" panose="02010600030101010101" pitchFamily="2" charset="-122"/>
              </a:rPr>
              <a:t>	d. volatile read/write memory</a:t>
            </a:r>
          </a:p>
          <a:p>
            <a:pPr eaLnBrk="1" hangingPunct="1">
              <a:spcBef>
                <a:spcPct val="50000"/>
              </a:spcBef>
            </a:pPr>
            <a:endParaRPr lang="en-US" altLang="zh-CN">
              <a:solidFill>
                <a:schemeClr val="tx2"/>
              </a:solidFill>
              <a:ea typeface="宋体" panose="02010600030101010101" pitchFamily="2" charset="-122"/>
            </a:endParaRPr>
          </a:p>
        </p:txBody>
      </p:sp>
      <p:sp>
        <p:nvSpPr>
          <p:cNvPr id="108549"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Tree>
  </p:cSld>
  <p:clrMapOvr>
    <a:masterClrMapping/>
  </p:clrMapOvr>
  <p:transition>
    <p:cover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5" name="Text Box 3"/>
          <p:cNvSpPr txBox="1">
            <a:spLocks noChangeArrowheads="1"/>
          </p:cNvSpPr>
          <p:nvPr/>
        </p:nvSpPr>
        <p:spPr bwMode="auto">
          <a:xfrm>
            <a:off x="914400" y="1600200"/>
            <a:ext cx="7467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2"/>
                </a:solidFill>
                <a:ea typeface="宋体" panose="02010600030101010101" pitchFamily="2" charset="-122"/>
              </a:rPr>
              <a:t>2.  A nonvolatile memory is one that</a:t>
            </a:r>
          </a:p>
          <a:p>
            <a:pPr lvl="1">
              <a:spcBef>
                <a:spcPct val="50000"/>
              </a:spcBef>
            </a:pPr>
            <a:r>
              <a:rPr lang="en-US" altLang="zh-CN">
                <a:solidFill>
                  <a:schemeClr val="tx2"/>
                </a:solidFill>
                <a:ea typeface="宋体" panose="02010600030101010101" pitchFamily="2" charset="-122"/>
              </a:rPr>
              <a:t> 	a. requires a clock</a:t>
            </a:r>
          </a:p>
          <a:p>
            <a:pPr lvl="1">
              <a:spcBef>
                <a:spcPct val="50000"/>
              </a:spcBef>
            </a:pPr>
            <a:r>
              <a:rPr lang="en-US" altLang="zh-CN">
                <a:solidFill>
                  <a:schemeClr val="tx2"/>
                </a:solidFill>
                <a:ea typeface="宋体" panose="02010600030101010101" pitchFamily="2" charset="-122"/>
              </a:rPr>
              <a:t> 	b. must be refreshed regularly</a:t>
            </a:r>
          </a:p>
          <a:p>
            <a:pPr>
              <a:spcBef>
                <a:spcPct val="50000"/>
              </a:spcBef>
            </a:pPr>
            <a:r>
              <a:rPr lang="en-US" altLang="zh-CN">
                <a:solidFill>
                  <a:schemeClr val="tx2"/>
                </a:solidFill>
                <a:ea typeface="宋体" panose="02010600030101010101" pitchFamily="2" charset="-122"/>
              </a:rPr>
              <a:t> 	c. retains data without power applied</a:t>
            </a:r>
          </a:p>
          <a:p>
            <a:pPr>
              <a:spcBef>
                <a:spcPct val="50000"/>
              </a:spcBef>
            </a:pPr>
            <a:r>
              <a:rPr lang="en-US" altLang="zh-CN">
                <a:solidFill>
                  <a:schemeClr val="tx2"/>
                </a:solidFill>
                <a:ea typeface="宋体" panose="02010600030101010101" pitchFamily="2" charset="-122"/>
              </a:rPr>
              <a:t> 	d. all of the above</a:t>
            </a:r>
          </a:p>
        </p:txBody>
      </p:sp>
      <p:sp>
        <p:nvSpPr>
          <p:cNvPr id="110597"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838200" y="1752600"/>
            <a:ext cx="769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The location of a unit of data in a memory is called the </a:t>
            </a:r>
            <a:r>
              <a:rPr lang="en-US" altLang="zh-CN" b="1">
                <a:ea typeface="宋体" panose="02010600030101010101" pitchFamily="2" charset="-122"/>
              </a:rPr>
              <a:t>address</a:t>
            </a:r>
            <a:r>
              <a:rPr lang="en-US" altLang="zh-CN">
                <a:ea typeface="宋体" panose="02010600030101010101" pitchFamily="2" charset="-122"/>
              </a:rPr>
              <a:t>. In PCs, a byte is the smallest unit of data that can be accessed. </a:t>
            </a:r>
          </a:p>
        </p:txBody>
      </p:sp>
      <p:pic>
        <p:nvPicPr>
          <p:cNvPr id="129027" name="Picture 3"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29028" name="Text Box 4"/>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29029" name="Rectangle 5"/>
          <p:cNvSpPr>
            <a:spLocks noChangeArrowheads="1"/>
          </p:cNvSpPr>
          <p:nvPr/>
        </p:nvSpPr>
        <p:spPr bwMode="auto">
          <a:xfrm>
            <a:off x="914400" y="1143000"/>
            <a:ext cx="19796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Memory Units</a:t>
            </a:r>
          </a:p>
        </p:txBody>
      </p:sp>
      <p:graphicFrame>
        <p:nvGraphicFramePr>
          <p:cNvPr id="129032" name="Object 8"/>
          <p:cNvGraphicFramePr>
            <a:graphicFrameLocks noChangeAspect="1"/>
          </p:cNvGraphicFramePr>
          <p:nvPr/>
        </p:nvGraphicFramePr>
        <p:xfrm>
          <a:off x="3124200" y="3886200"/>
          <a:ext cx="1981200" cy="1912938"/>
        </p:xfrm>
        <a:graphic>
          <a:graphicData uri="http://schemas.openxmlformats.org/presentationml/2006/ole">
            <mc:AlternateContent xmlns:mc="http://schemas.openxmlformats.org/markup-compatibility/2006">
              <mc:Choice xmlns:v="urn:schemas-microsoft-com:vml" Requires="v">
                <p:oleObj spid="_x0000_s129037" name="CorelDRAW" r:id="rId5" imgW="1098563" imgH="1059891" progId="CorelDRAW.Graphic.13">
                  <p:embed/>
                </p:oleObj>
              </mc:Choice>
              <mc:Fallback>
                <p:oleObj name="CorelDRAW" r:id="rId5" imgW="1098563" imgH="1059891" progId="CorelDRAW.Graphic.1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886200"/>
                        <a:ext cx="1981200" cy="191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34" name="Text Box 10"/>
          <p:cNvSpPr txBox="1">
            <a:spLocks noChangeArrowheads="1"/>
          </p:cNvSpPr>
          <p:nvPr/>
        </p:nvSpPr>
        <p:spPr bwMode="auto">
          <a:xfrm>
            <a:off x="838200" y="289560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panose="02010600030101010101" pitchFamily="2" charset="-122"/>
              </a:rPr>
              <a:t>In a 2-dimensional array, a byte is accessed by supplying a row number. For example the blue byte is located in row 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34"/>
                                        </p:tgtEl>
                                        <p:attrNameLst>
                                          <p:attrName>style.visibility</p:attrName>
                                        </p:attrNameLst>
                                      </p:cBhvr>
                                      <p:to>
                                        <p:strVal val="visible"/>
                                      </p:to>
                                    </p:set>
                                    <p:anim calcmode="lin" valueType="num">
                                      <p:cBhvr additive="base">
                                        <p:cTn id="7" dur="500" fill="hold"/>
                                        <p:tgtEl>
                                          <p:spTgt spid="129034"/>
                                        </p:tgtEl>
                                        <p:attrNameLst>
                                          <p:attrName>ppt_x</p:attrName>
                                        </p:attrNameLst>
                                      </p:cBhvr>
                                      <p:tavLst>
                                        <p:tav tm="0">
                                          <p:val>
                                            <p:strVal val="0-#ppt_w/2"/>
                                          </p:val>
                                        </p:tav>
                                        <p:tav tm="100000">
                                          <p:val>
                                            <p:strVal val="#ppt_x"/>
                                          </p:val>
                                        </p:tav>
                                      </p:tavLst>
                                    </p:anim>
                                    <p:anim calcmode="lin" valueType="num">
                                      <p:cBhvr additive="base">
                                        <p:cTn id="8" dur="500" fill="hold"/>
                                        <p:tgtEl>
                                          <p:spTgt spid="129034"/>
                                        </p:tgtEl>
                                        <p:attrNameLst>
                                          <p:attrName>ppt_y</p:attrName>
                                        </p:attrNameLst>
                                      </p:cBhvr>
                                      <p:tavLst>
                                        <p:tav tm="0">
                                          <p:val>
                                            <p:strVal val="#ppt_y"/>
                                          </p:val>
                                        </p:tav>
                                        <p:tav tm="100000">
                                          <p:val>
                                            <p:strVal val="#ppt_y"/>
                                          </p:val>
                                        </p:tav>
                                      </p:tavLst>
                                    </p:anim>
                                  </p:childTnLst>
                                </p:cTn>
                              </p:par>
                              <p:par>
                                <p:cTn id="9" presetID="37" presetClass="entr" presetSubtype="0" fill="hold" nodeType="withEffect">
                                  <p:stCondLst>
                                    <p:cond delay="0"/>
                                  </p:stCondLst>
                                  <p:childTnLst>
                                    <p:set>
                                      <p:cBhvr>
                                        <p:cTn id="10" dur="1" fill="hold">
                                          <p:stCondLst>
                                            <p:cond delay="0"/>
                                          </p:stCondLst>
                                        </p:cTn>
                                        <p:tgtEl>
                                          <p:spTgt spid="129032"/>
                                        </p:tgtEl>
                                        <p:attrNameLst>
                                          <p:attrName>style.visibility</p:attrName>
                                        </p:attrNameLst>
                                      </p:cBhvr>
                                      <p:to>
                                        <p:strVal val="visible"/>
                                      </p:to>
                                    </p:set>
                                    <p:animEffect transition="in" filter="fade">
                                      <p:cBhvr>
                                        <p:cTn id="11" dur="1000"/>
                                        <p:tgtEl>
                                          <p:spTgt spid="129032"/>
                                        </p:tgtEl>
                                      </p:cBhvr>
                                    </p:animEffect>
                                    <p:anim calcmode="lin" valueType="num">
                                      <p:cBhvr>
                                        <p:cTn id="12" dur="1000" fill="hold"/>
                                        <p:tgtEl>
                                          <p:spTgt spid="129032"/>
                                        </p:tgtEl>
                                        <p:attrNameLst>
                                          <p:attrName>ppt_x</p:attrName>
                                        </p:attrNameLst>
                                      </p:cBhvr>
                                      <p:tavLst>
                                        <p:tav tm="0">
                                          <p:val>
                                            <p:strVal val="#ppt_x"/>
                                          </p:val>
                                        </p:tav>
                                        <p:tav tm="100000">
                                          <p:val>
                                            <p:strVal val="#ppt_x"/>
                                          </p:val>
                                        </p:tav>
                                      </p:tavLst>
                                    </p:anim>
                                    <p:anim calcmode="lin" valueType="num">
                                      <p:cBhvr>
                                        <p:cTn id="13" dur="900" decel="100000" fill="hold"/>
                                        <p:tgtEl>
                                          <p:spTgt spid="129032"/>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290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4"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43" name="Text Box 3"/>
          <p:cNvSpPr txBox="1">
            <a:spLocks noChangeArrowheads="1"/>
          </p:cNvSpPr>
          <p:nvPr/>
        </p:nvSpPr>
        <p:spPr bwMode="auto">
          <a:xfrm>
            <a:off x="914400" y="16002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chemeClr val="tx2"/>
                </a:solidFill>
                <a:ea typeface="宋体" panose="02010600030101010101" pitchFamily="2" charset="-122"/>
              </a:rPr>
              <a:t>3. The advantage of dynamic RAM over static RAM is that</a:t>
            </a:r>
          </a:p>
          <a:p>
            <a:pPr eaLnBrk="1" hangingPunct="1">
              <a:spcBef>
                <a:spcPct val="50000"/>
              </a:spcBef>
            </a:pPr>
            <a:r>
              <a:rPr lang="en-US" altLang="zh-CN">
                <a:solidFill>
                  <a:schemeClr val="tx2"/>
                </a:solidFill>
                <a:ea typeface="宋体" panose="02010600030101010101" pitchFamily="2" charset="-122"/>
              </a:rPr>
              <a:t>	a. it is much faster</a:t>
            </a:r>
            <a:endParaRPr lang="en-US" altLang="zh-CN" baseline="30000">
              <a:solidFill>
                <a:schemeClr val="tx2"/>
              </a:solidFill>
              <a:ea typeface="宋体" panose="02010600030101010101" pitchFamily="2" charset="-122"/>
            </a:endParaRPr>
          </a:p>
          <a:p>
            <a:pPr eaLnBrk="1" hangingPunct="1">
              <a:spcBef>
                <a:spcPct val="50000"/>
              </a:spcBef>
            </a:pPr>
            <a:r>
              <a:rPr lang="en-US" altLang="zh-CN">
                <a:solidFill>
                  <a:schemeClr val="tx2"/>
                </a:solidFill>
                <a:ea typeface="宋体" panose="02010600030101010101" pitchFamily="2" charset="-122"/>
              </a:rPr>
              <a:t>	b. it does not require refreshing</a:t>
            </a:r>
          </a:p>
          <a:p>
            <a:pPr eaLnBrk="1" hangingPunct="1">
              <a:spcBef>
                <a:spcPct val="50000"/>
              </a:spcBef>
            </a:pPr>
            <a:r>
              <a:rPr lang="en-US" altLang="zh-CN">
                <a:solidFill>
                  <a:schemeClr val="tx2"/>
                </a:solidFill>
                <a:ea typeface="宋体" panose="02010600030101010101" pitchFamily="2" charset="-122"/>
              </a:rPr>
              <a:t>	c. it is simpler and cheaper</a:t>
            </a:r>
          </a:p>
          <a:p>
            <a:pPr eaLnBrk="1" hangingPunct="1">
              <a:spcBef>
                <a:spcPct val="50000"/>
              </a:spcBef>
            </a:pPr>
            <a:r>
              <a:rPr lang="en-US" altLang="zh-CN">
                <a:solidFill>
                  <a:schemeClr val="tx2"/>
                </a:solidFill>
                <a:ea typeface="宋体" panose="02010600030101010101" pitchFamily="2" charset="-122"/>
              </a:rPr>
              <a:t>	d. all of the above</a:t>
            </a:r>
          </a:p>
          <a:p>
            <a:pPr eaLnBrk="1" hangingPunct="1">
              <a:spcBef>
                <a:spcPct val="50000"/>
              </a:spcBef>
            </a:pPr>
            <a:endParaRPr lang="en-US" altLang="zh-CN">
              <a:solidFill>
                <a:schemeClr val="tx2"/>
              </a:solidFill>
              <a:ea typeface="宋体" panose="02010600030101010101" pitchFamily="2" charset="-122"/>
            </a:endParaRPr>
          </a:p>
        </p:txBody>
      </p:sp>
      <p:sp>
        <p:nvSpPr>
          <p:cNvPr id="112645"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1" name="Text Box 3"/>
          <p:cNvSpPr txBox="1">
            <a:spLocks noChangeArrowheads="1"/>
          </p:cNvSpPr>
          <p:nvPr/>
        </p:nvSpPr>
        <p:spPr bwMode="auto">
          <a:xfrm>
            <a:off x="914400" y="1600200"/>
            <a:ext cx="7467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chemeClr val="tx2"/>
                </a:solidFill>
                <a:ea typeface="宋体" panose="02010600030101010101" pitchFamily="2" charset="-122"/>
              </a:rPr>
              <a:t>4. The first step in a read or write operation for a random access memory is to</a:t>
            </a:r>
          </a:p>
          <a:p>
            <a:pPr eaLnBrk="1" hangingPunct="1">
              <a:spcBef>
                <a:spcPct val="50000"/>
              </a:spcBef>
            </a:pPr>
            <a:r>
              <a:rPr lang="en-US" altLang="zh-CN">
                <a:solidFill>
                  <a:schemeClr val="tx2"/>
                </a:solidFill>
                <a:ea typeface="宋体" panose="02010600030101010101" pitchFamily="2" charset="-122"/>
              </a:rPr>
              <a:t>	a. place a valid address on the address bus</a:t>
            </a:r>
            <a:endParaRPr lang="en-US" altLang="zh-CN" baseline="30000">
              <a:solidFill>
                <a:schemeClr val="tx2"/>
              </a:solidFill>
              <a:ea typeface="宋体" panose="02010600030101010101" pitchFamily="2" charset="-122"/>
            </a:endParaRPr>
          </a:p>
          <a:p>
            <a:pPr eaLnBrk="1" hangingPunct="1">
              <a:spcBef>
                <a:spcPct val="50000"/>
              </a:spcBef>
            </a:pPr>
            <a:r>
              <a:rPr lang="en-US" altLang="zh-CN">
                <a:solidFill>
                  <a:schemeClr val="tx2"/>
                </a:solidFill>
                <a:ea typeface="宋体" panose="02010600030101010101" pitchFamily="2" charset="-122"/>
              </a:rPr>
              <a:t>	b. enable the memory</a:t>
            </a:r>
          </a:p>
          <a:p>
            <a:pPr eaLnBrk="1" hangingPunct="1">
              <a:spcBef>
                <a:spcPct val="50000"/>
              </a:spcBef>
            </a:pPr>
            <a:r>
              <a:rPr lang="en-US" altLang="zh-CN">
                <a:solidFill>
                  <a:schemeClr val="tx2"/>
                </a:solidFill>
                <a:ea typeface="宋体" panose="02010600030101010101" pitchFamily="2" charset="-122"/>
              </a:rPr>
              <a:t>	c. send or obtain the data</a:t>
            </a:r>
          </a:p>
          <a:p>
            <a:pPr eaLnBrk="1" hangingPunct="1">
              <a:spcBef>
                <a:spcPct val="50000"/>
              </a:spcBef>
            </a:pPr>
            <a:r>
              <a:rPr lang="en-US" altLang="zh-CN">
                <a:solidFill>
                  <a:schemeClr val="tx2"/>
                </a:solidFill>
                <a:ea typeface="宋体" panose="02010600030101010101" pitchFamily="2" charset="-122"/>
              </a:rPr>
              <a:t>	d. start a refresh cycle</a:t>
            </a:r>
          </a:p>
          <a:p>
            <a:pPr eaLnBrk="1" hangingPunct="1">
              <a:spcBef>
                <a:spcPct val="50000"/>
              </a:spcBef>
            </a:pPr>
            <a:endParaRPr lang="en-US" altLang="zh-CN">
              <a:solidFill>
                <a:schemeClr val="tx2"/>
              </a:solidFill>
              <a:ea typeface="宋体" panose="02010600030101010101" pitchFamily="2" charset="-122"/>
            </a:endParaRPr>
          </a:p>
        </p:txBody>
      </p:sp>
      <p:sp>
        <p:nvSpPr>
          <p:cNvPr id="114693"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1"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grpSp>
        <p:nvGrpSpPr>
          <p:cNvPr id="116745" name="Group 9"/>
          <p:cNvGrpSpPr>
            <a:grpSpLocks/>
          </p:cNvGrpSpPr>
          <p:nvPr/>
        </p:nvGrpSpPr>
        <p:grpSpPr bwMode="auto">
          <a:xfrm>
            <a:off x="1066800" y="1600200"/>
            <a:ext cx="6553200" cy="3013075"/>
            <a:chOff x="864" y="1008"/>
            <a:chExt cx="4128" cy="1898"/>
          </a:xfrm>
        </p:grpSpPr>
        <p:sp>
          <p:nvSpPr>
            <p:cNvPr id="116743" name="Text Box 7"/>
            <p:cNvSpPr txBox="1">
              <a:spLocks noChangeArrowheads="1"/>
            </p:cNvSpPr>
            <p:nvPr/>
          </p:nvSpPr>
          <p:spPr bwMode="auto">
            <a:xfrm>
              <a:off x="864" y="1008"/>
              <a:ext cx="4128"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5.  The output enable signal (</a:t>
              </a:r>
              <a:r>
                <a:rPr lang="en-US" altLang="zh-CN" i="1">
                  <a:solidFill>
                    <a:schemeClr val="tx2"/>
                  </a:solidFill>
                  <a:latin typeface="Times New Roman" panose="02020603050405020304" pitchFamily="18" charset="0"/>
                  <a:ea typeface="宋体" panose="02010600030101010101" pitchFamily="2" charset="-122"/>
                </a:rPr>
                <a:t>OE</a:t>
              </a:r>
              <a:r>
                <a:rPr lang="en-US" altLang="zh-CN">
                  <a:solidFill>
                    <a:schemeClr val="tx2"/>
                  </a:solidFill>
                  <a:latin typeface="Times New Roman" panose="02020603050405020304" pitchFamily="18" charset="0"/>
                  <a:ea typeface="宋体" panose="02010600030101010101" pitchFamily="2" charset="-122"/>
                </a:rPr>
                <a:t>) on a RAM is active</a:t>
              </a:r>
            </a:p>
            <a:p>
              <a:pPr lvl="1"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 		a. only during a write operation</a:t>
              </a:r>
            </a:p>
            <a:p>
              <a:pPr lvl="1"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 		b. only during a read operation</a:t>
              </a:r>
            </a:p>
            <a:p>
              <a:pPr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 		c. both of the above</a:t>
              </a:r>
            </a:p>
            <a:p>
              <a:pPr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 		d. none of the above</a:t>
              </a:r>
            </a:p>
          </p:txBody>
        </p:sp>
        <p:sp>
          <p:nvSpPr>
            <p:cNvPr id="116744" name="Line 8"/>
            <p:cNvSpPr>
              <a:spLocks noChangeShapeType="1"/>
            </p:cNvSpPr>
            <p:nvPr/>
          </p:nvSpPr>
          <p:spPr bwMode="auto">
            <a:xfrm>
              <a:off x="3192" y="1048"/>
              <a:ext cx="19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89"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
        <p:nvSpPr>
          <p:cNvPr id="118790" name="Text Box 6"/>
          <p:cNvSpPr txBox="1">
            <a:spLocks noChangeArrowheads="1"/>
          </p:cNvSpPr>
          <p:nvPr/>
        </p:nvSpPr>
        <p:spPr bwMode="auto">
          <a:xfrm>
            <a:off x="1066800" y="1600200"/>
            <a:ext cx="7239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6.  When data is read from RAM, the memory location is</a:t>
            </a:r>
          </a:p>
          <a:p>
            <a:pPr lvl="1"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 		a. cleared after the read operation</a:t>
            </a:r>
          </a:p>
          <a:p>
            <a:pPr lvl="1"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 		b. set to all 1’s after the read operation</a:t>
            </a:r>
          </a:p>
          <a:p>
            <a:pPr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 		c. unchanged</a:t>
            </a:r>
          </a:p>
          <a:p>
            <a:pPr eaLnBrk="1" hangingPunct="1">
              <a:spcBef>
                <a:spcPct val="50000"/>
              </a:spcBef>
            </a:pPr>
            <a:r>
              <a:rPr lang="en-US" altLang="zh-CN">
                <a:solidFill>
                  <a:schemeClr val="tx2"/>
                </a:solidFill>
                <a:latin typeface="Times New Roman" panose="02020603050405020304" pitchFamily="18" charset="0"/>
                <a:ea typeface="宋体" panose="02010600030101010101" pitchFamily="2" charset="-122"/>
              </a:rPr>
              <a:t> 		d. destroyed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35" name="Text Box 3"/>
          <p:cNvSpPr txBox="1">
            <a:spLocks noChangeArrowheads="1"/>
          </p:cNvSpPr>
          <p:nvPr/>
        </p:nvSpPr>
        <p:spPr bwMode="auto">
          <a:xfrm>
            <a:off x="914400" y="1524000"/>
            <a:ext cx="76962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chemeClr val="tx2"/>
                </a:solidFill>
                <a:ea typeface="宋体" panose="02010600030101010101" pitchFamily="2" charset="-122"/>
              </a:rPr>
              <a:t>7. An EPROM has a window to allow UV light to enter under certain conditions. The purpose of this is to </a:t>
            </a:r>
          </a:p>
          <a:p>
            <a:pPr eaLnBrk="1" hangingPunct="1">
              <a:spcBef>
                <a:spcPct val="50000"/>
              </a:spcBef>
            </a:pPr>
            <a:r>
              <a:rPr lang="en-US" altLang="zh-CN">
                <a:solidFill>
                  <a:schemeClr val="tx2"/>
                </a:solidFill>
                <a:ea typeface="宋体" panose="02010600030101010101" pitchFamily="2" charset="-122"/>
              </a:rPr>
              <a:t>	a. refresh the data</a:t>
            </a:r>
            <a:endParaRPr lang="en-US" altLang="zh-CN" baseline="30000">
              <a:solidFill>
                <a:schemeClr val="tx2"/>
              </a:solidFill>
              <a:ea typeface="宋体" panose="02010600030101010101" pitchFamily="2" charset="-122"/>
            </a:endParaRPr>
          </a:p>
          <a:p>
            <a:pPr eaLnBrk="1" hangingPunct="1">
              <a:spcBef>
                <a:spcPct val="50000"/>
              </a:spcBef>
            </a:pPr>
            <a:r>
              <a:rPr lang="en-US" altLang="zh-CN">
                <a:solidFill>
                  <a:schemeClr val="tx2"/>
                </a:solidFill>
                <a:ea typeface="宋体" panose="02010600030101010101" pitchFamily="2" charset="-122"/>
              </a:rPr>
              <a:t>	b. read the data</a:t>
            </a:r>
          </a:p>
          <a:p>
            <a:pPr eaLnBrk="1" hangingPunct="1">
              <a:spcBef>
                <a:spcPct val="50000"/>
              </a:spcBef>
            </a:pPr>
            <a:r>
              <a:rPr lang="en-US" altLang="zh-CN">
                <a:solidFill>
                  <a:schemeClr val="tx2"/>
                </a:solidFill>
                <a:ea typeface="宋体" panose="02010600030101010101" pitchFamily="2" charset="-122"/>
              </a:rPr>
              <a:t>	c. program the IC</a:t>
            </a:r>
          </a:p>
          <a:p>
            <a:pPr eaLnBrk="1" hangingPunct="1">
              <a:spcBef>
                <a:spcPct val="50000"/>
              </a:spcBef>
            </a:pPr>
            <a:r>
              <a:rPr lang="en-US" altLang="zh-CN">
                <a:solidFill>
                  <a:schemeClr val="tx2"/>
                </a:solidFill>
                <a:ea typeface="宋体" panose="02010600030101010101" pitchFamily="2" charset="-122"/>
              </a:rPr>
              <a:t>	d. erase the data</a:t>
            </a:r>
          </a:p>
          <a:p>
            <a:pPr eaLnBrk="1" hangingPunct="1">
              <a:spcBef>
                <a:spcPct val="50000"/>
              </a:spcBef>
            </a:pPr>
            <a:endParaRPr lang="en-US" altLang="zh-CN">
              <a:solidFill>
                <a:schemeClr val="tx2"/>
              </a:solidFill>
              <a:ea typeface="宋体" panose="02010600030101010101" pitchFamily="2" charset="-122"/>
            </a:endParaRPr>
          </a:p>
        </p:txBody>
      </p:sp>
      <p:sp>
        <p:nvSpPr>
          <p:cNvPr id="120837"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graphicFrame>
        <p:nvGraphicFramePr>
          <p:cNvPr id="120839" name="Object 7"/>
          <p:cNvGraphicFramePr>
            <a:graphicFrameLocks noChangeAspect="1"/>
          </p:cNvGraphicFramePr>
          <p:nvPr/>
        </p:nvGraphicFramePr>
        <p:xfrm>
          <a:off x="5181600" y="3124200"/>
          <a:ext cx="1552575" cy="936625"/>
        </p:xfrm>
        <a:graphic>
          <a:graphicData uri="http://schemas.openxmlformats.org/presentationml/2006/ole">
            <mc:AlternateContent xmlns:mc="http://schemas.openxmlformats.org/markup-compatibility/2006">
              <mc:Choice xmlns:v="urn:schemas-microsoft-com:vml" Requires="v">
                <p:oleObj spid="_x0000_s120842" name="CorelDRAW" r:id="rId5" imgW="1553197" imgH="936671" progId="CorelDRAW.Graphic.13">
                  <p:embed/>
                </p:oleObj>
              </mc:Choice>
              <mc:Fallback>
                <p:oleObj name="CorelDRAW" r:id="rId5" imgW="1553197" imgH="936671" progId="CorelDRAW.Graphic.1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3124200"/>
                        <a:ext cx="155257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3" name="Text Box 3"/>
          <p:cNvSpPr txBox="1">
            <a:spLocks noChangeArrowheads="1"/>
          </p:cNvSpPr>
          <p:nvPr/>
        </p:nvSpPr>
        <p:spPr bwMode="auto">
          <a:xfrm>
            <a:off x="914400" y="1600200"/>
            <a:ext cx="7467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chemeClr val="tx2"/>
                </a:solidFill>
                <a:ea typeface="宋体" panose="02010600030101010101" pitchFamily="2" charset="-122"/>
              </a:rPr>
              <a:t>8. The small triangles on the logic diagram indicate that these outputs are</a:t>
            </a:r>
          </a:p>
          <a:p>
            <a:pPr eaLnBrk="1" hangingPunct="1">
              <a:spcBef>
                <a:spcPct val="50000"/>
              </a:spcBef>
            </a:pPr>
            <a:r>
              <a:rPr lang="en-US" altLang="zh-CN">
                <a:solidFill>
                  <a:schemeClr val="tx2"/>
                </a:solidFill>
                <a:ea typeface="宋体" panose="02010600030101010101" pitchFamily="2" charset="-122"/>
              </a:rPr>
              <a:t>	a. not used</a:t>
            </a:r>
            <a:endParaRPr lang="en-US" altLang="zh-CN" baseline="30000">
              <a:solidFill>
                <a:schemeClr val="tx2"/>
              </a:solidFill>
              <a:ea typeface="宋体" panose="02010600030101010101" pitchFamily="2" charset="-122"/>
            </a:endParaRPr>
          </a:p>
          <a:p>
            <a:pPr eaLnBrk="1" hangingPunct="1">
              <a:spcBef>
                <a:spcPct val="50000"/>
              </a:spcBef>
            </a:pPr>
            <a:r>
              <a:rPr lang="en-US" altLang="zh-CN">
                <a:solidFill>
                  <a:schemeClr val="tx2"/>
                </a:solidFill>
                <a:ea typeface="宋体" panose="02010600030101010101" pitchFamily="2" charset="-122"/>
              </a:rPr>
              <a:t>	b. tri-stated</a:t>
            </a:r>
          </a:p>
          <a:p>
            <a:pPr eaLnBrk="1" hangingPunct="1">
              <a:spcBef>
                <a:spcPct val="50000"/>
              </a:spcBef>
            </a:pPr>
            <a:r>
              <a:rPr lang="en-US" altLang="zh-CN">
                <a:solidFill>
                  <a:schemeClr val="tx2"/>
                </a:solidFill>
                <a:ea typeface="宋体" panose="02010600030101010101" pitchFamily="2" charset="-122"/>
              </a:rPr>
              <a:t>	c. inverted</a:t>
            </a:r>
          </a:p>
          <a:p>
            <a:pPr eaLnBrk="1" hangingPunct="1">
              <a:spcBef>
                <a:spcPct val="50000"/>
              </a:spcBef>
            </a:pPr>
            <a:r>
              <a:rPr lang="en-US" altLang="zh-CN">
                <a:solidFill>
                  <a:schemeClr val="tx2"/>
                </a:solidFill>
                <a:ea typeface="宋体" panose="02010600030101010101" pitchFamily="2" charset="-122"/>
              </a:rPr>
              <a:t>	d. grounded</a:t>
            </a:r>
          </a:p>
          <a:p>
            <a:pPr eaLnBrk="1" hangingPunct="1">
              <a:spcBef>
                <a:spcPct val="50000"/>
              </a:spcBef>
            </a:pPr>
            <a:endParaRPr lang="en-US" altLang="zh-CN">
              <a:solidFill>
                <a:schemeClr val="tx2"/>
              </a:solidFill>
              <a:ea typeface="宋体" panose="02010600030101010101" pitchFamily="2" charset="-122"/>
            </a:endParaRPr>
          </a:p>
        </p:txBody>
      </p:sp>
      <p:sp>
        <p:nvSpPr>
          <p:cNvPr id="122885"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graphicFrame>
        <p:nvGraphicFramePr>
          <p:cNvPr id="122886" name="Object 6"/>
          <p:cNvGraphicFramePr>
            <a:graphicFrameLocks noChangeAspect="1"/>
          </p:cNvGraphicFramePr>
          <p:nvPr/>
        </p:nvGraphicFramePr>
        <p:xfrm>
          <a:off x="6400800" y="2819400"/>
          <a:ext cx="1423988" cy="2895600"/>
        </p:xfrm>
        <a:graphic>
          <a:graphicData uri="http://schemas.openxmlformats.org/presentationml/2006/ole">
            <mc:AlternateContent xmlns:mc="http://schemas.openxmlformats.org/markup-compatibility/2006">
              <mc:Choice xmlns:v="urn:schemas-microsoft-com:vml" Requires="v">
                <p:oleObj spid="_x0000_s122910" name="CorelDRAW" r:id="rId5" imgW="986589" imgH="2003064" progId="CorelDRAW.Graphic.13">
                  <p:embed/>
                </p:oleObj>
              </mc:Choice>
              <mc:Fallback>
                <p:oleObj name="CorelDRAW" r:id="rId5" imgW="986589" imgH="2003064" progId="CorelDRAW.Graphic.1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2819400"/>
                        <a:ext cx="142398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7" name="Text Box 7"/>
          <p:cNvSpPr txBox="1">
            <a:spLocks noChangeArrowheads="1"/>
          </p:cNvSpPr>
          <p:nvPr/>
        </p:nvSpPr>
        <p:spPr bwMode="auto">
          <a:xfrm>
            <a:off x="5791200" y="2743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solidFill>
                  <a:srgbClr val="FF0000"/>
                </a:solidFill>
                <a:ea typeface="宋体" panose="02010600030101010101" pitchFamily="2" charset="-122"/>
              </a:rPr>
              <a:t>Address input lines</a:t>
            </a:r>
          </a:p>
        </p:txBody>
      </p:sp>
      <p:sp>
        <p:nvSpPr>
          <p:cNvPr id="122888" name="Text Box 8"/>
          <p:cNvSpPr txBox="1">
            <a:spLocks noChangeArrowheads="1"/>
          </p:cNvSpPr>
          <p:nvPr/>
        </p:nvSpPr>
        <p:spPr bwMode="auto">
          <a:xfrm>
            <a:off x="6124575" y="319087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0</a:t>
            </a:r>
          </a:p>
        </p:txBody>
      </p:sp>
      <p:sp>
        <p:nvSpPr>
          <p:cNvPr id="122889" name="Text Box 9"/>
          <p:cNvSpPr txBox="1">
            <a:spLocks noChangeArrowheads="1"/>
          </p:cNvSpPr>
          <p:nvPr/>
        </p:nvSpPr>
        <p:spPr bwMode="auto">
          <a:xfrm>
            <a:off x="6124575" y="34210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1</a:t>
            </a:r>
          </a:p>
        </p:txBody>
      </p:sp>
      <p:sp>
        <p:nvSpPr>
          <p:cNvPr id="122890" name="Text Box 10"/>
          <p:cNvSpPr txBox="1">
            <a:spLocks noChangeArrowheads="1"/>
          </p:cNvSpPr>
          <p:nvPr/>
        </p:nvSpPr>
        <p:spPr bwMode="auto">
          <a:xfrm>
            <a:off x="6124575" y="365125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2</a:t>
            </a:r>
          </a:p>
        </p:txBody>
      </p:sp>
      <p:sp>
        <p:nvSpPr>
          <p:cNvPr id="122891" name="Text Box 11"/>
          <p:cNvSpPr txBox="1">
            <a:spLocks noChangeArrowheads="1"/>
          </p:cNvSpPr>
          <p:nvPr/>
        </p:nvSpPr>
        <p:spPr bwMode="auto">
          <a:xfrm>
            <a:off x="6124575" y="388143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3</a:t>
            </a:r>
          </a:p>
        </p:txBody>
      </p:sp>
      <p:sp>
        <p:nvSpPr>
          <p:cNvPr id="122892" name="Text Box 12"/>
          <p:cNvSpPr txBox="1">
            <a:spLocks noChangeArrowheads="1"/>
          </p:cNvSpPr>
          <p:nvPr/>
        </p:nvSpPr>
        <p:spPr bwMode="auto">
          <a:xfrm>
            <a:off x="6124575" y="411162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4</a:t>
            </a:r>
          </a:p>
        </p:txBody>
      </p:sp>
      <p:sp>
        <p:nvSpPr>
          <p:cNvPr id="122893" name="Text Box 13"/>
          <p:cNvSpPr txBox="1">
            <a:spLocks noChangeArrowheads="1"/>
          </p:cNvSpPr>
          <p:nvPr/>
        </p:nvSpPr>
        <p:spPr bwMode="auto">
          <a:xfrm>
            <a:off x="6124575" y="434181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5</a:t>
            </a:r>
          </a:p>
        </p:txBody>
      </p:sp>
      <p:sp>
        <p:nvSpPr>
          <p:cNvPr id="122894" name="Text Box 14"/>
          <p:cNvSpPr txBox="1">
            <a:spLocks noChangeArrowheads="1"/>
          </p:cNvSpPr>
          <p:nvPr/>
        </p:nvSpPr>
        <p:spPr bwMode="auto">
          <a:xfrm>
            <a:off x="6124575" y="45720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6</a:t>
            </a:r>
          </a:p>
        </p:txBody>
      </p:sp>
      <p:sp>
        <p:nvSpPr>
          <p:cNvPr id="122895" name="Text Box 15"/>
          <p:cNvSpPr txBox="1">
            <a:spLocks noChangeArrowheads="1"/>
          </p:cNvSpPr>
          <p:nvPr/>
        </p:nvSpPr>
        <p:spPr bwMode="auto">
          <a:xfrm>
            <a:off x="6124575" y="48006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A</a:t>
            </a:r>
            <a:r>
              <a:rPr lang="en-US" altLang="zh-CN" sz="1200" baseline="-25000">
                <a:solidFill>
                  <a:srgbClr val="FF0000"/>
                </a:solidFill>
                <a:ea typeface="宋体" panose="02010600030101010101" pitchFamily="2" charset="-122"/>
              </a:rPr>
              <a:t>7</a:t>
            </a:r>
          </a:p>
        </p:txBody>
      </p:sp>
      <p:grpSp>
        <p:nvGrpSpPr>
          <p:cNvPr id="122896" name="Group 16"/>
          <p:cNvGrpSpPr>
            <a:grpSpLocks/>
          </p:cNvGrpSpPr>
          <p:nvPr/>
        </p:nvGrpSpPr>
        <p:grpSpPr bwMode="auto">
          <a:xfrm>
            <a:off x="6115050" y="5135563"/>
            <a:ext cx="457200" cy="274637"/>
            <a:chOff x="4032" y="3504"/>
            <a:chExt cx="288" cy="173"/>
          </a:xfrm>
        </p:grpSpPr>
        <p:sp>
          <p:nvSpPr>
            <p:cNvPr id="122897" name="Text Box 17"/>
            <p:cNvSpPr txBox="1">
              <a:spLocks noChangeArrowheads="1"/>
            </p:cNvSpPr>
            <p:nvPr/>
          </p:nvSpPr>
          <p:spPr bwMode="auto">
            <a:xfrm>
              <a:off x="4032" y="3504"/>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E</a:t>
              </a:r>
              <a:r>
                <a:rPr lang="en-US" altLang="zh-CN" sz="1200" baseline="-25000">
                  <a:solidFill>
                    <a:srgbClr val="FF0000"/>
                  </a:solidFill>
                  <a:ea typeface="宋体" panose="02010600030101010101" pitchFamily="2" charset="-122"/>
                </a:rPr>
                <a:t>0</a:t>
              </a:r>
            </a:p>
          </p:txBody>
        </p:sp>
        <p:sp>
          <p:nvSpPr>
            <p:cNvPr id="122898" name="Line 18"/>
            <p:cNvSpPr>
              <a:spLocks noChangeShapeType="1"/>
            </p:cNvSpPr>
            <p:nvPr/>
          </p:nvSpPr>
          <p:spPr bwMode="auto">
            <a:xfrm>
              <a:off x="4098" y="3528"/>
              <a:ext cx="4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899" name="Group 19"/>
          <p:cNvGrpSpPr>
            <a:grpSpLocks/>
          </p:cNvGrpSpPr>
          <p:nvPr/>
        </p:nvGrpSpPr>
        <p:grpSpPr bwMode="auto">
          <a:xfrm>
            <a:off x="6134100" y="5410200"/>
            <a:ext cx="457200" cy="274638"/>
            <a:chOff x="4032" y="3504"/>
            <a:chExt cx="288" cy="173"/>
          </a:xfrm>
        </p:grpSpPr>
        <p:sp>
          <p:nvSpPr>
            <p:cNvPr id="122900" name="Text Box 20"/>
            <p:cNvSpPr txBox="1">
              <a:spLocks noChangeArrowheads="1"/>
            </p:cNvSpPr>
            <p:nvPr/>
          </p:nvSpPr>
          <p:spPr bwMode="auto">
            <a:xfrm>
              <a:off x="4032" y="3504"/>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E</a:t>
              </a:r>
              <a:r>
                <a:rPr lang="en-US" altLang="zh-CN" sz="1200" baseline="-25000">
                  <a:solidFill>
                    <a:srgbClr val="FF0000"/>
                  </a:solidFill>
                  <a:ea typeface="宋体" panose="02010600030101010101" pitchFamily="2" charset="-122"/>
                </a:rPr>
                <a:t>1</a:t>
              </a:r>
            </a:p>
          </p:txBody>
        </p:sp>
        <p:sp>
          <p:nvSpPr>
            <p:cNvPr id="122901" name="Line 21"/>
            <p:cNvSpPr>
              <a:spLocks noChangeShapeType="1"/>
            </p:cNvSpPr>
            <p:nvPr/>
          </p:nvSpPr>
          <p:spPr bwMode="auto">
            <a:xfrm>
              <a:off x="4098" y="3528"/>
              <a:ext cx="4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2902" name="Text Box 22"/>
          <p:cNvSpPr txBox="1">
            <a:spLocks noChangeArrowheads="1"/>
          </p:cNvSpPr>
          <p:nvPr/>
        </p:nvSpPr>
        <p:spPr bwMode="auto">
          <a:xfrm>
            <a:off x="7772400" y="37338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O</a:t>
            </a:r>
            <a:r>
              <a:rPr lang="en-US" altLang="zh-CN" sz="1200" baseline="-25000">
                <a:solidFill>
                  <a:srgbClr val="FF0000"/>
                </a:solidFill>
                <a:ea typeface="宋体" panose="02010600030101010101" pitchFamily="2" charset="-122"/>
              </a:rPr>
              <a:t>0</a:t>
            </a:r>
          </a:p>
        </p:txBody>
      </p:sp>
      <p:sp>
        <p:nvSpPr>
          <p:cNvPr id="122903" name="Text Box 23"/>
          <p:cNvSpPr txBox="1">
            <a:spLocks noChangeArrowheads="1"/>
          </p:cNvSpPr>
          <p:nvPr/>
        </p:nvSpPr>
        <p:spPr bwMode="auto">
          <a:xfrm>
            <a:off x="7772400" y="3989388"/>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O</a:t>
            </a:r>
            <a:r>
              <a:rPr lang="en-US" altLang="zh-CN" sz="1200" baseline="-25000">
                <a:solidFill>
                  <a:srgbClr val="FF0000"/>
                </a:solidFill>
                <a:ea typeface="宋体" panose="02010600030101010101" pitchFamily="2" charset="-122"/>
              </a:rPr>
              <a:t>1</a:t>
            </a:r>
          </a:p>
        </p:txBody>
      </p:sp>
      <p:sp>
        <p:nvSpPr>
          <p:cNvPr id="122904" name="Text Box 24"/>
          <p:cNvSpPr txBox="1">
            <a:spLocks noChangeArrowheads="1"/>
          </p:cNvSpPr>
          <p:nvPr/>
        </p:nvSpPr>
        <p:spPr bwMode="auto">
          <a:xfrm>
            <a:off x="7772400" y="4219575"/>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O</a:t>
            </a:r>
            <a:r>
              <a:rPr lang="en-US" altLang="zh-CN" sz="1200" baseline="-25000">
                <a:solidFill>
                  <a:srgbClr val="FF0000"/>
                </a:solidFill>
                <a:ea typeface="宋体" panose="02010600030101010101" pitchFamily="2" charset="-122"/>
              </a:rPr>
              <a:t>2</a:t>
            </a:r>
          </a:p>
        </p:txBody>
      </p:sp>
      <p:sp>
        <p:nvSpPr>
          <p:cNvPr id="122905" name="Text Box 25"/>
          <p:cNvSpPr txBox="1">
            <a:spLocks noChangeArrowheads="1"/>
          </p:cNvSpPr>
          <p:nvPr/>
        </p:nvSpPr>
        <p:spPr bwMode="auto">
          <a:xfrm>
            <a:off x="7772400" y="4449763"/>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i="1">
                <a:solidFill>
                  <a:srgbClr val="FF0000"/>
                </a:solidFill>
                <a:ea typeface="宋体" panose="02010600030101010101" pitchFamily="2" charset="-122"/>
              </a:rPr>
              <a:t>O</a:t>
            </a:r>
            <a:r>
              <a:rPr lang="en-US" altLang="zh-CN" sz="1200" baseline="-25000">
                <a:solidFill>
                  <a:srgbClr val="FF0000"/>
                </a:solidFill>
                <a:ea typeface="宋体" panose="02010600030101010101" pitchFamily="2" charset="-122"/>
              </a:rPr>
              <a:t>3</a:t>
            </a:r>
          </a:p>
        </p:txBody>
      </p:sp>
      <p:sp>
        <p:nvSpPr>
          <p:cNvPr id="122906" name="Text Box 26"/>
          <p:cNvSpPr txBox="1">
            <a:spLocks noChangeArrowheads="1"/>
          </p:cNvSpPr>
          <p:nvPr/>
        </p:nvSpPr>
        <p:spPr bwMode="auto">
          <a:xfrm>
            <a:off x="7696200" y="3124200"/>
            <a:ext cx="685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solidFill>
                  <a:srgbClr val="FF0000"/>
                </a:solidFill>
                <a:ea typeface="宋体" panose="02010600030101010101" pitchFamily="2" charset="-122"/>
              </a:rPr>
              <a:t>Data output lines</a:t>
            </a:r>
          </a:p>
        </p:txBody>
      </p:sp>
      <p:sp>
        <p:nvSpPr>
          <p:cNvPr id="122907" name="Line 27"/>
          <p:cNvSpPr>
            <a:spLocks noChangeShapeType="1"/>
          </p:cNvSpPr>
          <p:nvPr/>
        </p:nvSpPr>
        <p:spPr bwMode="auto">
          <a:xfrm>
            <a:off x="6019800" y="2057400"/>
            <a:ext cx="1295400" cy="17526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1" name="Text Box 3"/>
          <p:cNvSpPr txBox="1">
            <a:spLocks noChangeArrowheads="1"/>
          </p:cNvSpPr>
          <p:nvPr/>
        </p:nvSpPr>
        <p:spPr bwMode="auto">
          <a:xfrm>
            <a:off x="914400" y="1371600"/>
            <a:ext cx="74676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30000"/>
              </a:spcBef>
            </a:pPr>
            <a:r>
              <a:rPr lang="en-US" altLang="zh-CN">
                <a:solidFill>
                  <a:schemeClr val="tx2"/>
                </a:solidFill>
                <a:ea typeface="宋体" panose="02010600030101010101" pitchFamily="2" charset="-122"/>
              </a:rPr>
              <a:t>9. Using two ICs as shown will expand</a:t>
            </a:r>
          </a:p>
          <a:p>
            <a:pPr eaLnBrk="1" hangingPunct="1">
              <a:spcBef>
                <a:spcPct val="30000"/>
              </a:spcBef>
            </a:pPr>
            <a:r>
              <a:rPr lang="en-US" altLang="zh-CN">
                <a:solidFill>
                  <a:schemeClr val="tx2"/>
                </a:solidFill>
                <a:ea typeface="宋体" panose="02010600030101010101" pitchFamily="2" charset="-122"/>
              </a:rPr>
              <a:t>	a. the word size</a:t>
            </a:r>
            <a:endParaRPr lang="en-US" altLang="zh-CN" baseline="30000">
              <a:solidFill>
                <a:schemeClr val="tx2"/>
              </a:solidFill>
              <a:ea typeface="宋体" panose="02010600030101010101" pitchFamily="2" charset="-122"/>
            </a:endParaRPr>
          </a:p>
          <a:p>
            <a:pPr eaLnBrk="1" hangingPunct="1">
              <a:spcBef>
                <a:spcPct val="30000"/>
              </a:spcBef>
            </a:pPr>
            <a:r>
              <a:rPr lang="en-US" altLang="zh-CN">
                <a:solidFill>
                  <a:schemeClr val="tx2"/>
                </a:solidFill>
                <a:ea typeface="宋体" panose="02010600030101010101" pitchFamily="2" charset="-122"/>
              </a:rPr>
              <a:t>	b. the number of words available</a:t>
            </a:r>
          </a:p>
          <a:p>
            <a:pPr eaLnBrk="1" hangingPunct="1">
              <a:spcBef>
                <a:spcPct val="30000"/>
              </a:spcBef>
            </a:pPr>
            <a:r>
              <a:rPr lang="en-US" altLang="zh-CN">
                <a:solidFill>
                  <a:schemeClr val="tx2"/>
                </a:solidFill>
                <a:ea typeface="宋体" panose="02010600030101010101" pitchFamily="2" charset="-122"/>
              </a:rPr>
              <a:t>	c. both of the above</a:t>
            </a:r>
          </a:p>
          <a:p>
            <a:pPr eaLnBrk="1" hangingPunct="1">
              <a:spcBef>
                <a:spcPct val="30000"/>
              </a:spcBef>
            </a:pPr>
            <a:r>
              <a:rPr lang="en-US" altLang="zh-CN">
                <a:solidFill>
                  <a:schemeClr val="tx2"/>
                </a:solidFill>
                <a:ea typeface="宋体" panose="02010600030101010101" pitchFamily="2" charset="-122"/>
              </a:rPr>
              <a:t>	d. none of the above</a:t>
            </a:r>
          </a:p>
          <a:p>
            <a:pPr eaLnBrk="1" hangingPunct="1">
              <a:spcBef>
                <a:spcPct val="30000"/>
              </a:spcBef>
            </a:pPr>
            <a:endParaRPr lang="en-US" altLang="zh-CN">
              <a:solidFill>
                <a:schemeClr val="tx2"/>
              </a:solidFill>
              <a:ea typeface="宋体" panose="02010600030101010101" pitchFamily="2" charset="-122"/>
            </a:endParaRPr>
          </a:p>
        </p:txBody>
      </p:sp>
      <p:sp>
        <p:nvSpPr>
          <p:cNvPr id="124933"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graphicFrame>
        <p:nvGraphicFramePr>
          <p:cNvPr id="124934" name="Object 6"/>
          <p:cNvGraphicFramePr>
            <a:graphicFrameLocks noChangeAspect="1"/>
          </p:cNvGraphicFramePr>
          <p:nvPr/>
        </p:nvGraphicFramePr>
        <p:xfrm>
          <a:off x="1752600" y="3810000"/>
          <a:ext cx="4800600" cy="2854325"/>
        </p:xfrm>
        <a:graphic>
          <a:graphicData uri="http://schemas.openxmlformats.org/presentationml/2006/ole">
            <mc:AlternateContent xmlns:mc="http://schemas.openxmlformats.org/markup-compatibility/2006">
              <mc:Choice xmlns:v="urn:schemas-microsoft-com:vml" Requires="v">
                <p:oleObj spid="_x0000_s124937" name="CorelDRAW" r:id="rId5" imgW="3943470" imgH="2344440" progId="CorelDRAW.Graphic.13">
                  <p:embed/>
                </p:oleObj>
              </mc:Choice>
              <mc:Fallback>
                <p:oleObj name="CorelDRAW" r:id="rId5" imgW="3943470" imgH="2344440" progId="CorelDRAW.Graphic.1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3810000"/>
                        <a:ext cx="4800600"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79" name="Text Box 3"/>
          <p:cNvSpPr txBox="1">
            <a:spLocks noChangeArrowheads="1"/>
          </p:cNvSpPr>
          <p:nvPr/>
        </p:nvSpPr>
        <p:spPr bwMode="auto">
          <a:xfrm>
            <a:off x="914400" y="1600200"/>
            <a:ext cx="76962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solidFill>
                  <a:schemeClr val="tx2"/>
                </a:solidFill>
                <a:ea typeface="宋体" panose="02010600030101010101" pitchFamily="2" charset="-122"/>
              </a:rPr>
              <a:t>10. On a hard drive.</a:t>
            </a:r>
            <a:r>
              <a:rPr lang="en-US" altLang="zh-CN">
                <a:ea typeface="宋体" panose="02010600030101010101" pitchFamily="2" charset="-122"/>
              </a:rPr>
              <a:t> i</a:t>
            </a:r>
            <a:r>
              <a:rPr lang="en-US" altLang="zh-CN">
                <a:solidFill>
                  <a:schemeClr val="tx2"/>
                </a:solidFill>
                <a:ea typeface="宋体" panose="02010600030101010101" pitchFamily="2" charset="-122"/>
              </a:rPr>
              <a:t>nformation about file names, locations, and file size are kept in a special location called the</a:t>
            </a:r>
          </a:p>
          <a:p>
            <a:pPr eaLnBrk="1" hangingPunct="1">
              <a:spcBef>
                <a:spcPct val="50000"/>
              </a:spcBef>
            </a:pPr>
            <a:r>
              <a:rPr lang="en-US" altLang="zh-CN">
                <a:solidFill>
                  <a:schemeClr val="tx2"/>
                </a:solidFill>
                <a:ea typeface="宋体" panose="02010600030101010101" pitchFamily="2" charset="-122"/>
              </a:rPr>
              <a:t>	a. file location list</a:t>
            </a:r>
          </a:p>
          <a:p>
            <a:pPr eaLnBrk="1" hangingPunct="1">
              <a:spcBef>
                <a:spcPct val="50000"/>
              </a:spcBef>
            </a:pPr>
            <a:r>
              <a:rPr lang="en-US" altLang="zh-CN">
                <a:solidFill>
                  <a:schemeClr val="tx2"/>
                </a:solidFill>
                <a:ea typeface="宋体" panose="02010600030101010101" pitchFamily="2" charset="-122"/>
              </a:rPr>
              <a:t>	b. file allocation table</a:t>
            </a:r>
          </a:p>
          <a:p>
            <a:pPr eaLnBrk="1" hangingPunct="1">
              <a:spcBef>
                <a:spcPct val="50000"/>
              </a:spcBef>
            </a:pPr>
            <a:r>
              <a:rPr lang="en-US" altLang="zh-CN">
                <a:solidFill>
                  <a:schemeClr val="tx2"/>
                </a:solidFill>
                <a:ea typeface="宋体" panose="02010600030101010101" pitchFamily="2" charset="-122"/>
              </a:rPr>
              <a:t>	c. disk directory </a:t>
            </a:r>
          </a:p>
          <a:p>
            <a:pPr eaLnBrk="1" hangingPunct="1">
              <a:spcBef>
                <a:spcPct val="50000"/>
              </a:spcBef>
            </a:pPr>
            <a:r>
              <a:rPr lang="en-US" altLang="zh-CN">
                <a:solidFill>
                  <a:schemeClr val="tx2"/>
                </a:solidFill>
                <a:ea typeface="宋体" panose="02010600030101010101" pitchFamily="2" charset="-122"/>
              </a:rPr>
              <a:t>	d. stack</a:t>
            </a:r>
          </a:p>
          <a:p>
            <a:pPr eaLnBrk="1" hangingPunct="1">
              <a:spcBef>
                <a:spcPct val="50000"/>
              </a:spcBef>
            </a:pPr>
            <a:endParaRPr lang="en-US" altLang="zh-CN">
              <a:solidFill>
                <a:schemeClr val="tx2"/>
              </a:solidFill>
              <a:ea typeface="宋体" panose="02010600030101010101" pitchFamily="2" charset="-122"/>
            </a:endParaRPr>
          </a:p>
        </p:txBody>
      </p:sp>
      <p:sp>
        <p:nvSpPr>
          <p:cNvPr id="126981" name="WordArt 5"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503" name="Rectangle 7"/>
          <p:cNvSpPr>
            <a:spLocks noChangeArrowheads="1"/>
          </p:cNvSpPr>
          <p:nvPr/>
        </p:nvSpPr>
        <p:spPr bwMode="auto">
          <a:xfrm>
            <a:off x="3200400" y="1981200"/>
            <a:ext cx="2819400" cy="3429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4" name="Text Box 8"/>
          <p:cNvSpPr txBox="1">
            <a:spLocks noChangeArrowheads="1"/>
          </p:cNvSpPr>
          <p:nvPr/>
        </p:nvSpPr>
        <p:spPr bwMode="auto">
          <a:xfrm>
            <a:off x="3657600" y="2057400"/>
            <a:ext cx="1828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Answers:</a:t>
            </a:r>
          </a:p>
          <a:p>
            <a:pPr eaLnBrk="1" hangingPunct="1">
              <a:spcBef>
                <a:spcPct val="50000"/>
              </a:spcBef>
            </a:pPr>
            <a:r>
              <a:rPr lang="en-US" altLang="zh-CN">
                <a:ea typeface="宋体" panose="02010600030101010101" pitchFamily="2" charset="-122"/>
              </a:rPr>
              <a:t>1.  d</a:t>
            </a:r>
          </a:p>
          <a:p>
            <a:pPr eaLnBrk="1" hangingPunct="1">
              <a:spcBef>
                <a:spcPct val="50000"/>
              </a:spcBef>
            </a:pPr>
            <a:r>
              <a:rPr lang="en-US" altLang="zh-CN">
                <a:ea typeface="宋体" panose="02010600030101010101" pitchFamily="2" charset="-122"/>
              </a:rPr>
              <a:t>2.  c</a:t>
            </a:r>
          </a:p>
          <a:p>
            <a:pPr eaLnBrk="1" hangingPunct="1">
              <a:spcBef>
                <a:spcPct val="50000"/>
              </a:spcBef>
            </a:pPr>
            <a:r>
              <a:rPr lang="en-US" altLang="zh-CN">
                <a:ea typeface="宋体" panose="02010600030101010101" pitchFamily="2" charset="-122"/>
              </a:rPr>
              <a:t>3.  c</a:t>
            </a:r>
          </a:p>
          <a:p>
            <a:pPr eaLnBrk="1" hangingPunct="1">
              <a:spcBef>
                <a:spcPct val="50000"/>
              </a:spcBef>
            </a:pPr>
            <a:r>
              <a:rPr lang="en-US" altLang="zh-CN">
                <a:ea typeface="宋体" panose="02010600030101010101" pitchFamily="2" charset="-122"/>
              </a:rPr>
              <a:t>4.  a</a:t>
            </a:r>
          </a:p>
          <a:p>
            <a:pPr eaLnBrk="1" hangingPunct="1">
              <a:spcBef>
                <a:spcPct val="50000"/>
              </a:spcBef>
            </a:pPr>
            <a:r>
              <a:rPr lang="en-US" altLang="zh-CN">
                <a:ea typeface="宋体" panose="02010600030101010101" pitchFamily="2" charset="-122"/>
              </a:rPr>
              <a:t>5.  b</a:t>
            </a:r>
          </a:p>
        </p:txBody>
      </p:sp>
      <p:sp>
        <p:nvSpPr>
          <p:cNvPr id="106505" name="Text Box 9"/>
          <p:cNvSpPr txBox="1">
            <a:spLocks noChangeArrowheads="1"/>
          </p:cNvSpPr>
          <p:nvPr/>
        </p:nvSpPr>
        <p:spPr bwMode="auto">
          <a:xfrm>
            <a:off x="4800600" y="2590800"/>
            <a:ext cx="1752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6.  c</a:t>
            </a:r>
          </a:p>
          <a:p>
            <a:pPr eaLnBrk="1" hangingPunct="1">
              <a:spcBef>
                <a:spcPct val="50000"/>
              </a:spcBef>
            </a:pPr>
            <a:r>
              <a:rPr lang="en-US" altLang="zh-CN">
                <a:ea typeface="宋体" panose="02010600030101010101" pitchFamily="2" charset="-122"/>
              </a:rPr>
              <a:t>7.  d</a:t>
            </a:r>
          </a:p>
          <a:p>
            <a:pPr eaLnBrk="1" hangingPunct="1">
              <a:spcBef>
                <a:spcPct val="50000"/>
              </a:spcBef>
            </a:pPr>
            <a:r>
              <a:rPr lang="en-US" altLang="zh-CN">
                <a:ea typeface="宋体" panose="02010600030101010101" pitchFamily="2" charset="-122"/>
              </a:rPr>
              <a:t>8.  b</a:t>
            </a:r>
          </a:p>
          <a:p>
            <a:pPr eaLnBrk="1" hangingPunct="1">
              <a:spcBef>
                <a:spcPct val="50000"/>
              </a:spcBef>
            </a:pPr>
            <a:r>
              <a:rPr lang="en-US" altLang="zh-CN">
                <a:ea typeface="宋体" panose="02010600030101010101" pitchFamily="2" charset="-122"/>
              </a:rPr>
              <a:t>9.  a</a:t>
            </a:r>
          </a:p>
          <a:p>
            <a:pPr eaLnBrk="1" hangingPunct="1">
              <a:spcBef>
                <a:spcPct val="50000"/>
              </a:spcBef>
            </a:pPr>
            <a:r>
              <a:rPr lang="en-US" altLang="zh-CN">
                <a:ea typeface="宋体" panose="02010600030101010101" pitchFamily="2" charset="-122"/>
              </a:rPr>
              <a:t>10. b</a:t>
            </a:r>
          </a:p>
          <a:p>
            <a:pPr eaLnBrk="1" hangingPunct="1">
              <a:spcBef>
                <a:spcPct val="50000"/>
              </a:spcBef>
            </a:pPr>
            <a:endParaRPr lang="en-US" altLang="zh-CN">
              <a:ea typeface="宋体" panose="02010600030101010101" pitchFamily="2" charset="-122"/>
            </a:endParaRPr>
          </a:p>
        </p:txBody>
      </p:sp>
      <p:sp>
        <p:nvSpPr>
          <p:cNvPr id="106506" name="WordArt 10" descr="White marble"/>
          <p:cNvSpPr>
            <a:spLocks noChangeArrowheads="1" noChangeShapeType="1" noTextEdit="1"/>
          </p:cNvSpPr>
          <p:nvPr/>
        </p:nvSpPr>
        <p:spPr bwMode="auto">
          <a:xfrm>
            <a:off x="3886200" y="381000"/>
            <a:ext cx="13716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Tree>
  </p:cSld>
  <p:clrMapOvr>
    <a:masterClrMapping/>
  </p:clrMapOvr>
  <p:transition>
    <p:pull dir="l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838200" y="1600200"/>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A 3-dimensional array is arranged as rows and columns. Each byte has a unique row and column address.</a:t>
            </a:r>
          </a:p>
        </p:txBody>
      </p:sp>
      <p:pic>
        <p:nvPicPr>
          <p:cNvPr id="131075" name="Picture 3"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1076" name="Text Box 4"/>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1077" name="Rectangle 5"/>
          <p:cNvSpPr>
            <a:spLocks noChangeArrowheads="1"/>
          </p:cNvSpPr>
          <p:nvPr/>
        </p:nvSpPr>
        <p:spPr bwMode="auto">
          <a:xfrm>
            <a:off x="914400" y="1143000"/>
            <a:ext cx="27082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Memory Addressing</a:t>
            </a:r>
          </a:p>
        </p:txBody>
      </p:sp>
      <p:sp>
        <p:nvSpPr>
          <p:cNvPr id="131081" name="WordArt 9"/>
          <p:cNvSpPr>
            <a:spLocks noChangeArrowheads="1" noChangeShapeType="1" noTextEdit="1"/>
          </p:cNvSpPr>
          <p:nvPr/>
        </p:nvSpPr>
        <p:spPr bwMode="auto">
          <a:xfrm>
            <a:off x="990600" y="2727325"/>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Question</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131082" name="Text Box 10"/>
          <p:cNvSpPr txBox="1">
            <a:spLocks noChangeArrowheads="1"/>
          </p:cNvSpPr>
          <p:nvPr/>
        </p:nvSpPr>
        <p:spPr bwMode="auto">
          <a:xfrm>
            <a:off x="2362200" y="2803525"/>
            <a:ext cx="2819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buFontTx/>
              <a:buAutoNum type="alphaLcParenR"/>
            </a:pPr>
            <a:r>
              <a:rPr lang="en-US" altLang="zh-CN" sz="2000">
                <a:latin typeface="Times New Roman" panose="02020603050405020304" pitchFamily="18" charset="0"/>
                <a:ea typeface="宋体" panose="02010600030101010101" pitchFamily="2" charset="-122"/>
              </a:rPr>
              <a:t>How many bytes are shown? </a:t>
            </a:r>
          </a:p>
          <a:p>
            <a:pPr>
              <a:spcBef>
                <a:spcPct val="50000"/>
              </a:spcBef>
              <a:buFontTx/>
              <a:buAutoNum type="alphaLcParenR"/>
            </a:pPr>
            <a:r>
              <a:rPr lang="en-US" altLang="zh-CN" sz="2000">
                <a:latin typeface="Times New Roman" panose="02020603050405020304" pitchFamily="18" charset="0"/>
                <a:ea typeface="宋体" panose="02010600030101010101" pitchFamily="2" charset="-122"/>
              </a:rPr>
              <a:t>What is the location of the blue byte?</a:t>
            </a:r>
          </a:p>
        </p:txBody>
      </p:sp>
      <p:sp>
        <p:nvSpPr>
          <p:cNvPr id="131083" name="WordArt 11"/>
          <p:cNvSpPr>
            <a:spLocks noChangeArrowheads="1" noChangeShapeType="1" noTextEdit="1"/>
          </p:cNvSpPr>
          <p:nvPr/>
        </p:nvSpPr>
        <p:spPr bwMode="auto">
          <a:xfrm>
            <a:off x="990600" y="4175125"/>
            <a:ext cx="14478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Answers</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131084" name="Text Box 12"/>
          <p:cNvSpPr txBox="1">
            <a:spLocks noChangeArrowheads="1"/>
          </p:cNvSpPr>
          <p:nvPr/>
        </p:nvSpPr>
        <p:spPr bwMode="auto">
          <a:xfrm>
            <a:off x="1828800" y="5105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0000"/>
                </a:solidFill>
                <a:ea typeface="宋体" panose="02010600030101010101" pitchFamily="2" charset="-122"/>
              </a:rPr>
              <a:t>b) Row 2, column 8</a:t>
            </a:r>
          </a:p>
        </p:txBody>
      </p:sp>
      <p:sp>
        <p:nvSpPr>
          <p:cNvPr id="131086" name="Text Box 14"/>
          <p:cNvSpPr txBox="1">
            <a:spLocks noChangeArrowheads="1"/>
          </p:cNvSpPr>
          <p:nvPr/>
        </p:nvSpPr>
        <p:spPr bwMode="auto">
          <a:xfrm>
            <a:off x="990600" y="5486400"/>
            <a:ext cx="746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This example is (of course) only for illustration. Typical computer memories have 256 MB or more of capacity.</a:t>
            </a:r>
          </a:p>
        </p:txBody>
      </p:sp>
      <p:sp>
        <p:nvSpPr>
          <p:cNvPr id="131087" name="Text Box 15"/>
          <p:cNvSpPr txBox="1">
            <a:spLocks noChangeArrowheads="1"/>
          </p:cNvSpPr>
          <p:nvPr/>
        </p:nvSpPr>
        <p:spPr bwMode="auto">
          <a:xfrm>
            <a:off x="1828800" y="47244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0000"/>
                </a:solidFill>
                <a:ea typeface="宋体" panose="02010600030101010101" pitchFamily="2" charset="-122"/>
              </a:rPr>
              <a:t>a) 64 B</a:t>
            </a:r>
          </a:p>
        </p:txBody>
      </p:sp>
      <p:graphicFrame>
        <p:nvGraphicFramePr>
          <p:cNvPr id="131089" name="Object 17"/>
          <p:cNvGraphicFramePr>
            <a:graphicFrameLocks noChangeAspect="1"/>
          </p:cNvGraphicFramePr>
          <p:nvPr/>
        </p:nvGraphicFramePr>
        <p:xfrm>
          <a:off x="5029200" y="2438400"/>
          <a:ext cx="3016250" cy="3048000"/>
        </p:xfrm>
        <a:graphic>
          <a:graphicData uri="http://schemas.openxmlformats.org/presentationml/2006/ole">
            <mc:AlternateContent xmlns:mc="http://schemas.openxmlformats.org/markup-compatibility/2006">
              <mc:Choice xmlns:v="urn:schemas-microsoft-com:vml" Requires="v">
                <p:oleObj spid="_x0000_s131092" name="CorelDRAW" r:id="rId5" imgW="1610948" imgH="1629501" progId="CorelDRAW.Graphic.13">
                  <p:embed/>
                </p:oleObj>
              </mc:Choice>
              <mc:Fallback>
                <p:oleObj name="CorelDRAW" r:id="rId5" imgW="1610948" imgH="1629501" progId="CorelDRAW.Graphic.1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2438400"/>
                        <a:ext cx="30162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1081"/>
                                        </p:tgtEl>
                                        <p:attrNameLst>
                                          <p:attrName>style.visibility</p:attrName>
                                        </p:attrNameLst>
                                      </p:cBhvr>
                                      <p:to>
                                        <p:strVal val="visible"/>
                                      </p:to>
                                    </p:set>
                                    <p:animEffect transition="in" filter="dissolve">
                                      <p:cBhvr>
                                        <p:cTn id="7" dur="500"/>
                                        <p:tgtEl>
                                          <p:spTgt spid="131081"/>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31082"/>
                                        </p:tgtEl>
                                        <p:attrNameLst>
                                          <p:attrName>style.visibility</p:attrName>
                                        </p:attrNameLst>
                                      </p:cBhvr>
                                      <p:to>
                                        <p:strVal val="visible"/>
                                      </p:to>
                                    </p:set>
                                    <p:anim calcmode="lin" valueType="num">
                                      <p:cBhvr additive="base">
                                        <p:cTn id="10" dur="500" fill="hold"/>
                                        <p:tgtEl>
                                          <p:spTgt spid="131082"/>
                                        </p:tgtEl>
                                        <p:attrNameLst>
                                          <p:attrName>ppt_x</p:attrName>
                                        </p:attrNameLst>
                                      </p:cBhvr>
                                      <p:tavLst>
                                        <p:tav tm="0">
                                          <p:val>
                                            <p:strVal val="#ppt_x"/>
                                          </p:val>
                                        </p:tav>
                                        <p:tav tm="100000">
                                          <p:val>
                                            <p:strVal val="#ppt_x"/>
                                          </p:val>
                                        </p:tav>
                                      </p:tavLst>
                                    </p:anim>
                                    <p:anim calcmode="lin" valueType="num">
                                      <p:cBhvr additive="base">
                                        <p:cTn id="11" dur="500" fill="hold"/>
                                        <p:tgtEl>
                                          <p:spTgt spid="131082"/>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1083"/>
                                        </p:tgtEl>
                                        <p:attrNameLst>
                                          <p:attrName>style.visibility</p:attrName>
                                        </p:attrNameLst>
                                      </p:cBhvr>
                                      <p:to>
                                        <p:strVal val="visible"/>
                                      </p:to>
                                    </p:set>
                                    <p:animEffect transition="in" filter="dissolve">
                                      <p:cBhvr>
                                        <p:cTn id="16" dur="500"/>
                                        <p:tgtEl>
                                          <p:spTgt spid="131083"/>
                                        </p:tgtEl>
                                      </p:cBhvr>
                                    </p:animEffect>
                                  </p:childTnLst>
                                </p:cTn>
                              </p:par>
                              <p:par>
                                <p:cTn id="17" presetID="37" presetClass="entr" presetSubtype="0" fill="hold" grpId="0" nodeType="withEffect">
                                  <p:stCondLst>
                                    <p:cond delay="0"/>
                                  </p:stCondLst>
                                  <p:childTnLst>
                                    <p:set>
                                      <p:cBhvr>
                                        <p:cTn id="18" dur="1" fill="hold">
                                          <p:stCondLst>
                                            <p:cond delay="0"/>
                                          </p:stCondLst>
                                        </p:cTn>
                                        <p:tgtEl>
                                          <p:spTgt spid="131087"/>
                                        </p:tgtEl>
                                        <p:attrNameLst>
                                          <p:attrName>style.visibility</p:attrName>
                                        </p:attrNameLst>
                                      </p:cBhvr>
                                      <p:to>
                                        <p:strVal val="visible"/>
                                      </p:to>
                                    </p:set>
                                    <p:animEffect transition="in" filter="fade">
                                      <p:cBhvr>
                                        <p:cTn id="19" dur="1000"/>
                                        <p:tgtEl>
                                          <p:spTgt spid="131087"/>
                                        </p:tgtEl>
                                      </p:cBhvr>
                                    </p:animEffect>
                                    <p:anim calcmode="lin" valueType="num">
                                      <p:cBhvr>
                                        <p:cTn id="20" dur="1000" fill="hold"/>
                                        <p:tgtEl>
                                          <p:spTgt spid="131087"/>
                                        </p:tgtEl>
                                        <p:attrNameLst>
                                          <p:attrName>ppt_x</p:attrName>
                                        </p:attrNameLst>
                                      </p:cBhvr>
                                      <p:tavLst>
                                        <p:tav tm="0">
                                          <p:val>
                                            <p:strVal val="#ppt_x"/>
                                          </p:val>
                                        </p:tav>
                                        <p:tav tm="100000">
                                          <p:val>
                                            <p:strVal val="#ppt_x"/>
                                          </p:val>
                                        </p:tav>
                                      </p:tavLst>
                                    </p:anim>
                                    <p:anim calcmode="lin" valueType="num">
                                      <p:cBhvr>
                                        <p:cTn id="21" dur="900" decel="100000" fill="hold"/>
                                        <p:tgtEl>
                                          <p:spTgt spid="13108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31087"/>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31084"/>
                                        </p:tgtEl>
                                        <p:attrNameLst>
                                          <p:attrName>style.visibility</p:attrName>
                                        </p:attrNameLst>
                                      </p:cBhvr>
                                      <p:to>
                                        <p:strVal val="visible"/>
                                      </p:to>
                                    </p:set>
                                    <p:animEffect transition="in" filter="fade">
                                      <p:cBhvr>
                                        <p:cTn id="27" dur="1000"/>
                                        <p:tgtEl>
                                          <p:spTgt spid="131084"/>
                                        </p:tgtEl>
                                      </p:cBhvr>
                                    </p:animEffect>
                                    <p:anim calcmode="lin" valueType="num">
                                      <p:cBhvr>
                                        <p:cTn id="28" dur="1000" fill="hold"/>
                                        <p:tgtEl>
                                          <p:spTgt spid="131084"/>
                                        </p:tgtEl>
                                        <p:attrNameLst>
                                          <p:attrName>ppt_x</p:attrName>
                                        </p:attrNameLst>
                                      </p:cBhvr>
                                      <p:tavLst>
                                        <p:tav tm="0">
                                          <p:val>
                                            <p:strVal val="#ppt_x"/>
                                          </p:val>
                                        </p:tav>
                                        <p:tav tm="100000">
                                          <p:val>
                                            <p:strVal val="#ppt_x"/>
                                          </p:val>
                                        </p:tav>
                                      </p:tavLst>
                                    </p:anim>
                                    <p:anim calcmode="lin" valueType="num">
                                      <p:cBhvr>
                                        <p:cTn id="29" dur="900" decel="100000" fill="hold"/>
                                        <p:tgtEl>
                                          <p:spTgt spid="131084"/>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31084"/>
                                        </p:tgtEl>
                                        <p:attrNameLst>
                                          <p:attrName>ppt_y</p:attrName>
                                        </p:attrNameLst>
                                      </p:cBhvr>
                                      <p:tavLst>
                                        <p:tav tm="0">
                                          <p:val>
                                            <p:strVal val="#ppt_y-.03"/>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entr" presetSubtype="0" fill="hold" grpId="0" nodeType="clickEffect">
                                  <p:stCondLst>
                                    <p:cond delay="0"/>
                                  </p:stCondLst>
                                  <p:childTnLst>
                                    <p:set>
                                      <p:cBhvr>
                                        <p:cTn id="34" dur="1" fill="hold">
                                          <p:stCondLst>
                                            <p:cond delay="0"/>
                                          </p:stCondLst>
                                        </p:cTn>
                                        <p:tgtEl>
                                          <p:spTgt spid="131086"/>
                                        </p:tgtEl>
                                        <p:attrNameLst>
                                          <p:attrName>style.visibility</p:attrName>
                                        </p:attrNameLst>
                                      </p:cBhvr>
                                      <p:to>
                                        <p:strVal val="visible"/>
                                      </p:to>
                                    </p:set>
                                    <p:animEffect transition="in" filter="fade">
                                      <p:cBhvr>
                                        <p:cTn id="35" dur="1000"/>
                                        <p:tgtEl>
                                          <p:spTgt spid="131086"/>
                                        </p:tgtEl>
                                      </p:cBhvr>
                                    </p:animEffect>
                                    <p:anim calcmode="lin" valueType="num">
                                      <p:cBhvr>
                                        <p:cTn id="36" dur="1000" fill="hold"/>
                                        <p:tgtEl>
                                          <p:spTgt spid="131086"/>
                                        </p:tgtEl>
                                        <p:attrNameLst>
                                          <p:attrName>ppt_x</p:attrName>
                                        </p:attrNameLst>
                                      </p:cBhvr>
                                      <p:tavLst>
                                        <p:tav tm="0">
                                          <p:val>
                                            <p:strVal val="#ppt_x"/>
                                          </p:val>
                                        </p:tav>
                                        <p:tav tm="100000">
                                          <p:val>
                                            <p:strVal val="#ppt_x"/>
                                          </p:val>
                                        </p:tav>
                                      </p:tavLst>
                                    </p:anim>
                                    <p:anim calcmode="lin" valueType="num">
                                      <p:cBhvr>
                                        <p:cTn id="37" dur="900" decel="100000" fill="hold"/>
                                        <p:tgtEl>
                                          <p:spTgt spid="131086"/>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3108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1" grpId="0" animBg="1"/>
      <p:bldP spid="131082" grpId="0"/>
      <p:bldP spid="131083" grpId="0" animBg="1"/>
      <p:bldP spid="131084" grpId="0"/>
      <p:bldP spid="131086" grpId="0"/>
      <p:bldP spid="131087"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838200" y="1600200"/>
            <a:ext cx="7696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In order to read or write to a specific memory location, a binary code is placed on the </a:t>
            </a:r>
            <a:r>
              <a:rPr lang="en-US" altLang="zh-CN" b="1">
                <a:ea typeface="宋体" panose="02010600030101010101" pitchFamily="2" charset="-122"/>
              </a:rPr>
              <a:t>address bus</a:t>
            </a:r>
            <a:r>
              <a:rPr lang="en-US" altLang="zh-CN">
                <a:ea typeface="宋体" panose="02010600030101010101" pitchFamily="2" charset="-122"/>
              </a:rPr>
              <a:t>. Internal decoders decode the address to determine the specific location. Data is then moved to or from the </a:t>
            </a:r>
            <a:r>
              <a:rPr lang="en-US" altLang="zh-CN" b="1">
                <a:ea typeface="宋体" panose="02010600030101010101" pitchFamily="2" charset="-122"/>
              </a:rPr>
              <a:t>data bus</a:t>
            </a:r>
            <a:r>
              <a:rPr lang="en-US" altLang="zh-CN">
                <a:ea typeface="宋体" panose="02010600030101010101" pitchFamily="2" charset="-122"/>
              </a:rPr>
              <a:t>.</a:t>
            </a:r>
          </a:p>
        </p:txBody>
      </p:sp>
      <p:pic>
        <p:nvPicPr>
          <p:cNvPr id="133123" name="Picture 3"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3124" name="Text Box 4"/>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3125" name="Rectangle 5"/>
          <p:cNvSpPr>
            <a:spLocks noChangeArrowheads="1"/>
          </p:cNvSpPr>
          <p:nvPr/>
        </p:nvSpPr>
        <p:spPr bwMode="auto">
          <a:xfrm>
            <a:off x="914400" y="1143000"/>
            <a:ext cx="27082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Memory Addressing</a:t>
            </a:r>
          </a:p>
        </p:txBody>
      </p:sp>
      <p:graphicFrame>
        <p:nvGraphicFramePr>
          <p:cNvPr id="133133" name="Object 13"/>
          <p:cNvGraphicFramePr>
            <a:graphicFrameLocks noChangeAspect="1"/>
          </p:cNvGraphicFramePr>
          <p:nvPr/>
        </p:nvGraphicFramePr>
        <p:xfrm>
          <a:off x="3352800" y="2895600"/>
          <a:ext cx="5029200" cy="3065463"/>
        </p:xfrm>
        <a:graphic>
          <a:graphicData uri="http://schemas.openxmlformats.org/presentationml/2006/ole">
            <mc:AlternateContent xmlns:mc="http://schemas.openxmlformats.org/markup-compatibility/2006">
              <mc:Choice xmlns:v="urn:schemas-microsoft-com:vml" Requires="v">
                <p:oleObj spid="_x0000_s133137" name="CorelDRAW" r:id="rId5" imgW="3503275" imgH="2134413" progId="CorelDRAW.Graphic.13">
                  <p:embed/>
                </p:oleObj>
              </mc:Choice>
              <mc:Fallback>
                <p:oleObj name="CorelDRAW" r:id="rId5" imgW="3503275" imgH="2134413" progId="CorelDRAW.Graphic.1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2895600"/>
                        <a:ext cx="5029200" cy="306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34" name="Text Box 14"/>
          <p:cNvSpPr txBox="1">
            <a:spLocks noChangeArrowheads="1"/>
          </p:cNvSpPr>
          <p:nvPr/>
        </p:nvSpPr>
        <p:spPr bwMode="auto">
          <a:xfrm>
            <a:off x="914400" y="3276600"/>
            <a:ext cx="259080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anose="02010600030101010101" pitchFamily="2" charset="-122"/>
              </a:rPr>
              <a:t>The address bus is a group of conductors with a common function. Its size determines the number of locations that can be accessed. A 32 bit address bus can access 2</a:t>
            </a:r>
            <a:r>
              <a:rPr lang="en-US" altLang="zh-CN" sz="1800" baseline="30000">
                <a:ea typeface="宋体" panose="02010600030101010101" pitchFamily="2" charset="-122"/>
              </a:rPr>
              <a:t>32</a:t>
            </a:r>
            <a:r>
              <a:rPr lang="en-US" altLang="zh-CN" sz="1800">
                <a:ea typeface="宋体" panose="02010600030101010101" pitchFamily="2" charset="-122"/>
              </a:rPr>
              <a:t> locations, which is approximately 4G.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33134"/>
                                        </p:tgtEl>
                                        <p:attrNameLst>
                                          <p:attrName>style.visibility</p:attrName>
                                        </p:attrNameLst>
                                      </p:cBhvr>
                                      <p:to>
                                        <p:strVal val="visible"/>
                                      </p:to>
                                    </p:set>
                                    <p:anim calcmode="lin" valueType="num">
                                      <p:cBhvr additive="base">
                                        <p:cTn id="7" dur="500" fill="hold"/>
                                        <p:tgtEl>
                                          <p:spTgt spid="133134"/>
                                        </p:tgtEl>
                                        <p:attrNameLst>
                                          <p:attrName>ppt_x</p:attrName>
                                        </p:attrNameLst>
                                      </p:cBhvr>
                                      <p:tavLst>
                                        <p:tav tm="0">
                                          <p:val>
                                            <p:strVal val="0-#ppt_w/2"/>
                                          </p:val>
                                        </p:tav>
                                        <p:tav tm="100000">
                                          <p:val>
                                            <p:strVal val="#ppt_x"/>
                                          </p:val>
                                        </p:tav>
                                      </p:tavLst>
                                    </p:anim>
                                    <p:anim calcmode="lin" valueType="num">
                                      <p:cBhvr additive="base">
                                        <p:cTn id="8" dur="500" fill="hold"/>
                                        <p:tgtEl>
                                          <p:spTgt spid="133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4"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47459" name="Picture 3" descr="SH2507-c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47460" name="Text Box 4"/>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47461" name="Rectangle 5"/>
          <p:cNvSpPr>
            <a:spLocks noChangeArrowheads="1"/>
          </p:cNvSpPr>
          <p:nvPr/>
        </p:nvSpPr>
        <p:spPr bwMode="auto">
          <a:xfrm>
            <a:off x="914400" y="1143000"/>
            <a:ext cx="2708275"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Memory Addressing</a:t>
            </a:r>
          </a:p>
        </p:txBody>
      </p:sp>
      <p:sp>
        <p:nvSpPr>
          <p:cNvPr id="147464" name="Text Box 8"/>
          <p:cNvSpPr txBox="1">
            <a:spLocks noChangeArrowheads="1"/>
          </p:cNvSpPr>
          <p:nvPr/>
        </p:nvSpPr>
        <p:spPr bwMode="auto">
          <a:xfrm>
            <a:off x="838200" y="1524000"/>
            <a:ext cx="7543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In addition to the address bus and data bus, semiconductor memories have read and write control signals and chip select signals. Depending on the type of memory, other signals may be required.</a:t>
            </a:r>
          </a:p>
        </p:txBody>
      </p:sp>
      <p:grpSp>
        <p:nvGrpSpPr>
          <p:cNvPr id="147478" name="Group 22"/>
          <p:cNvGrpSpPr>
            <a:grpSpLocks/>
          </p:cNvGrpSpPr>
          <p:nvPr/>
        </p:nvGrpSpPr>
        <p:grpSpPr bwMode="auto">
          <a:xfrm>
            <a:off x="1066800" y="4038600"/>
            <a:ext cx="7315200" cy="701675"/>
            <a:chOff x="672" y="2688"/>
            <a:chExt cx="4608" cy="442"/>
          </a:xfrm>
        </p:grpSpPr>
        <p:sp>
          <p:nvSpPr>
            <p:cNvPr id="147468" name="Text Box 12"/>
            <p:cNvSpPr txBox="1">
              <a:spLocks noChangeArrowheads="1"/>
            </p:cNvSpPr>
            <p:nvPr/>
          </p:nvSpPr>
          <p:spPr bwMode="auto">
            <a:xfrm>
              <a:off x="672" y="2688"/>
              <a:ext cx="460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1">
                  <a:ea typeface="宋体" panose="02010600030101010101" pitchFamily="2" charset="-122"/>
                </a:rPr>
                <a:t>Chip Select</a:t>
              </a:r>
              <a:r>
                <a:rPr lang="en-US" altLang="zh-CN" sz="2000">
                  <a:ea typeface="宋体" panose="02010600030101010101" pitchFamily="2" charset="-122"/>
                </a:rPr>
                <a:t> (</a:t>
              </a:r>
              <a:r>
                <a:rPr lang="en-US" altLang="zh-CN" sz="2000" i="1">
                  <a:ea typeface="宋体" panose="02010600030101010101" pitchFamily="2" charset="-122"/>
                </a:rPr>
                <a:t>CS</a:t>
              </a:r>
              <a:r>
                <a:rPr lang="en-US" altLang="zh-CN" sz="2000">
                  <a:ea typeface="宋体" panose="02010600030101010101" pitchFamily="2" charset="-122"/>
                </a:rPr>
                <a:t>) or </a:t>
              </a:r>
              <a:r>
                <a:rPr lang="en-US" altLang="zh-CN" sz="2000" b="1">
                  <a:ea typeface="宋体" panose="02010600030101010101" pitchFamily="2" charset="-122"/>
                </a:rPr>
                <a:t>Chip Enable</a:t>
              </a:r>
              <a:r>
                <a:rPr lang="en-US" altLang="zh-CN" sz="2000">
                  <a:ea typeface="宋体" panose="02010600030101010101" pitchFamily="2" charset="-122"/>
                </a:rPr>
                <a:t> (</a:t>
              </a:r>
              <a:r>
                <a:rPr lang="en-US" altLang="zh-CN" sz="2000" i="1">
                  <a:ea typeface="宋体" panose="02010600030101010101" pitchFamily="2" charset="-122"/>
                </a:rPr>
                <a:t>CE</a:t>
              </a:r>
              <a:r>
                <a:rPr lang="en-US" altLang="zh-CN" sz="2000">
                  <a:ea typeface="宋体" panose="02010600030101010101" pitchFamily="2" charset="-122"/>
                </a:rPr>
                <a:t>) is  used as part of address decoding. All other inputs are ignored if the Chip Select is not active.</a:t>
              </a:r>
            </a:p>
          </p:txBody>
        </p:sp>
        <p:sp>
          <p:nvSpPr>
            <p:cNvPr id="147469" name="Line 13"/>
            <p:cNvSpPr>
              <a:spLocks noChangeShapeType="1"/>
            </p:cNvSpPr>
            <p:nvPr/>
          </p:nvSpPr>
          <p:spPr bwMode="auto">
            <a:xfrm>
              <a:off x="1619" y="2727"/>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70" name="Line 14"/>
            <p:cNvSpPr>
              <a:spLocks noChangeShapeType="1"/>
            </p:cNvSpPr>
            <p:nvPr/>
          </p:nvSpPr>
          <p:spPr bwMode="auto">
            <a:xfrm>
              <a:off x="3024" y="273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71" name="Group 15"/>
          <p:cNvGrpSpPr>
            <a:grpSpLocks/>
          </p:cNvGrpSpPr>
          <p:nvPr/>
        </p:nvGrpSpPr>
        <p:grpSpPr bwMode="auto">
          <a:xfrm>
            <a:off x="1066800" y="3200400"/>
            <a:ext cx="7315200" cy="701675"/>
            <a:chOff x="624" y="2736"/>
            <a:chExt cx="4608" cy="442"/>
          </a:xfrm>
        </p:grpSpPr>
        <p:sp>
          <p:nvSpPr>
            <p:cNvPr id="147472" name="Text Box 16"/>
            <p:cNvSpPr txBox="1">
              <a:spLocks noChangeArrowheads="1"/>
            </p:cNvSpPr>
            <p:nvPr/>
          </p:nvSpPr>
          <p:spPr bwMode="auto">
            <a:xfrm>
              <a:off x="624" y="2736"/>
              <a:ext cx="460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1">
                  <a:ea typeface="宋体" panose="02010600030101010101" pitchFamily="2" charset="-122"/>
                </a:rPr>
                <a:t>Read</a:t>
              </a:r>
              <a:r>
                <a:rPr lang="en-US" altLang="zh-CN" sz="2000">
                  <a:ea typeface="宋体" panose="02010600030101010101" pitchFamily="2" charset="-122"/>
                </a:rPr>
                <a:t> </a:t>
              </a:r>
              <a:r>
                <a:rPr lang="en-US" altLang="zh-CN" sz="2000" b="1">
                  <a:ea typeface="宋体" panose="02010600030101010101" pitchFamily="2" charset="-122"/>
                </a:rPr>
                <a:t>Enable</a:t>
              </a:r>
              <a:r>
                <a:rPr lang="en-US" altLang="zh-CN" sz="2000">
                  <a:ea typeface="宋体" panose="02010600030101010101" pitchFamily="2" charset="-122"/>
                </a:rPr>
                <a:t> (</a:t>
              </a:r>
              <a:r>
                <a:rPr lang="en-US" altLang="zh-CN" sz="2000" i="1">
                  <a:ea typeface="宋体" panose="02010600030101010101" pitchFamily="2" charset="-122"/>
                </a:rPr>
                <a:t>RE</a:t>
              </a:r>
              <a:r>
                <a:rPr lang="en-US" altLang="zh-CN" sz="2000">
                  <a:ea typeface="宋体" panose="02010600030101010101" pitchFamily="2" charset="-122"/>
                </a:rPr>
                <a:t>) and </a:t>
              </a:r>
              <a:r>
                <a:rPr lang="en-US" altLang="zh-CN" sz="2000" b="1">
                  <a:ea typeface="宋体" panose="02010600030101010101" pitchFamily="2" charset="-122"/>
                </a:rPr>
                <a:t>Write</a:t>
              </a:r>
              <a:r>
                <a:rPr lang="en-US" altLang="zh-CN" sz="2000">
                  <a:ea typeface="宋体" panose="02010600030101010101" pitchFamily="2" charset="-122"/>
                </a:rPr>
                <a:t> </a:t>
              </a:r>
              <a:r>
                <a:rPr lang="en-US" altLang="zh-CN" sz="2000" b="1">
                  <a:ea typeface="宋体" panose="02010600030101010101" pitchFamily="2" charset="-122"/>
                </a:rPr>
                <a:t>Enable</a:t>
              </a:r>
              <a:r>
                <a:rPr lang="en-US" altLang="zh-CN" sz="2000">
                  <a:ea typeface="宋体" panose="02010600030101010101" pitchFamily="2" charset="-122"/>
                </a:rPr>
                <a:t> (</a:t>
              </a:r>
              <a:r>
                <a:rPr lang="en-US" altLang="zh-CN" sz="2000" i="1">
                  <a:ea typeface="宋体" panose="02010600030101010101" pitchFamily="2" charset="-122"/>
                </a:rPr>
                <a:t>WE</a:t>
              </a:r>
              <a:r>
                <a:rPr lang="en-US" altLang="zh-CN" sz="2000">
                  <a:ea typeface="宋体" panose="02010600030101010101" pitchFamily="2" charset="-122"/>
                </a:rPr>
                <a:t>) signals are sent from the CPU to memory to control data transfer to or from memory. </a:t>
              </a:r>
            </a:p>
          </p:txBody>
        </p:sp>
        <p:sp>
          <p:nvSpPr>
            <p:cNvPr id="147473" name="Line 17"/>
            <p:cNvSpPr>
              <a:spLocks noChangeShapeType="1"/>
            </p:cNvSpPr>
            <p:nvPr/>
          </p:nvSpPr>
          <p:spPr bwMode="auto">
            <a:xfrm>
              <a:off x="1655" y="277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74" name="Line 18"/>
            <p:cNvSpPr>
              <a:spLocks noChangeShapeType="1"/>
            </p:cNvSpPr>
            <p:nvPr/>
          </p:nvSpPr>
          <p:spPr bwMode="auto">
            <a:xfrm>
              <a:off x="3272" y="277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79" name="Group 23"/>
          <p:cNvGrpSpPr>
            <a:grpSpLocks/>
          </p:cNvGrpSpPr>
          <p:nvPr/>
        </p:nvGrpSpPr>
        <p:grpSpPr bwMode="auto">
          <a:xfrm>
            <a:off x="1066800" y="4876800"/>
            <a:ext cx="7086600" cy="701675"/>
            <a:chOff x="672" y="3158"/>
            <a:chExt cx="4464" cy="442"/>
          </a:xfrm>
        </p:grpSpPr>
        <p:sp>
          <p:nvSpPr>
            <p:cNvPr id="147476" name="Text Box 20"/>
            <p:cNvSpPr txBox="1">
              <a:spLocks noChangeArrowheads="1"/>
            </p:cNvSpPr>
            <p:nvPr/>
          </p:nvSpPr>
          <p:spPr bwMode="auto">
            <a:xfrm>
              <a:off x="672" y="3158"/>
              <a:ext cx="446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1">
                  <a:ea typeface="宋体" panose="02010600030101010101" pitchFamily="2" charset="-122"/>
                </a:rPr>
                <a:t>Output Enable</a:t>
              </a:r>
              <a:r>
                <a:rPr lang="en-US" altLang="zh-CN" sz="2000">
                  <a:ea typeface="宋体" panose="02010600030101010101" pitchFamily="2" charset="-122"/>
                </a:rPr>
                <a:t> (</a:t>
              </a:r>
              <a:r>
                <a:rPr lang="en-US" altLang="zh-CN" sz="2000" i="1">
                  <a:ea typeface="宋体" panose="02010600030101010101" pitchFamily="2" charset="-122"/>
                </a:rPr>
                <a:t>OE</a:t>
              </a:r>
              <a:r>
                <a:rPr lang="en-US" altLang="zh-CN" sz="2000">
                  <a:ea typeface="宋体" panose="02010600030101010101" pitchFamily="2" charset="-122"/>
                </a:rPr>
                <a:t>) is  active during a read operation, otherwise it is inactive. It connects the memory to the data bus.</a:t>
              </a:r>
            </a:p>
          </p:txBody>
        </p:sp>
        <p:sp>
          <p:nvSpPr>
            <p:cNvPr id="147477" name="Line 21"/>
            <p:cNvSpPr>
              <a:spLocks noChangeShapeType="1"/>
            </p:cNvSpPr>
            <p:nvPr/>
          </p:nvSpPr>
          <p:spPr bwMode="auto">
            <a:xfrm>
              <a:off x="1872" y="3206"/>
              <a:ext cx="1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7471"/>
                                        </p:tgtEl>
                                        <p:attrNameLst>
                                          <p:attrName>style.visibility</p:attrName>
                                        </p:attrNameLst>
                                      </p:cBhvr>
                                      <p:to>
                                        <p:strVal val="visible"/>
                                      </p:to>
                                    </p:set>
                                    <p:anim calcmode="lin" valueType="num">
                                      <p:cBhvr additive="base">
                                        <p:cTn id="7" dur="500" fill="hold"/>
                                        <p:tgtEl>
                                          <p:spTgt spid="147471"/>
                                        </p:tgtEl>
                                        <p:attrNameLst>
                                          <p:attrName>ppt_x</p:attrName>
                                        </p:attrNameLst>
                                      </p:cBhvr>
                                      <p:tavLst>
                                        <p:tav tm="0">
                                          <p:val>
                                            <p:strVal val="0-#ppt_w/2"/>
                                          </p:val>
                                        </p:tav>
                                        <p:tav tm="100000">
                                          <p:val>
                                            <p:strVal val="#ppt_x"/>
                                          </p:val>
                                        </p:tav>
                                      </p:tavLst>
                                    </p:anim>
                                    <p:anim calcmode="lin" valueType="num">
                                      <p:cBhvr additive="base">
                                        <p:cTn id="8" dur="500" fill="hold"/>
                                        <p:tgtEl>
                                          <p:spTgt spid="1474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47478"/>
                                        </p:tgtEl>
                                        <p:attrNameLst>
                                          <p:attrName>style.visibility</p:attrName>
                                        </p:attrNameLst>
                                      </p:cBhvr>
                                      <p:to>
                                        <p:strVal val="visible"/>
                                      </p:to>
                                    </p:set>
                                    <p:anim calcmode="lin" valueType="num">
                                      <p:cBhvr additive="base">
                                        <p:cTn id="13" dur="500" fill="hold"/>
                                        <p:tgtEl>
                                          <p:spTgt spid="147478"/>
                                        </p:tgtEl>
                                        <p:attrNameLst>
                                          <p:attrName>ppt_x</p:attrName>
                                        </p:attrNameLst>
                                      </p:cBhvr>
                                      <p:tavLst>
                                        <p:tav tm="0">
                                          <p:val>
                                            <p:strVal val="0-#ppt_w/2"/>
                                          </p:val>
                                        </p:tav>
                                        <p:tav tm="100000">
                                          <p:val>
                                            <p:strVal val="#ppt_x"/>
                                          </p:val>
                                        </p:tav>
                                      </p:tavLst>
                                    </p:anim>
                                    <p:anim calcmode="lin" valueType="num">
                                      <p:cBhvr additive="base">
                                        <p:cTn id="14" dur="500" fill="hold"/>
                                        <p:tgtEl>
                                          <p:spTgt spid="1474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47479"/>
                                        </p:tgtEl>
                                        <p:attrNameLst>
                                          <p:attrName>style.visibility</p:attrName>
                                        </p:attrNameLst>
                                      </p:cBhvr>
                                      <p:to>
                                        <p:strVal val="visible"/>
                                      </p:to>
                                    </p:set>
                                    <p:anim calcmode="lin" valueType="num">
                                      <p:cBhvr additive="base">
                                        <p:cTn id="19" dur="500" fill="hold"/>
                                        <p:tgtEl>
                                          <p:spTgt spid="147479"/>
                                        </p:tgtEl>
                                        <p:attrNameLst>
                                          <p:attrName>ppt_x</p:attrName>
                                        </p:attrNameLst>
                                      </p:cBhvr>
                                      <p:tavLst>
                                        <p:tav tm="0">
                                          <p:val>
                                            <p:strVal val="0-#ppt_w/2"/>
                                          </p:val>
                                        </p:tav>
                                        <p:tav tm="100000">
                                          <p:val>
                                            <p:strVal val="#ppt_x"/>
                                          </p:val>
                                        </p:tav>
                                      </p:tavLst>
                                    </p:anim>
                                    <p:anim calcmode="lin" valueType="num">
                                      <p:cBhvr additive="base">
                                        <p:cTn id="20" dur="500" fill="hold"/>
                                        <p:tgtEl>
                                          <p:spTgt spid="1474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35171" name="Picture 3"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5172" name="Text Box 4"/>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5173" name="Rectangle 5"/>
          <p:cNvSpPr>
            <a:spLocks noChangeArrowheads="1"/>
          </p:cNvSpPr>
          <p:nvPr/>
        </p:nvSpPr>
        <p:spPr bwMode="auto">
          <a:xfrm>
            <a:off x="914400" y="1143000"/>
            <a:ext cx="35163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Read and Write Operations</a:t>
            </a:r>
          </a:p>
        </p:txBody>
      </p:sp>
      <p:sp>
        <p:nvSpPr>
          <p:cNvPr id="135175" name="Text Box 7"/>
          <p:cNvSpPr txBox="1">
            <a:spLocks noChangeArrowheads="1"/>
          </p:cNvSpPr>
          <p:nvPr/>
        </p:nvSpPr>
        <p:spPr bwMode="auto">
          <a:xfrm>
            <a:off x="838200" y="1676400"/>
            <a:ext cx="7543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The two main memory operations are called </a:t>
            </a:r>
            <a:r>
              <a:rPr lang="en-US" altLang="zh-CN" b="1">
                <a:ea typeface="宋体" panose="02010600030101010101" pitchFamily="2" charset="-122"/>
              </a:rPr>
              <a:t>read</a:t>
            </a:r>
            <a:r>
              <a:rPr lang="en-US" altLang="zh-CN">
                <a:ea typeface="宋体" panose="02010600030101010101" pitchFamily="2" charset="-122"/>
              </a:rPr>
              <a:t> and </a:t>
            </a:r>
            <a:r>
              <a:rPr lang="en-US" altLang="zh-CN" b="1">
                <a:ea typeface="宋体" panose="02010600030101010101" pitchFamily="2" charset="-122"/>
              </a:rPr>
              <a:t>write</a:t>
            </a:r>
            <a:r>
              <a:rPr lang="en-US" altLang="zh-CN">
                <a:ea typeface="宋体" panose="02010600030101010101" pitchFamily="2" charset="-122"/>
              </a:rPr>
              <a:t>. A simplified write operation is shown in which new data overwrites the original data. Data moves </a:t>
            </a:r>
            <a:r>
              <a:rPr lang="en-US" altLang="zh-CN" i="1">
                <a:ea typeface="宋体" panose="02010600030101010101" pitchFamily="2" charset="-122"/>
              </a:rPr>
              <a:t>to</a:t>
            </a:r>
            <a:r>
              <a:rPr lang="en-US" altLang="zh-CN">
                <a:ea typeface="宋体" panose="02010600030101010101" pitchFamily="2" charset="-122"/>
              </a:rPr>
              <a:t> the memory.</a:t>
            </a:r>
          </a:p>
        </p:txBody>
      </p:sp>
      <p:sp>
        <p:nvSpPr>
          <p:cNvPr id="135178" name="Text Box 10"/>
          <p:cNvSpPr txBox="1">
            <a:spLocks noChangeArrowheads="1"/>
          </p:cNvSpPr>
          <p:nvPr/>
        </p:nvSpPr>
        <p:spPr bwMode="auto">
          <a:xfrm>
            <a:off x="685800" y="4724400"/>
            <a:ext cx="29718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altLang="zh-CN" sz="1600">
                <a:latin typeface="Times New Roman" panose="02020603050405020304" pitchFamily="18" charset="0"/>
                <a:ea typeface="宋体" panose="02010600030101010101" pitchFamily="2" charset="-122"/>
              </a:rPr>
              <a:t>The address is placed on the address bus.</a:t>
            </a:r>
          </a:p>
          <a:p>
            <a:pPr>
              <a:buFontTx/>
              <a:buAutoNum type="arabicPeriod"/>
            </a:pPr>
            <a:r>
              <a:rPr lang="en-US" altLang="zh-CN" sz="1600">
                <a:latin typeface="Times New Roman" panose="02020603050405020304" pitchFamily="18" charset="0"/>
                <a:ea typeface="宋体" panose="02010600030101010101" pitchFamily="2" charset="-122"/>
              </a:rPr>
              <a:t>Data is placed on the data bus.</a:t>
            </a:r>
          </a:p>
          <a:p>
            <a:pPr>
              <a:buFontTx/>
              <a:buAutoNum type="arabicPeriod"/>
            </a:pPr>
            <a:r>
              <a:rPr lang="en-US" altLang="zh-CN" sz="1600">
                <a:latin typeface="Times New Roman" panose="02020603050405020304" pitchFamily="18" charset="0"/>
                <a:ea typeface="宋体" panose="02010600030101010101" pitchFamily="2" charset="-122"/>
              </a:rPr>
              <a:t>A write command is issued.</a:t>
            </a:r>
          </a:p>
        </p:txBody>
      </p:sp>
      <p:graphicFrame>
        <p:nvGraphicFramePr>
          <p:cNvPr id="135180" name="Object 12"/>
          <p:cNvGraphicFramePr>
            <a:graphicFrameLocks noChangeAspect="1"/>
          </p:cNvGraphicFramePr>
          <p:nvPr/>
        </p:nvGraphicFramePr>
        <p:xfrm>
          <a:off x="3200400" y="3048000"/>
          <a:ext cx="5133975" cy="2882900"/>
        </p:xfrm>
        <a:graphic>
          <a:graphicData uri="http://schemas.openxmlformats.org/presentationml/2006/ole">
            <mc:AlternateContent xmlns:mc="http://schemas.openxmlformats.org/markup-compatibility/2006">
              <mc:Choice xmlns:v="urn:schemas-microsoft-com:vml" Requires="v">
                <p:oleObj spid="_x0000_s135192" name="CorelDRAW" r:id="rId5" imgW="4020152" imgH="2257633" progId="CorelDRAW.Graphic.13">
                  <p:embed/>
                </p:oleObj>
              </mc:Choice>
              <mc:Fallback>
                <p:oleObj name="CorelDRAW" r:id="rId5" imgW="4020152" imgH="2257633" progId="CorelDRAW.Graphic.1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3048000"/>
                        <a:ext cx="5133975" cy="288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82" name="Text Box 14"/>
          <p:cNvSpPr txBox="1">
            <a:spLocks noChangeArrowheads="1"/>
          </p:cNvSpPr>
          <p:nvPr/>
        </p:nvSpPr>
        <p:spPr bwMode="auto">
          <a:xfrm>
            <a:off x="2971800" y="2819400"/>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Address register</a:t>
            </a:r>
          </a:p>
        </p:txBody>
      </p:sp>
      <p:sp>
        <p:nvSpPr>
          <p:cNvPr id="135184" name="Text Box 16"/>
          <p:cNvSpPr txBox="1">
            <a:spLocks noChangeArrowheads="1"/>
          </p:cNvSpPr>
          <p:nvPr/>
        </p:nvSpPr>
        <p:spPr bwMode="auto">
          <a:xfrm>
            <a:off x="7010400" y="2849563"/>
            <a:ext cx="1447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Data register</a:t>
            </a:r>
          </a:p>
        </p:txBody>
      </p:sp>
      <p:sp>
        <p:nvSpPr>
          <p:cNvPr id="135185" name="Text Box 17"/>
          <p:cNvSpPr txBox="1">
            <a:spLocks noChangeArrowheads="1"/>
          </p:cNvSpPr>
          <p:nvPr/>
        </p:nvSpPr>
        <p:spPr bwMode="auto">
          <a:xfrm>
            <a:off x="3200400" y="44958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Address bus</a:t>
            </a:r>
          </a:p>
        </p:txBody>
      </p:sp>
      <p:sp>
        <p:nvSpPr>
          <p:cNvPr id="135186" name="Text Box 18"/>
          <p:cNvSpPr txBox="1">
            <a:spLocks noChangeArrowheads="1"/>
          </p:cNvSpPr>
          <p:nvPr/>
        </p:nvSpPr>
        <p:spPr bwMode="auto">
          <a:xfrm>
            <a:off x="3962400" y="3581400"/>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Address decoder</a:t>
            </a:r>
          </a:p>
        </p:txBody>
      </p:sp>
      <p:sp>
        <p:nvSpPr>
          <p:cNvPr id="135187" name="Text Box 19"/>
          <p:cNvSpPr txBox="1">
            <a:spLocks noChangeArrowheads="1"/>
          </p:cNvSpPr>
          <p:nvPr/>
        </p:nvSpPr>
        <p:spPr bwMode="auto">
          <a:xfrm>
            <a:off x="5257800" y="3581400"/>
            <a:ext cx="2057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Byte organized memory array</a:t>
            </a:r>
          </a:p>
        </p:txBody>
      </p:sp>
      <p:sp>
        <p:nvSpPr>
          <p:cNvPr id="135188" name="Text Box 20"/>
          <p:cNvSpPr txBox="1">
            <a:spLocks noChangeArrowheads="1"/>
          </p:cNvSpPr>
          <p:nvPr/>
        </p:nvSpPr>
        <p:spPr bwMode="auto">
          <a:xfrm>
            <a:off x="5867400" y="58674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Write</a:t>
            </a:r>
          </a:p>
        </p:txBody>
      </p:sp>
      <p:sp>
        <p:nvSpPr>
          <p:cNvPr id="135189" name="Text Box 21"/>
          <p:cNvSpPr txBox="1">
            <a:spLocks noChangeArrowheads="1"/>
          </p:cNvSpPr>
          <p:nvPr/>
        </p:nvSpPr>
        <p:spPr bwMode="auto">
          <a:xfrm>
            <a:off x="7010400" y="51054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Data bus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35178"/>
                                        </p:tgtEl>
                                        <p:attrNameLst>
                                          <p:attrName>style.visibility</p:attrName>
                                        </p:attrNameLst>
                                      </p:cBhvr>
                                      <p:to>
                                        <p:strVal val="visible"/>
                                      </p:to>
                                    </p:set>
                                    <p:animEffect transition="in" filter="fade">
                                      <p:cBhvr>
                                        <p:cTn id="7" dur="1000"/>
                                        <p:tgtEl>
                                          <p:spTgt spid="135178"/>
                                        </p:tgtEl>
                                      </p:cBhvr>
                                    </p:animEffect>
                                    <p:anim calcmode="lin" valueType="num">
                                      <p:cBhvr>
                                        <p:cTn id="8" dur="1000" fill="hold"/>
                                        <p:tgtEl>
                                          <p:spTgt spid="135178"/>
                                        </p:tgtEl>
                                        <p:attrNameLst>
                                          <p:attrName>ppt_x</p:attrName>
                                        </p:attrNameLst>
                                      </p:cBhvr>
                                      <p:tavLst>
                                        <p:tav tm="0">
                                          <p:val>
                                            <p:strVal val="#ppt_x"/>
                                          </p:val>
                                        </p:tav>
                                        <p:tav tm="100000">
                                          <p:val>
                                            <p:strVal val="#ppt_x"/>
                                          </p:val>
                                        </p:tav>
                                      </p:tavLst>
                                    </p:anim>
                                    <p:anim calcmode="lin" valueType="num">
                                      <p:cBhvr>
                                        <p:cTn id="9" dur="900" decel="100000" fill="hold"/>
                                        <p:tgtEl>
                                          <p:spTgt spid="13517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517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37218" name="Picture 2"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37219"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137220" name="Rectangle 4"/>
          <p:cNvSpPr>
            <a:spLocks noChangeArrowheads="1"/>
          </p:cNvSpPr>
          <p:nvPr/>
        </p:nvSpPr>
        <p:spPr bwMode="auto">
          <a:xfrm>
            <a:off x="914400" y="1143000"/>
            <a:ext cx="3516313"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Read and Write Operations</a:t>
            </a:r>
          </a:p>
        </p:txBody>
      </p:sp>
      <p:sp>
        <p:nvSpPr>
          <p:cNvPr id="137223" name="Text Box 7"/>
          <p:cNvSpPr txBox="1">
            <a:spLocks noChangeArrowheads="1"/>
          </p:cNvSpPr>
          <p:nvPr/>
        </p:nvSpPr>
        <p:spPr bwMode="auto">
          <a:xfrm>
            <a:off x="838200" y="1676400"/>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The read operation is actually a “copy” operation, as the original data is not changed. The data bus is a “two-way” path; data moves </a:t>
            </a:r>
            <a:r>
              <a:rPr lang="en-US" altLang="zh-CN" i="1">
                <a:ea typeface="宋体" panose="02010600030101010101" pitchFamily="2" charset="-122"/>
              </a:rPr>
              <a:t>from</a:t>
            </a:r>
            <a:r>
              <a:rPr lang="en-US" altLang="zh-CN">
                <a:ea typeface="宋体" panose="02010600030101010101" pitchFamily="2" charset="-122"/>
              </a:rPr>
              <a:t> the memory during a read operation.</a:t>
            </a:r>
          </a:p>
        </p:txBody>
      </p:sp>
      <p:sp>
        <p:nvSpPr>
          <p:cNvPr id="137230" name="Text Box 14"/>
          <p:cNvSpPr txBox="1">
            <a:spLocks noChangeArrowheads="1"/>
          </p:cNvSpPr>
          <p:nvPr/>
        </p:nvSpPr>
        <p:spPr bwMode="auto">
          <a:xfrm>
            <a:off x="685800" y="4648200"/>
            <a:ext cx="29718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AutoNum type="arabicPeriod"/>
            </a:pPr>
            <a:r>
              <a:rPr lang="en-US" altLang="zh-CN" sz="1600">
                <a:latin typeface="Times New Roman" panose="02020603050405020304" pitchFamily="18" charset="0"/>
                <a:ea typeface="宋体" panose="02010600030101010101" pitchFamily="2" charset="-122"/>
              </a:rPr>
              <a:t>The address is placed on the address bus.</a:t>
            </a:r>
          </a:p>
          <a:p>
            <a:pPr>
              <a:buFontTx/>
              <a:buAutoNum type="arabicPeriod"/>
            </a:pPr>
            <a:r>
              <a:rPr lang="en-US" altLang="zh-CN" sz="1600">
                <a:latin typeface="Times New Roman" panose="02020603050405020304" pitchFamily="18" charset="0"/>
                <a:ea typeface="宋体" panose="02010600030101010101" pitchFamily="2" charset="-122"/>
              </a:rPr>
              <a:t>A read command is issued.</a:t>
            </a:r>
          </a:p>
          <a:p>
            <a:pPr>
              <a:buFontTx/>
              <a:buAutoNum type="arabicPeriod"/>
            </a:pPr>
            <a:r>
              <a:rPr lang="en-US" altLang="zh-CN" sz="1600">
                <a:latin typeface="Times New Roman" panose="02020603050405020304" pitchFamily="18" charset="0"/>
                <a:ea typeface="宋体" panose="02010600030101010101" pitchFamily="2" charset="-122"/>
              </a:rPr>
              <a:t>A copy of the data is placed in the data bus and shifted into the data register.</a:t>
            </a:r>
          </a:p>
        </p:txBody>
      </p:sp>
      <p:graphicFrame>
        <p:nvGraphicFramePr>
          <p:cNvPr id="137231" name="Object 15"/>
          <p:cNvGraphicFramePr>
            <a:graphicFrameLocks noChangeAspect="1"/>
          </p:cNvGraphicFramePr>
          <p:nvPr/>
        </p:nvGraphicFramePr>
        <p:xfrm>
          <a:off x="3352800" y="3048000"/>
          <a:ext cx="4876800" cy="2738438"/>
        </p:xfrm>
        <a:graphic>
          <a:graphicData uri="http://schemas.openxmlformats.org/presentationml/2006/ole">
            <mc:AlternateContent xmlns:mc="http://schemas.openxmlformats.org/markup-compatibility/2006">
              <mc:Choice xmlns:v="urn:schemas-microsoft-com:vml" Requires="v">
                <p:oleObj spid="_x0000_s137241" name="CorelDRAW" r:id="rId5" imgW="4020152" imgH="2257633" progId="CorelDRAW.Graphic.13">
                  <p:embed/>
                </p:oleObj>
              </mc:Choice>
              <mc:Fallback>
                <p:oleObj name="CorelDRAW" r:id="rId5" imgW="4020152" imgH="2257633" progId="CorelDRAW.Graphic.1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048000"/>
                        <a:ext cx="4876800" cy="273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32" name="Text Box 16"/>
          <p:cNvSpPr txBox="1">
            <a:spLocks noChangeArrowheads="1"/>
          </p:cNvSpPr>
          <p:nvPr/>
        </p:nvSpPr>
        <p:spPr bwMode="auto">
          <a:xfrm>
            <a:off x="2971800" y="2819400"/>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Address register</a:t>
            </a:r>
          </a:p>
        </p:txBody>
      </p:sp>
      <p:sp>
        <p:nvSpPr>
          <p:cNvPr id="137233" name="Text Box 17"/>
          <p:cNvSpPr txBox="1">
            <a:spLocks noChangeArrowheads="1"/>
          </p:cNvSpPr>
          <p:nvPr/>
        </p:nvSpPr>
        <p:spPr bwMode="auto">
          <a:xfrm>
            <a:off x="7010400" y="2849563"/>
            <a:ext cx="1447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Data register</a:t>
            </a:r>
          </a:p>
        </p:txBody>
      </p:sp>
      <p:sp>
        <p:nvSpPr>
          <p:cNvPr id="137234" name="Text Box 18"/>
          <p:cNvSpPr txBox="1">
            <a:spLocks noChangeArrowheads="1"/>
          </p:cNvSpPr>
          <p:nvPr/>
        </p:nvSpPr>
        <p:spPr bwMode="auto">
          <a:xfrm>
            <a:off x="3252788" y="441325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Address bus</a:t>
            </a:r>
          </a:p>
        </p:txBody>
      </p:sp>
      <p:sp>
        <p:nvSpPr>
          <p:cNvPr id="137235" name="Text Box 19"/>
          <p:cNvSpPr txBox="1">
            <a:spLocks noChangeArrowheads="1"/>
          </p:cNvSpPr>
          <p:nvPr/>
        </p:nvSpPr>
        <p:spPr bwMode="auto">
          <a:xfrm>
            <a:off x="3962400" y="3581400"/>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Address decoder</a:t>
            </a:r>
          </a:p>
        </p:txBody>
      </p:sp>
      <p:sp>
        <p:nvSpPr>
          <p:cNvPr id="137236" name="Text Box 20"/>
          <p:cNvSpPr txBox="1">
            <a:spLocks noChangeArrowheads="1"/>
          </p:cNvSpPr>
          <p:nvPr/>
        </p:nvSpPr>
        <p:spPr bwMode="auto">
          <a:xfrm>
            <a:off x="5257800" y="3581400"/>
            <a:ext cx="2057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Byte organized memory array</a:t>
            </a:r>
          </a:p>
        </p:txBody>
      </p:sp>
      <p:sp>
        <p:nvSpPr>
          <p:cNvPr id="137237" name="Text Box 21"/>
          <p:cNvSpPr txBox="1">
            <a:spLocks noChangeArrowheads="1"/>
          </p:cNvSpPr>
          <p:nvPr/>
        </p:nvSpPr>
        <p:spPr bwMode="auto">
          <a:xfrm>
            <a:off x="5854700" y="5794375"/>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Read</a:t>
            </a:r>
          </a:p>
        </p:txBody>
      </p:sp>
      <p:sp>
        <p:nvSpPr>
          <p:cNvPr id="137238" name="Text Box 22"/>
          <p:cNvSpPr txBox="1">
            <a:spLocks noChangeArrowheads="1"/>
          </p:cNvSpPr>
          <p:nvPr/>
        </p:nvSpPr>
        <p:spPr bwMode="auto">
          <a:xfrm>
            <a:off x="6934200" y="46021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Data bus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37230"/>
                                        </p:tgtEl>
                                        <p:attrNameLst>
                                          <p:attrName>style.visibility</p:attrName>
                                        </p:attrNameLst>
                                      </p:cBhvr>
                                      <p:to>
                                        <p:strVal val="visible"/>
                                      </p:to>
                                    </p:set>
                                    <p:animEffect transition="in" filter="fade">
                                      <p:cBhvr>
                                        <p:cTn id="7" dur="1000"/>
                                        <p:tgtEl>
                                          <p:spTgt spid="137230"/>
                                        </p:tgtEl>
                                      </p:cBhvr>
                                    </p:animEffect>
                                    <p:anim calcmode="lin" valueType="num">
                                      <p:cBhvr>
                                        <p:cTn id="8" dur="1000" fill="hold"/>
                                        <p:tgtEl>
                                          <p:spTgt spid="137230"/>
                                        </p:tgtEl>
                                        <p:attrNameLst>
                                          <p:attrName>ppt_x</p:attrName>
                                        </p:attrNameLst>
                                      </p:cBhvr>
                                      <p:tavLst>
                                        <p:tav tm="0">
                                          <p:val>
                                            <p:strVal val="#ppt_x"/>
                                          </p:val>
                                        </p:tav>
                                        <p:tav tm="100000">
                                          <p:val>
                                            <p:strVal val="#ppt_x"/>
                                          </p:val>
                                        </p:tav>
                                      </p:tavLst>
                                    </p:anim>
                                    <p:anim calcmode="lin" valueType="num">
                                      <p:cBhvr>
                                        <p:cTn id="9" dur="900" decel="100000" fill="hold"/>
                                        <p:tgtEl>
                                          <p:spTgt spid="13723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723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30"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7828" name="Text Box 4"/>
          <p:cNvSpPr txBox="1">
            <a:spLocks noChangeArrowheads="1"/>
          </p:cNvSpPr>
          <p:nvPr/>
        </p:nvSpPr>
        <p:spPr bwMode="auto">
          <a:xfrm>
            <a:off x="838200" y="1676400"/>
            <a:ext cx="7696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ea typeface="宋体" panose="02010600030101010101" pitchFamily="2" charset="-122"/>
              </a:rPr>
              <a:t>RAM is for temporary data storage. It is read/write memory and can store data only when power is applied, hence it is </a:t>
            </a:r>
            <a:r>
              <a:rPr lang="en-US" altLang="zh-CN" i="1">
                <a:ea typeface="宋体" panose="02010600030101010101" pitchFamily="2" charset="-122"/>
              </a:rPr>
              <a:t>volatile</a:t>
            </a:r>
            <a:r>
              <a:rPr lang="en-US" altLang="zh-CN">
                <a:ea typeface="宋体" panose="02010600030101010101" pitchFamily="2" charset="-122"/>
              </a:rPr>
              <a:t>. Two categories are static RAM (SRAM) and dynamic RAM (DRAM).</a:t>
            </a:r>
          </a:p>
        </p:txBody>
      </p:sp>
      <p:pic>
        <p:nvPicPr>
          <p:cNvPr id="77830" name="Picture 6" descr="SH2507-cr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8600"/>
            <a:ext cx="2209800" cy="6858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77831" name="Text Box 7"/>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360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panose="02010600030101010101" pitchFamily="2" charset="-122"/>
              </a:rPr>
              <a:t>Summary</a:t>
            </a:r>
          </a:p>
        </p:txBody>
      </p:sp>
      <p:sp>
        <p:nvSpPr>
          <p:cNvPr id="77832" name="Rectangle 8"/>
          <p:cNvSpPr>
            <a:spLocks noChangeArrowheads="1"/>
          </p:cNvSpPr>
          <p:nvPr/>
        </p:nvSpPr>
        <p:spPr bwMode="auto">
          <a:xfrm>
            <a:off x="914400" y="1143000"/>
            <a:ext cx="3290888"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solidFill>
                  <a:srgbClr val="FFFF99"/>
                </a:solidFill>
                <a:ea typeface="宋体" panose="02010600030101010101" pitchFamily="2" charset="-122"/>
              </a:rPr>
              <a:t>Random Access Memory</a:t>
            </a:r>
          </a:p>
        </p:txBody>
      </p:sp>
      <p:graphicFrame>
        <p:nvGraphicFramePr>
          <p:cNvPr id="77843" name="Object 19"/>
          <p:cNvGraphicFramePr>
            <a:graphicFrameLocks noChangeAspect="1"/>
          </p:cNvGraphicFramePr>
          <p:nvPr/>
        </p:nvGraphicFramePr>
        <p:xfrm>
          <a:off x="1981200" y="2971800"/>
          <a:ext cx="6096000" cy="3086100"/>
        </p:xfrm>
        <a:graphic>
          <a:graphicData uri="http://schemas.openxmlformats.org/presentationml/2006/ole">
            <mc:AlternateContent xmlns:mc="http://schemas.openxmlformats.org/markup-compatibility/2006">
              <mc:Choice xmlns:v="urn:schemas-microsoft-com:vml" Requires="v">
                <p:oleObj spid="_x0000_s77848" name="CorelDRAW" r:id="rId5" imgW="5529240" imgH="2761200" progId="CorelDRAW.Graphic.13">
                  <p:embed/>
                </p:oleObj>
              </mc:Choice>
              <mc:Fallback>
                <p:oleObj name="CorelDRAW" r:id="rId5" imgW="5529240" imgH="2761200" progId="CorelDRAW.Graphic.1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2971800"/>
                        <a:ext cx="60960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44" name="Text Box 20"/>
          <p:cNvSpPr txBox="1">
            <a:spLocks noChangeArrowheads="1"/>
          </p:cNvSpPr>
          <p:nvPr/>
        </p:nvSpPr>
        <p:spPr bwMode="auto">
          <a:xfrm>
            <a:off x="914400" y="3657600"/>
            <a:ext cx="1447800"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Bits stored in a semiconductor latch or flip-flop</a:t>
            </a:r>
          </a:p>
        </p:txBody>
      </p:sp>
      <p:sp>
        <p:nvSpPr>
          <p:cNvPr id="77845" name="Text Box 21"/>
          <p:cNvSpPr txBox="1">
            <a:spLocks noChangeArrowheads="1"/>
          </p:cNvSpPr>
          <p:nvPr/>
        </p:nvSpPr>
        <p:spPr bwMode="auto">
          <a:xfrm>
            <a:off x="6705600" y="3733800"/>
            <a:ext cx="1752600"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Bits stored as charge on a capacitor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7844"/>
                                        </p:tgtEl>
                                        <p:attrNameLst>
                                          <p:attrName>style.visibility</p:attrName>
                                        </p:attrNameLst>
                                      </p:cBhvr>
                                      <p:to>
                                        <p:strVal val="visible"/>
                                      </p:to>
                                    </p:set>
                                    <p:anim calcmode="lin" valueType="num">
                                      <p:cBhvr>
                                        <p:cTn id="7" dur="1000" fill="hold"/>
                                        <p:tgtEl>
                                          <p:spTgt spid="77844"/>
                                        </p:tgtEl>
                                        <p:attrNameLst>
                                          <p:attrName>ppt_w</p:attrName>
                                        </p:attrNameLst>
                                      </p:cBhvr>
                                      <p:tavLst>
                                        <p:tav tm="0">
                                          <p:val>
                                            <p:fltVal val="0"/>
                                          </p:val>
                                        </p:tav>
                                        <p:tav tm="100000">
                                          <p:val>
                                            <p:strVal val="#ppt_w"/>
                                          </p:val>
                                        </p:tav>
                                      </p:tavLst>
                                    </p:anim>
                                    <p:anim calcmode="lin" valueType="num">
                                      <p:cBhvr>
                                        <p:cTn id="8" dur="1000" fill="hold"/>
                                        <p:tgtEl>
                                          <p:spTgt spid="77844"/>
                                        </p:tgtEl>
                                        <p:attrNameLst>
                                          <p:attrName>ppt_h</p:attrName>
                                        </p:attrNameLst>
                                      </p:cBhvr>
                                      <p:tavLst>
                                        <p:tav tm="0">
                                          <p:val>
                                            <p:fltVal val="0"/>
                                          </p:val>
                                        </p:tav>
                                        <p:tav tm="100000">
                                          <p:val>
                                            <p:strVal val="#ppt_h"/>
                                          </p:val>
                                        </p:tav>
                                      </p:tavLst>
                                    </p:anim>
                                    <p:anim calcmode="lin" valueType="num">
                                      <p:cBhvr>
                                        <p:cTn id="9" dur="1000" fill="hold"/>
                                        <p:tgtEl>
                                          <p:spTgt spid="7784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784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77845"/>
                                        </p:tgtEl>
                                        <p:attrNameLst>
                                          <p:attrName>style.visibility</p:attrName>
                                        </p:attrNameLst>
                                      </p:cBhvr>
                                      <p:to>
                                        <p:strVal val="visible"/>
                                      </p:to>
                                    </p:set>
                                    <p:anim calcmode="lin" valueType="num">
                                      <p:cBhvr>
                                        <p:cTn id="15" dur="1000" fill="hold"/>
                                        <p:tgtEl>
                                          <p:spTgt spid="77845"/>
                                        </p:tgtEl>
                                        <p:attrNameLst>
                                          <p:attrName>ppt_w</p:attrName>
                                        </p:attrNameLst>
                                      </p:cBhvr>
                                      <p:tavLst>
                                        <p:tav tm="0">
                                          <p:val>
                                            <p:fltVal val="0"/>
                                          </p:val>
                                        </p:tav>
                                        <p:tav tm="100000">
                                          <p:val>
                                            <p:strVal val="#ppt_w"/>
                                          </p:val>
                                        </p:tav>
                                      </p:tavLst>
                                    </p:anim>
                                    <p:anim calcmode="lin" valueType="num">
                                      <p:cBhvr>
                                        <p:cTn id="16" dur="1000" fill="hold"/>
                                        <p:tgtEl>
                                          <p:spTgt spid="77845"/>
                                        </p:tgtEl>
                                        <p:attrNameLst>
                                          <p:attrName>ppt_h</p:attrName>
                                        </p:attrNameLst>
                                      </p:cBhvr>
                                      <p:tavLst>
                                        <p:tav tm="0">
                                          <p:val>
                                            <p:fltVal val="0"/>
                                          </p:val>
                                        </p:tav>
                                        <p:tav tm="100000">
                                          <p:val>
                                            <p:strVal val="#ppt_h"/>
                                          </p:val>
                                        </p:tav>
                                      </p:tavLst>
                                    </p:anim>
                                    <p:anim calcmode="lin" valueType="num">
                                      <p:cBhvr>
                                        <p:cTn id="17" dur="1000" fill="hold"/>
                                        <p:tgtEl>
                                          <p:spTgt spid="7784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7784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4" grpId="0" animBg="1"/>
      <p:bldP spid="77845" grpId="0" animBg="1"/>
    </p:bldLst>
  </p:timing>
</p:sld>
</file>

<file path=ppt/theme/theme1.xml><?xml version="1.0" encoding="utf-8"?>
<a:theme xmlns:a="http://schemas.openxmlformats.org/drawingml/2006/main" name="Hightech027 Print PowerPlugs Favorites 2">
  <a:themeElements>
    <a:clrScheme name="">
      <a:dk1>
        <a:srgbClr val="000000"/>
      </a:dk1>
      <a:lt1>
        <a:srgbClr val="B2B2B2"/>
      </a:lt1>
      <a:dk2>
        <a:srgbClr val="663300"/>
      </a:dk2>
      <a:lt2>
        <a:srgbClr val="B2B2B2"/>
      </a:lt2>
      <a:accent1>
        <a:srgbClr val="FFCC00"/>
      </a:accent1>
      <a:accent2>
        <a:srgbClr val="CC6600"/>
      </a:accent2>
      <a:accent3>
        <a:srgbClr val="D5D5D5"/>
      </a:accent3>
      <a:accent4>
        <a:srgbClr val="000000"/>
      </a:accent4>
      <a:accent5>
        <a:srgbClr val="FFE2AA"/>
      </a:accent5>
      <a:accent6>
        <a:srgbClr val="B95C00"/>
      </a:accent6>
      <a:hlink>
        <a:srgbClr val="FF9900"/>
      </a:hlink>
      <a:folHlink>
        <a:srgbClr val="B2B2B2"/>
      </a:folHlink>
    </a:clrScheme>
    <a:fontScheme name="Hightech027 Print PowerPlugs Favorites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Hightech027 Print PowerPlugs Favorites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ightech027 Print PowerPlugs Favorites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ightech027 Print PowerPlugs Favorites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ightech027 Print PowerPlugs Favorites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tech027 Print PowerPlugs Favorites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ightech027 Print PowerPlugs Favorites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ightech027 Print PowerPlugs Favorites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Hightech027 Print PowerPlugs Favorites 2</Template>
  <TotalTime>6053</TotalTime>
  <Words>2468</Words>
  <Application>Microsoft Office PowerPoint</Application>
  <PresentationFormat>On-screen Show (4:3)</PresentationFormat>
  <Paragraphs>396</Paragraphs>
  <Slides>38</Slides>
  <Notes>37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Times New Roman</vt:lpstr>
      <vt:lpstr>Times</vt:lpstr>
      <vt:lpstr>Wingdings</vt:lpstr>
      <vt:lpstr>Hightech027 Print PowerPlugs Favorites 2</vt:lpstr>
      <vt:lpstr>CorelDRAW X3 Graphic</vt:lpstr>
      <vt:lpstr>Digital Logic &amp; Systems  Data Storage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self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Buchla</dc:creator>
  <cp:lastModifiedBy>Prof. Wenye Li (SSE)</cp:lastModifiedBy>
  <cp:revision>73</cp:revision>
  <dcterms:created xsi:type="dcterms:W3CDTF">2006-09-20T21:54:22Z</dcterms:created>
  <dcterms:modified xsi:type="dcterms:W3CDTF">2016-11-23T06:03:02Z</dcterms:modified>
</cp:coreProperties>
</file>