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40"/>
  </p:notesMasterIdLst>
  <p:sldIdLst>
    <p:sldId id="304" r:id="rId2"/>
    <p:sldId id="257" r:id="rId3"/>
    <p:sldId id="276" r:id="rId4"/>
    <p:sldId id="277" r:id="rId5"/>
    <p:sldId id="278" r:id="rId6"/>
    <p:sldId id="307" r:id="rId7"/>
    <p:sldId id="306" r:id="rId8"/>
    <p:sldId id="279" r:id="rId9"/>
    <p:sldId id="280" r:id="rId10"/>
    <p:sldId id="281" r:id="rId11"/>
    <p:sldId id="282" r:id="rId12"/>
    <p:sldId id="283" r:id="rId13"/>
    <p:sldId id="284" r:id="rId14"/>
    <p:sldId id="308" r:id="rId15"/>
    <p:sldId id="310" r:id="rId16"/>
    <p:sldId id="311" r:id="rId17"/>
    <p:sldId id="285" r:id="rId18"/>
    <p:sldId id="286" r:id="rId19"/>
    <p:sldId id="309" r:id="rId20"/>
    <p:sldId id="287" r:id="rId21"/>
    <p:sldId id="302" r:id="rId22"/>
    <p:sldId id="288" r:id="rId23"/>
    <p:sldId id="264" r:id="rId24"/>
    <p:sldId id="289" r:id="rId25"/>
    <p:sldId id="290" r:id="rId26"/>
    <p:sldId id="291" r:id="rId27"/>
    <p:sldId id="292" r:id="rId28"/>
    <p:sldId id="293" r:id="rId29"/>
    <p:sldId id="258" r:id="rId30"/>
    <p:sldId id="301" r:id="rId31"/>
    <p:sldId id="266" r:id="rId32"/>
    <p:sldId id="267" r:id="rId33"/>
    <p:sldId id="268" r:id="rId34"/>
    <p:sldId id="303" r:id="rId35"/>
    <p:sldId id="269" r:id="rId36"/>
    <p:sldId id="270" r:id="rId37"/>
    <p:sldId id="271" r:id="rId38"/>
    <p:sldId id="265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99"/>
    <a:srgbClr val="FF0066"/>
    <a:srgbClr val="FFFF99"/>
    <a:srgbClr val="FF0000"/>
    <a:srgbClr val="993300"/>
    <a:srgbClr val="80808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4" autoAdjust="0"/>
    <p:restoredTop sz="94660"/>
  </p:normalViewPr>
  <p:slideViewPr>
    <p:cSldViewPr>
      <p:cViewPr varScale="1">
        <p:scale>
          <a:sx n="116" d="100"/>
          <a:sy n="116" d="100"/>
        </p:scale>
        <p:origin x="16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BE8FF49C-2285-45E3-BDC9-4B1E4E2562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160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56499A-AF34-4BDB-A1F9-FF425053718E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2896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37215-DEE2-46F6-A611-CB65B4E20C2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4216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683D17-8B84-475A-9B28-6F81666AEA2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4383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54034-FAEF-4666-B7EC-D598C7D4AF4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5787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683D17-8B84-475A-9B28-6F81666AEA2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97598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683D17-8B84-475A-9B28-6F81666AEA2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487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683D17-8B84-475A-9B28-6F81666AEA2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35006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5CCF6-B2CF-40FA-8C90-06E6B981E4E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8709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B1387-2151-4BC8-B372-E7EA5EF6CA1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4436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B1387-2151-4BC8-B372-E7EA5EF6CA1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7163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CED23-3FC8-4C33-834B-8DB9822BAFE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30541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1FEDCC-AC04-4FCF-AA6C-4AD185EBE9F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3649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CFF66-2D9D-4C0A-A3D4-255ADD32BD19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9521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52A00B-3EBF-458C-8D07-E989B0153769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0529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BBE85-5761-4B03-8C54-CCD245045F34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5121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1E1E5-A9A2-4C20-99A8-18597AEEC78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4424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2F8A1-0691-47AC-B3C5-00FAE444F66F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1612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A85899-FA7F-438F-BFFA-0D10C9C02AE0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0688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D7E130-0A1D-4E5B-A59D-C0606CB82C8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3071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57D017-5D37-41F1-818C-3F147A437C60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64182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9B3C29-75D4-4EB8-AADC-D94AEEE6E7D1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67454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C176B4-5426-4D5B-89E6-4A8AE87D1153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547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14B0E-BE7D-46A5-944D-B12A0EF75E6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9353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616040-38CC-4F75-9BD7-A2E22CF718F2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41341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AE5D96-6194-4419-89B6-ED9D62798A19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15083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DA3BC6-EED0-4D4A-B779-720F4E80F92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92734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B3661A-B1BC-4EDD-AE95-8B09A2C37D05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21317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ED3F5-4612-4546-A22B-CBE7B09C16F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48488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9FAAD0-3B98-45D9-8A6F-F8F0C49D1E92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94631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AE7C28-9A17-4C3C-AAAB-26A88884A5CA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58316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38EDA-2A80-4FBD-945E-FB3369B99F8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0823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C7BAB-5467-4B88-A41E-2ABA76D5124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3804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C7BAB-5467-4B88-A41E-2ABA76D5124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5576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C7BAB-5467-4B88-A41E-2ABA76D5124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5608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04316-2CAE-4E66-870C-1629E0E8173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303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640E1-E2DE-462B-8AF5-2036A7CA027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9739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2F4175-D041-4D84-B385-92F8AAADE56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655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Rectangle 10"/>
          <p:cNvSpPr>
            <a:spLocks noChangeArrowheads="1"/>
          </p:cNvSpPr>
          <p:nvPr userDrawn="1"/>
        </p:nvSpPr>
        <p:spPr bwMode="auto">
          <a:xfrm>
            <a:off x="0" y="2330450"/>
            <a:ext cx="89916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Rectangle 14"/>
          <p:cNvSpPr>
            <a:spLocks noChangeArrowheads="1"/>
          </p:cNvSpPr>
          <p:nvPr userDrawn="1"/>
        </p:nvSpPr>
        <p:spPr bwMode="auto">
          <a:xfrm>
            <a:off x="457200" y="457200"/>
            <a:ext cx="81534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3" name="Text Box 15"/>
          <p:cNvSpPr txBox="1">
            <a:spLocks noChangeArrowheads="1"/>
          </p:cNvSpPr>
          <p:nvPr userDrawn="1"/>
        </p:nvSpPr>
        <p:spPr bwMode="auto">
          <a:xfrm>
            <a:off x="3886200" y="6400800"/>
            <a:ext cx="510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panose="02010600030101010101" pitchFamily="2" charset="-122"/>
              </a:rPr>
              <a:t>© 2009 Pearson Education, Upper Saddle River, NJ 07458. All Rights Reserved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 userDrawn="1"/>
        </p:nvSpPr>
        <p:spPr bwMode="auto">
          <a:xfrm>
            <a:off x="152400" y="6400800"/>
            <a:ext cx="281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rgbClr val="FFFFFF"/>
                </a:solidFill>
                <a:ea typeface="宋体" panose="02010600030101010101" pitchFamily="2" charset="-122"/>
              </a:rPr>
              <a:t>Floyd, Digital Fundamentals, 10</a:t>
            </a:r>
            <a:r>
              <a:rPr lang="en-US" altLang="zh-CN" sz="1200" b="1" baseline="30000">
                <a:solidFill>
                  <a:srgbClr val="FFFFFF"/>
                </a:solidFill>
                <a:ea typeface="宋体" panose="02010600030101010101" pitchFamily="2" charset="-122"/>
              </a:rPr>
              <a:t>th</a:t>
            </a:r>
            <a:r>
              <a:rPr lang="en-US" altLang="zh-CN" sz="1200" b="1">
                <a:solidFill>
                  <a:srgbClr val="FFFFFF"/>
                </a:solidFill>
                <a:ea typeface="宋体" panose="02010600030101010101" pitchFamily="2" charset="-122"/>
              </a:rPr>
              <a:t> 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59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03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2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02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9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71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113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4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Text Box 8"/>
          <p:cNvSpPr txBox="1">
            <a:spLocks noChangeArrowheads="1"/>
          </p:cNvSpPr>
          <p:nvPr userDrawn="1"/>
        </p:nvSpPr>
        <p:spPr bwMode="auto">
          <a:xfrm>
            <a:off x="3886200" y="6400800"/>
            <a:ext cx="510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panose="02010600030101010101" pitchFamily="2" charset="-122"/>
              </a:rPr>
              <a:t>© 2009 Pearson Education, Upper Saddle River, NJ 07458. All Rights Reserved</a:t>
            </a:r>
          </a:p>
        </p:txBody>
      </p:sp>
      <p:sp>
        <p:nvSpPr>
          <p:cNvPr id="36873" name="Text Box 9"/>
          <p:cNvSpPr txBox="1">
            <a:spLocks noChangeArrowheads="1"/>
          </p:cNvSpPr>
          <p:nvPr userDrawn="1"/>
        </p:nvSpPr>
        <p:spPr bwMode="auto">
          <a:xfrm>
            <a:off x="152400" y="6400800"/>
            <a:ext cx="281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panose="02010600030101010101" pitchFamily="2" charset="-122"/>
              </a:rPr>
              <a:t>Floyd, Digital Fundamentals, 10</a:t>
            </a:r>
            <a:r>
              <a:rPr lang="en-US" altLang="zh-CN" sz="1200" baseline="30000">
                <a:solidFill>
                  <a:srgbClr val="996633"/>
                </a:solidFill>
                <a:ea typeface="宋体" panose="02010600030101010101" pitchFamily="2" charset="-122"/>
              </a:rPr>
              <a:t>th</a:t>
            </a:r>
            <a:r>
              <a:rPr lang="en-US" altLang="zh-CN" sz="1200">
                <a:solidFill>
                  <a:srgbClr val="996633"/>
                </a:solidFill>
                <a:ea typeface="宋体" panose="02010600030101010101" pitchFamily="2" charset="-122"/>
              </a:rPr>
              <a:t> 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e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jpeg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jpe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800" dirty="0" smtClean="0"/>
              <a:t>Digital Logic &amp; Systems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400" dirty="0" smtClean="0"/>
              <a:t>Latches</a:t>
            </a:r>
            <a:r>
              <a:rPr lang="en-US" sz="2400" dirty="0"/>
              <a:t> </a:t>
            </a:r>
            <a:r>
              <a:rPr lang="en-US" sz="2400" dirty="0" smtClean="0"/>
              <a:t>and Flip-Flops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Wenye Li, </a:t>
            </a:r>
            <a:r>
              <a:rPr lang="en-US" dirty="0" err="1" smtClean="0"/>
              <a:t>Ph.D</a:t>
            </a:r>
            <a:endParaRPr lang="en-US" dirty="0" smtClean="0"/>
          </a:p>
          <a:p>
            <a:pPr algn="r"/>
            <a:r>
              <a:rPr lang="en-US" dirty="0" smtClean="0"/>
              <a:t>The Chinese University of Hong Kong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7" name="Picture 3" descr="SH2507-cr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914400" y="1143000"/>
            <a:ext cx="1139825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FF99"/>
                </a:solidFill>
                <a:ea typeface="宋体" panose="02010600030101010101" pitchFamily="2" charset="-122"/>
              </a:rPr>
              <a:t>Latches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1143000" y="1600200"/>
            <a:ext cx="7391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The truth table for the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 latch summarizes its operation. If </a:t>
            </a:r>
            <a:r>
              <a:rPr lang="en-US" altLang="zh-CN" i="1">
                <a:ea typeface="宋体" panose="02010600030101010101" pitchFamily="2" charset="-122"/>
              </a:rPr>
              <a:t>EN</a:t>
            </a:r>
            <a:r>
              <a:rPr lang="en-US" altLang="zh-CN">
                <a:ea typeface="宋体" panose="02010600030101010101" pitchFamily="2" charset="-122"/>
              </a:rPr>
              <a:t> is LOW, then there is no change in the output and it is latched.</a:t>
            </a:r>
          </a:p>
        </p:txBody>
      </p:sp>
      <p:graphicFrame>
        <p:nvGraphicFramePr>
          <p:cNvPr id="139285" name="Object 21"/>
          <p:cNvGraphicFramePr>
            <a:graphicFrameLocks noChangeAspect="1"/>
          </p:cNvGraphicFramePr>
          <p:nvPr/>
        </p:nvGraphicFramePr>
        <p:xfrm>
          <a:off x="2895600" y="2590800"/>
          <a:ext cx="35052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8" name="CorelDRAW" r:id="rId5" imgW="1932753" imgH="1048187" progId="CorelDRAW.Graphic.13">
                  <p:embed/>
                </p:oleObj>
              </mc:Choice>
              <mc:Fallback>
                <p:oleObj name="CorelDRAW" r:id="rId5" imgW="1932753" imgH="1048187" progId="CorelDRAW.Graphic.1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90800"/>
                        <a:ext cx="3505200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 descr="SH2507-cr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914400" y="1143000"/>
            <a:ext cx="1139825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FF99"/>
                </a:solidFill>
                <a:ea typeface="宋体" panose="02010600030101010101" pitchFamily="2" charset="-122"/>
              </a:rPr>
              <a:t>Latches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1150938" y="1524000"/>
            <a:ext cx="4411662" cy="12954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1447800" y="2149475"/>
            <a:ext cx="419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Determine the </a:t>
            </a:r>
            <a:r>
              <a:rPr lang="en-US" altLang="zh-CN" i="1">
                <a:ea typeface="宋体" panose="02010600030101010101" pitchFamily="2" charset="-122"/>
              </a:rPr>
              <a:t>Q</a:t>
            </a:r>
            <a:r>
              <a:rPr lang="en-US" altLang="zh-CN">
                <a:ea typeface="宋体" panose="02010600030101010101" pitchFamily="2" charset="-122"/>
              </a:rPr>
              <a:t> output for the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 latch, given the inputs shown. </a:t>
            </a:r>
          </a:p>
        </p:txBody>
      </p:sp>
      <p:graphicFrame>
        <p:nvGraphicFramePr>
          <p:cNvPr id="141323" name="Object 11"/>
          <p:cNvGraphicFramePr>
            <a:graphicFrameLocks noChangeAspect="1"/>
          </p:cNvGraphicFramePr>
          <p:nvPr/>
        </p:nvGraphicFramePr>
        <p:xfrm>
          <a:off x="2252663" y="3252788"/>
          <a:ext cx="3656012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4" name="CorelDRAW" r:id="rId5" imgW="1922640" imgH="810273" progId="CorelDRAW.Graphic.12">
                  <p:embed/>
                </p:oleObj>
              </mc:Choice>
              <mc:Fallback>
                <p:oleObj name="CorelDRAW" r:id="rId5" imgW="1922640" imgH="810273" progId="CorelDRAW.Graphic.1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3252788"/>
                        <a:ext cx="3656012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4" name="Object 12"/>
          <p:cNvGraphicFramePr>
            <a:graphicFrameLocks noChangeAspect="1"/>
          </p:cNvGraphicFramePr>
          <p:nvPr/>
        </p:nvGraphicFramePr>
        <p:xfrm>
          <a:off x="1295400" y="3276600"/>
          <a:ext cx="64008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5" name="CorelDRAW" r:id="rId7" imgW="3362477" imgH="786613" progId="CorelDRAW.Graphic.12">
                  <p:embed/>
                </p:oleObj>
              </mc:Choice>
              <mc:Fallback>
                <p:oleObj name="CorelDRAW" r:id="rId7" imgW="3362477" imgH="786613" progId="CorelDRAW.Graphic.1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76600"/>
                        <a:ext cx="64008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1981200" y="4343400"/>
            <a:ext cx="6096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1326" name="Group 14"/>
          <p:cNvGrpSpPr>
            <a:grpSpLocks/>
          </p:cNvGrpSpPr>
          <p:nvPr/>
        </p:nvGrpSpPr>
        <p:grpSpPr bwMode="auto">
          <a:xfrm>
            <a:off x="1143000" y="4419600"/>
            <a:ext cx="7239000" cy="1508125"/>
            <a:chOff x="720" y="2832"/>
            <a:chExt cx="4560" cy="950"/>
          </a:xfrm>
        </p:grpSpPr>
        <p:sp>
          <p:nvSpPr>
            <p:cNvPr id="141327" name="Text Box 15"/>
            <p:cNvSpPr txBox="1">
              <a:spLocks noChangeArrowheads="1"/>
            </p:cNvSpPr>
            <p:nvPr/>
          </p:nvSpPr>
          <p:spPr bwMode="auto">
            <a:xfrm>
              <a:off x="720" y="3264"/>
              <a:ext cx="456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Notice that the Enable is not active during these times, so the output is latched.</a:t>
              </a:r>
            </a:p>
          </p:txBody>
        </p:sp>
        <p:sp>
          <p:nvSpPr>
            <p:cNvPr id="141328" name="Line 16"/>
            <p:cNvSpPr>
              <a:spLocks noChangeShapeType="1"/>
            </p:cNvSpPr>
            <p:nvPr/>
          </p:nvSpPr>
          <p:spPr bwMode="auto">
            <a:xfrm flipV="1">
              <a:off x="3072" y="2880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9" name="Line 17"/>
            <p:cNvSpPr>
              <a:spLocks noChangeShapeType="1"/>
            </p:cNvSpPr>
            <p:nvPr/>
          </p:nvSpPr>
          <p:spPr bwMode="auto">
            <a:xfrm flipV="1">
              <a:off x="1536" y="2832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41330" name="Object 18"/>
          <p:cNvGraphicFramePr>
            <a:graphicFrameLocks noChangeAspect="1"/>
          </p:cNvGraphicFramePr>
          <p:nvPr/>
        </p:nvGraphicFramePr>
        <p:xfrm>
          <a:off x="5792788" y="1066800"/>
          <a:ext cx="1879600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6" name="CorelDRAW" r:id="rId9" imgW="1077067" imgH="1099881" progId="CorelDRAW.Graphic.13">
                  <p:embed/>
                </p:oleObj>
              </mc:Choice>
              <mc:Fallback>
                <p:oleObj name="CorelDRAW" r:id="rId9" imgW="1077067" imgH="1099881" progId="CorelDRAW.Graphic.1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1066800"/>
                        <a:ext cx="1879600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331" name="Group 19"/>
          <p:cNvGrpSpPr>
            <a:grpSpLocks/>
          </p:cNvGrpSpPr>
          <p:nvPr/>
        </p:nvGrpSpPr>
        <p:grpSpPr bwMode="auto">
          <a:xfrm>
            <a:off x="7634288" y="2465388"/>
            <a:ext cx="381000" cy="336550"/>
            <a:chOff x="2454" y="3201"/>
            <a:chExt cx="240" cy="212"/>
          </a:xfrm>
        </p:grpSpPr>
        <p:sp>
          <p:nvSpPr>
            <p:cNvPr id="141332" name="Text Box 20"/>
            <p:cNvSpPr txBox="1">
              <a:spLocks noChangeArrowheads="1"/>
            </p:cNvSpPr>
            <p:nvPr/>
          </p:nvSpPr>
          <p:spPr bwMode="auto">
            <a:xfrm>
              <a:off x="2454" y="3201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41333" name="Line 21"/>
            <p:cNvSpPr>
              <a:spLocks noChangeShapeType="1"/>
            </p:cNvSpPr>
            <p:nvPr/>
          </p:nvSpPr>
          <p:spPr bwMode="auto">
            <a:xfrm>
              <a:off x="2524" y="3237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334" name="Text Box 22"/>
          <p:cNvSpPr txBox="1">
            <a:spLocks noChangeArrowheads="1"/>
          </p:cNvSpPr>
          <p:nvPr/>
        </p:nvSpPr>
        <p:spPr bwMode="auto">
          <a:xfrm>
            <a:off x="7632700" y="118427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41335" name="Text Box 23"/>
          <p:cNvSpPr txBox="1">
            <a:spLocks noChangeArrowheads="1"/>
          </p:cNvSpPr>
          <p:nvPr/>
        </p:nvSpPr>
        <p:spPr bwMode="auto">
          <a:xfrm>
            <a:off x="6248400" y="1285875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6248400" y="189547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panose="02010600030101010101" pitchFamily="2" charset="-122"/>
              </a:rPr>
              <a:t>EN</a:t>
            </a:r>
          </a:p>
        </p:txBody>
      </p:sp>
      <p:sp>
        <p:nvSpPr>
          <p:cNvPr id="141337" name="WordArt 25"/>
          <p:cNvSpPr>
            <a:spLocks noChangeArrowheads="1" noChangeShapeType="1" noTextEdit="1"/>
          </p:cNvSpPr>
          <p:nvPr/>
        </p:nvSpPr>
        <p:spPr bwMode="auto">
          <a:xfrm>
            <a:off x="914400" y="16764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  <a:endParaRPr lang="zh-CN" altLang="en-US" sz="2800" kern="1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2" descr="SH2507-cr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914400" y="1143000"/>
            <a:ext cx="1577676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smtClean="0">
                <a:solidFill>
                  <a:srgbClr val="FFFF99"/>
                </a:solidFill>
                <a:ea typeface="宋体" panose="02010600030101010101" pitchFamily="2" charset="-122"/>
              </a:rPr>
              <a:t>D Flip-flop</a:t>
            </a:r>
            <a:endParaRPr lang="en-US" altLang="zh-CN" dirty="0">
              <a:solidFill>
                <a:srgbClr val="FFFF99"/>
              </a:solidFill>
              <a:ea typeface="宋体" panose="02010600030101010101" pitchFamily="2" charset="-122"/>
            </a:endParaRP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1150938" y="1524000"/>
            <a:ext cx="4411662" cy="12954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2" name="Text Box 22"/>
          <p:cNvSpPr txBox="1">
            <a:spLocks noChangeArrowheads="1"/>
          </p:cNvSpPr>
          <p:nvPr/>
        </p:nvSpPr>
        <p:spPr bwMode="auto">
          <a:xfrm>
            <a:off x="1143000" y="1676400"/>
            <a:ext cx="70104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A flip-flop differs from a latch in the manner it changes states. A flip-flop is a clocked device, in which only the clock edge determines when a new bit is entered.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The active edge can be positive or negative.</a:t>
            </a:r>
          </a:p>
        </p:txBody>
      </p:sp>
      <p:graphicFrame>
        <p:nvGraphicFramePr>
          <p:cNvPr id="143383" name="Object 23"/>
          <p:cNvGraphicFramePr>
            <a:graphicFrameLocks noChangeAspect="1"/>
          </p:cNvGraphicFramePr>
          <p:nvPr/>
        </p:nvGraphicFramePr>
        <p:xfrm>
          <a:off x="2590800" y="3505200"/>
          <a:ext cx="5105400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2" name="CorelDRAW" r:id="rId5" imgW="2470594" imgH="1072248" progId="CorelDRAW.Graphic.12">
                  <p:embed/>
                </p:oleObj>
              </mc:Choice>
              <mc:Fallback>
                <p:oleObj name="CorelDRAW" r:id="rId5" imgW="2470594" imgH="1072248" progId="CorelDRAW.Graphic.1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05200"/>
                        <a:ext cx="5105400" cy="221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7" name="Text Box 27"/>
          <p:cNvSpPr txBox="1">
            <a:spLocks noChangeArrowheads="1"/>
          </p:cNvSpPr>
          <p:nvPr/>
        </p:nvSpPr>
        <p:spPr bwMode="auto">
          <a:xfrm>
            <a:off x="990600" y="4876800"/>
            <a:ext cx="1143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Dynamic input indicator</a:t>
            </a:r>
          </a:p>
        </p:txBody>
      </p:sp>
      <p:sp>
        <p:nvSpPr>
          <p:cNvPr id="143388" name="Line 28"/>
          <p:cNvSpPr>
            <a:spLocks noChangeShapeType="1"/>
          </p:cNvSpPr>
          <p:nvPr/>
        </p:nvSpPr>
        <p:spPr bwMode="auto">
          <a:xfrm flipV="1">
            <a:off x="2133600" y="44958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89" name="Line 29"/>
          <p:cNvSpPr>
            <a:spLocks noChangeShapeType="1"/>
          </p:cNvSpPr>
          <p:nvPr/>
        </p:nvSpPr>
        <p:spPr bwMode="auto">
          <a:xfrm flipV="1">
            <a:off x="2209800" y="4495800"/>
            <a:ext cx="3657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2" descr="SH2507-cr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914400" y="1143000"/>
            <a:ext cx="1577676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smtClean="0">
                <a:solidFill>
                  <a:srgbClr val="FFFF99"/>
                </a:solidFill>
                <a:ea typeface="宋体" panose="02010600030101010101" pitchFamily="2" charset="-122"/>
              </a:rPr>
              <a:t>D Flip-flop</a:t>
            </a:r>
            <a:endParaRPr lang="en-US" altLang="zh-CN" dirty="0">
              <a:solidFill>
                <a:srgbClr val="FFFF99"/>
              </a:solidFill>
              <a:ea typeface="宋体" panose="02010600030101010101" pitchFamily="2" charset="-122"/>
            </a:endParaRP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990600" y="1752600"/>
            <a:ext cx="7391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truth table for a positive-edge triggered D flip-flop shows an up arrow to remind you that it is sensitive to its 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 input only on the rising edge of the clock; otherwise it is latched. The truth table for a negative-edge triggered D flip-flop is identical except for the direction of the arrow.</a:t>
            </a:r>
          </a:p>
        </p:txBody>
      </p:sp>
      <p:graphicFrame>
        <p:nvGraphicFramePr>
          <p:cNvPr id="145462" name="Object 54"/>
          <p:cNvGraphicFramePr>
            <a:graphicFrameLocks noChangeAspect="1"/>
          </p:cNvGraphicFramePr>
          <p:nvPr/>
        </p:nvGraphicFramePr>
        <p:xfrm>
          <a:off x="1143000" y="3962400"/>
          <a:ext cx="68580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6" name="CorelDRAW" r:id="rId5" imgW="4010847" imgH="896031" progId="CorelDRAW.Graphic.13">
                  <p:embed/>
                </p:oleObj>
              </mc:Choice>
              <mc:Fallback>
                <p:oleObj name="CorelDRAW" r:id="rId5" imgW="4010847" imgH="896031" progId="CorelDRAW.Graphic.1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62400"/>
                        <a:ext cx="685800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63" name="Text Box 55"/>
          <p:cNvSpPr txBox="1">
            <a:spLocks noChangeArrowheads="1"/>
          </p:cNvSpPr>
          <p:nvPr/>
        </p:nvSpPr>
        <p:spPr bwMode="auto">
          <a:xfrm>
            <a:off x="1371600" y="5562600"/>
            <a:ext cx="6553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(a) Positive-edge triggered                             (b) Negative-edge triggered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2" descr="SH2507-cr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914400" y="1143000"/>
            <a:ext cx="1577676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smtClean="0">
                <a:solidFill>
                  <a:srgbClr val="FFFF99"/>
                </a:solidFill>
                <a:ea typeface="宋体" panose="02010600030101010101" pitchFamily="2" charset="-122"/>
              </a:rPr>
              <a:t>D Flip-flop</a:t>
            </a:r>
            <a:endParaRPr lang="en-US" altLang="zh-CN" dirty="0">
              <a:solidFill>
                <a:srgbClr val="FFFF99"/>
              </a:solidFill>
              <a:ea typeface="宋体" panose="02010600030101010101" pitchFamily="2" charset="-122"/>
            </a:endParaRP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1150938" y="1524000"/>
            <a:ext cx="4411662" cy="12954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68" y="1828800"/>
            <a:ext cx="5559864" cy="452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2" descr="SH2507-cr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914400" y="1143000"/>
            <a:ext cx="1577676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smtClean="0">
                <a:solidFill>
                  <a:srgbClr val="FFFF99"/>
                </a:solidFill>
                <a:ea typeface="宋体" panose="02010600030101010101" pitchFamily="2" charset="-122"/>
              </a:rPr>
              <a:t>D Flip-flop</a:t>
            </a:r>
            <a:endParaRPr lang="en-US" altLang="zh-CN" dirty="0">
              <a:solidFill>
                <a:srgbClr val="FFFF99"/>
              </a:solidFill>
              <a:ea typeface="宋体" panose="02010600030101010101" pitchFamily="2" charset="-122"/>
            </a:endParaRP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1150938" y="1524000"/>
            <a:ext cx="4411662" cy="12954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90" y="1985665"/>
            <a:ext cx="8379619" cy="4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2" descr="SH2507-cr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914400" y="1143000"/>
            <a:ext cx="1577676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smtClean="0">
                <a:solidFill>
                  <a:srgbClr val="FFFF99"/>
                </a:solidFill>
                <a:ea typeface="宋体" panose="02010600030101010101" pitchFamily="2" charset="-122"/>
              </a:rPr>
              <a:t>D Flip-flop</a:t>
            </a:r>
            <a:endParaRPr lang="en-US" altLang="zh-CN" dirty="0">
              <a:solidFill>
                <a:srgbClr val="FFFF99"/>
              </a:solidFill>
              <a:ea typeface="宋体" panose="02010600030101010101" pitchFamily="2" charset="-122"/>
            </a:endParaRP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1150938" y="1524000"/>
            <a:ext cx="4411662" cy="12954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31" y="1985665"/>
            <a:ext cx="7958138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SH2507-cr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914400" y="1143000"/>
            <a:ext cx="1800493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smtClean="0">
                <a:solidFill>
                  <a:srgbClr val="FFFF99"/>
                </a:solidFill>
                <a:ea typeface="宋体" panose="02010600030101010101" pitchFamily="2" charset="-122"/>
              </a:rPr>
              <a:t>J-K Flip-flop</a:t>
            </a:r>
            <a:endParaRPr lang="en-US" altLang="zh-CN" dirty="0">
              <a:solidFill>
                <a:srgbClr val="FFFF99"/>
              </a:solidFill>
              <a:ea typeface="宋体" panose="02010600030101010101" pitchFamily="2" charset="-122"/>
            </a:endParaRP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990600" y="1752600"/>
            <a:ext cx="7543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The J-K flip-flop is more versatile than the D flip flop. In addition to the clock input, it has two inputs, labeled </a:t>
            </a:r>
            <a:r>
              <a:rPr lang="en-US" altLang="zh-CN" i="1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. When both </a:t>
            </a:r>
            <a:r>
              <a:rPr lang="en-US" altLang="zh-CN" i="1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 = 1, the output changes states (toggles) on the active clock edge (in this case, the rising edge).</a:t>
            </a:r>
          </a:p>
        </p:txBody>
      </p:sp>
      <p:graphicFrame>
        <p:nvGraphicFramePr>
          <p:cNvPr id="147464" name="Object 8"/>
          <p:cNvGraphicFramePr>
            <a:graphicFrameLocks noChangeAspect="1"/>
          </p:cNvGraphicFramePr>
          <p:nvPr/>
        </p:nvGraphicFramePr>
        <p:xfrm>
          <a:off x="2438400" y="3429000"/>
          <a:ext cx="4416425" cy="24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7" name="CorelDRAW" r:id="rId5" imgW="2126862" imgH="1166856" progId="CorelDRAW.Graphic.13">
                  <p:embed/>
                </p:oleObj>
              </mc:Choice>
              <mc:Fallback>
                <p:oleObj name="CorelDRAW" r:id="rId5" imgW="2126862" imgH="1166856" progId="CorelDRAW.Graphic.1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29000"/>
                        <a:ext cx="4416425" cy="242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 descr="SH2507-cr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914400" y="1143000"/>
            <a:ext cx="1800493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smtClean="0">
                <a:solidFill>
                  <a:srgbClr val="FFFF99"/>
                </a:solidFill>
                <a:ea typeface="宋体" panose="02010600030101010101" pitchFamily="2" charset="-122"/>
              </a:rPr>
              <a:t>J-K Flip-flop</a:t>
            </a:r>
            <a:endParaRPr lang="en-US" altLang="zh-CN" dirty="0">
              <a:solidFill>
                <a:srgbClr val="FFFF99"/>
              </a:solidFill>
              <a:ea typeface="宋体" panose="02010600030101010101" pitchFamily="2" charset="-122"/>
            </a:endParaRP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1143000" y="1524000"/>
            <a:ext cx="4800600" cy="12954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1447800" y="2057400"/>
            <a:ext cx="457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Determine the </a:t>
            </a:r>
            <a:r>
              <a:rPr lang="en-US" altLang="zh-CN" i="1">
                <a:ea typeface="宋体" panose="02010600030101010101" pitchFamily="2" charset="-122"/>
              </a:rPr>
              <a:t>Q</a:t>
            </a:r>
            <a:r>
              <a:rPr lang="en-US" altLang="zh-CN">
                <a:ea typeface="宋体" panose="02010600030101010101" pitchFamily="2" charset="-122"/>
              </a:rPr>
              <a:t> output for the </a:t>
            </a:r>
            <a:r>
              <a:rPr lang="en-US" altLang="zh-CN" i="1">
                <a:ea typeface="宋体" panose="02010600030101010101" pitchFamily="2" charset="-122"/>
              </a:rPr>
              <a:t>J-K</a:t>
            </a:r>
            <a:r>
              <a:rPr lang="en-US" altLang="zh-CN">
                <a:ea typeface="宋体" panose="02010600030101010101" pitchFamily="2" charset="-122"/>
              </a:rPr>
              <a:t> flip-flop, given the inputs shown. </a:t>
            </a:r>
          </a:p>
        </p:txBody>
      </p:sp>
      <p:sp>
        <p:nvSpPr>
          <p:cNvPr id="149521" name="WordArt 17"/>
          <p:cNvSpPr>
            <a:spLocks noChangeArrowheads="1" noChangeShapeType="1" noTextEdit="1"/>
          </p:cNvSpPr>
          <p:nvPr/>
        </p:nvSpPr>
        <p:spPr bwMode="auto">
          <a:xfrm>
            <a:off x="914400" y="16764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  <a:endParaRPr lang="zh-CN" altLang="en-US" sz="2800" kern="1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49522" name="AutoShape 18"/>
          <p:cNvSpPr>
            <a:spLocks noChangeAspect="1" noChangeArrowheads="1" noTextEdit="1"/>
          </p:cNvSpPr>
          <p:nvPr/>
        </p:nvSpPr>
        <p:spPr bwMode="auto">
          <a:xfrm>
            <a:off x="1143000" y="4114800"/>
            <a:ext cx="64135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990600" y="4217988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1168400" y="5822950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1168400" y="5335588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1174750" y="4826000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149536" name="Object 32"/>
          <p:cNvGraphicFramePr>
            <a:graphicFrameLocks noChangeAspect="1"/>
          </p:cNvGraphicFramePr>
          <p:nvPr/>
        </p:nvGraphicFramePr>
        <p:xfrm>
          <a:off x="6324600" y="1295400"/>
          <a:ext cx="1827213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8" name="CorelDRAW" r:id="rId5" imgW="912796" imgH="824504" progId="CorelDRAW.Graphic.13">
                  <p:embed/>
                </p:oleObj>
              </mc:Choice>
              <mc:Fallback>
                <p:oleObj name="CorelDRAW" r:id="rId5" imgW="912796" imgH="824504" progId="CorelDRAW.Graphic.1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295400"/>
                        <a:ext cx="1827213" cy="164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37" name="Rectangle 33"/>
          <p:cNvSpPr>
            <a:spLocks noChangeArrowheads="1"/>
          </p:cNvSpPr>
          <p:nvPr/>
        </p:nvSpPr>
        <p:spPr bwMode="auto">
          <a:xfrm>
            <a:off x="7054850" y="1981200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9539" name="Rectangle 35"/>
          <p:cNvSpPr>
            <a:spLocks noChangeArrowheads="1"/>
          </p:cNvSpPr>
          <p:nvPr/>
        </p:nvSpPr>
        <p:spPr bwMode="auto">
          <a:xfrm>
            <a:off x="6937375" y="2530475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9540" name="Rectangle 36"/>
          <p:cNvSpPr>
            <a:spLocks noChangeArrowheads="1"/>
          </p:cNvSpPr>
          <p:nvPr/>
        </p:nvSpPr>
        <p:spPr bwMode="auto">
          <a:xfrm>
            <a:off x="6943725" y="1490663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49542" name="Group 38"/>
          <p:cNvGrpSpPr>
            <a:grpSpLocks/>
          </p:cNvGrpSpPr>
          <p:nvPr/>
        </p:nvGrpSpPr>
        <p:grpSpPr bwMode="auto">
          <a:xfrm>
            <a:off x="8078788" y="2438400"/>
            <a:ext cx="381000" cy="336550"/>
            <a:chOff x="2454" y="3201"/>
            <a:chExt cx="240" cy="212"/>
          </a:xfrm>
        </p:grpSpPr>
        <p:sp>
          <p:nvSpPr>
            <p:cNvPr id="149543" name="Text Box 39"/>
            <p:cNvSpPr txBox="1">
              <a:spLocks noChangeArrowheads="1"/>
            </p:cNvSpPr>
            <p:nvPr/>
          </p:nvSpPr>
          <p:spPr bwMode="auto">
            <a:xfrm>
              <a:off x="2454" y="3201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49544" name="Line 40"/>
            <p:cNvSpPr>
              <a:spLocks noChangeShapeType="1"/>
            </p:cNvSpPr>
            <p:nvPr/>
          </p:nvSpPr>
          <p:spPr bwMode="auto">
            <a:xfrm>
              <a:off x="2524" y="3237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9545" name="Text Box 41"/>
          <p:cNvSpPr txBox="1">
            <a:spLocks noChangeArrowheads="1"/>
          </p:cNvSpPr>
          <p:nvPr/>
        </p:nvSpPr>
        <p:spPr bwMode="auto">
          <a:xfrm>
            <a:off x="8077200" y="13366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49518" name="Text Box 14"/>
          <p:cNvSpPr txBox="1">
            <a:spLocks noChangeArrowheads="1"/>
          </p:cNvSpPr>
          <p:nvPr/>
        </p:nvSpPr>
        <p:spPr bwMode="auto">
          <a:xfrm>
            <a:off x="1447800" y="2879725"/>
            <a:ext cx="708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Notice that the outputs change on the leading edge of the clock. </a:t>
            </a:r>
          </a:p>
        </p:txBody>
      </p:sp>
      <p:sp>
        <p:nvSpPr>
          <p:cNvPr id="149546" name="Line 42"/>
          <p:cNvSpPr>
            <a:spLocks noChangeShapeType="1"/>
          </p:cNvSpPr>
          <p:nvPr/>
        </p:nvSpPr>
        <p:spPr bwMode="auto">
          <a:xfrm flipV="1">
            <a:off x="5943600" y="2209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48" name="WordArt 44"/>
          <p:cNvSpPr>
            <a:spLocks noChangeArrowheads="1" noChangeShapeType="1" noTextEdit="1"/>
          </p:cNvSpPr>
          <p:nvPr/>
        </p:nvSpPr>
        <p:spPr bwMode="auto">
          <a:xfrm>
            <a:off x="914400" y="32766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Solution</a:t>
            </a:r>
            <a:endParaRPr lang="zh-CN" altLang="en-US" sz="2800" kern="1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49549" name="Text Box 45"/>
          <p:cNvSpPr txBox="1">
            <a:spLocks noChangeArrowheads="1"/>
          </p:cNvSpPr>
          <p:nvPr/>
        </p:nvSpPr>
        <p:spPr bwMode="auto">
          <a:xfrm>
            <a:off x="1295400" y="37338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Set</a:t>
            </a:r>
          </a:p>
        </p:txBody>
      </p:sp>
      <p:sp>
        <p:nvSpPr>
          <p:cNvPr id="149550" name="Text Box 46"/>
          <p:cNvSpPr txBox="1">
            <a:spLocks noChangeArrowheads="1"/>
          </p:cNvSpPr>
          <p:nvPr/>
        </p:nvSpPr>
        <p:spPr bwMode="auto">
          <a:xfrm>
            <a:off x="3048000" y="37338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Toggle</a:t>
            </a:r>
          </a:p>
        </p:txBody>
      </p:sp>
      <p:sp>
        <p:nvSpPr>
          <p:cNvPr id="149551" name="Text Box 47"/>
          <p:cNvSpPr txBox="1">
            <a:spLocks noChangeArrowheads="1"/>
          </p:cNvSpPr>
          <p:nvPr/>
        </p:nvSpPr>
        <p:spPr bwMode="auto">
          <a:xfrm>
            <a:off x="4648200" y="37338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Set</a:t>
            </a:r>
          </a:p>
        </p:txBody>
      </p:sp>
      <p:sp>
        <p:nvSpPr>
          <p:cNvPr id="149552" name="Text Box 48"/>
          <p:cNvSpPr txBox="1">
            <a:spLocks noChangeArrowheads="1"/>
          </p:cNvSpPr>
          <p:nvPr/>
        </p:nvSpPr>
        <p:spPr bwMode="auto">
          <a:xfrm>
            <a:off x="6172200" y="37338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Latch</a:t>
            </a:r>
          </a:p>
        </p:txBody>
      </p:sp>
      <p:graphicFrame>
        <p:nvGraphicFramePr>
          <p:cNvPr id="149553" name="Object 49"/>
          <p:cNvGraphicFramePr>
            <a:graphicFrameLocks noChangeAspect="1"/>
          </p:cNvGraphicFramePr>
          <p:nvPr/>
        </p:nvGraphicFramePr>
        <p:xfrm>
          <a:off x="1371600" y="4114800"/>
          <a:ext cx="61722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9" name="CorelDRAW" r:id="rId7" imgW="5385976" imgH="1761500" progId="CorelDRAW.Graphic.13">
                  <p:embed/>
                </p:oleObj>
              </mc:Choice>
              <mc:Fallback>
                <p:oleObj name="CorelDRAW" r:id="rId7" imgW="5385976" imgH="1761500" progId="CorelDRAW.Graphic.1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14800"/>
                        <a:ext cx="61722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1536700" y="5651500"/>
            <a:ext cx="6477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9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9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9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9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9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8" grpId="0"/>
      <p:bldP spid="149546" grpId="0" animBg="1"/>
      <p:bldP spid="149548" grpId="0" animBg="1"/>
      <p:bldP spid="149549" grpId="0"/>
      <p:bldP spid="149550" grpId="0"/>
      <p:bldP spid="149551" grpId="0"/>
      <p:bldP spid="149552" grpId="0"/>
      <p:bldP spid="1495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 descr="SH2507-cr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914400" y="1143000"/>
            <a:ext cx="1800493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smtClean="0">
                <a:solidFill>
                  <a:srgbClr val="FFFF99"/>
                </a:solidFill>
                <a:ea typeface="宋体" panose="02010600030101010101" pitchFamily="2" charset="-122"/>
              </a:rPr>
              <a:t>J-K Flip-flop</a:t>
            </a:r>
            <a:endParaRPr lang="en-US" altLang="zh-CN" dirty="0">
              <a:solidFill>
                <a:srgbClr val="FFFF99"/>
              </a:solidFill>
              <a:ea typeface="宋体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968" y="1752600"/>
            <a:ext cx="5559864" cy="1847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318" y="4038600"/>
            <a:ext cx="6575364" cy="252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838200" y="1752600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>
                <a:ea typeface="宋体" panose="02010600030101010101" pitchFamily="2" charset="-122"/>
              </a:rPr>
              <a:t>latch</a:t>
            </a:r>
            <a:r>
              <a:rPr lang="en-US" altLang="zh-CN">
                <a:ea typeface="宋体" panose="02010600030101010101" pitchFamily="2" charset="-122"/>
              </a:rPr>
              <a:t> is a temporary storage device that has two stable states (bistable). It is a basic form of memory. </a:t>
            </a:r>
          </a:p>
        </p:txBody>
      </p:sp>
      <p:pic>
        <p:nvPicPr>
          <p:cNvPr id="3096" name="Picture 24" descr="SH2507-cr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914400" y="1143000"/>
            <a:ext cx="1139825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FF99"/>
                </a:solidFill>
                <a:ea typeface="宋体" panose="02010600030101010101" pitchFamily="2" charset="-122"/>
              </a:rPr>
              <a:t>Latches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838200" y="2514600"/>
            <a:ext cx="731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panose="02010600030101010101" pitchFamily="2" charset="-122"/>
              </a:rPr>
              <a:t>The S-R (Set-Reset) latch is the most basic type. It can be constructed from NOR gates or NAND gates. With NOR gates, the latch responds to active-HIGH inputs; with NAND gates, it responds to active-LOW inputs.</a:t>
            </a:r>
          </a:p>
        </p:txBody>
      </p:sp>
      <p:graphicFrame>
        <p:nvGraphicFramePr>
          <p:cNvPr id="3104" name="Object 32"/>
          <p:cNvGraphicFramePr>
            <a:graphicFrameLocks noChangeAspect="1"/>
          </p:cNvGraphicFramePr>
          <p:nvPr/>
        </p:nvGraphicFramePr>
        <p:xfrm>
          <a:off x="2133600" y="3886200"/>
          <a:ext cx="5006975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CorelDRAW" r:id="rId5" imgW="2241403" imgH="744200" progId="CorelDRAW.Graphic.13">
                  <p:embed/>
                </p:oleObj>
              </mc:Choice>
              <mc:Fallback>
                <p:oleObj name="CorelDRAW" r:id="rId5" imgW="2241403" imgH="744200" progId="CorelDRAW.Graphic.1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86200"/>
                        <a:ext cx="5006975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1828800" y="5638800"/>
            <a:ext cx="647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NOR Active-HIGH Latch                  NAND Active-LOW Latch</a:t>
            </a:r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1905000" y="3810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3108" name="Text Box 36"/>
          <p:cNvSpPr txBox="1">
            <a:spLocks noChangeArrowheads="1"/>
          </p:cNvSpPr>
          <p:nvPr/>
        </p:nvSpPr>
        <p:spPr bwMode="auto">
          <a:xfrm>
            <a:off x="1905000" y="52578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3886200" y="3962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7086600" y="3962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</a:p>
        </p:txBody>
      </p:sp>
      <p:grpSp>
        <p:nvGrpSpPr>
          <p:cNvPr id="3125" name="Group 53"/>
          <p:cNvGrpSpPr>
            <a:grpSpLocks/>
          </p:cNvGrpSpPr>
          <p:nvPr/>
        </p:nvGrpSpPr>
        <p:grpSpPr bwMode="auto">
          <a:xfrm>
            <a:off x="3895725" y="5081588"/>
            <a:ext cx="381000" cy="336550"/>
            <a:chOff x="2454" y="3201"/>
            <a:chExt cx="240" cy="212"/>
          </a:xfrm>
        </p:grpSpPr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2454" y="3201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3120" name="Line 48"/>
            <p:cNvSpPr>
              <a:spLocks noChangeShapeType="1"/>
            </p:cNvSpPr>
            <p:nvPr/>
          </p:nvSpPr>
          <p:spPr bwMode="auto">
            <a:xfrm>
              <a:off x="2524" y="3237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27" name="Group 55"/>
          <p:cNvGrpSpPr>
            <a:grpSpLocks/>
          </p:cNvGrpSpPr>
          <p:nvPr/>
        </p:nvGrpSpPr>
        <p:grpSpPr bwMode="auto">
          <a:xfrm>
            <a:off x="5105400" y="3810000"/>
            <a:ext cx="381000" cy="336550"/>
            <a:chOff x="3216" y="2400"/>
            <a:chExt cx="240" cy="212"/>
          </a:xfrm>
        </p:grpSpPr>
        <p:sp>
          <p:nvSpPr>
            <p:cNvPr id="3109" name="Text Box 37"/>
            <p:cNvSpPr txBox="1">
              <a:spLocks noChangeArrowheads="1"/>
            </p:cNvSpPr>
            <p:nvPr/>
          </p:nvSpPr>
          <p:spPr bwMode="auto">
            <a:xfrm>
              <a:off x="3216" y="240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3121" name="Line 49"/>
            <p:cNvSpPr>
              <a:spLocks noChangeShapeType="1"/>
            </p:cNvSpPr>
            <p:nvPr/>
          </p:nvSpPr>
          <p:spPr bwMode="auto">
            <a:xfrm>
              <a:off x="3264" y="2448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26" name="Group 54"/>
          <p:cNvGrpSpPr>
            <a:grpSpLocks/>
          </p:cNvGrpSpPr>
          <p:nvPr/>
        </p:nvGrpSpPr>
        <p:grpSpPr bwMode="auto">
          <a:xfrm>
            <a:off x="5105400" y="5257800"/>
            <a:ext cx="381000" cy="336550"/>
            <a:chOff x="3216" y="3312"/>
            <a:chExt cx="240" cy="212"/>
          </a:xfrm>
        </p:grpSpPr>
        <p:sp>
          <p:nvSpPr>
            <p:cNvPr id="3107" name="Text Box 35"/>
            <p:cNvSpPr txBox="1">
              <a:spLocks noChangeArrowheads="1"/>
            </p:cNvSpPr>
            <p:nvPr/>
          </p:nvSpPr>
          <p:spPr bwMode="auto">
            <a:xfrm>
              <a:off x="3216" y="3312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3122" name="Line 50"/>
            <p:cNvSpPr>
              <a:spLocks noChangeShapeType="1"/>
            </p:cNvSpPr>
            <p:nvPr/>
          </p:nvSpPr>
          <p:spPr bwMode="auto">
            <a:xfrm>
              <a:off x="3264" y="3360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24" name="Group 52"/>
          <p:cNvGrpSpPr>
            <a:grpSpLocks/>
          </p:cNvGrpSpPr>
          <p:nvPr/>
        </p:nvGrpSpPr>
        <p:grpSpPr bwMode="auto">
          <a:xfrm>
            <a:off x="7096125" y="5081588"/>
            <a:ext cx="381000" cy="336550"/>
            <a:chOff x="4470" y="3201"/>
            <a:chExt cx="240" cy="212"/>
          </a:xfrm>
        </p:grpSpPr>
        <p:sp>
          <p:nvSpPr>
            <p:cNvPr id="3112" name="Text Box 40"/>
            <p:cNvSpPr txBox="1">
              <a:spLocks noChangeArrowheads="1"/>
            </p:cNvSpPr>
            <p:nvPr/>
          </p:nvSpPr>
          <p:spPr bwMode="auto">
            <a:xfrm>
              <a:off x="4470" y="3201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3123" name="Line 51"/>
            <p:cNvSpPr>
              <a:spLocks noChangeShapeType="1"/>
            </p:cNvSpPr>
            <p:nvPr/>
          </p:nvSpPr>
          <p:spPr bwMode="auto">
            <a:xfrm>
              <a:off x="4547" y="3237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28" name="Rectangle 56"/>
          <p:cNvSpPr>
            <a:spLocks noChangeArrowheads="1"/>
          </p:cNvSpPr>
          <p:nvPr/>
        </p:nvSpPr>
        <p:spPr bwMode="auto">
          <a:xfrm>
            <a:off x="4876800" y="3581400"/>
            <a:ext cx="3124200" cy="2438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Picture 2" descr="SH2507-cr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914400" y="1143000"/>
            <a:ext cx="13954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FF99"/>
                </a:solidFill>
                <a:ea typeface="宋体" panose="02010600030101010101" pitchFamily="2" charset="-122"/>
              </a:rPr>
              <a:t>Flip-flops</a:t>
            </a:r>
          </a:p>
        </p:txBody>
      </p:sp>
      <p:graphicFrame>
        <p:nvGraphicFramePr>
          <p:cNvPr id="151608" name="Object 56"/>
          <p:cNvGraphicFramePr>
            <a:graphicFrameLocks noChangeAspect="1"/>
          </p:cNvGraphicFramePr>
          <p:nvPr/>
        </p:nvGraphicFramePr>
        <p:xfrm>
          <a:off x="5562600" y="3048000"/>
          <a:ext cx="205740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4" name="CorelDRAW" r:id="rId5" imgW="1250001" imgH="1191565" progId="CorelDRAW.Graphic.13">
                  <p:embed/>
                </p:oleObj>
              </mc:Choice>
              <mc:Fallback>
                <p:oleObj name="CorelDRAW" r:id="rId5" imgW="1250001" imgH="1191565" progId="CorelDRAW.Graphic.1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48000"/>
                        <a:ext cx="2057400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609" name="Rectangle 57"/>
          <p:cNvSpPr>
            <a:spLocks noChangeArrowheads="1"/>
          </p:cNvSpPr>
          <p:nvPr/>
        </p:nvSpPr>
        <p:spPr bwMode="auto">
          <a:xfrm>
            <a:off x="6477000" y="3810000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1610" name="Rectangle 58"/>
          <p:cNvSpPr>
            <a:spLocks noChangeArrowheads="1"/>
          </p:cNvSpPr>
          <p:nvPr/>
        </p:nvSpPr>
        <p:spPr bwMode="auto">
          <a:xfrm>
            <a:off x="6400800" y="3276600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1611" name="Rectangle 59"/>
          <p:cNvSpPr>
            <a:spLocks noChangeArrowheads="1"/>
          </p:cNvSpPr>
          <p:nvPr/>
        </p:nvSpPr>
        <p:spPr bwMode="auto">
          <a:xfrm>
            <a:off x="5181600" y="3810000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51612" name="Group 60"/>
          <p:cNvGrpSpPr>
            <a:grpSpLocks/>
          </p:cNvGrpSpPr>
          <p:nvPr/>
        </p:nvGrpSpPr>
        <p:grpSpPr bwMode="auto">
          <a:xfrm>
            <a:off x="7543800" y="4343400"/>
            <a:ext cx="381000" cy="336550"/>
            <a:chOff x="2454" y="3201"/>
            <a:chExt cx="240" cy="212"/>
          </a:xfrm>
        </p:grpSpPr>
        <p:sp>
          <p:nvSpPr>
            <p:cNvPr id="151613" name="Text Box 61"/>
            <p:cNvSpPr txBox="1">
              <a:spLocks noChangeArrowheads="1"/>
            </p:cNvSpPr>
            <p:nvPr/>
          </p:nvSpPr>
          <p:spPr bwMode="auto">
            <a:xfrm>
              <a:off x="2454" y="3201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51614" name="Line 62"/>
            <p:cNvSpPr>
              <a:spLocks noChangeShapeType="1"/>
            </p:cNvSpPr>
            <p:nvPr/>
          </p:nvSpPr>
          <p:spPr bwMode="auto">
            <a:xfrm>
              <a:off x="2524" y="3237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1615" name="Text Box 63"/>
          <p:cNvSpPr txBox="1">
            <a:spLocks noChangeArrowheads="1"/>
          </p:cNvSpPr>
          <p:nvPr/>
        </p:nvSpPr>
        <p:spPr bwMode="auto">
          <a:xfrm>
            <a:off x="7620000" y="32004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</a:p>
        </p:txBody>
      </p:sp>
      <p:grpSp>
        <p:nvGrpSpPr>
          <p:cNvPr id="151620" name="Group 68"/>
          <p:cNvGrpSpPr>
            <a:grpSpLocks/>
          </p:cNvGrpSpPr>
          <p:nvPr/>
        </p:nvGrpSpPr>
        <p:grpSpPr bwMode="auto">
          <a:xfrm>
            <a:off x="990600" y="1752601"/>
            <a:ext cx="7543800" cy="1570038"/>
            <a:chOff x="624" y="1104"/>
            <a:chExt cx="4752" cy="989"/>
          </a:xfrm>
        </p:grpSpPr>
        <p:sp>
          <p:nvSpPr>
            <p:cNvPr id="151589" name="Text Box 37"/>
            <p:cNvSpPr txBox="1">
              <a:spLocks noChangeArrowheads="1"/>
            </p:cNvSpPr>
            <p:nvPr/>
          </p:nvSpPr>
          <p:spPr bwMode="auto">
            <a:xfrm>
              <a:off x="624" y="1104"/>
              <a:ext cx="4752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a typeface="宋体" panose="02010600030101010101" pitchFamily="2" charset="-122"/>
                </a:rPr>
                <a:t>A D-flip-flop does not have a toggle mode like the J-K flip-flop, but you can hardwire a toggle mode by connecting </a:t>
              </a:r>
              <a:r>
                <a:rPr lang="en-US" altLang="zh-CN" i="1" dirty="0">
                  <a:ea typeface="宋体" panose="02010600030101010101" pitchFamily="2" charset="-122"/>
                </a:rPr>
                <a:t>Q</a:t>
              </a:r>
              <a:r>
                <a:rPr lang="en-US" altLang="zh-CN" dirty="0">
                  <a:ea typeface="宋体" panose="02010600030101010101" pitchFamily="2" charset="-122"/>
                </a:rPr>
                <a:t> back to </a:t>
              </a:r>
              <a:r>
                <a:rPr lang="en-US" altLang="zh-CN" i="1" dirty="0">
                  <a:ea typeface="宋体" panose="02010600030101010101" pitchFamily="2" charset="-122"/>
                </a:rPr>
                <a:t>D</a:t>
              </a:r>
              <a:r>
                <a:rPr lang="en-US" altLang="zh-CN" dirty="0">
                  <a:ea typeface="宋体" panose="02010600030101010101" pitchFamily="2" charset="-122"/>
                </a:rPr>
                <a:t> as shown. This is useful in some counters as you will see in </a:t>
              </a:r>
              <a:r>
                <a:rPr lang="en-US" altLang="zh-CN" dirty="0" smtClean="0">
                  <a:ea typeface="宋体" panose="02010600030101010101" pitchFamily="2" charset="-122"/>
                </a:rPr>
                <a:t>later chapters. 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151616" name="Line 64"/>
            <p:cNvSpPr>
              <a:spLocks noChangeShapeType="1"/>
            </p:cNvSpPr>
            <p:nvPr/>
          </p:nvSpPr>
          <p:spPr bwMode="auto">
            <a:xfrm>
              <a:off x="5040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618" name="Group 66"/>
          <p:cNvGrpSpPr>
            <a:grpSpLocks/>
          </p:cNvGrpSpPr>
          <p:nvPr/>
        </p:nvGrpSpPr>
        <p:grpSpPr bwMode="auto">
          <a:xfrm>
            <a:off x="1066800" y="3581400"/>
            <a:ext cx="3962400" cy="1920875"/>
            <a:chOff x="672" y="2256"/>
            <a:chExt cx="2496" cy="1210"/>
          </a:xfrm>
        </p:grpSpPr>
        <p:sp>
          <p:nvSpPr>
            <p:cNvPr id="151590" name="Text Box 38"/>
            <p:cNvSpPr txBox="1">
              <a:spLocks noChangeArrowheads="1"/>
            </p:cNvSpPr>
            <p:nvPr/>
          </p:nvSpPr>
          <p:spPr bwMode="auto">
            <a:xfrm>
              <a:off x="672" y="2256"/>
              <a:ext cx="2496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</a:rPr>
                <a:t>For example, if </a:t>
              </a:r>
              <a:r>
                <a:rPr lang="en-US" altLang="zh-CN" sz="2000" i="1">
                  <a:ea typeface="宋体" panose="02010600030101010101" pitchFamily="2" charset="-122"/>
                </a:rPr>
                <a:t>Q</a:t>
              </a:r>
              <a:r>
                <a:rPr lang="en-US" altLang="zh-CN" sz="2000">
                  <a:ea typeface="宋体" panose="02010600030101010101" pitchFamily="2" charset="-122"/>
                </a:rPr>
                <a:t> is LOW, </a:t>
              </a:r>
              <a:r>
                <a:rPr lang="en-US" altLang="zh-CN" sz="2000" i="1">
                  <a:ea typeface="宋体" panose="02010600030101010101" pitchFamily="2" charset="-122"/>
                </a:rPr>
                <a:t>Q</a:t>
              </a:r>
              <a:r>
                <a:rPr lang="en-US" altLang="zh-CN" sz="2000">
                  <a:ea typeface="宋体" panose="02010600030101010101" pitchFamily="2" charset="-122"/>
                </a:rPr>
                <a:t> is HIGH and the flip-flop will toggle on the next clock edge. Because the flip-flop only changes on the active edge, the output will only change once for each clock pulse.</a:t>
              </a:r>
            </a:p>
          </p:txBody>
        </p:sp>
        <p:sp>
          <p:nvSpPr>
            <p:cNvPr id="151617" name="Line 65"/>
            <p:cNvSpPr>
              <a:spLocks noChangeShapeType="1"/>
            </p:cNvSpPr>
            <p:nvPr/>
          </p:nvSpPr>
          <p:spPr bwMode="auto">
            <a:xfrm>
              <a:off x="2496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1621" name="Text Box 69"/>
          <p:cNvSpPr txBox="1">
            <a:spLocks noChangeArrowheads="1"/>
          </p:cNvSpPr>
          <p:nvPr/>
        </p:nvSpPr>
        <p:spPr bwMode="auto">
          <a:xfrm>
            <a:off x="5334000" y="5334000"/>
            <a:ext cx="281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D flip-flop hardwired for a toggle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2" descr="SH2507-cr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914400" y="1143000"/>
            <a:ext cx="13954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FF99"/>
                </a:solidFill>
                <a:ea typeface="宋体" panose="02010600030101010101" pitchFamily="2" charset="-122"/>
              </a:rPr>
              <a:t>Flip-flops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1066800" y="1752600"/>
            <a:ext cx="7391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Synchronous inputs are transferred in the triggering edge of the clock (for example the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 i="1">
                <a:ea typeface="宋体" panose="02010600030101010101" pitchFamily="2" charset="-122"/>
              </a:rPr>
              <a:t>J-K</a:t>
            </a:r>
            <a:r>
              <a:rPr lang="en-US" altLang="zh-CN">
                <a:ea typeface="宋体" panose="02010600030101010101" pitchFamily="2" charset="-122"/>
              </a:rPr>
              <a:t> inputs). Most flip-flops have other inputs that are </a:t>
            </a:r>
            <a:r>
              <a:rPr lang="en-US" altLang="zh-CN" i="1">
                <a:ea typeface="宋体" panose="02010600030101010101" pitchFamily="2" charset="-122"/>
              </a:rPr>
              <a:t>asynchronous</a:t>
            </a:r>
            <a:r>
              <a:rPr lang="en-US" altLang="zh-CN">
                <a:ea typeface="宋体" panose="02010600030101010101" pitchFamily="2" charset="-122"/>
              </a:rPr>
              <a:t>, meaning they affect the output independent of the clock. 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1066800" y="3581400"/>
            <a:ext cx="42672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Two such inputs are normally labeled preset (</a:t>
            </a:r>
            <a:r>
              <a:rPr lang="en-US" altLang="zh-CN" sz="2000" i="1">
                <a:ea typeface="宋体" panose="02010600030101010101" pitchFamily="2" charset="-122"/>
              </a:rPr>
              <a:t>PRE</a:t>
            </a:r>
            <a:r>
              <a:rPr lang="en-US" altLang="zh-CN" sz="2000">
                <a:ea typeface="宋体" panose="02010600030101010101" pitchFamily="2" charset="-122"/>
              </a:rPr>
              <a:t>) and clear (</a:t>
            </a:r>
            <a:r>
              <a:rPr lang="en-US" altLang="zh-CN" sz="2000" i="1">
                <a:ea typeface="宋体" panose="02010600030101010101" pitchFamily="2" charset="-122"/>
              </a:rPr>
              <a:t>CLR</a:t>
            </a:r>
            <a:r>
              <a:rPr lang="en-US" altLang="zh-CN" sz="2000">
                <a:ea typeface="宋体" panose="02010600030101010101" pitchFamily="2" charset="-122"/>
              </a:rPr>
              <a:t>). These inputs are usually active LOW. A J-K flip flop with active LOW preset and CLR is shown.</a:t>
            </a:r>
          </a:p>
        </p:txBody>
      </p:sp>
      <p:graphicFrame>
        <p:nvGraphicFramePr>
          <p:cNvPr id="182279" name="Object 7"/>
          <p:cNvGraphicFramePr>
            <a:graphicFrameLocks noChangeAspect="1"/>
          </p:cNvGraphicFramePr>
          <p:nvPr/>
        </p:nvGraphicFramePr>
        <p:xfrm>
          <a:off x="5715000" y="3657600"/>
          <a:ext cx="18415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3" name="CorelDRAW" r:id="rId5" imgW="935576" imgH="1122314" progId="CorelDRAW.Graphic.13">
                  <p:embed/>
                </p:oleObj>
              </mc:Choice>
              <mc:Fallback>
                <p:oleObj name="CorelDRAW" r:id="rId5" imgW="935576" imgH="1122314" progId="CorelDRAW.Graphic.1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657600"/>
                        <a:ext cx="18415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6454775" y="4648200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6337300" y="5197475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6343650" y="4157663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82283" name="Group 11"/>
          <p:cNvGrpSpPr>
            <a:grpSpLocks/>
          </p:cNvGrpSpPr>
          <p:nvPr/>
        </p:nvGrpSpPr>
        <p:grpSpPr bwMode="auto">
          <a:xfrm>
            <a:off x="7478713" y="5105400"/>
            <a:ext cx="381000" cy="336550"/>
            <a:chOff x="2454" y="3201"/>
            <a:chExt cx="240" cy="212"/>
          </a:xfrm>
        </p:grpSpPr>
        <p:sp>
          <p:nvSpPr>
            <p:cNvPr id="182284" name="Text Box 12"/>
            <p:cNvSpPr txBox="1">
              <a:spLocks noChangeArrowheads="1"/>
            </p:cNvSpPr>
            <p:nvPr/>
          </p:nvSpPr>
          <p:spPr bwMode="auto">
            <a:xfrm>
              <a:off x="2454" y="3201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82285" name="Line 13"/>
            <p:cNvSpPr>
              <a:spLocks noChangeShapeType="1"/>
            </p:cNvSpPr>
            <p:nvPr/>
          </p:nvSpPr>
          <p:spPr bwMode="auto">
            <a:xfrm>
              <a:off x="2524" y="3237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7477125" y="40036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82287" name="Text Box 15"/>
          <p:cNvSpPr txBox="1">
            <a:spLocks noChangeArrowheads="1"/>
          </p:cNvSpPr>
          <p:nvPr/>
        </p:nvSpPr>
        <p:spPr bwMode="auto">
          <a:xfrm>
            <a:off x="6337300" y="3352800"/>
            <a:ext cx="508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i="1">
                <a:ea typeface="宋体" panose="02010600030101010101" pitchFamily="2" charset="-122"/>
              </a:rPr>
              <a:t>PRE</a:t>
            </a:r>
          </a:p>
        </p:txBody>
      </p:sp>
      <p:sp>
        <p:nvSpPr>
          <p:cNvPr id="182288" name="Text Box 16"/>
          <p:cNvSpPr txBox="1">
            <a:spLocks noChangeArrowheads="1"/>
          </p:cNvSpPr>
          <p:nvPr/>
        </p:nvSpPr>
        <p:spPr bwMode="auto">
          <a:xfrm>
            <a:off x="6413500" y="5867400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i="1">
                <a:ea typeface="宋体" panose="02010600030101010101" pitchFamily="2" charset="-122"/>
              </a:rPr>
              <a:t>CLR</a:t>
            </a:r>
          </a:p>
        </p:txBody>
      </p:sp>
      <p:sp>
        <p:nvSpPr>
          <p:cNvPr id="182289" name="Line 17"/>
          <p:cNvSpPr>
            <a:spLocks noChangeShapeType="1"/>
          </p:cNvSpPr>
          <p:nvPr/>
        </p:nvSpPr>
        <p:spPr bwMode="auto">
          <a:xfrm>
            <a:off x="6489700" y="58943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0" name="Line 18"/>
          <p:cNvSpPr>
            <a:spLocks noChangeShapeType="1"/>
          </p:cNvSpPr>
          <p:nvPr/>
        </p:nvSpPr>
        <p:spPr bwMode="auto">
          <a:xfrm>
            <a:off x="6438900" y="33845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54" name="Object 54"/>
          <p:cNvGraphicFramePr>
            <a:graphicFrameLocks noChangeAspect="1"/>
          </p:cNvGraphicFramePr>
          <p:nvPr/>
        </p:nvGraphicFramePr>
        <p:xfrm>
          <a:off x="1524000" y="3581400"/>
          <a:ext cx="6019800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5" name="CorelDRAW" r:id="rId4" imgW="5148232" imgH="2209190" progId="CorelDRAW.Graphic.13">
                  <p:embed/>
                </p:oleObj>
              </mc:Choice>
              <mc:Fallback>
                <p:oleObj name="CorelDRAW" r:id="rId4" imgW="5148232" imgH="2209190" progId="CorelDRAW.Graphic.1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6019800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02" name="Picture 2" descr="SH2507-cro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914400" y="1143000"/>
            <a:ext cx="13954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FF99"/>
                </a:solidFill>
                <a:ea typeface="宋体" panose="02010600030101010101" pitchFamily="2" charset="-122"/>
              </a:rPr>
              <a:t>Flip-flops</a:t>
            </a:r>
          </a:p>
        </p:txBody>
      </p:sp>
      <p:sp>
        <p:nvSpPr>
          <p:cNvPr id="153619" name="Rectangle 19"/>
          <p:cNvSpPr>
            <a:spLocks noChangeArrowheads="1"/>
          </p:cNvSpPr>
          <p:nvPr/>
        </p:nvSpPr>
        <p:spPr bwMode="auto">
          <a:xfrm>
            <a:off x="914400" y="1143000"/>
            <a:ext cx="1398140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smtClean="0">
                <a:solidFill>
                  <a:srgbClr val="FFFF99"/>
                </a:solidFill>
                <a:ea typeface="宋体" panose="02010600030101010101" pitchFamily="2" charset="-122"/>
              </a:rPr>
              <a:t>Flip-flops</a:t>
            </a:r>
            <a:endParaRPr lang="en-US" altLang="zh-CN" dirty="0">
              <a:solidFill>
                <a:srgbClr val="FFFF99"/>
              </a:solidFill>
              <a:ea typeface="宋体" panose="02010600030101010101" pitchFamily="2" charset="-122"/>
            </a:endParaRPr>
          </a:p>
        </p:txBody>
      </p:sp>
      <p:sp>
        <p:nvSpPr>
          <p:cNvPr id="153620" name="Rectangle 20"/>
          <p:cNvSpPr>
            <a:spLocks noChangeArrowheads="1"/>
          </p:cNvSpPr>
          <p:nvPr/>
        </p:nvSpPr>
        <p:spPr bwMode="auto">
          <a:xfrm>
            <a:off x="1143000" y="1524000"/>
            <a:ext cx="4800600" cy="12954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21" name="Text Box 21"/>
          <p:cNvSpPr txBox="1">
            <a:spLocks noChangeArrowheads="1"/>
          </p:cNvSpPr>
          <p:nvPr/>
        </p:nvSpPr>
        <p:spPr bwMode="auto">
          <a:xfrm>
            <a:off x="1447800" y="2057400"/>
            <a:ext cx="457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Determine the </a:t>
            </a:r>
            <a:r>
              <a:rPr lang="en-US" altLang="zh-CN" i="1">
                <a:ea typeface="宋体" panose="02010600030101010101" pitchFamily="2" charset="-122"/>
              </a:rPr>
              <a:t>Q</a:t>
            </a:r>
            <a:r>
              <a:rPr lang="en-US" altLang="zh-CN">
                <a:ea typeface="宋体" panose="02010600030101010101" pitchFamily="2" charset="-122"/>
              </a:rPr>
              <a:t> output for the </a:t>
            </a:r>
            <a:r>
              <a:rPr lang="en-US" altLang="zh-CN" i="1">
                <a:ea typeface="宋体" panose="02010600030101010101" pitchFamily="2" charset="-122"/>
              </a:rPr>
              <a:t>J-K</a:t>
            </a:r>
            <a:r>
              <a:rPr lang="en-US" altLang="zh-CN">
                <a:ea typeface="宋体" panose="02010600030101010101" pitchFamily="2" charset="-122"/>
              </a:rPr>
              <a:t> flip-flop, given the inputs shown. </a:t>
            </a:r>
          </a:p>
        </p:txBody>
      </p:sp>
      <p:sp>
        <p:nvSpPr>
          <p:cNvPr id="153622" name="WordArt 22"/>
          <p:cNvSpPr>
            <a:spLocks noChangeArrowheads="1" noChangeShapeType="1" noTextEdit="1"/>
          </p:cNvSpPr>
          <p:nvPr/>
        </p:nvSpPr>
        <p:spPr bwMode="auto">
          <a:xfrm>
            <a:off x="914400" y="16764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  <a:endParaRPr lang="zh-CN" altLang="en-US" sz="2800" kern="1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graphicFrame>
        <p:nvGraphicFramePr>
          <p:cNvPr id="153633" name="Object 33"/>
          <p:cNvGraphicFramePr>
            <a:graphicFrameLocks noChangeAspect="1"/>
          </p:cNvGraphicFramePr>
          <p:nvPr/>
        </p:nvGraphicFramePr>
        <p:xfrm>
          <a:off x="6194425" y="838200"/>
          <a:ext cx="18415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6" name="CorelDRAW" r:id="rId7" imgW="935576" imgH="1122314" progId="CorelDRAW.Graphic.13">
                  <p:embed/>
                </p:oleObj>
              </mc:Choice>
              <mc:Fallback>
                <p:oleObj name="CorelDRAW" r:id="rId7" imgW="935576" imgH="1122314" progId="CorelDRAW.Graphic.1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5" y="838200"/>
                        <a:ext cx="18415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4" name="Rectangle 34"/>
          <p:cNvSpPr>
            <a:spLocks noChangeArrowheads="1"/>
          </p:cNvSpPr>
          <p:nvPr/>
        </p:nvSpPr>
        <p:spPr bwMode="auto">
          <a:xfrm>
            <a:off x="6934200" y="1828800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3635" name="Rectangle 35"/>
          <p:cNvSpPr>
            <a:spLocks noChangeArrowheads="1"/>
          </p:cNvSpPr>
          <p:nvPr/>
        </p:nvSpPr>
        <p:spPr bwMode="auto">
          <a:xfrm>
            <a:off x="6816725" y="2378075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3636" name="Rectangle 36"/>
          <p:cNvSpPr>
            <a:spLocks noChangeArrowheads="1"/>
          </p:cNvSpPr>
          <p:nvPr/>
        </p:nvSpPr>
        <p:spPr bwMode="auto">
          <a:xfrm>
            <a:off x="6823075" y="1338263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53637" name="Group 37"/>
          <p:cNvGrpSpPr>
            <a:grpSpLocks/>
          </p:cNvGrpSpPr>
          <p:nvPr/>
        </p:nvGrpSpPr>
        <p:grpSpPr bwMode="auto">
          <a:xfrm>
            <a:off x="7958138" y="2286000"/>
            <a:ext cx="381000" cy="336550"/>
            <a:chOff x="2454" y="3201"/>
            <a:chExt cx="240" cy="212"/>
          </a:xfrm>
        </p:grpSpPr>
        <p:sp>
          <p:nvSpPr>
            <p:cNvPr id="153638" name="Text Box 38"/>
            <p:cNvSpPr txBox="1">
              <a:spLocks noChangeArrowheads="1"/>
            </p:cNvSpPr>
            <p:nvPr/>
          </p:nvSpPr>
          <p:spPr bwMode="auto">
            <a:xfrm>
              <a:off x="2454" y="3201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53639" name="Line 39"/>
            <p:cNvSpPr>
              <a:spLocks noChangeShapeType="1"/>
            </p:cNvSpPr>
            <p:nvPr/>
          </p:nvSpPr>
          <p:spPr bwMode="auto">
            <a:xfrm>
              <a:off x="2524" y="3237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40" name="Text Box 40"/>
          <p:cNvSpPr txBox="1">
            <a:spLocks noChangeArrowheads="1"/>
          </p:cNvSpPr>
          <p:nvPr/>
        </p:nvSpPr>
        <p:spPr bwMode="auto">
          <a:xfrm>
            <a:off x="7956550" y="11842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53641" name="Text Box 41"/>
          <p:cNvSpPr txBox="1">
            <a:spLocks noChangeArrowheads="1"/>
          </p:cNvSpPr>
          <p:nvPr/>
        </p:nvSpPr>
        <p:spPr bwMode="auto">
          <a:xfrm>
            <a:off x="6816725" y="533400"/>
            <a:ext cx="508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i="1">
                <a:ea typeface="宋体" panose="02010600030101010101" pitchFamily="2" charset="-122"/>
              </a:rPr>
              <a:t>PRE</a:t>
            </a:r>
          </a:p>
        </p:txBody>
      </p:sp>
      <p:sp>
        <p:nvSpPr>
          <p:cNvPr id="153642" name="Text Box 42"/>
          <p:cNvSpPr txBox="1">
            <a:spLocks noChangeArrowheads="1"/>
          </p:cNvSpPr>
          <p:nvPr/>
        </p:nvSpPr>
        <p:spPr bwMode="auto">
          <a:xfrm>
            <a:off x="6858000" y="3048000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i="1">
                <a:ea typeface="宋体" panose="02010600030101010101" pitchFamily="2" charset="-122"/>
              </a:rPr>
              <a:t>CLR</a:t>
            </a:r>
          </a:p>
        </p:txBody>
      </p:sp>
      <p:sp>
        <p:nvSpPr>
          <p:cNvPr id="153643" name="Line 43"/>
          <p:cNvSpPr>
            <a:spLocks noChangeShapeType="1"/>
          </p:cNvSpPr>
          <p:nvPr/>
        </p:nvSpPr>
        <p:spPr bwMode="auto">
          <a:xfrm>
            <a:off x="6969125" y="30749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4" name="Line 44"/>
          <p:cNvSpPr>
            <a:spLocks noChangeShapeType="1"/>
          </p:cNvSpPr>
          <p:nvPr/>
        </p:nvSpPr>
        <p:spPr bwMode="auto">
          <a:xfrm>
            <a:off x="6918325" y="5651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6" name="WordArt 46"/>
          <p:cNvSpPr>
            <a:spLocks noChangeArrowheads="1" noChangeShapeType="1" noTextEdit="1"/>
          </p:cNvSpPr>
          <p:nvPr/>
        </p:nvSpPr>
        <p:spPr bwMode="auto">
          <a:xfrm>
            <a:off x="914400" y="286385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Solution</a:t>
            </a:r>
            <a:endParaRPr lang="zh-CN" altLang="en-US" sz="2800" kern="1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3647" name="Text Box 47"/>
          <p:cNvSpPr txBox="1">
            <a:spLocks noChangeArrowheads="1"/>
          </p:cNvSpPr>
          <p:nvPr/>
        </p:nvSpPr>
        <p:spPr bwMode="auto">
          <a:xfrm>
            <a:off x="1487488" y="3276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Set</a:t>
            </a:r>
          </a:p>
        </p:txBody>
      </p:sp>
      <p:sp>
        <p:nvSpPr>
          <p:cNvPr id="153648" name="Text Box 48"/>
          <p:cNvSpPr txBox="1">
            <a:spLocks noChangeArrowheads="1"/>
          </p:cNvSpPr>
          <p:nvPr/>
        </p:nvSpPr>
        <p:spPr bwMode="auto">
          <a:xfrm>
            <a:off x="2590800" y="32766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Toggle</a:t>
            </a:r>
          </a:p>
        </p:txBody>
      </p:sp>
      <p:sp>
        <p:nvSpPr>
          <p:cNvPr id="153649" name="Text Box 49"/>
          <p:cNvSpPr txBox="1">
            <a:spLocks noChangeArrowheads="1"/>
          </p:cNvSpPr>
          <p:nvPr/>
        </p:nvSpPr>
        <p:spPr bwMode="auto">
          <a:xfrm>
            <a:off x="4724400" y="3276600"/>
            <a:ext cx="646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Reset</a:t>
            </a:r>
          </a:p>
        </p:txBody>
      </p:sp>
      <p:sp>
        <p:nvSpPr>
          <p:cNvPr id="153650" name="Text Box 50"/>
          <p:cNvSpPr txBox="1">
            <a:spLocks noChangeArrowheads="1"/>
          </p:cNvSpPr>
          <p:nvPr/>
        </p:nvSpPr>
        <p:spPr bwMode="auto">
          <a:xfrm>
            <a:off x="5791200" y="32766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Toggle</a:t>
            </a:r>
          </a:p>
        </p:txBody>
      </p:sp>
      <p:sp>
        <p:nvSpPr>
          <p:cNvPr id="153651" name="Text Box 51"/>
          <p:cNvSpPr txBox="1">
            <a:spLocks noChangeArrowheads="1"/>
          </p:cNvSpPr>
          <p:nvPr/>
        </p:nvSpPr>
        <p:spPr bwMode="auto">
          <a:xfrm>
            <a:off x="2971800" y="45720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Set</a:t>
            </a:r>
          </a:p>
        </p:txBody>
      </p:sp>
      <p:sp>
        <p:nvSpPr>
          <p:cNvPr id="153652" name="Text Box 52"/>
          <p:cNvSpPr txBox="1">
            <a:spLocks noChangeArrowheads="1"/>
          </p:cNvSpPr>
          <p:nvPr/>
        </p:nvSpPr>
        <p:spPr bwMode="auto">
          <a:xfrm>
            <a:off x="3657600" y="3276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Set</a:t>
            </a:r>
          </a:p>
        </p:txBody>
      </p:sp>
      <p:sp>
        <p:nvSpPr>
          <p:cNvPr id="153653" name="Text Box 53"/>
          <p:cNvSpPr txBox="1">
            <a:spLocks noChangeArrowheads="1"/>
          </p:cNvSpPr>
          <p:nvPr/>
        </p:nvSpPr>
        <p:spPr bwMode="auto">
          <a:xfrm>
            <a:off x="6440488" y="4997450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Reset</a:t>
            </a:r>
          </a:p>
        </p:txBody>
      </p:sp>
      <p:sp>
        <p:nvSpPr>
          <p:cNvPr id="153655" name="Text Box 55"/>
          <p:cNvSpPr txBox="1">
            <a:spLocks noChangeArrowheads="1"/>
          </p:cNvSpPr>
          <p:nvPr/>
        </p:nvSpPr>
        <p:spPr bwMode="auto">
          <a:xfrm>
            <a:off x="6858000" y="32766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Latch</a:t>
            </a:r>
          </a:p>
        </p:txBody>
      </p:sp>
      <p:sp>
        <p:nvSpPr>
          <p:cNvPr id="153656" name="Rectangle 56"/>
          <p:cNvSpPr>
            <a:spLocks noChangeArrowheads="1"/>
          </p:cNvSpPr>
          <p:nvPr/>
        </p:nvSpPr>
        <p:spPr bwMode="auto">
          <a:xfrm>
            <a:off x="1371600" y="5715000"/>
            <a:ext cx="64008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7" name="Rectangle 57"/>
          <p:cNvSpPr>
            <a:spLocks noChangeArrowheads="1"/>
          </p:cNvSpPr>
          <p:nvPr/>
        </p:nvSpPr>
        <p:spPr bwMode="auto">
          <a:xfrm>
            <a:off x="1111250" y="3657600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3658" name="Rectangle 58"/>
          <p:cNvSpPr>
            <a:spLocks noChangeArrowheads="1"/>
          </p:cNvSpPr>
          <p:nvPr/>
        </p:nvSpPr>
        <p:spPr bwMode="auto">
          <a:xfrm>
            <a:off x="1295400" y="4572000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3659" name="Rectangle 59"/>
          <p:cNvSpPr>
            <a:spLocks noChangeArrowheads="1"/>
          </p:cNvSpPr>
          <p:nvPr/>
        </p:nvSpPr>
        <p:spPr bwMode="auto">
          <a:xfrm flipH="1">
            <a:off x="1308100" y="4114800"/>
            <a:ext cx="215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3663" name="Text Box 63"/>
          <p:cNvSpPr txBox="1">
            <a:spLocks noChangeArrowheads="1"/>
          </p:cNvSpPr>
          <p:nvPr/>
        </p:nvSpPr>
        <p:spPr bwMode="auto">
          <a:xfrm>
            <a:off x="1143000" y="5729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panose="02010600030101010101" pitchFamily="2" charset="-122"/>
              </a:rPr>
              <a:t>Q</a:t>
            </a:r>
          </a:p>
        </p:txBody>
      </p:sp>
      <p:grpSp>
        <p:nvGrpSpPr>
          <p:cNvPr id="153667" name="Group 67"/>
          <p:cNvGrpSpPr>
            <a:grpSpLocks/>
          </p:cNvGrpSpPr>
          <p:nvPr/>
        </p:nvGrpSpPr>
        <p:grpSpPr bwMode="auto">
          <a:xfrm>
            <a:off x="1066800" y="4953000"/>
            <a:ext cx="508000" cy="304800"/>
            <a:chOff x="482" y="3190"/>
            <a:chExt cx="320" cy="192"/>
          </a:xfrm>
        </p:grpSpPr>
        <p:sp>
          <p:nvSpPr>
            <p:cNvPr id="153664" name="Text Box 64"/>
            <p:cNvSpPr txBox="1">
              <a:spLocks noChangeArrowheads="1"/>
            </p:cNvSpPr>
            <p:nvPr/>
          </p:nvSpPr>
          <p:spPr bwMode="auto">
            <a:xfrm>
              <a:off x="482" y="3190"/>
              <a:ext cx="3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i="1">
                  <a:ea typeface="宋体" panose="02010600030101010101" pitchFamily="2" charset="-122"/>
                </a:rPr>
                <a:t>PRE</a:t>
              </a:r>
            </a:p>
          </p:txBody>
        </p:sp>
        <p:sp>
          <p:nvSpPr>
            <p:cNvPr id="153666" name="Line 66"/>
            <p:cNvSpPr>
              <a:spLocks noChangeShapeType="1"/>
            </p:cNvSpPr>
            <p:nvPr/>
          </p:nvSpPr>
          <p:spPr bwMode="auto">
            <a:xfrm>
              <a:off x="546" y="321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70" name="Group 70"/>
          <p:cNvGrpSpPr>
            <a:grpSpLocks/>
          </p:cNvGrpSpPr>
          <p:nvPr/>
        </p:nvGrpSpPr>
        <p:grpSpPr bwMode="auto">
          <a:xfrm>
            <a:off x="1066800" y="5334000"/>
            <a:ext cx="509588" cy="304800"/>
            <a:chOff x="720" y="3360"/>
            <a:chExt cx="321" cy="192"/>
          </a:xfrm>
        </p:grpSpPr>
        <p:sp>
          <p:nvSpPr>
            <p:cNvPr id="153668" name="Text Box 68"/>
            <p:cNvSpPr txBox="1">
              <a:spLocks noChangeArrowheads="1"/>
            </p:cNvSpPr>
            <p:nvPr/>
          </p:nvSpPr>
          <p:spPr bwMode="auto">
            <a:xfrm>
              <a:off x="720" y="3360"/>
              <a:ext cx="32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i="1">
                  <a:ea typeface="宋体" panose="02010600030101010101" pitchFamily="2" charset="-122"/>
                </a:rPr>
                <a:t>CLR</a:t>
              </a:r>
            </a:p>
          </p:txBody>
        </p:sp>
        <p:sp>
          <p:nvSpPr>
            <p:cNvPr id="153669" name="Line 69"/>
            <p:cNvSpPr>
              <a:spLocks noChangeShapeType="1"/>
            </p:cNvSpPr>
            <p:nvPr/>
          </p:nvSpPr>
          <p:spPr bwMode="auto">
            <a:xfrm>
              <a:off x="790" y="337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3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3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2000"/>
                                        <p:tgtEl>
                                          <p:spTgt spid="153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6" grpId="0" animBg="1"/>
      <p:bldP spid="153647" grpId="0"/>
      <p:bldP spid="153648" grpId="0"/>
      <p:bldP spid="153649" grpId="0"/>
      <p:bldP spid="153650" grpId="0"/>
      <p:bldP spid="153651" grpId="0"/>
      <p:bldP spid="153652" grpId="0"/>
      <p:bldP spid="153653" grpId="0"/>
      <p:bldP spid="153655" grpId="0"/>
      <p:bldP spid="1536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Propagation delay time</a:t>
            </a:r>
            <a:r>
              <a:rPr lang="en-US" altLang="zh-CN">
                <a:ea typeface="宋体" panose="02010600030101010101" pitchFamily="2" charset="-122"/>
              </a:rPr>
              <a:t> is specified for the rising and falling outputs. It is measured between the 50% level of the clock to the 50% level of the output transition. </a:t>
            </a:r>
          </a:p>
        </p:txBody>
      </p:sp>
      <p:pic>
        <p:nvPicPr>
          <p:cNvPr id="77830" name="Picture 6" descr="SH2507-cr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914400" y="1143000"/>
            <a:ext cx="31607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FF99"/>
                </a:solidFill>
                <a:ea typeface="宋体" panose="02010600030101010101" pitchFamily="2" charset="-122"/>
              </a:rPr>
              <a:t>Flip-flop Characteristics</a:t>
            </a:r>
          </a:p>
        </p:txBody>
      </p:sp>
      <p:sp>
        <p:nvSpPr>
          <p:cNvPr id="77846" name="Text Box 22"/>
          <p:cNvSpPr txBox="1">
            <a:spLocks noChangeArrowheads="1"/>
          </p:cNvSpPr>
          <p:nvPr/>
        </p:nvSpPr>
        <p:spPr bwMode="auto">
          <a:xfrm>
            <a:off x="1143000" y="29718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66"/>
                </a:solidFill>
                <a:ea typeface="宋体" panose="02010600030101010101" pitchFamily="2" charset="-122"/>
              </a:rPr>
              <a:t>50% point on triggering edge</a:t>
            </a:r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5634038" y="3581400"/>
            <a:ext cx="919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FF0066"/>
                </a:solidFill>
                <a:ea typeface="宋体" panose="02010600030101010101" pitchFamily="2" charset="-122"/>
              </a:rPr>
              <a:t>50% point</a:t>
            </a: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2514600" y="4359275"/>
            <a:ext cx="2133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66"/>
                </a:solidFill>
                <a:ea typeface="宋体" panose="02010600030101010101" pitchFamily="2" charset="-122"/>
              </a:rPr>
              <a:t>50% point on LOW-to-HIGH transition of </a:t>
            </a:r>
            <a:r>
              <a:rPr lang="en-US" altLang="zh-CN" sz="1400" i="1">
                <a:solidFill>
                  <a:srgbClr val="FF0066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77851" name="Text Box 27"/>
          <p:cNvSpPr txBox="1">
            <a:spLocks noChangeArrowheads="1"/>
          </p:cNvSpPr>
          <p:nvPr/>
        </p:nvSpPr>
        <p:spPr bwMode="auto">
          <a:xfrm>
            <a:off x="1600200" y="49212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66"/>
                </a:solidFill>
                <a:ea typeface="宋体" panose="02010600030101010101" pitchFamily="2" charset="-122"/>
              </a:rPr>
              <a:t>t</a:t>
            </a:r>
            <a:r>
              <a:rPr lang="en-US" altLang="zh-CN" sz="1600" i="1" baseline="-25000">
                <a:solidFill>
                  <a:srgbClr val="FF0066"/>
                </a:solidFill>
                <a:ea typeface="宋体" panose="02010600030101010101" pitchFamily="2" charset="-122"/>
              </a:rPr>
              <a:t>PLH</a:t>
            </a:r>
          </a:p>
        </p:txBody>
      </p: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5562600" y="49212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66"/>
                </a:solidFill>
                <a:ea typeface="宋体" panose="02010600030101010101" pitchFamily="2" charset="-122"/>
              </a:rPr>
              <a:t>t</a:t>
            </a:r>
            <a:r>
              <a:rPr lang="en-US" altLang="zh-CN" sz="1600" i="1" baseline="-25000">
                <a:solidFill>
                  <a:srgbClr val="FF0066"/>
                </a:solidFill>
                <a:ea typeface="宋体" panose="02010600030101010101" pitchFamily="2" charset="-122"/>
              </a:rPr>
              <a:t>PHL</a:t>
            </a:r>
          </a:p>
        </p:txBody>
      </p:sp>
      <p:graphicFrame>
        <p:nvGraphicFramePr>
          <p:cNvPr id="77854" name="Object 30"/>
          <p:cNvGraphicFramePr>
            <a:graphicFrameLocks noChangeAspect="1"/>
          </p:cNvGraphicFramePr>
          <p:nvPr/>
        </p:nvGraphicFramePr>
        <p:xfrm>
          <a:off x="1066800" y="3276600"/>
          <a:ext cx="716280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7" name="CorelDRAW" r:id="rId5" imgW="4522680" imgH="1141200" progId="CorelDRAW.Graphic.13">
                  <p:embed/>
                </p:oleObj>
              </mc:Choice>
              <mc:Fallback>
                <p:oleObj name="CorelDRAW" r:id="rId5" imgW="4522680" imgH="1141200" progId="CorelDRAW.Graphic.1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76600"/>
                        <a:ext cx="7162800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5" name="Text Box 31"/>
          <p:cNvSpPr txBox="1">
            <a:spLocks noChangeArrowheads="1"/>
          </p:cNvSpPr>
          <p:nvPr/>
        </p:nvSpPr>
        <p:spPr bwMode="auto">
          <a:xfrm>
            <a:off x="838200" y="35052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77856" name="Text Box 32"/>
          <p:cNvSpPr txBox="1">
            <a:spLocks noChangeArrowheads="1"/>
          </p:cNvSpPr>
          <p:nvPr/>
        </p:nvSpPr>
        <p:spPr bwMode="auto">
          <a:xfrm>
            <a:off x="4724400" y="35052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77857" name="Text Box 33"/>
          <p:cNvSpPr txBox="1">
            <a:spLocks noChangeArrowheads="1"/>
          </p:cNvSpPr>
          <p:nvPr/>
        </p:nvSpPr>
        <p:spPr bwMode="auto">
          <a:xfrm>
            <a:off x="914400" y="43434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77858" name="Text Box 34"/>
          <p:cNvSpPr txBox="1">
            <a:spLocks noChangeArrowheads="1"/>
          </p:cNvSpPr>
          <p:nvPr/>
        </p:nvSpPr>
        <p:spPr bwMode="auto">
          <a:xfrm>
            <a:off x="4800600" y="43434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77859" name="Rectangle 35"/>
          <p:cNvSpPr>
            <a:spLocks noChangeArrowheads="1"/>
          </p:cNvSpPr>
          <p:nvPr/>
        </p:nvSpPr>
        <p:spPr bwMode="auto">
          <a:xfrm>
            <a:off x="762000" y="2895600"/>
            <a:ext cx="37338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1" name="Rectangle 37"/>
          <p:cNvSpPr>
            <a:spLocks noChangeArrowheads="1"/>
          </p:cNvSpPr>
          <p:nvPr/>
        </p:nvSpPr>
        <p:spPr bwMode="auto">
          <a:xfrm>
            <a:off x="4648200" y="2895600"/>
            <a:ext cx="37338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6096000" y="4283075"/>
            <a:ext cx="2057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66"/>
                </a:solidFill>
                <a:ea typeface="宋体" panose="02010600030101010101" pitchFamily="2" charset="-122"/>
              </a:rPr>
              <a:t>50% point on HIGH-to- LOW transition of </a:t>
            </a:r>
            <a:r>
              <a:rPr lang="en-US" altLang="zh-CN" sz="1400" i="1">
                <a:solidFill>
                  <a:srgbClr val="FF0066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77862" name="Rectangle 38"/>
          <p:cNvSpPr>
            <a:spLocks noChangeArrowheads="1"/>
          </p:cNvSpPr>
          <p:nvPr/>
        </p:nvSpPr>
        <p:spPr bwMode="auto">
          <a:xfrm>
            <a:off x="4572000" y="2743200"/>
            <a:ext cx="3886200" cy="2743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4" name="Text Box 40"/>
          <p:cNvSpPr txBox="1">
            <a:spLocks noChangeArrowheads="1"/>
          </p:cNvSpPr>
          <p:nvPr/>
        </p:nvSpPr>
        <p:spPr bwMode="auto">
          <a:xfrm>
            <a:off x="914400" y="5486400"/>
            <a:ext cx="723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The typical propagation delay time for the 74AHC family (CMOS) is 4 ns. Even faster logic is available for specialized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77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8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77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62" grpId="0" animBg="1"/>
      <p:bldP spid="778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838200" y="1752600"/>
            <a:ext cx="7696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Another </a:t>
            </a:r>
            <a:r>
              <a:rPr lang="en-US" altLang="zh-CN" b="1">
                <a:ea typeface="宋体" panose="02010600030101010101" pitchFamily="2" charset="-122"/>
              </a:rPr>
              <a:t>propagation delay time</a:t>
            </a:r>
            <a:r>
              <a:rPr lang="en-US" altLang="zh-CN">
                <a:ea typeface="宋体" panose="02010600030101010101" pitchFamily="2" charset="-122"/>
              </a:rPr>
              <a:t> specification is the time required for an </a:t>
            </a:r>
            <a:r>
              <a:rPr lang="en-US" altLang="zh-CN" i="1">
                <a:ea typeface="宋体" panose="02010600030101010101" pitchFamily="2" charset="-122"/>
              </a:rPr>
              <a:t>asynchronous</a:t>
            </a:r>
            <a:r>
              <a:rPr lang="en-US" altLang="zh-CN">
                <a:ea typeface="宋体" panose="02010600030101010101" pitchFamily="2" charset="-122"/>
              </a:rPr>
              <a:t> input to cause a change in the output. Again it is measured from the 50% levels. The 74AHC family has specified delay times under 5 ns.</a:t>
            </a:r>
          </a:p>
        </p:txBody>
      </p:sp>
      <p:pic>
        <p:nvPicPr>
          <p:cNvPr id="155651" name="Picture 3" descr="SH2507-cr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914400" y="1143000"/>
            <a:ext cx="31607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FF99"/>
                </a:solidFill>
                <a:ea typeface="宋体" panose="02010600030101010101" pitchFamily="2" charset="-122"/>
              </a:rPr>
              <a:t>Flip-flop Characteristics</a:t>
            </a:r>
          </a:p>
        </p:txBody>
      </p:sp>
      <p:graphicFrame>
        <p:nvGraphicFramePr>
          <p:cNvPr id="155661" name="Object 13"/>
          <p:cNvGraphicFramePr>
            <a:graphicFrameLocks noChangeAspect="1"/>
          </p:cNvGraphicFramePr>
          <p:nvPr/>
        </p:nvGraphicFramePr>
        <p:xfrm>
          <a:off x="1295400" y="3873500"/>
          <a:ext cx="64008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25" name="CorelDRAW" r:id="rId5" imgW="3178904" imgH="801096" progId="CorelDRAW.Graphic.13">
                  <p:embed/>
                </p:oleObj>
              </mc:Choice>
              <mc:Fallback>
                <p:oleObj name="CorelDRAW" r:id="rId5" imgW="3178904" imgH="801096" progId="CorelDRAW.Graphic.1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73500"/>
                        <a:ext cx="64008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5791200" y="3962400"/>
            <a:ext cx="919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FF0066"/>
                </a:solidFill>
                <a:ea typeface="宋体" panose="02010600030101010101" pitchFamily="2" charset="-122"/>
              </a:rPr>
              <a:t>50% point</a:t>
            </a:r>
          </a:p>
        </p:txBody>
      </p:sp>
      <p:sp>
        <p:nvSpPr>
          <p:cNvPr id="155665" name="Text Box 17"/>
          <p:cNvSpPr txBox="1">
            <a:spLocks noChangeArrowheads="1"/>
          </p:cNvSpPr>
          <p:nvPr/>
        </p:nvSpPr>
        <p:spPr bwMode="auto">
          <a:xfrm>
            <a:off x="5791200" y="53022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66"/>
                </a:solidFill>
                <a:ea typeface="宋体" panose="02010600030101010101" pitchFamily="2" charset="-122"/>
              </a:rPr>
              <a:t>t</a:t>
            </a:r>
            <a:r>
              <a:rPr lang="en-US" altLang="zh-CN" sz="1600" i="1" baseline="-25000">
                <a:solidFill>
                  <a:srgbClr val="FF0066"/>
                </a:solidFill>
                <a:ea typeface="宋体" panose="02010600030101010101" pitchFamily="2" charset="-122"/>
              </a:rPr>
              <a:t>PLH</a:t>
            </a:r>
          </a:p>
        </p:txBody>
      </p:sp>
      <p:sp>
        <p:nvSpPr>
          <p:cNvPr id="155666" name="Text Box 18"/>
          <p:cNvSpPr txBox="1">
            <a:spLocks noChangeArrowheads="1"/>
          </p:cNvSpPr>
          <p:nvPr/>
        </p:nvSpPr>
        <p:spPr bwMode="auto">
          <a:xfrm>
            <a:off x="2133600" y="52578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66"/>
                </a:solidFill>
                <a:ea typeface="宋体" panose="02010600030101010101" pitchFamily="2" charset="-122"/>
              </a:rPr>
              <a:t>t</a:t>
            </a:r>
            <a:r>
              <a:rPr lang="en-US" altLang="zh-CN" sz="1600" i="1" baseline="-25000">
                <a:solidFill>
                  <a:srgbClr val="FF0066"/>
                </a:solidFill>
                <a:ea typeface="宋体" panose="02010600030101010101" pitchFamily="2" charset="-122"/>
              </a:rPr>
              <a:t>PHL</a:t>
            </a:r>
          </a:p>
        </p:txBody>
      </p:sp>
      <p:sp>
        <p:nvSpPr>
          <p:cNvPr id="155670" name="Text Box 22"/>
          <p:cNvSpPr txBox="1">
            <a:spLocks noChangeArrowheads="1"/>
          </p:cNvSpPr>
          <p:nvPr/>
        </p:nvSpPr>
        <p:spPr bwMode="auto">
          <a:xfrm>
            <a:off x="1066800" y="46482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55672" name="Rectangle 24"/>
          <p:cNvSpPr>
            <a:spLocks noChangeArrowheads="1"/>
          </p:cNvSpPr>
          <p:nvPr/>
        </p:nvSpPr>
        <p:spPr bwMode="auto">
          <a:xfrm>
            <a:off x="990600" y="3505200"/>
            <a:ext cx="33528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03" name="Rectangle 55"/>
          <p:cNvSpPr>
            <a:spLocks noChangeArrowheads="1"/>
          </p:cNvSpPr>
          <p:nvPr/>
        </p:nvSpPr>
        <p:spPr bwMode="auto">
          <a:xfrm>
            <a:off x="6248400" y="4648200"/>
            <a:ext cx="919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FF0066"/>
                </a:solidFill>
                <a:ea typeface="宋体" panose="02010600030101010101" pitchFamily="2" charset="-122"/>
              </a:rPr>
              <a:t>50% point</a:t>
            </a:r>
          </a:p>
        </p:txBody>
      </p:sp>
      <p:sp>
        <p:nvSpPr>
          <p:cNvPr id="155704" name="Rectangle 56"/>
          <p:cNvSpPr>
            <a:spLocks noChangeArrowheads="1"/>
          </p:cNvSpPr>
          <p:nvPr/>
        </p:nvSpPr>
        <p:spPr bwMode="auto">
          <a:xfrm>
            <a:off x="2590800" y="4648200"/>
            <a:ext cx="919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FF0066"/>
                </a:solidFill>
                <a:ea typeface="宋体" panose="02010600030101010101" pitchFamily="2" charset="-122"/>
              </a:rPr>
              <a:t>50% point</a:t>
            </a:r>
          </a:p>
        </p:txBody>
      </p:sp>
      <p:sp>
        <p:nvSpPr>
          <p:cNvPr id="155705" name="Rectangle 57"/>
          <p:cNvSpPr>
            <a:spLocks noChangeArrowheads="1"/>
          </p:cNvSpPr>
          <p:nvPr/>
        </p:nvSpPr>
        <p:spPr bwMode="auto">
          <a:xfrm>
            <a:off x="2133600" y="3962400"/>
            <a:ext cx="919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FF0066"/>
                </a:solidFill>
                <a:ea typeface="宋体" panose="02010600030101010101" pitchFamily="2" charset="-122"/>
              </a:rPr>
              <a:t>50% point</a:t>
            </a:r>
          </a:p>
        </p:txBody>
      </p:sp>
      <p:sp>
        <p:nvSpPr>
          <p:cNvPr id="155706" name="Text Box 58"/>
          <p:cNvSpPr txBox="1">
            <a:spLocks noChangeArrowheads="1"/>
          </p:cNvSpPr>
          <p:nvPr/>
        </p:nvSpPr>
        <p:spPr bwMode="auto">
          <a:xfrm>
            <a:off x="4648200" y="46482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55707" name="Rectangle 59"/>
          <p:cNvSpPr>
            <a:spLocks noChangeArrowheads="1"/>
          </p:cNvSpPr>
          <p:nvPr/>
        </p:nvSpPr>
        <p:spPr bwMode="auto">
          <a:xfrm>
            <a:off x="4648200" y="3505200"/>
            <a:ext cx="33528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08" name="Text Box 60"/>
          <p:cNvSpPr txBox="1">
            <a:spLocks noChangeArrowheads="1"/>
          </p:cNvSpPr>
          <p:nvPr/>
        </p:nvSpPr>
        <p:spPr bwMode="auto">
          <a:xfrm>
            <a:off x="990600" y="4038600"/>
            <a:ext cx="508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i="1">
                <a:ea typeface="宋体" panose="02010600030101010101" pitchFamily="2" charset="-122"/>
              </a:rPr>
              <a:t>PRE</a:t>
            </a:r>
          </a:p>
        </p:txBody>
      </p:sp>
      <p:sp>
        <p:nvSpPr>
          <p:cNvPr id="155709" name="Line 61"/>
          <p:cNvSpPr>
            <a:spLocks noChangeShapeType="1"/>
          </p:cNvSpPr>
          <p:nvPr/>
        </p:nvSpPr>
        <p:spPr bwMode="auto">
          <a:xfrm>
            <a:off x="1092200" y="40703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10" name="Text Box 62"/>
          <p:cNvSpPr txBox="1">
            <a:spLocks noChangeArrowheads="1"/>
          </p:cNvSpPr>
          <p:nvPr/>
        </p:nvSpPr>
        <p:spPr bwMode="auto">
          <a:xfrm>
            <a:off x="4648200" y="3962400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i="1">
                <a:ea typeface="宋体" panose="02010600030101010101" pitchFamily="2" charset="-122"/>
              </a:rPr>
              <a:t>CLR</a:t>
            </a:r>
          </a:p>
        </p:txBody>
      </p:sp>
      <p:sp>
        <p:nvSpPr>
          <p:cNvPr id="155711" name="Line 63"/>
          <p:cNvSpPr>
            <a:spLocks noChangeShapeType="1"/>
          </p:cNvSpPr>
          <p:nvPr/>
        </p:nvSpPr>
        <p:spPr bwMode="auto">
          <a:xfrm>
            <a:off x="4759325" y="39893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12" name="Rectangle 64"/>
          <p:cNvSpPr>
            <a:spLocks noChangeArrowheads="1"/>
          </p:cNvSpPr>
          <p:nvPr/>
        </p:nvSpPr>
        <p:spPr bwMode="auto">
          <a:xfrm>
            <a:off x="4572000" y="3429000"/>
            <a:ext cx="35814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155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838200" y="1752600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Set-up time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ea typeface="宋体" panose="02010600030101010101" pitchFamily="2" charset="-122"/>
              </a:rPr>
              <a:t>hold time</a:t>
            </a:r>
            <a:r>
              <a:rPr lang="en-US" altLang="zh-CN">
                <a:ea typeface="宋体" panose="02010600030101010101" pitchFamily="2" charset="-122"/>
              </a:rPr>
              <a:t> are times required before and after the clock transition that data must be present to be reliably clocked into the flip-flop.</a:t>
            </a:r>
          </a:p>
        </p:txBody>
      </p:sp>
      <p:pic>
        <p:nvPicPr>
          <p:cNvPr id="157699" name="Picture 3" descr="SH2507-cr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914400" y="1143000"/>
            <a:ext cx="31607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FF99"/>
                </a:solidFill>
                <a:ea typeface="宋体" panose="02010600030101010101" pitchFamily="2" charset="-122"/>
              </a:rPr>
              <a:t>Flip-flop Characteristics</a:t>
            </a:r>
          </a:p>
        </p:txBody>
      </p:sp>
      <p:graphicFrame>
        <p:nvGraphicFramePr>
          <p:cNvPr id="157718" name="Object 22"/>
          <p:cNvGraphicFramePr>
            <a:graphicFrameLocks noChangeAspect="1"/>
          </p:cNvGraphicFramePr>
          <p:nvPr/>
        </p:nvGraphicFramePr>
        <p:xfrm>
          <a:off x="4876800" y="3016250"/>
          <a:ext cx="3084513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2" name="CorelDRAW" r:id="rId5" imgW="2493906" imgH="953902" progId="CorelDRAW.Graphic.13">
                  <p:embed/>
                </p:oleObj>
              </mc:Choice>
              <mc:Fallback>
                <p:oleObj name="CorelDRAW" r:id="rId5" imgW="2493906" imgH="953902" progId="CorelDRAW.Graphic.1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16250"/>
                        <a:ext cx="3084513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9" name="Object 23"/>
          <p:cNvGraphicFramePr>
            <a:graphicFrameLocks noChangeAspect="1"/>
          </p:cNvGraphicFramePr>
          <p:nvPr/>
        </p:nvGraphicFramePr>
        <p:xfrm>
          <a:off x="4800600" y="4724400"/>
          <a:ext cx="32004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3" name="CorelDRAW" r:id="rId7" imgW="2485885" imgH="971133" progId="CorelDRAW.Graphic.13">
                  <p:embed/>
                </p:oleObj>
              </mc:Choice>
              <mc:Fallback>
                <p:oleObj name="CorelDRAW" r:id="rId7" imgW="2485885" imgH="971133" progId="CorelDRAW.Graphic.1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24400"/>
                        <a:ext cx="3200400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914400" y="3124200"/>
            <a:ext cx="3429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panose="02010600030101010101" pitchFamily="2" charset="-122"/>
              </a:rPr>
              <a:t>Setup time</a:t>
            </a:r>
            <a:r>
              <a:rPr lang="en-US" altLang="zh-CN" sz="2000">
                <a:ea typeface="宋体" panose="02010600030101010101" pitchFamily="2" charset="-122"/>
              </a:rPr>
              <a:t> is the minimum time for the data to be present </a:t>
            </a:r>
            <a:r>
              <a:rPr lang="en-US" altLang="zh-CN" sz="2000" i="1">
                <a:ea typeface="宋体" panose="02010600030101010101" pitchFamily="2" charset="-122"/>
              </a:rPr>
              <a:t>before</a:t>
            </a:r>
            <a:r>
              <a:rPr lang="en-US" altLang="zh-CN" sz="2000">
                <a:ea typeface="宋体" panose="02010600030101010101" pitchFamily="2" charset="-122"/>
              </a:rPr>
              <a:t> the clock. 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914400" y="4708525"/>
            <a:ext cx="3429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panose="02010600030101010101" pitchFamily="2" charset="-122"/>
              </a:rPr>
              <a:t>Hold time</a:t>
            </a:r>
            <a:r>
              <a:rPr lang="en-US" altLang="zh-CN" sz="2000">
                <a:ea typeface="宋体" panose="02010600030101010101" pitchFamily="2" charset="-122"/>
              </a:rPr>
              <a:t> is the minimum time for the data to </a:t>
            </a:r>
            <a:r>
              <a:rPr lang="en-US" altLang="zh-CN" sz="2000" i="1">
                <a:ea typeface="宋体" panose="02010600030101010101" pitchFamily="2" charset="-122"/>
              </a:rPr>
              <a:t>remain</a:t>
            </a:r>
            <a:r>
              <a:rPr lang="en-US" altLang="zh-CN" sz="2000">
                <a:ea typeface="宋体" panose="02010600030101010101" pitchFamily="2" charset="-122"/>
              </a:rPr>
              <a:t> after the clock. </a:t>
            </a:r>
          </a:p>
        </p:txBody>
      </p:sp>
      <p:sp>
        <p:nvSpPr>
          <p:cNvPr id="157722" name="Rectangle 26"/>
          <p:cNvSpPr>
            <a:spLocks noChangeArrowheads="1"/>
          </p:cNvSpPr>
          <p:nvPr/>
        </p:nvSpPr>
        <p:spPr bwMode="auto">
          <a:xfrm>
            <a:off x="4419600" y="3625850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7723" name="Rectangle 27"/>
          <p:cNvSpPr>
            <a:spLocks noChangeArrowheads="1"/>
          </p:cNvSpPr>
          <p:nvPr/>
        </p:nvSpPr>
        <p:spPr bwMode="auto">
          <a:xfrm>
            <a:off x="4648200" y="3092450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7724" name="Rectangle 28"/>
          <p:cNvSpPr>
            <a:spLocks noChangeArrowheads="1"/>
          </p:cNvSpPr>
          <p:nvPr/>
        </p:nvSpPr>
        <p:spPr bwMode="auto">
          <a:xfrm>
            <a:off x="4419600" y="5257800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7725" name="Rectangle 29"/>
          <p:cNvSpPr>
            <a:spLocks noChangeArrowheads="1"/>
          </p:cNvSpPr>
          <p:nvPr/>
        </p:nvSpPr>
        <p:spPr bwMode="auto">
          <a:xfrm>
            <a:off x="4648200" y="4724400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7726" name="Text Box 30"/>
          <p:cNvSpPr txBox="1">
            <a:spLocks noChangeArrowheads="1"/>
          </p:cNvSpPr>
          <p:nvPr/>
        </p:nvSpPr>
        <p:spPr bwMode="auto">
          <a:xfrm>
            <a:off x="5257800" y="4159250"/>
            <a:ext cx="152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66"/>
                </a:solidFill>
                <a:ea typeface="宋体" panose="02010600030101010101" pitchFamily="2" charset="-122"/>
              </a:rPr>
              <a:t>Set-up time, </a:t>
            </a:r>
            <a:r>
              <a:rPr lang="en-US" altLang="zh-CN" sz="1600" i="1">
                <a:solidFill>
                  <a:srgbClr val="FF0066"/>
                </a:solidFill>
                <a:ea typeface="宋体" panose="02010600030101010101" pitchFamily="2" charset="-122"/>
              </a:rPr>
              <a:t>t</a:t>
            </a:r>
            <a:r>
              <a:rPr lang="en-US" altLang="zh-CN" sz="1600" i="1" baseline="-25000">
                <a:solidFill>
                  <a:srgbClr val="FF0066"/>
                </a:solidFill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57727" name="Text Box 31"/>
          <p:cNvSpPr txBox="1">
            <a:spLocks noChangeArrowheads="1"/>
          </p:cNvSpPr>
          <p:nvPr/>
        </p:nvSpPr>
        <p:spPr bwMode="auto">
          <a:xfrm>
            <a:off x="5334000" y="5911850"/>
            <a:ext cx="152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66"/>
                </a:solidFill>
                <a:ea typeface="宋体" panose="02010600030101010101" pitchFamily="2" charset="-122"/>
              </a:rPr>
              <a:t>Hold time, </a:t>
            </a:r>
            <a:r>
              <a:rPr lang="en-US" altLang="zh-CN" sz="1600" i="1">
                <a:solidFill>
                  <a:srgbClr val="FF0066"/>
                </a:solidFill>
                <a:ea typeface="宋体" panose="02010600030101010101" pitchFamily="2" charset="-122"/>
              </a:rPr>
              <a:t>t</a:t>
            </a:r>
            <a:r>
              <a:rPr lang="en-US" altLang="zh-CN" sz="1600" i="1" baseline="-25000">
                <a:solidFill>
                  <a:srgbClr val="FF0066"/>
                </a:solidFill>
                <a:ea typeface="宋体" panose="02010600030101010101" pitchFamily="2" charset="-122"/>
              </a:rPr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7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7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20" grpId="0"/>
      <p:bldP spid="157721" grpId="0"/>
      <p:bldP spid="157722" grpId="0"/>
      <p:bldP spid="157723" grpId="0"/>
      <p:bldP spid="157724" grpId="0"/>
      <p:bldP spid="157725" grpId="0"/>
      <p:bldP spid="157726" grpId="0"/>
      <p:bldP spid="1577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838200" y="1752600"/>
            <a:ext cx="7696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Other specifications include maximum clock frequency, minimum pulse widths for various inputs, and power dissipation. The power dissipation is the product of the supply voltage and the average current required.</a:t>
            </a:r>
          </a:p>
        </p:txBody>
      </p:sp>
      <p:pic>
        <p:nvPicPr>
          <p:cNvPr id="159747" name="Picture 3" descr="SH2507-cr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914400" y="1143000"/>
            <a:ext cx="31607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FF99"/>
                </a:solidFill>
                <a:ea typeface="宋体" panose="02010600030101010101" pitchFamily="2" charset="-122"/>
              </a:rPr>
              <a:t>Flip-flop Characteristics</a:t>
            </a:r>
          </a:p>
        </p:txBody>
      </p:sp>
      <p:sp>
        <p:nvSpPr>
          <p:cNvPr id="159760" name="Text Box 16"/>
          <p:cNvSpPr txBox="1">
            <a:spLocks noChangeArrowheads="1"/>
          </p:cNvSpPr>
          <p:nvPr/>
        </p:nvSpPr>
        <p:spPr bwMode="auto">
          <a:xfrm>
            <a:off x="838200" y="3352800"/>
            <a:ext cx="7620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A useful comparison between logic families is the </a:t>
            </a:r>
            <a:r>
              <a:rPr lang="en-US" altLang="zh-CN" sz="2000" b="1">
                <a:ea typeface="宋体" panose="02010600030101010101" pitchFamily="2" charset="-122"/>
              </a:rPr>
              <a:t>speed-power product</a:t>
            </a:r>
            <a:r>
              <a:rPr lang="en-US" altLang="zh-CN" sz="2000">
                <a:ea typeface="宋体" panose="02010600030101010101" pitchFamily="2" charset="-122"/>
              </a:rPr>
              <a:t> which uses two of the specifications discussed: the average propagation delay and the average power dissipation. The unit is energy.</a:t>
            </a:r>
          </a:p>
        </p:txBody>
      </p:sp>
      <p:sp>
        <p:nvSpPr>
          <p:cNvPr id="159764" name="Text Box 20"/>
          <p:cNvSpPr txBox="1">
            <a:spLocks noChangeArrowheads="1"/>
          </p:cNvSpPr>
          <p:nvPr/>
        </p:nvSpPr>
        <p:spPr bwMode="auto">
          <a:xfrm>
            <a:off x="2362200" y="4535959"/>
            <a:ext cx="6096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Example: the </a:t>
            </a:r>
            <a:r>
              <a:rPr lang="en-US" altLang="zh-CN" sz="2000" dirty="0">
                <a:ea typeface="宋体" panose="02010600030101010101" pitchFamily="2" charset="-122"/>
              </a:rPr>
              <a:t>average propagation delay </a:t>
            </a:r>
            <a:r>
              <a:rPr lang="en-US" altLang="zh-CN" sz="2000" dirty="0" smtClean="0">
                <a:ea typeface="宋体" panose="02010600030101010101" pitchFamily="2" charset="-122"/>
              </a:rPr>
              <a:t>for 74AHC74A is </a:t>
            </a:r>
            <a:r>
              <a:rPr lang="en-US" altLang="zh-CN" sz="2000" dirty="0">
                <a:ea typeface="宋体" panose="02010600030101010101" pitchFamily="2" charset="-122"/>
              </a:rPr>
              <a:t>4.6 ns. The quiescent power dissipated is 1.1 </a:t>
            </a:r>
            <a:r>
              <a:rPr lang="en-US" altLang="zh-CN" sz="2000" dirty="0" err="1">
                <a:ea typeface="宋体" panose="02010600030101010101" pitchFamily="2" charset="-122"/>
              </a:rPr>
              <a:t>mW</a:t>
            </a:r>
            <a:r>
              <a:rPr lang="en-US" altLang="zh-CN" sz="2000" dirty="0">
                <a:ea typeface="宋体" panose="02010600030101010101" pitchFamily="2" charset="-122"/>
              </a:rPr>
              <a:t>. Therefore, the speed-power product is</a:t>
            </a:r>
          </a:p>
        </p:txBody>
      </p:sp>
      <p:sp>
        <p:nvSpPr>
          <p:cNvPr id="159765" name="Text Box 21"/>
          <p:cNvSpPr txBox="1">
            <a:spLocks noChangeArrowheads="1"/>
          </p:cNvSpPr>
          <p:nvPr/>
        </p:nvSpPr>
        <p:spPr bwMode="auto">
          <a:xfrm>
            <a:off x="6324600" y="5145559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5 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pJ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60" grpId="0"/>
      <p:bldP spid="159764" grpId="0"/>
      <p:bldP spid="1597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5" name="Picture 3" descr="SH2507-cr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914400" y="1143000"/>
            <a:ext cx="290830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FF99"/>
                </a:solidFill>
                <a:ea typeface="宋体" panose="02010600030101010101" pitchFamily="2" charset="-122"/>
              </a:rPr>
              <a:t>Flip-flop Applications</a:t>
            </a:r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1066800" y="1752600"/>
            <a:ext cx="5562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Principal flip-flop applications are for temporary data storage, as  frequency dividers, and in counters (which are covered in detail in </a:t>
            </a:r>
            <a:r>
              <a:rPr lang="en-US" altLang="zh-CN" dirty="0" smtClean="0">
                <a:ea typeface="宋体" panose="02010600030101010101" pitchFamily="2" charset="-122"/>
              </a:rPr>
              <a:t>later chapters).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1806" name="Text Box 14"/>
          <p:cNvSpPr txBox="1">
            <a:spLocks noChangeArrowheads="1"/>
          </p:cNvSpPr>
          <p:nvPr/>
        </p:nvSpPr>
        <p:spPr bwMode="auto">
          <a:xfrm>
            <a:off x="1066800" y="3657600"/>
            <a:ext cx="4343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Typically, for </a:t>
            </a:r>
            <a:r>
              <a:rPr lang="en-US" altLang="zh-CN" sz="2000" b="1">
                <a:ea typeface="宋体" panose="02010600030101010101" pitchFamily="2" charset="-122"/>
              </a:rPr>
              <a:t>data storage</a:t>
            </a:r>
            <a:r>
              <a:rPr lang="en-US" altLang="zh-CN" sz="2000">
                <a:ea typeface="宋体" panose="02010600030101010101" pitchFamily="2" charset="-122"/>
              </a:rPr>
              <a:t> applications, a group of flip-flops are connected to parallel data lines and clocked together. Data is stored until the next clock pulse.</a:t>
            </a:r>
          </a:p>
        </p:txBody>
      </p:sp>
      <p:graphicFrame>
        <p:nvGraphicFramePr>
          <p:cNvPr id="161809" name="Object 17"/>
          <p:cNvGraphicFramePr>
            <a:graphicFrameLocks noChangeAspect="1"/>
          </p:cNvGraphicFramePr>
          <p:nvPr/>
        </p:nvGraphicFramePr>
        <p:xfrm>
          <a:off x="7086600" y="1752600"/>
          <a:ext cx="887413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6" name="CorelDRAW" r:id="rId5" imgW="901566" imgH="3948257" progId="CorelDRAW.Graphic.13">
                  <p:embed/>
                </p:oleObj>
              </mc:Choice>
              <mc:Fallback>
                <p:oleObj name="CorelDRAW" r:id="rId5" imgW="901566" imgH="3948257" progId="CorelDRAW.Graphic.1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752600"/>
                        <a:ext cx="887413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0" name="Text Box 18"/>
          <p:cNvSpPr txBox="1">
            <a:spLocks noChangeArrowheads="1"/>
          </p:cNvSpPr>
          <p:nvPr/>
        </p:nvSpPr>
        <p:spPr bwMode="auto">
          <a:xfrm>
            <a:off x="5486400" y="4038600"/>
            <a:ext cx="1219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Parallel data input lines</a:t>
            </a:r>
          </a:p>
        </p:txBody>
      </p:sp>
      <p:sp>
        <p:nvSpPr>
          <p:cNvPr id="161811" name="Line 19"/>
          <p:cNvSpPr>
            <a:spLocks noChangeShapeType="1"/>
          </p:cNvSpPr>
          <p:nvPr/>
        </p:nvSpPr>
        <p:spPr bwMode="auto">
          <a:xfrm>
            <a:off x="6661150" y="4352925"/>
            <a:ext cx="425450" cy="4476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12" name="Line 20"/>
          <p:cNvSpPr>
            <a:spLocks noChangeShapeType="1"/>
          </p:cNvSpPr>
          <p:nvPr/>
        </p:nvSpPr>
        <p:spPr bwMode="auto">
          <a:xfrm flipV="1">
            <a:off x="6692900" y="3962400"/>
            <a:ext cx="317500" cy="3000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13" name="Line 21"/>
          <p:cNvSpPr>
            <a:spLocks noChangeShapeType="1"/>
          </p:cNvSpPr>
          <p:nvPr/>
        </p:nvSpPr>
        <p:spPr bwMode="auto">
          <a:xfrm flipV="1">
            <a:off x="6688138" y="2895600"/>
            <a:ext cx="398462" cy="12938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14" name="Line 22"/>
          <p:cNvSpPr>
            <a:spLocks noChangeShapeType="1"/>
          </p:cNvSpPr>
          <p:nvPr/>
        </p:nvSpPr>
        <p:spPr bwMode="auto">
          <a:xfrm flipV="1">
            <a:off x="6705600" y="1981200"/>
            <a:ext cx="381000" cy="2057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15" name="Text Box 23"/>
          <p:cNvSpPr txBox="1">
            <a:spLocks noChangeArrowheads="1"/>
          </p:cNvSpPr>
          <p:nvPr/>
        </p:nvSpPr>
        <p:spPr bwMode="auto">
          <a:xfrm>
            <a:off x="6477000" y="48768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Clock</a:t>
            </a:r>
          </a:p>
        </p:txBody>
      </p:sp>
      <p:sp>
        <p:nvSpPr>
          <p:cNvPr id="161816" name="Text Box 24"/>
          <p:cNvSpPr txBox="1">
            <a:spLocks noChangeArrowheads="1"/>
          </p:cNvSpPr>
          <p:nvPr/>
        </p:nvSpPr>
        <p:spPr bwMode="auto">
          <a:xfrm>
            <a:off x="6477000" y="537845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Clear</a:t>
            </a:r>
          </a:p>
        </p:txBody>
      </p:sp>
      <p:sp>
        <p:nvSpPr>
          <p:cNvPr id="161817" name="Text Box 25"/>
          <p:cNvSpPr txBox="1">
            <a:spLocks noChangeArrowheads="1"/>
          </p:cNvSpPr>
          <p:nvPr/>
        </p:nvSpPr>
        <p:spPr bwMode="auto">
          <a:xfrm>
            <a:off x="7620000" y="1143000"/>
            <a:ext cx="914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Output lines</a:t>
            </a:r>
          </a:p>
        </p:txBody>
      </p:sp>
      <p:sp>
        <p:nvSpPr>
          <p:cNvPr id="161818" name="Line 26"/>
          <p:cNvSpPr>
            <a:spLocks noChangeShapeType="1"/>
          </p:cNvSpPr>
          <p:nvPr/>
        </p:nvSpPr>
        <p:spPr bwMode="auto">
          <a:xfrm flipH="1">
            <a:off x="7924800" y="1676400"/>
            <a:ext cx="762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7924800" y="16764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20" name="Text Box 28"/>
          <p:cNvSpPr txBox="1">
            <a:spLocks noChangeArrowheads="1"/>
          </p:cNvSpPr>
          <p:nvPr/>
        </p:nvSpPr>
        <p:spPr bwMode="auto">
          <a:xfrm>
            <a:off x="7924800" y="26352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821" name="Text Box 29"/>
          <p:cNvSpPr txBox="1">
            <a:spLocks noChangeArrowheads="1"/>
          </p:cNvSpPr>
          <p:nvPr/>
        </p:nvSpPr>
        <p:spPr bwMode="auto">
          <a:xfrm>
            <a:off x="7924800" y="35941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1822" name="Text Box 30"/>
          <p:cNvSpPr txBox="1">
            <a:spLocks noChangeArrowheads="1"/>
          </p:cNvSpPr>
          <p:nvPr/>
        </p:nvSpPr>
        <p:spPr bwMode="auto">
          <a:xfrm>
            <a:off x="7924800" y="45529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6" grpId="0"/>
      <p:bldP spid="161810" grpId="0"/>
      <p:bldP spid="161811" grpId="0" animBg="1"/>
      <p:bldP spid="161812" grpId="0" animBg="1"/>
      <p:bldP spid="161813" grpId="0" animBg="1"/>
      <p:bldP spid="161814" grpId="0" animBg="1"/>
      <p:bldP spid="161815" grpId="0"/>
      <p:bldP spid="161816" grpId="0"/>
      <p:bldP spid="161817" grpId="0"/>
      <p:bldP spid="161818" grpId="0" animBg="1"/>
      <p:bldP spid="161819" grpId="0"/>
      <p:bldP spid="161820" grpId="0"/>
      <p:bldP spid="161821" grpId="0"/>
      <p:bldP spid="1618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 descr="SH2507-cr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914400" y="1143000"/>
            <a:ext cx="290830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FF99"/>
                </a:solidFill>
                <a:ea typeface="宋体" panose="02010600030101010101" pitchFamily="2" charset="-122"/>
              </a:rPr>
              <a:t>Flip-flop Applications</a:t>
            </a: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914400" y="1828800"/>
            <a:ext cx="7315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For </a:t>
            </a:r>
            <a:r>
              <a:rPr lang="en-US" altLang="zh-CN" b="1">
                <a:ea typeface="宋体" panose="02010600030101010101" pitchFamily="2" charset="-122"/>
              </a:rPr>
              <a:t>frequency division</a:t>
            </a:r>
            <a:r>
              <a:rPr lang="en-US" altLang="zh-CN">
                <a:ea typeface="宋体" panose="02010600030101010101" pitchFamily="2" charset="-122"/>
              </a:rPr>
              <a:t>, it is simple to use a flip-flop in the toggle mode or to chain a series of toggle flip flops to continue to divide by two.</a:t>
            </a: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914400" y="3108325"/>
            <a:ext cx="29718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One flip-flop will divide </a:t>
            </a:r>
            <a:r>
              <a:rPr lang="en-US" altLang="zh-CN" sz="2000" i="1">
                <a:ea typeface="宋体" panose="02010600030101010101" pitchFamily="2" charset="-122"/>
              </a:rPr>
              <a:t>f</a:t>
            </a:r>
            <a:r>
              <a:rPr lang="en-US" altLang="zh-CN" sz="2000" baseline="-25000">
                <a:ea typeface="宋体" panose="02010600030101010101" pitchFamily="2" charset="-122"/>
              </a:rPr>
              <a:t>in</a:t>
            </a:r>
            <a:r>
              <a:rPr lang="en-US" altLang="zh-CN" sz="2000">
                <a:ea typeface="宋体" panose="02010600030101010101" pitchFamily="2" charset="-122"/>
              </a:rPr>
              <a:t> by 2, two flip-flops will divide </a:t>
            </a:r>
            <a:r>
              <a:rPr lang="en-US" altLang="zh-CN" sz="2000" i="1">
                <a:ea typeface="宋体" panose="02010600030101010101" pitchFamily="2" charset="-122"/>
              </a:rPr>
              <a:t>f</a:t>
            </a:r>
            <a:r>
              <a:rPr lang="en-US" altLang="zh-CN" sz="2000" baseline="-25000">
                <a:ea typeface="宋体" panose="02010600030101010101" pitchFamily="2" charset="-122"/>
              </a:rPr>
              <a:t>in</a:t>
            </a:r>
            <a:r>
              <a:rPr lang="en-US" altLang="zh-CN" sz="2000">
                <a:ea typeface="宋体" panose="02010600030101010101" pitchFamily="2" charset="-122"/>
              </a:rPr>
              <a:t> by 4 (and so on). A side benefit of frequency division is that the output has an exact 50% duty cycle. </a:t>
            </a:r>
          </a:p>
        </p:txBody>
      </p:sp>
      <p:graphicFrame>
        <p:nvGraphicFramePr>
          <p:cNvPr id="163862" name="Object 22"/>
          <p:cNvGraphicFramePr>
            <a:graphicFrameLocks noChangeAspect="1"/>
          </p:cNvGraphicFramePr>
          <p:nvPr/>
        </p:nvGraphicFramePr>
        <p:xfrm>
          <a:off x="4683125" y="2928938"/>
          <a:ext cx="3352800" cy="199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8" name="CorelDRAW" r:id="rId5" imgW="1784203" imgH="1061192" progId="CorelDRAW.Graphic.13">
                  <p:embed/>
                </p:oleObj>
              </mc:Choice>
              <mc:Fallback>
                <p:oleObj name="CorelDRAW" r:id="rId5" imgW="1784203" imgH="1061192" progId="CorelDRAW.Graphic.1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2928938"/>
                        <a:ext cx="3352800" cy="199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3" name="Text Box 23"/>
          <p:cNvSpPr txBox="1">
            <a:spLocks noChangeArrowheads="1"/>
          </p:cNvSpPr>
          <p:nvPr/>
        </p:nvSpPr>
        <p:spPr bwMode="auto">
          <a:xfrm>
            <a:off x="4648200" y="2667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HIGH</a:t>
            </a:r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6248400" y="2667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HIGH</a:t>
            </a:r>
          </a:p>
        </p:txBody>
      </p:sp>
      <p:sp>
        <p:nvSpPr>
          <p:cNvPr id="163865" name="Rectangle 25"/>
          <p:cNvSpPr>
            <a:spLocks noChangeArrowheads="1"/>
          </p:cNvSpPr>
          <p:nvPr/>
        </p:nvSpPr>
        <p:spPr bwMode="auto">
          <a:xfrm>
            <a:off x="7054850" y="3962400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66" name="Rectangle 26"/>
          <p:cNvSpPr>
            <a:spLocks noChangeArrowheads="1"/>
          </p:cNvSpPr>
          <p:nvPr/>
        </p:nvSpPr>
        <p:spPr bwMode="auto">
          <a:xfrm>
            <a:off x="6937375" y="4511675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67" name="Rectangle 27"/>
          <p:cNvSpPr>
            <a:spLocks noChangeArrowheads="1"/>
          </p:cNvSpPr>
          <p:nvPr/>
        </p:nvSpPr>
        <p:spPr bwMode="auto">
          <a:xfrm>
            <a:off x="6943725" y="3471863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71" name="Text Box 31"/>
          <p:cNvSpPr txBox="1">
            <a:spLocks noChangeArrowheads="1"/>
          </p:cNvSpPr>
          <p:nvPr/>
        </p:nvSpPr>
        <p:spPr bwMode="auto">
          <a:xfrm>
            <a:off x="5562600" y="33528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63874" name="Rectangle 34"/>
          <p:cNvSpPr>
            <a:spLocks noChangeArrowheads="1"/>
          </p:cNvSpPr>
          <p:nvPr/>
        </p:nvSpPr>
        <p:spPr bwMode="auto">
          <a:xfrm>
            <a:off x="5503863" y="3962400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75" name="Rectangle 35"/>
          <p:cNvSpPr>
            <a:spLocks noChangeArrowheads="1"/>
          </p:cNvSpPr>
          <p:nvPr/>
        </p:nvSpPr>
        <p:spPr bwMode="auto">
          <a:xfrm>
            <a:off x="5386388" y="4511675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76" name="Rectangle 36"/>
          <p:cNvSpPr>
            <a:spLocks noChangeArrowheads="1"/>
          </p:cNvSpPr>
          <p:nvPr/>
        </p:nvSpPr>
        <p:spPr bwMode="auto">
          <a:xfrm>
            <a:off x="5392738" y="3471863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77" name="Text Box 37"/>
          <p:cNvSpPr txBox="1">
            <a:spLocks noChangeArrowheads="1"/>
          </p:cNvSpPr>
          <p:nvPr/>
        </p:nvSpPr>
        <p:spPr bwMode="auto">
          <a:xfrm>
            <a:off x="4343400" y="38544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in</a:t>
            </a:r>
          </a:p>
        </p:txBody>
      </p:sp>
      <p:sp>
        <p:nvSpPr>
          <p:cNvPr id="163878" name="Text Box 38"/>
          <p:cNvSpPr txBox="1">
            <a:spLocks noChangeArrowheads="1"/>
          </p:cNvSpPr>
          <p:nvPr/>
        </p:nvSpPr>
        <p:spPr bwMode="auto">
          <a:xfrm>
            <a:off x="7162800" y="33528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63879" name="Text Box 39"/>
          <p:cNvSpPr txBox="1">
            <a:spLocks noChangeArrowheads="1"/>
          </p:cNvSpPr>
          <p:nvPr/>
        </p:nvSpPr>
        <p:spPr bwMode="auto">
          <a:xfrm>
            <a:off x="8001000" y="33528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out</a:t>
            </a:r>
          </a:p>
        </p:txBody>
      </p:sp>
      <p:graphicFrame>
        <p:nvGraphicFramePr>
          <p:cNvPr id="163880" name="Object 40"/>
          <p:cNvGraphicFramePr>
            <a:graphicFrameLocks noChangeAspect="1"/>
          </p:cNvGraphicFramePr>
          <p:nvPr/>
        </p:nvGraphicFramePr>
        <p:xfrm>
          <a:off x="4419600" y="4978400"/>
          <a:ext cx="3352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9" name="CorelDRAW" r:id="rId7" imgW="1774257" imgH="598221" progId="CorelDRAW.Graphic.13">
                  <p:embed/>
                </p:oleObj>
              </mc:Choice>
              <mc:Fallback>
                <p:oleObj name="CorelDRAW" r:id="rId7" imgW="1774257" imgH="598221" progId="CorelDRAW.Graphic.1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78400"/>
                        <a:ext cx="33528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1" name="Text Box 41"/>
          <p:cNvSpPr txBox="1">
            <a:spLocks noChangeArrowheads="1"/>
          </p:cNvSpPr>
          <p:nvPr/>
        </p:nvSpPr>
        <p:spPr bwMode="auto">
          <a:xfrm>
            <a:off x="2209800" y="53340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Waveforms:</a:t>
            </a:r>
          </a:p>
        </p:txBody>
      </p:sp>
      <p:sp>
        <p:nvSpPr>
          <p:cNvPr id="163882" name="Text Box 42"/>
          <p:cNvSpPr txBox="1">
            <a:spLocks noChangeArrowheads="1"/>
          </p:cNvSpPr>
          <p:nvPr/>
        </p:nvSpPr>
        <p:spPr bwMode="auto">
          <a:xfrm>
            <a:off x="4038600" y="48768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in</a:t>
            </a:r>
          </a:p>
        </p:txBody>
      </p:sp>
      <p:sp>
        <p:nvSpPr>
          <p:cNvPr id="163883" name="Text Box 43"/>
          <p:cNvSpPr txBox="1">
            <a:spLocks noChangeArrowheads="1"/>
          </p:cNvSpPr>
          <p:nvPr/>
        </p:nvSpPr>
        <p:spPr bwMode="auto">
          <a:xfrm>
            <a:off x="3962400" y="57594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1" grpId="0"/>
      <p:bldP spid="163881" grpId="0"/>
      <p:bldP spid="163882" grpId="0"/>
      <p:bldP spid="1638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8" name="Picture 14" descr="SH2507-cr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"/>
            <a:ext cx="39624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438400" y="228600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Selected Key Terms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20638" y="0"/>
            <a:ext cx="9155112" cy="6889750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1447800" y="147955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152400" y="1546225"/>
            <a:ext cx="22098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altLang="zh-CN" b="1" i="1">
                <a:solidFill>
                  <a:schemeClr val="tx2"/>
                </a:solidFill>
                <a:latin typeface="Times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Latch  </a:t>
            </a:r>
          </a:p>
          <a:p>
            <a:pPr algn="r" eaLnBrk="1" hangingPunct="1"/>
            <a:endParaRPr lang="en-US" altLang="zh-CN" sz="1200" b="1" i="1">
              <a:solidFill>
                <a:schemeClr val="tx2"/>
              </a:solidFill>
              <a:latin typeface="Times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zh-CN" b="1" i="1">
                <a:solidFill>
                  <a:schemeClr val="tx2"/>
                </a:solidFill>
                <a:latin typeface="Times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Bistable</a:t>
            </a:r>
            <a:endParaRPr lang="en-US" altLang="zh-CN" b="1" i="1">
              <a:solidFill>
                <a:schemeClr val="tx2"/>
              </a:solidFill>
              <a:latin typeface="Wingdings" panose="05000000000000000000" pitchFamily="2" charset="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zh-CN" b="1" i="1">
              <a:solidFill>
                <a:schemeClr val="tx2"/>
              </a:solidFill>
              <a:latin typeface="Wingdings" panose="05000000000000000000" pitchFamily="2" charset="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zh-CN" sz="1200" b="1" i="1">
              <a:solidFill>
                <a:schemeClr val="tx2"/>
              </a:solidFill>
              <a:latin typeface="Times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zh-CN" b="1" i="1">
                <a:solidFill>
                  <a:schemeClr val="tx2"/>
                </a:solidFill>
                <a:latin typeface="Times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Clock</a:t>
            </a:r>
          </a:p>
          <a:p>
            <a:pPr algn="r" eaLnBrk="1" hangingPunct="1"/>
            <a:endParaRPr lang="en-US" altLang="zh-CN" b="1" i="1">
              <a:solidFill>
                <a:schemeClr val="tx2"/>
              </a:solidFill>
              <a:latin typeface="Times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zh-CN" b="1" i="1">
                <a:solidFill>
                  <a:schemeClr val="tx2"/>
                </a:solidFill>
                <a:latin typeface="Times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flip-flop</a:t>
            </a:r>
          </a:p>
          <a:p>
            <a:pPr algn="r" eaLnBrk="1" hangingPunct="1"/>
            <a:endParaRPr lang="en-US" altLang="zh-CN" b="1" i="1">
              <a:solidFill>
                <a:schemeClr val="tx2"/>
              </a:solidFill>
              <a:latin typeface="Times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zh-CN" b="1" i="1">
              <a:solidFill>
                <a:schemeClr val="tx2"/>
              </a:solidFill>
              <a:latin typeface="Times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zh-CN" b="1" i="1">
              <a:solidFill>
                <a:schemeClr val="tx2"/>
              </a:solidFill>
              <a:latin typeface="Times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zh-CN" b="1" i="1">
                <a:solidFill>
                  <a:schemeClr val="tx2"/>
                </a:solidFill>
                <a:latin typeface="Times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J-K flip-flop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2444750" y="1543050"/>
            <a:ext cx="647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latin typeface="Times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bistable digital circuit used for storing a bit.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2438400" y="2089150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Having two stable states. Latches and flip-flops are bistable multivibrators.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2438400" y="300355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triggering input of a flip-flop.</a:t>
            </a:r>
            <a:r>
              <a:rPr lang="en-US" altLang="zh-CN" b="1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2438400" y="3733800"/>
            <a:ext cx="647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type of bistable multivibrator in which the output assumes the state of the </a:t>
            </a:r>
            <a:r>
              <a:rPr lang="en-US" altLang="zh-CN" i="1">
                <a:latin typeface="Times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>
                <a:latin typeface="Times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input on the triggering edge of a clock pulse.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2438400" y="5213350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type of flip-flop that can operate in the SET, RESET, no-change, and toggle modes.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2" grpId="0" autoUpdateAnimBg="0"/>
      <p:bldP spid="6163" grpId="0" autoUpdateAnimBg="0"/>
      <p:bldP spid="6164" grpId="0" autoUpdateAnimBg="0"/>
      <p:bldP spid="6165" grpId="0" autoUpdateAnimBg="0"/>
      <p:bldP spid="616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838200" y="1600200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The active-HIGH </a:t>
            </a:r>
            <a:r>
              <a:rPr lang="en-US" altLang="zh-CN" i="1">
                <a:ea typeface="宋体" panose="02010600030101010101" pitchFamily="2" charset="-122"/>
              </a:rPr>
              <a:t>S-R</a:t>
            </a:r>
            <a:r>
              <a:rPr lang="en-US" altLang="zh-CN">
                <a:ea typeface="宋体" panose="02010600030101010101" pitchFamily="2" charset="-122"/>
              </a:rPr>
              <a:t> latch is in a stable (latched) condition when both inputs are LOW.</a:t>
            </a:r>
          </a:p>
        </p:txBody>
      </p:sp>
      <p:pic>
        <p:nvPicPr>
          <p:cNvPr id="129027" name="Picture 3" descr="SH2507-cr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914400" y="1143000"/>
            <a:ext cx="1139825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FF99"/>
                </a:solidFill>
                <a:ea typeface="宋体" panose="02010600030101010101" pitchFamily="2" charset="-122"/>
              </a:rPr>
              <a:t>Latches</a:t>
            </a:r>
          </a:p>
        </p:txBody>
      </p:sp>
      <p:grpSp>
        <p:nvGrpSpPr>
          <p:cNvPr id="129064" name="Group 40"/>
          <p:cNvGrpSpPr>
            <a:grpSpLocks/>
          </p:cNvGrpSpPr>
          <p:nvPr/>
        </p:nvGrpSpPr>
        <p:grpSpPr bwMode="auto">
          <a:xfrm>
            <a:off x="5400675" y="2362200"/>
            <a:ext cx="2371725" cy="1784350"/>
            <a:chOff x="3402" y="1584"/>
            <a:chExt cx="1494" cy="1124"/>
          </a:xfrm>
        </p:grpSpPr>
        <p:sp>
          <p:nvSpPr>
            <p:cNvPr id="129033" name="Text Box 9"/>
            <p:cNvSpPr txBox="1">
              <a:spLocks noChangeArrowheads="1"/>
            </p:cNvSpPr>
            <p:nvPr/>
          </p:nvSpPr>
          <p:spPr bwMode="auto">
            <a:xfrm>
              <a:off x="3402" y="1584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29034" name="Text Box 10"/>
            <p:cNvSpPr txBox="1">
              <a:spLocks noChangeArrowheads="1"/>
            </p:cNvSpPr>
            <p:nvPr/>
          </p:nvSpPr>
          <p:spPr bwMode="auto">
            <a:xfrm>
              <a:off x="3402" y="2496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29035" name="Text Box 11"/>
            <p:cNvSpPr txBox="1">
              <a:spLocks noChangeArrowheads="1"/>
            </p:cNvSpPr>
            <p:nvPr/>
          </p:nvSpPr>
          <p:spPr bwMode="auto">
            <a:xfrm>
              <a:off x="4650" y="168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</a:p>
          </p:txBody>
        </p:sp>
        <p:grpSp>
          <p:nvGrpSpPr>
            <p:cNvPr id="129037" name="Group 13"/>
            <p:cNvGrpSpPr>
              <a:grpSpLocks/>
            </p:cNvGrpSpPr>
            <p:nvPr/>
          </p:nvGrpSpPr>
          <p:grpSpPr bwMode="auto">
            <a:xfrm>
              <a:off x="4656" y="2385"/>
              <a:ext cx="240" cy="212"/>
              <a:chOff x="2454" y="3201"/>
              <a:chExt cx="240" cy="212"/>
            </a:xfrm>
          </p:grpSpPr>
          <p:sp>
            <p:nvSpPr>
              <p:cNvPr id="129038" name="Text Box 14"/>
              <p:cNvSpPr txBox="1">
                <a:spLocks noChangeArrowheads="1"/>
              </p:cNvSpPr>
              <p:nvPr/>
            </p:nvSpPr>
            <p:spPr bwMode="auto">
              <a:xfrm>
                <a:off x="2454" y="3201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129039" name="Line 15"/>
              <p:cNvSpPr>
                <a:spLocks noChangeShapeType="1"/>
              </p:cNvSpPr>
              <p:nvPr/>
            </p:nvSpPr>
            <p:spPr bwMode="auto">
              <a:xfrm>
                <a:off x="2524" y="3237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29049" name="Object 25"/>
            <p:cNvGraphicFramePr>
              <a:graphicFrameLocks noChangeAspect="1"/>
            </p:cNvGraphicFramePr>
            <p:nvPr/>
          </p:nvGraphicFramePr>
          <p:xfrm>
            <a:off x="3546" y="1632"/>
            <a:ext cx="1166" cy="10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22" name="CorelDRAW" r:id="rId5" imgW="805955" imgH="744200" progId="CorelDRAW.Graphic.13">
                    <p:embed/>
                  </p:oleObj>
                </mc:Choice>
                <mc:Fallback>
                  <p:oleObj name="CorelDRAW" r:id="rId5" imgW="805955" imgH="744200" progId="CorelDRAW.Graphic.1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6" y="1632"/>
                          <a:ext cx="1166" cy="10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914400" y="2438400"/>
            <a:ext cx="3886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Assume the latch is initially RESET (</a:t>
            </a:r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>
                <a:ea typeface="宋体" panose="02010600030101010101" pitchFamily="2" charset="-122"/>
              </a:rPr>
              <a:t> = 0) and the inputs are at their inactive level (0). To SET the latch (</a:t>
            </a:r>
            <a:r>
              <a:rPr lang="en-US" altLang="zh-CN" sz="2000" i="1">
                <a:ea typeface="宋体" panose="02010600030101010101" pitchFamily="2" charset="-122"/>
              </a:rPr>
              <a:t>Q </a:t>
            </a:r>
            <a:r>
              <a:rPr lang="en-US" altLang="zh-CN" sz="2000">
                <a:ea typeface="宋体" panose="02010600030101010101" pitchFamily="2" charset="-122"/>
              </a:rPr>
              <a:t>= 1), a momentary HIGH signal is applied to the </a:t>
            </a:r>
            <a:r>
              <a:rPr lang="en-US" altLang="zh-CN" sz="2000" i="1">
                <a:ea typeface="宋体" panose="02010600030101010101" pitchFamily="2" charset="-122"/>
              </a:rPr>
              <a:t>S</a:t>
            </a:r>
            <a:r>
              <a:rPr lang="en-US" altLang="zh-CN" sz="2000">
                <a:ea typeface="宋体" panose="02010600030101010101" pitchFamily="2" charset="-122"/>
              </a:rPr>
              <a:t> input while the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>
                <a:ea typeface="宋体" panose="02010600030101010101" pitchFamily="2" charset="-122"/>
              </a:rPr>
              <a:t> remains LOW. </a:t>
            </a:r>
          </a:p>
        </p:txBody>
      </p:sp>
      <p:grpSp>
        <p:nvGrpSpPr>
          <p:cNvPr id="129060" name="Group 36"/>
          <p:cNvGrpSpPr>
            <a:grpSpLocks/>
          </p:cNvGrpSpPr>
          <p:nvPr/>
        </p:nvGrpSpPr>
        <p:grpSpPr bwMode="auto">
          <a:xfrm>
            <a:off x="5105400" y="3886200"/>
            <a:ext cx="457200" cy="152400"/>
            <a:chOff x="2208" y="2928"/>
            <a:chExt cx="336" cy="144"/>
          </a:xfrm>
        </p:grpSpPr>
        <p:sp>
          <p:nvSpPr>
            <p:cNvPr id="129052" name="Line 28"/>
            <p:cNvSpPr>
              <a:spLocks noChangeShapeType="1"/>
            </p:cNvSpPr>
            <p:nvPr/>
          </p:nvSpPr>
          <p:spPr bwMode="auto">
            <a:xfrm>
              <a:off x="2208" y="3072"/>
              <a:ext cx="9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4" name="Line 30"/>
            <p:cNvSpPr>
              <a:spLocks noChangeShapeType="1"/>
            </p:cNvSpPr>
            <p:nvPr/>
          </p:nvSpPr>
          <p:spPr bwMode="auto">
            <a:xfrm flipV="1">
              <a:off x="2304" y="292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6" name="Line 32"/>
            <p:cNvSpPr>
              <a:spLocks noChangeShapeType="1"/>
            </p:cNvSpPr>
            <p:nvPr/>
          </p:nvSpPr>
          <p:spPr bwMode="auto">
            <a:xfrm>
              <a:off x="2304" y="2928"/>
              <a:ext cx="1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8" name="Line 34"/>
            <p:cNvSpPr>
              <a:spLocks noChangeShapeType="1"/>
            </p:cNvSpPr>
            <p:nvPr/>
          </p:nvSpPr>
          <p:spPr bwMode="auto">
            <a:xfrm>
              <a:off x="2448" y="292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9" name="Line 35"/>
            <p:cNvSpPr>
              <a:spLocks noChangeShapeType="1"/>
            </p:cNvSpPr>
            <p:nvPr/>
          </p:nvSpPr>
          <p:spPr bwMode="auto">
            <a:xfrm>
              <a:off x="2448" y="3072"/>
              <a:ext cx="9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9061" name="Text Box 37"/>
          <p:cNvSpPr txBox="1">
            <a:spLocks noChangeArrowheads="1"/>
          </p:cNvSpPr>
          <p:nvPr/>
        </p:nvSpPr>
        <p:spPr bwMode="auto">
          <a:xfrm>
            <a:off x="5181600" y="2362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9062" name="Text Box 38"/>
          <p:cNvSpPr txBox="1">
            <a:spLocks noChangeArrowheads="1"/>
          </p:cNvSpPr>
          <p:nvPr/>
        </p:nvSpPr>
        <p:spPr bwMode="auto">
          <a:xfrm>
            <a:off x="7162800" y="2362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9063" name="Text Box 39"/>
          <p:cNvSpPr txBox="1">
            <a:spLocks noChangeArrowheads="1"/>
          </p:cNvSpPr>
          <p:nvPr/>
        </p:nvSpPr>
        <p:spPr bwMode="auto">
          <a:xfrm>
            <a:off x="7162800" y="3505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129065" name="Group 41"/>
          <p:cNvGrpSpPr>
            <a:grpSpLocks/>
          </p:cNvGrpSpPr>
          <p:nvPr/>
        </p:nvGrpSpPr>
        <p:grpSpPr bwMode="auto">
          <a:xfrm>
            <a:off x="5410200" y="4343400"/>
            <a:ext cx="2371725" cy="1784350"/>
            <a:chOff x="3402" y="1584"/>
            <a:chExt cx="1494" cy="1124"/>
          </a:xfrm>
        </p:grpSpPr>
        <p:sp>
          <p:nvSpPr>
            <p:cNvPr id="129066" name="Text Box 42"/>
            <p:cNvSpPr txBox="1">
              <a:spLocks noChangeArrowheads="1"/>
            </p:cNvSpPr>
            <p:nvPr/>
          </p:nvSpPr>
          <p:spPr bwMode="auto">
            <a:xfrm>
              <a:off x="3402" y="1584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29067" name="Text Box 43"/>
            <p:cNvSpPr txBox="1">
              <a:spLocks noChangeArrowheads="1"/>
            </p:cNvSpPr>
            <p:nvPr/>
          </p:nvSpPr>
          <p:spPr bwMode="auto">
            <a:xfrm>
              <a:off x="3402" y="2496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29068" name="Text Box 44"/>
            <p:cNvSpPr txBox="1">
              <a:spLocks noChangeArrowheads="1"/>
            </p:cNvSpPr>
            <p:nvPr/>
          </p:nvSpPr>
          <p:spPr bwMode="auto">
            <a:xfrm>
              <a:off x="4650" y="168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</a:p>
          </p:txBody>
        </p:sp>
        <p:grpSp>
          <p:nvGrpSpPr>
            <p:cNvPr id="129069" name="Group 45"/>
            <p:cNvGrpSpPr>
              <a:grpSpLocks/>
            </p:cNvGrpSpPr>
            <p:nvPr/>
          </p:nvGrpSpPr>
          <p:grpSpPr bwMode="auto">
            <a:xfrm>
              <a:off x="4656" y="2385"/>
              <a:ext cx="240" cy="212"/>
              <a:chOff x="2454" y="3201"/>
              <a:chExt cx="240" cy="212"/>
            </a:xfrm>
          </p:grpSpPr>
          <p:sp>
            <p:nvSpPr>
              <p:cNvPr id="129070" name="Text Box 46"/>
              <p:cNvSpPr txBox="1">
                <a:spLocks noChangeArrowheads="1"/>
              </p:cNvSpPr>
              <p:nvPr/>
            </p:nvSpPr>
            <p:spPr bwMode="auto">
              <a:xfrm>
                <a:off x="2454" y="3201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129071" name="Line 47"/>
              <p:cNvSpPr>
                <a:spLocks noChangeShapeType="1"/>
              </p:cNvSpPr>
              <p:nvPr/>
            </p:nvSpPr>
            <p:spPr bwMode="auto">
              <a:xfrm>
                <a:off x="2524" y="3237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29072" name="Object 48"/>
            <p:cNvGraphicFramePr>
              <a:graphicFrameLocks noChangeAspect="1"/>
            </p:cNvGraphicFramePr>
            <p:nvPr/>
          </p:nvGraphicFramePr>
          <p:xfrm>
            <a:off x="3546" y="1632"/>
            <a:ext cx="1166" cy="10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23" name="CorelDRAW" r:id="rId7" imgW="805955" imgH="744200" progId="CorelDRAW.Graphic.13">
                    <p:embed/>
                  </p:oleObj>
                </mc:Choice>
                <mc:Fallback>
                  <p:oleObj name="CorelDRAW" r:id="rId7" imgW="805955" imgH="744200" progId="CorelDRAW.Graphic.1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6" y="1632"/>
                          <a:ext cx="1166" cy="10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074" name="Text Box 50"/>
          <p:cNvSpPr txBox="1">
            <a:spLocks noChangeArrowheads="1"/>
          </p:cNvSpPr>
          <p:nvPr/>
        </p:nvSpPr>
        <p:spPr bwMode="auto">
          <a:xfrm>
            <a:off x="7162800" y="3505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9075" name="Text Box 51"/>
          <p:cNvSpPr txBox="1">
            <a:spLocks noChangeArrowheads="1"/>
          </p:cNvSpPr>
          <p:nvPr/>
        </p:nvSpPr>
        <p:spPr bwMode="auto">
          <a:xfrm>
            <a:off x="7162800" y="2362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9081" name="Text Box 57"/>
          <p:cNvSpPr txBox="1">
            <a:spLocks noChangeArrowheads="1"/>
          </p:cNvSpPr>
          <p:nvPr/>
        </p:nvSpPr>
        <p:spPr bwMode="auto">
          <a:xfrm>
            <a:off x="5181600" y="3810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9082" name="Text Box 58"/>
          <p:cNvSpPr txBox="1">
            <a:spLocks noChangeArrowheads="1"/>
          </p:cNvSpPr>
          <p:nvPr/>
        </p:nvSpPr>
        <p:spPr bwMode="auto">
          <a:xfrm>
            <a:off x="914400" y="4479925"/>
            <a:ext cx="3733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To RESET the latch (</a:t>
            </a:r>
            <a:r>
              <a:rPr lang="en-US" altLang="zh-CN" sz="2000" i="1">
                <a:ea typeface="宋体" panose="02010600030101010101" pitchFamily="2" charset="-122"/>
              </a:rPr>
              <a:t>Q </a:t>
            </a:r>
            <a:r>
              <a:rPr lang="en-US" altLang="zh-CN" sz="2000">
                <a:ea typeface="宋体" panose="02010600030101010101" pitchFamily="2" charset="-122"/>
              </a:rPr>
              <a:t>= 0), a momentary HIGH signal is applied to the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>
                <a:ea typeface="宋体" panose="02010600030101010101" pitchFamily="2" charset="-122"/>
              </a:rPr>
              <a:t> input while the </a:t>
            </a:r>
            <a:r>
              <a:rPr lang="en-US" altLang="zh-CN" sz="2000" i="1">
                <a:ea typeface="宋体" panose="02010600030101010101" pitchFamily="2" charset="-122"/>
              </a:rPr>
              <a:t>S</a:t>
            </a:r>
            <a:r>
              <a:rPr lang="en-US" altLang="zh-CN" sz="2000">
                <a:ea typeface="宋体" panose="02010600030101010101" pitchFamily="2" charset="-122"/>
              </a:rPr>
              <a:t> remains LOW. </a:t>
            </a:r>
          </a:p>
        </p:txBody>
      </p:sp>
      <p:grpSp>
        <p:nvGrpSpPr>
          <p:cNvPr id="129083" name="Group 59"/>
          <p:cNvGrpSpPr>
            <a:grpSpLocks/>
          </p:cNvGrpSpPr>
          <p:nvPr/>
        </p:nvGrpSpPr>
        <p:grpSpPr bwMode="auto">
          <a:xfrm>
            <a:off x="5105400" y="4419600"/>
            <a:ext cx="457200" cy="152400"/>
            <a:chOff x="2208" y="2928"/>
            <a:chExt cx="336" cy="144"/>
          </a:xfrm>
        </p:grpSpPr>
        <p:sp>
          <p:nvSpPr>
            <p:cNvPr id="129084" name="Line 60"/>
            <p:cNvSpPr>
              <a:spLocks noChangeShapeType="1"/>
            </p:cNvSpPr>
            <p:nvPr/>
          </p:nvSpPr>
          <p:spPr bwMode="auto">
            <a:xfrm>
              <a:off x="2208" y="3072"/>
              <a:ext cx="9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85" name="Line 61"/>
            <p:cNvSpPr>
              <a:spLocks noChangeShapeType="1"/>
            </p:cNvSpPr>
            <p:nvPr/>
          </p:nvSpPr>
          <p:spPr bwMode="auto">
            <a:xfrm flipV="1">
              <a:off x="2304" y="292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86" name="Line 62"/>
            <p:cNvSpPr>
              <a:spLocks noChangeShapeType="1"/>
            </p:cNvSpPr>
            <p:nvPr/>
          </p:nvSpPr>
          <p:spPr bwMode="auto">
            <a:xfrm>
              <a:off x="2304" y="2928"/>
              <a:ext cx="1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87" name="Line 63"/>
            <p:cNvSpPr>
              <a:spLocks noChangeShapeType="1"/>
            </p:cNvSpPr>
            <p:nvPr/>
          </p:nvSpPr>
          <p:spPr bwMode="auto">
            <a:xfrm>
              <a:off x="2448" y="292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88" name="Line 64"/>
            <p:cNvSpPr>
              <a:spLocks noChangeShapeType="1"/>
            </p:cNvSpPr>
            <p:nvPr/>
          </p:nvSpPr>
          <p:spPr bwMode="auto">
            <a:xfrm>
              <a:off x="2448" y="3072"/>
              <a:ext cx="9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9089" name="Text Box 65"/>
          <p:cNvSpPr txBox="1">
            <a:spLocks noChangeArrowheads="1"/>
          </p:cNvSpPr>
          <p:nvPr/>
        </p:nvSpPr>
        <p:spPr bwMode="auto">
          <a:xfrm>
            <a:off x="5181600" y="5791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9090" name="Text Box 66"/>
          <p:cNvSpPr txBox="1">
            <a:spLocks noChangeArrowheads="1"/>
          </p:cNvSpPr>
          <p:nvPr/>
        </p:nvSpPr>
        <p:spPr bwMode="auto">
          <a:xfrm>
            <a:off x="5181600" y="4343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9091" name="Text Box 67"/>
          <p:cNvSpPr txBox="1">
            <a:spLocks noChangeArrowheads="1"/>
          </p:cNvSpPr>
          <p:nvPr/>
        </p:nvSpPr>
        <p:spPr bwMode="auto">
          <a:xfrm>
            <a:off x="7162800" y="5486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9092" name="Text Box 68"/>
          <p:cNvSpPr txBox="1">
            <a:spLocks noChangeArrowheads="1"/>
          </p:cNvSpPr>
          <p:nvPr/>
        </p:nvSpPr>
        <p:spPr bwMode="auto">
          <a:xfrm>
            <a:off x="7162800" y="4343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9093" name="Text Box 69"/>
          <p:cNvSpPr txBox="1">
            <a:spLocks noChangeArrowheads="1"/>
          </p:cNvSpPr>
          <p:nvPr/>
        </p:nvSpPr>
        <p:spPr bwMode="auto">
          <a:xfrm>
            <a:off x="7162800" y="4343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9094" name="Text Box 70"/>
          <p:cNvSpPr txBox="1">
            <a:spLocks noChangeArrowheads="1"/>
          </p:cNvSpPr>
          <p:nvPr/>
        </p:nvSpPr>
        <p:spPr bwMode="auto">
          <a:xfrm>
            <a:off x="7162800" y="5486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9095" name="Text Box 71"/>
          <p:cNvSpPr txBox="1">
            <a:spLocks noChangeArrowheads="1"/>
          </p:cNvSpPr>
          <p:nvPr/>
        </p:nvSpPr>
        <p:spPr bwMode="auto">
          <a:xfrm>
            <a:off x="7467600" y="2792413"/>
            <a:ext cx="10668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Latch initially RESET</a:t>
            </a:r>
          </a:p>
        </p:txBody>
      </p:sp>
      <p:sp>
        <p:nvSpPr>
          <p:cNvPr id="129096" name="Text Box 72"/>
          <p:cNvSpPr txBox="1">
            <a:spLocks noChangeArrowheads="1"/>
          </p:cNvSpPr>
          <p:nvPr/>
        </p:nvSpPr>
        <p:spPr bwMode="auto">
          <a:xfrm>
            <a:off x="7467600" y="4757738"/>
            <a:ext cx="10668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Latch initially SET</a:t>
            </a:r>
          </a:p>
        </p:txBody>
      </p:sp>
      <p:sp>
        <p:nvSpPr>
          <p:cNvPr id="129097" name="Rectangle 73"/>
          <p:cNvSpPr>
            <a:spLocks noChangeArrowheads="1"/>
          </p:cNvSpPr>
          <p:nvPr/>
        </p:nvSpPr>
        <p:spPr bwMode="auto">
          <a:xfrm>
            <a:off x="4953000" y="4191000"/>
            <a:ext cx="35814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9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9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9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29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29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9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9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0" grpId="0"/>
      <p:bldP spid="129062" grpId="0"/>
      <p:bldP spid="129063" grpId="0"/>
      <p:bldP spid="129074" grpId="0"/>
      <p:bldP spid="129075" grpId="0"/>
      <p:bldP spid="129081" grpId="0"/>
      <p:bldP spid="129082" grpId="0"/>
      <p:bldP spid="129090" grpId="0"/>
      <p:bldP spid="129091" grpId="0"/>
      <p:bldP spid="129092" grpId="0"/>
      <p:bldP spid="129093" grpId="0"/>
      <p:bldP spid="129094" grpId="0"/>
      <p:bldP spid="129095" grpId="0"/>
      <p:bldP spid="129096" grpId="0"/>
      <p:bldP spid="12909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 descr="SH2507-cr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"/>
            <a:ext cx="39624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2438400" y="228600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Selected Key Terms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20638" y="0"/>
            <a:ext cx="9155112" cy="6889750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1447800" y="147955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152400" y="1546225"/>
            <a:ext cx="2209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altLang="zh-CN" b="1" i="1" dirty="0">
                <a:solidFill>
                  <a:schemeClr val="tx2"/>
                </a:solidFill>
                <a:latin typeface="Times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Propagation delay time  </a:t>
            </a:r>
          </a:p>
          <a:p>
            <a:pPr algn="r" eaLnBrk="1" hangingPunct="1"/>
            <a:endParaRPr lang="en-US" altLang="zh-CN" b="1" i="1" dirty="0">
              <a:solidFill>
                <a:schemeClr val="tx2"/>
              </a:solidFill>
              <a:latin typeface="Times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zh-CN" b="1" i="1" dirty="0">
                <a:solidFill>
                  <a:schemeClr val="tx2"/>
                </a:solidFill>
                <a:latin typeface="Times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Set-up time</a:t>
            </a:r>
            <a:endParaRPr lang="en-US" altLang="zh-CN" b="1" i="1" dirty="0">
              <a:solidFill>
                <a:schemeClr val="tx2"/>
              </a:solidFill>
              <a:latin typeface="Wingdings" panose="05000000000000000000" pitchFamily="2" charset="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zh-CN" b="1" i="1" dirty="0">
              <a:solidFill>
                <a:schemeClr val="tx2"/>
              </a:solidFill>
              <a:latin typeface="Wingdings" panose="05000000000000000000" pitchFamily="2" charset="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zh-CN" sz="1200" b="1" i="1" dirty="0">
              <a:solidFill>
                <a:schemeClr val="tx2"/>
              </a:solidFill>
              <a:latin typeface="Times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zh-CN" b="1" i="1" dirty="0">
                <a:solidFill>
                  <a:schemeClr val="tx2"/>
                </a:solidFill>
                <a:latin typeface="Times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Hold time</a:t>
            </a:r>
          </a:p>
          <a:p>
            <a:pPr algn="r" eaLnBrk="1" hangingPunct="1"/>
            <a:endParaRPr lang="en-US" altLang="zh-CN" b="1" i="1" dirty="0">
              <a:solidFill>
                <a:schemeClr val="tx2"/>
              </a:solidFill>
              <a:latin typeface="Times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zh-CN" b="1" i="1" dirty="0">
              <a:solidFill>
                <a:schemeClr val="tx2"/>
              </a:solidFill>
              <a:latin typeface="Times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zh-CN" sz="1200" b="1" i="1" dirty="0">
              <a:solidFill>
                <a:schemeClr val="tx2"/>
              </a:solidFill>
              <a:latin typeface="Times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zh-CN" b="1" i="1" dirty="0">
              <a:solidFill>
                <a:schemeClr val="tx2"/>
              </a:solidFill>
              <a:latin typeface="Times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zh-CN" b="1" i="1" dirty="0">
              <a:solidFill>
                <a:schemeClr val="tx2"/>
              </a:solidFill>
              <a:latin typeface="Times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zh-CN" b="1" i="1" dirty="0">
              <a:solidFill>
                <a:schemeClr val="tx2"/>
              </a:solidFill>
              <a:latin typeface="Times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2444750" y="1543050"/>
            <a:ext cx="64706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latin typeface="Times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interval of time required after an input signal has been applied for the resulting output signal to change.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2438400" y="2667000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time </a:t>
            </a:r>
            <a:r>
              <a:rPr lang="en-US" altLang="zh-CN">
                <a:ea typeface="宋体" panose="02010600030101010101" pitchFamily="2" charset="-122"/>
              </a:rPr>
              <a:t>interval required </a:t>
            </a:r>
            <a:r>
              <a:rPr lang="en-US" altLang="zh-CN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the input levels to be on a digital circuit.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2438400" y="3581400"/>
            <a:ext cx="647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The time </a:t>
            </a:r>
            <a:r>
              <a:rPr lang="en-US" altLang="zh-CN">
                <a:ea typeface="宋体" panose="02010600030101010101" pitchFamily="2" charset="-122"/>
              </a:rPr>
              <a:t>interval required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for the input levels to remain</a:t>
            </a:r>
            <a:r>
              <a:rPr lang="en-US" altLang="zh-CN">
                <a:latin typeface="Times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steady to a flip-flop after the triggering edge in order to reliably activate the device.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1" grpId="0" autoUpdateAnimBg="0"/>
      <p:bldP spid="180232" grpId="0" autoUpdateAnimBg="0"/>
      <p:bldP spid="18023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1. The output of a D latch will not change if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a. the output is LOW</a:t>
            </a:r>
            <a:endParaRPr lang="en-US" altLang="zh-CN" baseline="3000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b. Enable is not active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c. D is LOW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d. all of the above</a:t>
            </a:r>
          </a:p>
          <a:p>
            <a:pPr eaLnBrk="1" hangingPunct="1">
              <a:spcBef>
                <a:spcPct val="50000"/>
              </a:spcBef>
            </a:pPr>
            <a:endParaRPr lang="en-US" altLang="zh-CN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8549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  <a:endParaRPr lang="zh-CN" altLang="en-US" sz="3600" kern="10">
              <a:ln w="9525">
                <a:round/>
                <a:headEnd/>
                <a:tailEnd/>
              </a:ln>
              <a:blipFill dpi="0" rotWithShape="0">
                <a:blip r:embed="rId3"/>
                <a:srcRect/>
                <a:tile tx="0" ty="0" sx="100000" sy="100000" flip="none" algn="tl"/>
              </a:blip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6" name="Rectangle 14"/>
          <p:cNvSpPr>
            <a:spLocks noChangeArrowheads="1"/>
          </p:cNvSpPr>
          <p:nvPr/>
        </p:nvSpPr>
        <p:spPr bwMode="auto">
          <a:xfrm>
            <a:off x="5943600" y="1963738"/>
            <a:ext cx="2971800" cy="2362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2. The D flip-flop shown will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a. set on the next clock pulse</a:t>
            </a:r>
            <a:endParaRPr lang="en-US" altLang="zh-CN" baseline="3000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b. reset on the next clock pulse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c. latch on the next clock pulse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d. toggle on the next clock pulse</a:t>
            </a:r>
          </a:p>
          <a:p>
            <a:pPr eaLnBrk="1" hangingPunct="1">
              <a:spcBef>
                <a:spcPct val="50000"/>
              </a:spcBef>
            </a:pPr>
            <a:endParaRPr lang="en-US" altLang="zh-CN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10597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  <a:endParaRPr lang="zh-CN" altLang="en-US" sz="3600" kern="10">
              <a:ln w="9525">
                <a:round/>
                <a:headEnd/>
                <a:tailEnd/>
              </a:ln>
              <a:blipFill dpi="0" rotWithShape="0">
                <a:blip r:embed="rId4"/>
                <a:srcRect/>
                <a:tile tx="0" ty="0" sx="100000" sy="100000" flip="none" algn="tl"/>
              </a:blipFill>
              <a:cs typeface="Times New Roman" panose="02020603050405020304" pitchFamily="18" charset="0"/>
            </a:endParaRPr>
          </a:p>
        </p:txBody>
      </p:sp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6400800" y="2133600"/>
          <a:ext cx="205740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9" name="CorelDRAW" r:id="rId5" imgW="1250001" imgH="1191565" progId="CorelDRAW.Graphic.13">
                  <p:embed/>
                </p:oleObj>
              </mc:Choice>
              <mc:Fallback>
                <p:oleObj name="CorelDRAW" r:id="rId5" imgW="1250001" imgH="1191565" progId="CorelDRAW.Graphic.1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133600"/>
                        <a:ext cx="2057400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7315200" y="2895600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7239000" y="2362200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6019800" y="2895600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10602" name="Group 10"/>
          <p:cNvGrpSpPr>
            <a:grpSpLocks/>
          </p:cNvGrpSpPr>
          <p:nvPr/>
        </p:nvGrpSpPr>
        <p:grpSpPr bwMode="auto">
          <a:xfrm>
            <a:off x="8382000" y="3429000"/>
            <a:ext cx="381000" cy="336550"/>
            <a:chOff x="2454" y="3201"/>
            <a:chExt cx="240" cy="212"/>
          </a:xfrm>
        </p:grpSpPr>
        <p:sp>
          <p:nvSpPr>
            <p:cNvPr id="110603" name="Text Box 11"/>
            <p:cNvSpPr txBox="1">
              <a:spLocks noChangeArrowheads="1"/>
            </p:cNvSpPr>
            <p:nvPr/>
          </p:nvSpPr>
          <p:spPr bwMode="auto">
            <a:xfrm>
              <a:off x="2454" y="3201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10604" name="Line 12"/>
            <p:cNvSpPr>
              <a:spLocks noChangeShapeType="1"/>
            </p:cNvSpPr>
            <p:nvPr/>
          </p:nvSpPr>
          <p:spPr bwMode="auto">
            <a:xfrm>
              <a:off x="2524" y="3237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8458200" y="22860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8" name="Rectangle 18"/>
          <p:cNvSpPr>
            <a:spLocks noChangeArrowheads="1"/>
          </p:cNvSpPr>
          <p:nvPr/>
        </p:nvSpPr>
        <p:spPr bwMode="auto">
          <a:xfrm>
            <a:off x="5029200" y="2667000"/>
            <a:ext cx="2438400" cy="304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74676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3. For the J-K flip-flop shown, the number of inputs that are asynchronous is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a. 1</a:t>
            </a:r>
            <a:endParaRPr lang="en-US" altLang="zh-CN" baseline="3000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b. 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c. 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d. 4</a:t>
            </a:r>
          </a:p>
          <a:p>
            <a:pPr eaLnBrk="1" hangingPunct="1">
              <a:spcBef>
                <a:spcPct val="50000"/>
              </a:spcBef>
            </a:pPr>
            <a:endParaRPr lang="en-US" altLang="zh-CN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12645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  <a:endParaRPr lang="zh-CN" altLang="en-US" sz="3600" kern="10">
              <a:ln w="9525">
                <a:round/>
                <a:headEnd/>
                <a:tailEnd/>
              </a:ln>
              <a:blipFill dpi="0" rotWithShape="0">
                <a:blip r:embed="rId4"/>
                <a:srcRect/>
                <a:tile tx="0" ty="0" sx="100000" sy="100000" flip="none" algn="tl"/>
              </a:blipFill>
              <a:cs typeface="Times New Roman" panose="02020603050405020304" pitchFamily="18" charset="0"/>
            </a:endParaRPr>
          </a:p>
        </p:txBody>
      </p:sp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5181600" y="3048000"/>
          <a:ext cx="18415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1" name="CorelDRAW" r:id="rId5" imgW="935576" imgH="1122314" progId="CorelDRAW.Graphic.13">
                  <p:embed/>
                </p:oleObj>
              </mc:Choice>
              <mc:Fallback>
                <p:oleObj name="CorelDRAW" r:id="rId5" imgW="935576" imgH="1122314" progId="CorelDRAW.Graphic.1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48000"/>
                        <a:ext cx="18415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5921375" y="4038600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5803900" y="4587875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5810250" y="3548063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12650" name="Group 10"/>
          <p:cNvGrpSpPr>
            <a:grpSpLocks/>
          </p:cNvGrpSpPr>
          <p:nvPr/>
        </p:nvGrpSpPr>
        <p:grpSpPr bwMode="auto">
          <a:xfrm>
            <a:off x="6945313" y="4495800"/>
            <a:ext cx="381000" cy="336550"/>
            <a:chOff x="2454" y="3201"/>
            <a:chExt cx="240" cy="212"/>
          </a:xfrm>
        </p:grpSpPr>
        <p:sp>
          <p:nvSpPr>
            <p:cNvPr id="112651" name="Text Box 11"/>
            <p:cNvSpPr txBox="1">
              <a:spLocks noChangeArrowheads="1"/>
            </p:cNvSpPr>
            <p:nvPr/>
          </p:nvSpPr>
          <p:spPr bwMode="auto">
            <a:xfrm>
              <a:off x="2454" y="3201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12652" name="Line 12"/>
            <p:cNvSpPr>
              <a:spLocks noChangeShapeType="1"/>
            </p:cNvSpPr>
            <p:nvPr/>
          </p:nvSpPr>
          <p:spPr bwMode="auto">
            <a:xfrm>
              <a:off x="2524" y="3237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6943725" y="33940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5803900" y="2743200"/>
            <a:ext cx="508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i="1">
                <a:ea typeface="宋体" panose="02010600030101010101" pitchFamily="2" charset="-122"/>
              </a:rPr>
              <a:t>PRE</a:t>
            </a:r>
          </a:p>
        </p:txBody>
      </p: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5880100" y="5257800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i="1">
                <a:ea typeface="宋体" panose="02010600030101010101" pitchFamily="2" charset="-122"/>
              </a:rPr>
              <a:t>CLR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5956300" y="52847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>
            <a:off x="5905500" y="27749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1" name="Rectangle 31"/>
          <p:cNvSpPr>
            <a:spLocks noChangeArrowheads="1"/>
          </p:cNvSpPr>
          <p:nvPr/>
        </p:nvSpPr>
        <p:spPr bwMode="auto">
          <a:xfrm>
            <a:off x="2971800" y="3352800"/>
            <a:ext cx="5791200" cy="1828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914400" y="1828800"/>
            <a:ext cx="7467600" cy="392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4. Assume the output is initially HIGH on a leading edge triggered J-K flip flop. For the inputs shown, the output will go from HIGH to LOW on which clock pulse?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a. 1</a:t>
            </a:r>
            <a:endParaRPr lang="en-US" altLang="zh-CN" baseline="3000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b. 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c. 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d. 4</a:t>
            </a:r>
          </a:p>
          <a:p>
            <a:pPr eaLnBrk="1" hangingPunct="1">
              <a:spcBef>
                <a:spcPct val="50000"/>
              </a:spcBef>
            </a:pPr>
            <a:endParaRPr lang="en-US" altLang="zh-CN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84326" name="WordArt 6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  <a:endParaRPr lang="zh-CN" altLang="en-US" sz="3600" kern="10">
              <a:ln w="9525">
                <a:round/>
                <a:headEnd/>
                <a:tailEnd/>
              </a:ln>
              <a:blipFill dpi="0" rotWithShape="0">
                <a:blip r:embed="rId4"/>
                <a:srcRect/>
                <a:tile tx="0" ty="0" sx="100000" sy="100000" flip="none" algn="tl"/>
              </a:blipFill>
              <a:cs typeface="Times New Roman" panose="02020603050405020304" pitchFamily="18" charset="0"/>
            </a:endParaRP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3092450" y="3581400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342" name="Rectangle 22"/>
          <p:cNvSpPr>
            <a:spLocks noChangeArrowheads="1"/>
          </p:cNvSpPr>
          <p:nvPr/>
        </p:nvSpPr>
        <p:spPr bwMode="auto">
          <a:xfrm>
            <a:off x="3270250" y="4471988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343" name="Rectangle 23"/>
          <p:cNvSpPr>
            <a:spLocks noChangeArrowheads="1"/>
          </p:cNvSpPr>
          <p:nvPr/>
        </p:nvSpPr>
        <p:spPr bwMode="auto">
          <a:xfrm>
            <a:off x="3276600" y="3962400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352" name="Text Box 32"/>
          <p:cNvSpPr txBox="1">
            <a:spLocks noChangeArrowheads="1"/>
          </p:cNvSpPr>
          <p:nvPr/>
        </p:nvSpPr>
        <p:spPr bwMode="auto">
          <a:xfrm>
            <a:off x="3581400" y="4724400"/>
            <a:ext cx="480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2"/>
                </a:solidFill>
                <a:ea typeface="宋体" panose="02010600030101010101" pitchFamily="2" charset="-122"/>
              </a:rPr>
              <a:t>1                    2                     3                    4</a:t>
            </a:r>
          </a:p>
        </p:txBody>
      </p:sp>
      <p:graphicFrame>
        <p:nvGraphicFramePr>
          <p:cNvPr id="184353" name="Object 33"/>
          <p:cNvGraphicFramePr>
            <a:graphicFrameLocks noChangeAspect="1"/>
          </p:cNvGraphicFramePr>
          <p:nvPr/>
        </p:nvGraphicFramePr>
        <p:xfrm>
          <a:off x="3505200" y="3505200"/>
          <a:ext cx="51816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6" name="CorelDRAW" r:id="rId5" imgW="5385976" imgH="1332992" progId="CorelDRAW.Graphic.13">
                  <p:embed/>
                </p:oleObj>
              </mc:Choice>
              <mc:Fallback>
                <p:oleObj name="CorelDRAW" r:id="rId5" imgW="5385976" imgH="1332992" progId="CorelDRAW.Graphic.1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05200"/>
                        <a:ext cx="51816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9" name="Rectangle 11"/>
          <p:cNvSpPr>
            <a:spLocks noChangeArrowheads="1"/>
          </p:cNvSpPr>
          <p:nvPr/>
        </p:nvSpPr>
        <p:spPr bwMode="auto">
          <a:xfrm>
            <a:off x="4343400" y="2438400"/>
            <a:ext cx="3733800" cy="2514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5. The time interval illustrated is called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a. </a:t>
            </a:r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chemeClr val="tx2"/>
                </a:solidFill>
                <a:ea typeface="宋体" panose="02010600030101010101" pitchFamily="2" charset="-122"/>
              </a:rPr>
              <a:t>PHL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b. </a:t>
            </a:r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chemeClr val="tx2"/>
                </a:solidFill>
                <a:ea typeface="宋体" panose="02010600030101010101" pitchFamily="2" charset="-122"/>
              </a:rPr>
              <a:t>PLH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c. set-up time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d. hold time</a:t>
            </a:r>
          </a:p>
          <a:p>
            <a:pPr eaLnBrk="1" hangingPunct="1">
              <a:spcBef>
                <a:spcPct val="50000"/>
              </a:spcBef>
            </a:pPr>
            <a:endParaRPr lang="en-US" altLang="zh-CN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14693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  <a:endParaRPr lang="zh-CN" altLang="en-US" sz="3600" kern="10">
              <a:ln w="9525">
                <a:round/>
                <a:headEnd/>
                <a:tailEnd/>
              </a:ln>
              <a:blipFill dpi="0" rotWithShape="0">
                <a:blip r:embed="rId4"/>
                <a:srcRect/>
                <a:tile tx="0" ty="0" sx="100000" sy="100000" flip="none" algn="tl"/>
              </a:blipFill>
              <a:cs typeface="Times New Roman" panose="02020603050405020304" pitchFamily="18" charset="0"/>
            </a:endParaRP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4724400" y="25146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66"/>
                </a:solidFill>
                <a:ea typeface="宋体" panose="02010600030101010101" pitchFamily="2" charset="-122"/>
              </a:rPr>
              <a:t>50% point on triggering edge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6096000" y="3902075"/>
            <a:ext cx="2133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66"/>
                </a:solidFill>
                <a:ea typeface="宋体" panose="02010600030101010101" pitchFamily="2" charset="-122"/>
              </a:rPr>
              <a:t>50% point on LOW-to-HIGH transition of </a:t>
            </a:r>
            <a:r>
              <a:rPr lang="en-US" altLang="zh-CN" sz="1400" i="1">
                <a:solidFill>
                  <a:srgbClr val="FF0066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4419600" y="30480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4495800" y="38862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ea typeface="宋体" panose="02010600030101010101" pitchFamily="2" charset="-122"/>
              </a:rPr>
              <a:t>Q</a:t>
            </a:r>
          </a:p>
        </p:txBody>
      </p:sp>
      <p:graphicFrame>
        <p:nvGraphicFramePr>
          <p:cNvPr id="114700" name="Object 12"/>
          <p:cNvGraphicFramePr>
            <a:graphicFrameLocks noChangeAspect="1"/>
          </p:cNvGraphicFramePr>
          <p:nvPr/>
        </p:nvGraphicFramePr>
        <p:xfrm>
          <a:off x="4800600" y="2819400"/>
          <a:ext cx="297180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4" name="CorelDRAW" r:id="rId5" imgW="1784203" imgH="1027379" progId="CorelDRAW.Graphic.13">
                  <p:embed/>
                </p:oleObj>
              </mc:Choice>
              <mc:Fallback>
                <p:oleObj name="CorelDRAW" r:id="rId5" imgW="1784203" imgH="1027379" progId="CorelDRAW.Graphic.1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19400"/>
                        <a:ext cx="2971800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5410200" y="4357688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4267200" y="2590800"/>
            <a:ext cx="3962400" cy="1981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1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  <a:endParaRPr lang="zh-CN" altLang="en-US" sz="3600" kern="10">
              <a:ln w="9525">
                <a:round/>
                <a:headEnd/>
                <a:tailEnd/>
              </a:ln>
              <a:blipFill dpi="0" rotWithShape="0">
                <a:blip r:embed="rId4"/>
                <a:srcRect/>
                <a:tile tx="0" ty="0" sx="100000" sy="100000" flip="none" algn="tl"/>
              </a:blipFill>
              <a:cs typeface="Times New Roman" panose="02020603050405020304" pitchFamily="18" charset="0"/>
            </a:endParaRPr>
          </a:p>
        </p:txBody>
      </p:sp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4800600" y="2971800"/>
          <a:ext cx="32004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2" name="CorelDRAW" r:id="rId5" imgW="2485885" imgH="971133" progId="CorelDRAW.Graphic.13">
                  <p:embed/>
                </p:oleObj>
              </mc:Choice>
              <mc:Fallback>
                <p:oleObj name="CorelDRAW" r:id="rId5" imgW="2485885" imgH="971133" progId="CorelDRAW.Graphic.1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71800"/>
                        <a:ext cx="3200400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4419600" y="3505200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4648200" y="2971800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5943600" y="4114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116749" name="Text Box 13"/>
          <p:cNvSpPr txBox="1">
            <a:spLocks noChangeArrowheads="1"/>
          </p:cNvSpPr>
          <p:nvPr/>
        </p:nvSpPr>
        <p:spPr bwMode="auto">
          <a:xfrm>
            <a:off x="914400" y="17526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6. The time interval illustrated is called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a. </a:t>
            </a:r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chemeClr val="tx2"/>
                </a:solidFill>
                <a:ea typeface="宋体" panose="02010600030101010101" pitchFamily="2" charset="-122"/>
              </a:rPr>
              <a:t>PHL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b. </a:t>
            </a:r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chemeClr val="tx2"/>
                </a:solidFill>
                <a:ea typeface="宋体" panose="02010600030101010101" pitchFamily="2" charset="-122"/>
              </a:rPr>
              <a:t>PLH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c. set-up time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d. hold time</a:t>
            </a:r>
          </a:p>
          <a:p>
            <a:pPr eaLnBrk="1" hangingPunct="1">
              <a:spcBef>
                <a:spcPct val="50000"/>
              </a:spcBef>
            </a:pPr>
            <a:endParaRPr lang="en-US" altLang="zh-CN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7467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7. The application illustrated is 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a. astable multivibrator</a:t>
            </a:r>
            <a:endParaRPr lang="en-US" altLang="zh-CN" baseline="3000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b. data storage device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c. frequency multiplier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	d. frequency divider</a:t>
            </a:r>
          </a:p>
        </p:txBody>
      </p:sp>
      <p:sp>
        <p:nvSpPr>
          <p:cNvPr id="118789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  <a:endParaRPr lang="zh-CN" altLang="en-US" sz="3600" kern="10">
              <a:ln w="9525">
                <a:round/>
                <a:headEnd/>
                <a:tailEnd/>
              </a:ln>
              <a:blipFill dpi="0" rotWithShape="0">
                <a:blip r:embed="rId4"/>
                <a:srcRect/>
                <a:tile tx="0" ty="0" sx="100000" sy="100000" flip="none" algn="tl"/>
              </a:blipFill>
              <a:cs typeface="Times New Roman" panose="02020603050405020304" pitchFamily="18" charset="0"/>
            </a:endParaRP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4953000" y="2362200"/>
            <a:ext cx="3962400" cy="2667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5334000" y="2732088"/>
          <a:ext cx="3352800" cy="199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6" name="CorelDRAW" r:id="rId5" imgW="1784203" imgH="1061192" progId="CorelDRAW.Graphic.13">
                  <p:embed/>
                </p:oleObj>
              </mc:Choice>
              <mc:Fallback>
                <p:oleObj name="CorelDRAW" r:id="rId5" imgW="1784203" imgH="1061192" progId="CorelDRAW.Graphic.1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732088"/>
                        <a:ext cx="3352800" cy="199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5299075" y="247015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HIGH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6899275" y="247015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HIGH</a:t>
            </a:r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7705725" y="3765550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7588250" y="4314825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8796" name="Rectangle 12"/>
          <p:cNvSpPr>
            <a:spLocks noChangeArrowheads="1"/>
          </p:cNvSpPr>
          <p:nvPr/>
        </p:nvSpPr>
        <p:spPr bwMode="auto">
          <a:xfrm>
            <a:off x="7594600" y="3275013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6213475" y="31559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18798" name="Rectangle 14"/>
          <p:cNvSpPr>
            <a:spLocks noChangeArrowheads="1"/>
          </p:cNvSpPr>
          <p:nvPr/>
        </p:nvSpPr>
        <p:spPr bwMode="auto">
          <a:xfrm>
            <a:off x="6154738" y="3765550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CLK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6037263" y="4314825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6043613" y="3275013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4994275" y="3657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in</a:t>
            </a:r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7813675" y="31559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8382000" y="30480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1600" baseline="-25000">
                <a:solidFill>
                  <a:srgbClr val="FF0000"/>
                </a:solidFill>
                <a:ea typeface="宋体" panose="02010600030101010101" pitchFamily="2" charset="-122"/>
              </a:rPr>
              <a:t>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3200400" y="1981200"/>
            <a:ext cx="28194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3657600" y="2057400"/>
            <a:ext cx="18288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Answers: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1.  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2. 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3.  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4. 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5.  b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4800600" y="2590800"/>
            <a:ext cx="1752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6. 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7.  d</a:t>
            </a: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6506" name="WordArt 10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  <a:endParaRPr lang="zh-CN" altLang="en-US" sz="3600" kern="10">
              <a:ln w="9525">
                <a:round/>
                <a:headEnd/>
                <a:tailEnd/>
              </a:ln>
              <a:blipFill dpi="0" rotWithShape="0">
                <a:blip r:embed="rId3"/>
                <a:srcRect/>
                <a:tile tx="0" ty="0" sx="100000" sy="100000" flip="none" algn="tl"/>
              </a:blip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153" name="Group 81"/>
          <p:cNvGrpSpPr>
            <a:grpSpLocks/>
          </p:cNvGrpSpPr>
          <p:nvPr/>
        </p:nvGrpSpPr>
        <p:grpSpPr bwMode="auto">
          <a:xfrm>
            <a:off x="5400675" y="4387850"/>
            <a:ext cx="381000" cy="336550"/>
            <a:chOff x="3402" y="2764"/>
            <a:chExt cx="240" cy="212"/>
          </a:xfrm>
        </p:grpSpPr>
        <p:sp>
          <p:nvSpPr>
            <p:cNvPr id="131125" name="Text Box 53"/>
            <p:cNvSpPr txBox="1">
              <a:spLocks noChangeArrowheads="1"/>
            </p:cNvSpPr>
            <p:nvPr/>
          </p:nvSpPr>
          <p:spPr bwMode="auto">
            <a:xfrm>
              <a:off x="3402" y="2764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31149" name="Line 77"/>
            <p:cNvSpPr>
              <a:spLocks noChangeShapeType="1"/>
            </p:cNvSpPr>
            <p:nvPr/>
          </p:nvSpPr>
          <p:spPr bwMode="auto">
            <a:xfrm>
              <a:off x="3456" y="2810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154" name="Group 82"/>
          <p:cNvGrpSpPr>
            <a:grpSpLocks/>
          </p:cNvGrpSpPr>
          <p:nvPr/>
        </p:nvGrpSpPr>
        <p:grpSpPr bwMode="auto">
          <a:xfrm>
            <a:off x="5400675" y="5835650"/>
            <a:ext cx="381000" cy="336550"/>
            <a:chOff x="3402" y="3676"/>
            <a:chExt cx="240" cy="212"/>
          </a:xfrm>
        </p:grpSpPr>
        <p:sp>
          <p:nvSpPr>
            <p:cNvPr id="131126" name="Text Box 54"/>
            <p:cNvSpPr txBox="1">
              <a:spLocks noChangeArrowheads="1"/>
            </p:cNvSpPr>
            <p:nvPr/>
          </p:nvSpPr>
          <p:spPr bwMode="auto">
            <a:xfrm>
              <a:off x="3402" y="3676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31150" name="Line 78"/>
            <p:cNvSpPr>
              <a:spLocks noChangeShapeType="1"/>
            </p:cNvSpPr>
            <p:nvPr/>
          </p:nvSpPr>
          <p:spPr bwMode="auto">
            <a:xfrm>
              <a:off x="3447" y="3713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838200" y="1600200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The active-LOW </a:t>
            </a:r>
            <a:r>
              <a:rPr lang="en-US" altLang="zh-CN" i="1">
                <a:ea typeface="宋体" panose="02010600030101010101" pitchFamily="2" charset="-122"/>
              </a:rPr>
              <a:t>S-R</a:t>
            </a:r>
            <a:r>
              <a:rPr lang="en-US" altLang="zh-CN">
                <a:ea typeface="宋体" panose="02010600030101010101" pitchFamily="2" charset="-122"/>
              </a:rPr>
              <a:t> latch is in a stable (latched) condition when both inputs are HIGH. </a:t>
            </a:r>
          </a:p>
        </p:txBody>
      </p:sp>
      <p:pic>
        <p:nvPicPr>
          <p:cNvPr id="131075" name="Picture 3" descr="SH2507-cr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914400" y="1143000"/>
            <a:ext cx="1139825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FF99"/>
                </a:solidFill>
                <a:ea typeface="宋体" panose="02010600030101010101" pitchFamily="2" charset="-122"/>
              </a:rPr>
              <a:t>Latches</a:t>
            </a: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7381875" y="26352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</a:p>
        </p:txBody>
      </p:sp>
      <p:grpSp>
        <p:nvGrpSpPr>
          <p:cNvPr id="131082" name="Group 10"/>
          <p:cNvGrpSpPr>
            <a:grpSpLocks/>
          </p:cNvGrpSpPr>
          <p:nvPr/>
        </p:nvGrpSpPr>
        <p:grpSpPr bwMode="auto">
          <a:xfrm>
            <a:off x="7391400" y="3754438"/>
            <a:ext cx="381000" cy="336550"/>
            <a:chOff x="2454" y="3201"/>
            <a:chExt cx="240" cy="212"/>
          </a:xfrm>
        </p:grpSpPr>
        <p:sp>
          <p:nvSpPr>
            <p:cNvPr id="131083" name="Text Box 11"/>
            <p:cNvSpPr txBox="1">
              <a:spLocks noChangeArrowheads="1"/>
            </p:cNvSpPr>
            <p:nvPr/>
          </p:nvSpPr>
          <p:spPr bwMode="auto">
            <a:xfrm>
              <a:off x="2454" y="3201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31084" name="Line 12"/>
            <p:cNvSpPr>
              <a:spLocks noChangeShapeType="1"/>
            </p:cNvSpPr>
            <p:nvPr/>
          </p:nvSpPr>
          <p:spPr bwMode="auto">
            <a:xfrm>
              <a:off x="2524" y="3237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087" name="Group 15"/>
          <p:cNvGrpSpPr>
            <a:grpSpLocks/>
          </p:cNvGrpSpPr>
          <p:nvPr/>
        </p:nvGrpSpPr>
        <p:grpSpPr bwMode="auto">
          <a:xfrm flipV="1">
            <a:off x="4953000" y="2559050"/>
            <a:ext cx="457200" cy="152400"/>
            <a:chOff x="2208" y="2928"/>
            <a:chExt cx="336" cy="144"/>
          </a:xfrm>
        </p:grpSpPr>
        <p:sp>
          <p:nvSpPr>
            <p:cNvPr id="131088" name="Line 16"/>
            <p:cNvSpPr>
              <a:spLocks noChangeShapeType="1"/>
            </p:cNvSpPr>
            <p:nvPr/>
          </p:nvSpPr>
          <p:spPr bwMode="auto">
            <a:xfrm>
              <a:off x="2208" y="3072"/>
              <a:ext cx="9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9" name="Line 17"/>
            <p:cNvSpPr>
              <a:spLocks noChangeShapeType="1"/>
            </p:cNvSpPr>
            <p:nvPr/>
          </p:nvSpPr>
          <p:spPr bwMode="auto">
            <a:xfrm flipV="1">
              <a:off x="2304" y="292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0" name="Line 18"/>
            <p:cNvSpPr>
              <a:spLocks noChangeShapeType="1"/>
            </p:cNvSpPr>
            <p:nvPr/>
          </p:nvSpPr>
          <p:spPr bwMode="auto">
            <a:xfrm>
              <a:off x="2304" y="2928"/>
              <a:ext cx="1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1" name="Line 19"/>
            <p:cNvSpPr>
              <a:spLocks noChangeShapeType="1"/>
            </p:cNvSpPr>
            <p:nvPr/>
          </p:nvSpPr>
          <p:spPr bwMode="auto">
            <a:xfrm>
              <a:off x="2448" y="292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2" name="Line 20"/>
            <p:cNvSpPr>
              <a:spLocks noChangeShapeType="1"/>
            </p:cNvSpPr>
            <p:nvPr/>
          </p:nvSpPr>
          <p:spPr bwMode="auto">
            <a:xfrm>
              <a:off x="2448" y="3072"/>
              <a:ext cx="9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5181600" y="2438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7162800" y="24828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7162800" y="36258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31104" name="Text Box 32"/>
          <p:cNvSpPr txBox="1">
            <a:spLocks noChangeArrowheads="1"/>
          </p:cNvSpPr>
          <p:nvPr/>
        </p:nvSpPr>
        <p:spPr bwMode="auto">
          <a:xfrm>
            <a:off x="7162800" y="36258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31105" name="Text Box 33"/>
          <p:cNvSpPr txBox="1">
            <a:spLocks noChangeArrowheads="1"/>
          </p:cNvSpPr>
          <p:nvPr/>
        </p:nvSpPr>
        <p:spPr bwMode="auto">
          <a:xfrm>
            <a:off x="7162800" y="24828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31106" name="Text Box 34"/>
          <p:cNvSpPr txBox="1">
            <a:spLocks noChangeArrowheads="1"/>
          </p:cNvSpPr>
          <p:nvPr/>
        </p:nvSpPr>
        <p:spPr bwMode="auto">
          <a:xfrm>
            <a:off x="5181600" y="38544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31120" name="Text Box 48"/>
          <p:cNvSpPr txBox="1">
            <a:spLocks noChangeArrowheads="1"/>
          </p:cNvSpPr>
          <p:nvPr/>
        </p:nvSpPr>
        <p:spPr bwMode="auto">
          <a:xfrm>
            <a:off x="7467600" y="2913063"/>
            <a:ext cx="10668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Latch initially RESET</a:t>
            </a:r>
          </a:p>
        </p:txBody>
      </p:sp>
      <p:sp>
        <p:nvSpPr>
          <p:cNvPr id="131122" name="Line 50"/>
          <p:cNvSpPr>
            <a:spLocks noChangeShapeType="1"/>
          </p:cNvSpPr>
          <p:nvPr/>
        </p:nvSpPr>
        <p:spPr bwMode="auto">
          <a:xfrm>
            <a:off x="3074988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123" name="Line 51"/>
          <p:cNvSpPr>
            <a:spLocks noChangeShapeType="1"/>
          </p:cNvSpPr>
          <p:nvPr/>
        </p:nvSpPr>
        <p:spPr bwMode="auto">
          <a:xfrm>
            <a:off x="33528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1124" name="Object 52"/>
          <p:cNvGraphicFramePr>
            <a:graphicFrameLocks noChangeAspect="1"/>
          </p:cNvGraphicFramePr>
          <p:nvPr/>
        </p:nvGraphicFramePr>
        <p:xfrm>
          <a:off x="5638800" y="2552700"/>
          <a:ext cx="1773238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6" name="CorelDRAW" r:id="rId5" imgW="804351" imgH="744200" progId="CorelDRAW.Graphic.13">
                  <p:embed/>
                </p:oleObj>
              </mc:Choice>
              <mc:Fallback>
                <p:oleObj name="CorelDRAW" r:id="rId5" imgW="804351" imgH="744200" progId="CorelDRAW.Graphic.1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552700"/>
                        <a:ext cx="1773238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27" name="Text Box 55"/>
          <p:cNvSpPr txBox="1">
            <a:spLocks noChangeArrowheads="1"/>
          </p:cNvSpPr>
          <p:nvPr/>
        </p:nvSpPr>
        <p:spPr bwMode="auto">
          <a:xfrm>
            <a:off x="7381875" y="45402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</a:p>
        </p:txBody>
      </p:sp>
      <p:grpSp>
        <p:nvGrpSpPr>
          <p:cNvPr id="131128" name="Group 56"/>
          <p:cNvGrpSpPr>
            <a:grpSpLocks/>
          </p:cNvGrpSpPr>
          <p:nvPr/>
        </p:nvGrpSpPr>
        <p:grpSpPr bwMode="auto">
          <a:xfrm>
            <a:off x="7391400" y="5659438"/>
            <a:ext cx="381000" cy="336550"/>
            <a:chOff x="2454" y="3201"/>
            <a:chExt cx="240" cy="212"/>
          </a:xfrm>
        </p:grpSpPr>
        <p:sp>
          <p:nvSpPr>
            <p:cNvPr id="131129" name="Text Box 57"/>
            <p:cNvSpPr txBox="1">
              <a:spLocks noChangeArrowheads="1"/>
            </p:cNvSpPr>
            <p:nvPr/>
          </p:nvSpPr>
          <p:spPr bwMode="auto">
            <a:xfrm>
              <a:off x="2454" y="3201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31130" name="Line 58"/>
            <p:cNvSpPr>
              <a:spLocks noChangeShapeType="1"/>
            </p:cNvSpPr>
            <p:nvPr/>
          </p:nvSpPr>
          <p:spPr bwMode="auto">
            <a:xfrm>
              <a:off x="2524" y="3237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131" name="Group 59"/>
          <p:cNvGrpSpPr>
            <a:grpSpLocks/>
          </p:cNvGrpSpPr>
          <p:nvPr/>
        </p:nvGrpSpPr>
        <p:grpSpPr bwMode="auto">
          <a:xfrm flipV="1">
            <a:off x="5029200" y="5867400"/>
            <a:ext cx="457200" cy="152400"/>
            <a:chOff x="2208" y="2928"/>
            <a:chExt cx="336" cy="144"/>
          </a:xfrm>
        </p:grpSpPr>
        <p:sp>
          <p:nvSpPr>
            <p:cNvPr id="131132" name="Line 60"/>
            <p:cNvSpPr>
              <a:spLocks noChangeShapeType="1"/>
            </p:cNvSpPr>
            <p:nvPr/>
          </p:nvSpPr>
          <p:spPr bwMode="auto">
            <a:xfrm>
              <a:off x="2208" y="3072"/>
              <a:ext cx="9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33" name="Line 61"/>
            <p:cNvSpPr>
              <a:spLocks noChangeShapeType="1"/>
            </p:cNvSpPr>
            <p:nvPr/>
          </p:nvSpPr>
          <p:spPr bwMode="auto">
            <a:xfrm flipV="1">
              <a:off x="2304" y="292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34" name="Line 62"/>
            <p:cNvSpPr>
              <a:spLocks noChangeShapeType="1"/>
            </p:cNvSpPr>
            <p:nvPr/>
          </p:nvSpPr>
          <p:spPr bwMode="auto">
            <a:xfrm>
              <a:off x="2304" y="2928"/>
              <a:ext cx="1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35" name="Line 63"/>
            <p:cNvSpPr>
              <a:spLocks noChangeShapeType="1"/>
            </p:cNvSpPr>
            <p:nvPr/>
          </p:nvSpPr>
          <p:spPr bwMode="auto">
            <a:xfrm>
              <a:off x="2448" y="292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36" name="Line 64"/>
            <p:cNvSpPr>
              <a:spLocks noChangeShapeType="1"/>
            </p:cNvSpPr>
            <p:nvPr/>
          </p:nvSpPr>
          <p:spPr bwMode="auto">
            <a:xfrm>
              <a:off x="2448" y="3072"/>
              <a:ext cx="9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137" name="Text Box 65"/>
          <p:cNvSpPr txBox="1">
            <a:spLocks noChangeArrowheads="1"/>
          </p:cNvSpPr>
          <p:nvPr/>
        </p:nvSpPr>
        <p:spPr bwMode="auto">
          <a:xfrm>
            <a:off x="5181600" y="4343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31138" name="Text Box 66"/>
          <p:cNvSpPr txBox="1">
            <a:spLocks noChangeArrowheads="1"/>
          </p:cNvSpPr>
          <p:nvPr/>
        </p:nvSpPr>
        <p:spPr bwMode="auto">
          <a:xfrm>
            <a:off x="7162800" y="5486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31139" name="Text Box 67"/>
          <p:cNvSpPr txBox="1">
            <a:spLocks noChangeArrowheads="1"/>
          </p:cNvSpPr>
          <p:nvPr/>
        </p:nvSpPr>
        <p:spPr bwMode="auto">
          <a:xfrm>
            <a:off x="7162800" y="4419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31140" name="Text Box 68"/>
          <p:cNvSpPr txBox="1">
            <a:spLocks noChangeArrowheads="1"/>
          </p:cNvSpPr>
          <p:nvPr/>
        </p:nvSpPr>
        <p:spPr bwMode="auto">
          <a:xfrm>
            <a:off x="7162800" y="4419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31141" name="Text Box 69"/>
          <p:cNvSpPr txBox="1">
            <a:spLocks noChangeArrowheads="1"/>
          </p:cNvSpPr>
          <p:nvPr/>
        </p:nvSpPr>
        <p:spPr bwMode="auto">
          <a:xfrm>
            <a:off x="7162800" y="5486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31142" name="Text Box 70"/>
          <p:cNvSpPr txBox="1">
            <a:spLocks noChangeArrowheads="1"/>
          </p:cNvSpPr>
          <p:nvPr/>
        </p:nvSpPr>
        <p:spPr bwMode="auto">
          <a:xfrm>
            <a:off x="5257800" y="57594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31143" name="Text Box 71"/>
          <p:cNvSpPr txBox="1">
            <a:spLocks noChangeArrowheads="1"/>
          </p:cNvSpPr>
          <p:nvPr/>
        </p:nvSpPr>
        <p:spPr bwMode="auto">
          <a:xfrm>
            <a:off x="7467600" y="4818063"/>
            <a:ext cx="10668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Latch initially SET</a:t>
            </a:r>
          </a:p>
        </p:txBody>
      </p:sp>
      <p:graphicFrame>
        <p:nvGraphicFramePr>
          <p:cNvPr id="131144" name="Object 72"/>
          <p:cNvGraphicFramePr>
            <a:graphicFrameLocks noChangeAspect="1"/>
          </p:cNvGraphicFramePr>
          <p:nvPr/>
        </p:nvGraphicFramePr>
        <p:xfrm>
          <a:off x="5638800" y="4457700"/>
          <a:ext cx="1773238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7" name="CorelDRAW" r:id="rId7" imgW="804351" imgH="744200" progId="CorelDRAW.Graphic.13">
                  <p:embed/>
                </p:oleObj>
              </mc:Choice>
              <mc:Fallback>
                <p:oleObj name="CorelDRAW" r:id="rId7" imgW="804351" imgH="744200" progId="CorelDRAW.Graphic.1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457700"/>
                        <a:ext cx="1773238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46" name="Rectangle 74"/>
          <p:cNvSpPr>
            <a:spLocks noChangeArrowheads="1"/>
          </p:cNvSpPr>
          <p:nvPr/>
        </p:nvSpPr>
        <p:spPr bwMode="auto">
          <a:xfrm>
            <a:off x="4953000" y="4191000"/>
            <a:ext cx="35814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1151" name="Group 79"/>
          <p:cNvGrpSpPr>
            <a:grpSpLocks/>
          </p:cNvGrpSpPr>
          <p:nvPr/>
        </p:nvGrpSpPr>
        <p:grpSpPr bwMode="auto">
          <a:xfrm>
            <a:off x="5400675" y="2482850"/>
            <a:ext cx="381000" cy="336550"/>
            <a:chOff x="3402" y="1564"/>
            <a:chExt cx="240" cy="212"/>
          </a:xfrm>
        </p:grpSpPr>
        <p:sp>
          <p:nvSpPr>
            <p:cNvPr id="131079" name="Text Box 7"/>
            <p:cNvSpPr txBox="1">
              <a:spLocks noChangeArrowheads="1"/>
            </p:cNvSpPr>
            <p:nvPr/>
          </p:nvSpPr>
          <p:spPr bwMode="auto">
            <a:xfrm>
              <a:off x="3402" y="1564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31147" name="Line 75"/>
            <p:cNvSpPr>
              <a:spLocks noChangeShapeType="1"/>
            </p:cNvSpPr>
            <p:nvPr/>
          </p:nvSpPr>
          <p:spPr bwMode="auto">
            <a:xfrm>
              <a:off x="3456" y="1584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152" name="Group 80"/>
          <p:cNvGrpSpPr>
            <a:grpSpLocks/>
          </p:cNvGrpSpPr>
          <p:nvPr/>
        </p:nvGrpSpPr>
        <p:grpSpPr bwMode="auto">
          <a:xfrm>
            <a:off x="5400675" y="3930650"/>
            <a:ext cx="381000" cy="336550"/>
            <a:chOff x="3402" y="2476"/>
            <a:chExt cx="240" cy="212"/>
          </a:xfrm>
        </p:grpSpPr>
        <p:sp>
          <p:nvSpPr>
            <p:cNvPr id="131080" name="Text Box 8"/>
            <p:cNvSpPr txBox="1">
              <a:spLocks noChangeArrowheads="1"/>
            </p:cNvSpPr>
            <p:nvPr/>
          </p:nvSpPr>
          <p:spPr bwMode="auto">
            <a:xfrm>
              <a:off x="3402" y="2476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31148" name="Line 76"/>
            <p:cNvSpPr>
              <a:spLocks noChangeShapeType="1"/>
            </p:cNvSpPr>
            <p:nvPr/>
          </p:nvSpPr>
          <p:spPr bwMode="auto">
            <a:xfrm>
              <a:off x="3456" y="2496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159" name="Group 87"/>
          <p:cNvGrpSpPr>
            <a:grpSpLocks/>
          </p:cNvGrpSpPr>
          <p:nvPr/>
        </p:nvGrpSpPr>
        <p:grpSpPr bwMode="auto">
          <a:xfrm>
            <a:off x="914400" y="2438400"/>
            <a:ext cx="3886200" cy="1920875"/>
            <a:chOff x="576" y="1536"/>
            <a:chExt cx="2448" cy="1210"/>
          </a:xfrm>
        </p:grpSpPr>
        <p:sp>
          <p:nvSpPr>
            <p:cNvPr id="131086" name="Text Box 14"/>
            <p:cNvSpPr txBox="1">
              <a:spLocks noChangeArrowheads="1"/>
            </p:cNvSpPr>
            <p:nvPr/>
          </p:nvSpPr>
          <p:spPr bwMode="auto">
            <a:xfrm>
              <a:off x="576" y="1536"/>
              <a:ext cx="2448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</a:rPr>
                <a:t>Assume the latch is initially RESET (</a:t>
              </a:r>
              <a:r>
                <a:rPr lang="en-US" altLang="zh-CN" sz="2000" i="1">
                  <a:ea typeface="宋体" panose="02010600030101010101" pitchFamily="2" charset="-122"/>
                </a:rPr>
                <a:t>Q</a:t>
              </a:r>
              <a:r>
                <a:rPr lang="en-US" altLang="zh-CN" sz="2000">
                  <a:ea typeface="宋体" panose="02010600030101010101" pitchFamily="2" charset="-122"/>
                </a:rPr>
                <a:t> = 0) and the inputs are at their inactive level (1). To SET the latch (</a:t>
              </a:r>
              <a:r>
                <a:rPr lang="en-US" altLang="zh-CN" sz="2000" i="1">
                  <a:ea typeface="宋体" panose="02010600030101010101" pitchFamily="2" charset="-122"/>
                </a:rPr>
                <a:t>Q </a:t>
              </a:r>
              <a:r>
                <a:rPr lang="en-US" altLang="zh-CN" sz="2000">
                  <a:ea typeface="宋体" panose="02010600030101010101" pitchFamily="2" charset="-122"/>
                </a:rPr>
                <a:t>= 1), a momentary LOW signal is applied to the </a:t>
              </a:r>
              <a:r>
                <a:rPr lang="en-US" altLang="zh-CN" sz="2000" i="1">
                  <a:ea typeface="宋体" panose="02010600030101010101" pitchFamily="2" charset="-122"/>
                </a:rPr>
                <a:t>S</a:t>
              </a:r>
              <a:r>
                <a:rPr lang="en-US" altLang="zh-CN" sz="2000">
                  <a:ea typeface="宋体" panose="02010600030101010101" pitchFamily="2" charset="-122"/>
                </a:rPr>
                <a:t> input while the </a:t>
              </a:r>
              <a:r>
                <a:rPr lang="en-US" altLang="zh-CN" sz="2000" i="1">
                  <a:ea typeface="宋体" panose="02010600030101010101" pitchFamily="2" charset="-122"/>
                </a:rPr>
                <a:t>R</a:t>
              </a:r>
              <a:r>
                <a:rPr lang="en-US" altLang="zh-CN" sz="2000">
                  <a:ea typeface="宋体" panose="02010600030101010101" pitchFamily="2" charset="-122"/>
                </a:rPr>
                <a:t> remains HIGH. </a:t>
              </a:r>
            </a:p>
          </p:txBody>
        </p:sp>
        <p:sp>
          <p:nvSpPr>
            <p:cNvPr id="131155" name="Line 83"/>
            <p:cNvSpPr>
              <a:spLocks noChangeShapeType="1"/>
            </p:cNvSpPr>
            <p:nvPr/>
          </p:nvSpPr>
          <p:spPr bwMode="auto">
            <a:xfrm>
              <a:off x="1680" y="23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56" name="Line 84"/>
            <p:cNvSpPr>
              <a:spLocks noChangeShapeType="1"/>
            </p:cNvSpPr>
            <p:nvPr/>
          </p:nvSpPr>
          <p:spPr bwMode="auto">
            <a:xfrm>
              <a:off x="2784" y="23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160" name="Group 88"/>
          <p:cNvGrpSpPr>
            <a:grpSpLocks/>
          </p:cNvGrpSpPr>
          <p:nvPr/>
        </p:nvGrpSpPr>
        <p:grpSpPr bwMode="auto">
          <a:xfrm>
            <a:off x="914400" y="4343400"/>
            <a:ext cx="3657600" cy="1006475"/>
            <a:chOff x="576" y="2880"/>
            <a:chExt cx="2304" cy="634"/>
          </a:xfrm>
        </p:grpSpPr>
        <p:sp>
          <p:nvSpPr>
            <p:cNvPr id="131145" name="Text Box 73"/>
            <p:cNvSpPr txBox="1">
              <a:spLocks noChangeArrowheads="1"/>
            </p:cNvSpPr>
            <p:nvPr/>
          </p:nvSpPr>
          <p:spPr bwMode="auto">
            <a:xfrm>
              <a:off x="576" y="2880"/>
              <a:ext cx="230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</a:rPr>
                <a:t>To RESET the latch a momentary LOW is applied to the </a:t>
              </a:r>
              <a:r>
                <a:rPr lang="en-US" altLang="zh-CN" sz="2000" i="1">
                  <a:ea typeface="宋体" panose="02010600030101010101" pitchFamily="2" charset="-122"/>
                </a:rPr>
                <a:t>R</a:t>
              </a:r>
              <a:r>
                <a:rPr lang="en-US" altLang="zh-CN" sz="2000">
                  <a:ea typeface="宋体" panose="02010600030101010101" pitchFamily="2" charset="-122"/>
                </a:rPr>
                <a:t> input while </a:t>
              </a:r>
              <a:r>
                <a:rPr lang="en-US" altLang="zh-CN" sz="2000" i="1">
                  <a:ea typeface="宋体" panose="02010600030101010101" pitchFamily="2" charset="-122"/>
                </a:rPr>
                <a:t>S</a:t>
              </a:r>
              <a:r>
                <a:rPr lang="en-US" altLang="zh-CN" sz="2000">
                  <a:ea typeface="宋体" panose="02010600030101010101" pitchFamily="2" charset="-122"/>
                </a:rPr>
                <a:t> is HIGH.</a:t>
              </a:r>
            </a:p>
          </p:txBody>
        </p:sp>
        <p:sp>
          <p:nvSpPr>
            <p:cNvPr id="131157" name="Line 85"/>
            <p:cNvSpPr>
              <a:spLocks noChangeShapeType="1"/>
            </p:cNvSpPr>
            <p:nvPr/>
          </p:nvSpPr>
          <p:spPr bwMode="auto">
            <a:xfrm>
              <a:off x="2112" y="312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58" name="Line 86"/>
            <p:cNvSpPr>
              <a:spLocks noChangeShapeType="1"/>
            </p:cNvSpPr>
            <p:nvPr/>
          </p:nvSpPr>
          <p:spPr bwMode="auto">
            <a:xfrm>
              <a:off x="1008" y="33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161" name="Text Box 89"/>
          <p:cNvSpPr txBox="1">
            <a:spLocks noChangeArrowheads="1"/>
          </p:cNvSpPr>
          <p:nvPr/>
        </p:nvSpPr>
        <p:spPr bwMode="auto">
          <a:xfrm>
            <a:off x="914400" y="5410200"/>
            <a:ext cx="350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Never apply an active set and reset at the same time (invalid).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1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31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31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1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1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1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1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131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1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3" grpId="0"/>
      <p:bldP spid="131094" grpId="0"/>
      <p:bldP spid="131095" grpId="0"/>
      <p:bldP spid="131104" grpId="0"/>
      <p:bldP spid="131105" grpId="0"/>
      <p:bldP spid="131120" grpId="0"/>
      <p:bldP spid="131138" grpId="0"/>
      <p:bldP spid="131139" grpId="0"/>
      <p:bldP spid="131140" grpId="0"/>
      <p:bldP spid="131141" grpId="0"/>
      <p:bldP spid="131142" grpId="0"/>
      <p:bldP spid="131143" grpId="0"/>
      <p:bldP spid="131146" grpId="0" animBg="1"/>
      <p:bldP spid="1311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838200" y="16002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The active-LOW </a:t>
            </a:r>
            <a:r>
              <a:rPr lang="en-US" altLang="zh-CN" i="1">
                <a:ea typeface="宋体" panose="02010600030101010101" pitchFamily="2" charset="-122"/>
              </a:rPr>
              <a:t>S-R</a:t>
            </a:r>
            <a:r>
              <a:rPr lang="en-US" altLang="zh-CN">
                <a:ea typeface="宋体" panose="02010600030101010101" pitchFamily="2" charset="-122"/>
              </a:rPr>
              <a:t> latch is available as the 74LS279A IC. </a:t>
            </a:r>
          </a:p>
        </p:txBody>
      </p:sp>
      <p:pic>
        <p:nvPicPr>
          <p:cNvPr id="133129" name="Picture 9" descr="SH2507-cr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914400" y="1143000"/>
            <a:ext cx="1139825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FF99"/>
                </a:solidFill>
                <a:ea typeface="宋体" panose="02010600030101010101" pitchFamily="2" charset="-122"/>
              </a:rPr>
              <a:t>Latches</a:t>
            </a:r>
          </a:p>
        </p:txBody>
      </p:sp>
      <p:sp>
        <p:nvSpPr>
          <p:cNvPr id="133149" name="Line 29"/>
          <p:cNvSpPr>
            <a:spLocks noChangeShapeType="1"/>
          </p:cNvSpPr>
          <p:nvPr/>
        </p:nvSpPr>
        <p:spPr bwMode="auto">
          <a:xfrm>
            <a:off x="3074988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50" name="Line 30"/>
          <p:cNvSpPr>
            <a:spLocks noChangeShapeType="1"/>
          </p:cNvSpPr>
          <p:nvPr/>
        </p:nvSpPr>
        <p:spPr bwMode="auto">
          <a:xfrm>
            <a:off x="33528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3186" name="Object 66"/>
          <p:cNvGraphicFramePr>
            <a:graphicFrameLocks noChangeAspect="1"/>
          </p:cNvGraphicFramePr>
          <p:nvPr/>
        </p:nvGraphicFramePr>
        <p:xfrm>
          <a:off x="5410200" y="2286000"/>
          <a:ext cx="2185988" cy="347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9" name="CorelDRAW" r:id="rId5" imgW="1208612" imgH="1920484" progId="CorelDRAW.Graphic.13">
                  <p:embed/>
                </p:oleObj>
              </mc:Choice>
              <mc:Fallback>
                <p:oleObj name="CorelDRAW" r:id="rId5" imgW="1208612" imgH="1920484" progId="CorelDRAW.Graphic.1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86000"/>
                        <a:ext cx="2185988" cy="347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7" name="Text Box 67"/>
          <p:cNvSpPr txBox="1">
            <a:spLocks noChangeArrowheads="1"/>
          </p:cNvSpPr>
          <p:nvPr/>
        </p:nvSpPr>
        <p:spPr bwMode="auto">
          <a:xfrm>
            <a:off x="7607300" y="2514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33188" name="Text Box 68"/>
          <p:cNvSpPr txBox="1">
            <a:spLocks noChangeArrowheads="1"/>
          </p:cNvSpPr>
          <p:nvPr/>
        </p:nvSpPr>
        <p:spPr bwMode="auto">
          <a:xfrm>
            <a:off x="7607300" y="3341688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33189" name="Text Box 69"/>
          <p:cNvSpPr txBox="1">
            <a:spLocks noChangeArrowheads="1"/>
          </p:cNvSpPr>
          <p:nvPr/>
        </p:nvSpPr>
        <p:spPr bwMode="auto">
          <a:xfrm>
            <a:off x="7607300" y="4186238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33190" name="Text Box 70"/>
          <p:cNvSpPr txBox="1">
            <a:spLocks noChangeArrowheads="1"/>
          </p:cNvSpPr>
          <p:nvPr/>
        </p:nvSpPr>
        <p:spPr bwMode="auto">
          <a:xfrm>
            <a:off x="7607300" y="50641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33191" name="Text Box 71"/>
          <p:cNvSpPr txBox="1">
            <a:spLocks noChangeArrowheads="1"/>
          </p:cNvSpPr>
          <p:nvPr/>
        </p:nvSpPr>
        <p:spPr bwMode="auto">
          <a:xfrm>
            <a:off x="5867400" y="571500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74LS279A </a:t>
            </a:r>
          </a:p>
        </p:txBody>
      </p:sp>
      <p:grpSp>
        <p:nvGrpSpPr>
          <p:cNvPr id="133207" name="Group 87"/>
          <p:cNvGrpSpPr>
            <a:grpSpLocks/>
          </p:cNvGrpSpPr>
          <p:nvPr/>
        </p:nvGrpSpPr>
        <p:grpSpPr bwMode="auto">
          <a:xfrm>
            <a:off x="914400" y="2057400"/>
            <a:ext cx="4191000" cy="1311275"/>
            <a:chOff x="576" y="1296"/>
            <a:chExt cx="2640" cy="826"/>
          </a:xfrm>
        </p:grpSpPr>
        <p:sp>
          <p:nvSpPr>
            <p:cNvPr id="133192" name="Text Box 72"/>
            <p:cNvSpPr txBox="1">
              <a:spLocks noChangeArrowheads="1"/>
            </p:cNvSpPr>
            <p:nvPr/>
          </p:nvSpPr>
          <p:spPr bwMode="auto">
            <a:xfrm>
              <a:off x="576" y="1296"/>
              <a:ext cx="264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</a:rPr>
                <a:t>It features four internal latches with two having two </a:t>
              </a:r>
              <a:r>
                <a:rPr lang="en-US" altLang="zh-CN" sz="2000" i="1">
                  <a:ea typeface="宋体" panose="02010600030101010101" pitchFamily="2" charset="-122"/>
                </a:rPr>
                <a:t>S</a:t>
              </a:r>
              <a:r>
                <a:rPr lang="en-US" altLang="zh-CN" sz="2000">
                  <a:ea typeface="宋体" panose="02010600030101010101" pitchFamily="2" charset="-122"/>
                </a:rPr>
                <a:t> inputs. To SET any of the latches, the </a:t>
              </a:r>
              <a:r>
                <a:rPr lang="en-US" altLang="zh-CN" sz="2000" i="1">
                  <a:ea typeface="宋体" panose="02010600030101010101" pitchFamily="2" charset="-122"/>
                </a:rPr>
                <a:t>S</a:t>
              </a:r>
              <a:r>
                <a:rPr lang="en-US" altLang="zh-CN" sz="2000">
                  <a:ea typeface="宋体" panose="02010600030101010101" pitchFamily="2" charset="-122"/>
                </a:rPr>
                <a:t> line is pulsed low. It is available in several packages. </a:t>
              </a:r>
            </a:p>
          </p:txBody>
        </p:sp>
        <p:sp>
          <p:nvSpPr>
            <p:cNvPr id="133193" name="Line 73"/>
            <p:cNvSpPr>
              <a:spLocks noChangeShapeType="1"/>
            </p:cNvSpPr>
            <p:nvPr/>
          </p:nvSpPr>
          <p:spPr bwMode="auto">
            <a:xfrm>
              <a:off x="1673" y="153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94" name="Line 74"/>
            <p:cNvSpPr>
              <a:spLocks noChangeShapeType="1"/>
            </p:cNvSpPr>
            <p:nvPr/>
          </p:nvSpPr>
          <p:spPr bwMode="auto">
            <a:xfrm>
              <a:off x="1796" y="172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05" name="Group 85"/>
          <p:cNvGrpSpPr>
            <a:grpSpLocks/>
          </p:cNvGrpSpPr>
          <p:nvPr/>
        </p:nvGrpSpPr>
        <p:grpSpPr bwMode="auto">
          <a:xfrm>
            <a:off x="1219200" y="3962400"/>
            <a:ext cx="3962400" cy="1984375"/>
            <a:chOff x="768" y="2496"/>
            <a:chExt cx="2496" cy="1250"/>
          </a:xfrm>
        </p:grpSpPr>
        <p:graphicFrame>
          <p:nvGraphicFramePr>
            <p:cNvPr id="133195" name="Object 75"/>
            <p:cNvGraphicFramePr>
              <a:graphicFrameLocks noChangeAspect="1"/>
            </p:cNvGraphicFramePr>
            <p:nvPr/>
          </p:nvGraphicFramePr>
          <p:xfrm>
            <a:off x="768" y="2688"/>
            <a:ext cx="2457" cy="10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40" name="CorelDRAW" r:id="rId7" imgW="2314555" imgH="996168" progId="CorelDRAW.Graphic.13">
                    <p:embed/>
                  </p:oleObj>
                </mc:Choice>
                <mc:Fallback>
                  <p:oleObj name="CorelDRAW" r:id="rId7" imgW="2314555" imgH="996168" progId="CorelDRAW.Graphic.1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688"/>
                          <a:ext cx="2457" cy="10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99" name="Text Box 79"/>
            <p:cNvSpPr txBox="1">
              <a:spLocks noChangeArrowheads="1"/>
            </p:cNvSpPr>
            <p:nvPr/>
          </p:nvSpPr>
          <p:spPr bwMode="auto">
            <a:xfrm>
              <a:off x="2352" y="34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ea typeface="宋体" panose="02010600030101010101" pitchFamily="2" charset="-122"/>
                </a:rPr>
                <a:t>Position 1 to 2</a:t>
              </a:r>
            </a:p>
          </p:txBody>
        </p:sp>
        <p:sp>
          <p:nvSpPr>
            <p:cNvPr id="133200" name="Text Box 80"/>
            <p:cNvSpPr txBox="1">
              <a:spLocks noChangeArrowheads="1"/>
            </p:cNvSpPr>
            <p:nvPr/>
          </p:nvSpPr>
          <p:spPr bwMode="auto">
            <a:xfrm>
              <a:off x="2832" y="34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ea typeface="宋体" panose="02010600030101010101" pitchFamily="2" charset="-122"/>
                </a:rPr>
                <a:t>Position 2 to 1</a:t>
              </a:r>
            </a:p>
          </p:txBody>
        </p:sp>
        <p:sp>
          <p:nvSpPr>
            <p:cNvPr id="133201" name="Text Box 81"/>
            <p:cNvSpPr txBox="1">
              <a:spLocks noChangeArrowheads="1"/>
            </p:cNvSpPr>
            <p:nvPr/>
          </p:nvSpPr>
          <p:spPr bwMode="auto">
            <a:xfrm>
              <a:off x="1708" y="3222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i="1"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33202" name="Text Box 82"/>
            <p:cNvSpPr txBox="1">
              <a:spLocks noChangeArrowheads="1"/>
            </p:cNvSpPr>
            <p:nvPr/>
          </p:nvSpPr>
          <p:spPr bwMode="auto">
            <a:xfrm>
              <a:off x="1708" y="3462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i="1"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33203" name="Text Box 83"/>
            <p:cNvSpPr txBox="1">
              <a:spLocks noChangeArrowheads="1"/>
            </p:cNvSpPr>
            <p:nvPr/>
          </p:nvSpPr>
          <p:spPr bwMode="auto">
            <a:xfrm>
              <a:off x="2112" y="3120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i="1"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33204" name="Text Box 84"/>
            <p:cNvSpPr txBox="1">
              <a:spLocks noChangeArrowheads="1"/>
            </p:cNvSpPr>
            <p:nvPr/>
          </p:nvSpPr>
          <p:spPr bwMode="auto">
            <a:xfrm>
              <a:off x="1248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i="1">
                  <a:ea typeface="宋体" panose="02010600030101010101" pitchFamily="2" charset="-122"/>
                </a:rPr>
                <a:t>V</a:t>
              </a:r>
              <a:r>
                <a:rPr lang="en-US" altLang="zh-CN" sz="1400" baseline="-25000">
                  <a:ea typeface="宋体" panose="02010600030101010101" pitchFamily="2" charset="-122"/>
                </a:rPr>
                <a:t>CC</a:t>
              </a:r>
            </a:p>
          </p:txBody>
        </p:sp>
      </p:grpSp>
      <p:grpSp>
        <p:nvGrpSpPr>
          <p:cNvPr id="133208" name="Group 88"/>
          <p:cNvGrpSpPr>
            <a:grpSpLocks/>
          </p:cNvGrpSpPr>
          <p:nvPr/>
        </p:nvGrpSpPr>
        <p:grpSpPr bwMode="auto">
          <a:xfrm>
            <a:off x="914400" y="3352800"/>
            <a:ext cx="3886200" cy="701675"/>
            <a:chOff x="624" y="2112"/>
            <a:chExt cx="2448" cy="442"/>
          </a:xfrm>
        </p:grpSpPr>
        <p:sp>
          <p:nvSpPr>
            <p:cNvPr id="133196" name="Line 76"/>
            <p:cNvSpPr>
              <a:spLocks noChangeShapeType="1"/>
            </p:cNvSpPr>
            <p:nvPr/>
          </p:nvSpPr>
          <p:spPr bwMode="auto">
            <a:xfrm>
              <a:off x="690" y="215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97" name="Line 77"/>
            <p:cNvSpPr>
              <a:spLocks noChangeShapeType="1"/>
            </p:cNvSpPr>
            <p:nvPr/>
          </p:nvSpPr>
          <p:spPr bwMode="auto">
            <a:xfrm>
              <a:off x="834" y="215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6" name="Text Box 86"/>
            <p:cNvSpPr txBox="1">
              <a:spLocks noChangeArrowheads="1"/>
            </p:cNvSpPr>
            <p:nvPr/>
          </p:nvSpPr>
          <p:spPr bwMode="auto">
            <a:xfrm>
              <a:off x="624" y="2112"/>
              <a:ext cx="244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ea typeface="宋体" panose="02010600030101010101" pitchFamily="2" charset="-122"/>
                </a:rPr>
                <a:t>S-R</a:t>
              </a:r>
              <a:r>
                <a:rPr lang="en-US" altLang="zh-CN" sz="2000">
                  <a:ea typeface="宋体" panose="02010600030101010101" pitchFamily="2" charset="-122"/>
                </a:rPr>
                <a:t> latches are frequently used for switch debounce circuits as shown:</a:t>
              </a:r>
            </a:p>
          </p:txBody>
        </p:sp>
      </p:grpSp>
      <p:grpSp>
        <p:nvGrpSpPr>
          <p:cNvPr id="133212" name="Group 92"/>
          <p:cNvGrpSpPr>
            <a:grpSpLocks/>
          </p:cNvGrpSpPr>
          <p:nvPr/>
        </p:nvGrpSpPr>
        <p:grpSpPr bwMode="auto">
          <a:xfrm>
            <a:off x="2362200" y="4997450"/>
            <a:ext cx="457200" cy="336550"/>
            <a:chOff x="816" y="4464"/>
            <a:chExt cx="288" cy="212"/>
          </a:xfrm>
        </p:grpSpPr>
        <p:sp>
          <p:nvSpPr>
            <p:cNvPr id="133209" name="Text Box 89"/>
            <p:cNvSpPr txBox="1">
              <a:spLocks noChangeArrowheads="1"/>
            </p:cNvSpPr>
            <p:nvPr/>
          </p:nvSpPr>
          <p:spPr bwMode="auto">
            <a:xfrm>
              <a:off x="816" y="4464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33211" name="Line 91"/>
            <p:cNvSpPr>
              <a:spLocks noChangeShapeType="1"/>
            </p:cNvSpPr>
            <p:nvPr/>
          </p:nvSpPr>
          <p:spPr bwMode="auto">
            <a:xfrm>
              <a:off x="864" y="45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14" name="Group 94"/>
          <p:cNvGrpSpPr>
            <a:grpSpLocks/>
          </p:cNvGrpSpPr>
          <p:nvPr/>
        </p:nvGrpSpPr>
        <p:grpSpPr bwMode="auto">
          <a:xfrm>
            <a:off x="2362200" y="5410200"/>
            <a:ext cx="457200" cy="336550"/>
            <a:chOff x="864" y="4752"/>
            <a:chExt cx="288" cy="212"/>
          </a:xfrm>
        </p:grpSpPr>
        <p:sp>
          <p:nvSpPr>
            <p:cNvPr id="133210" name="Text Box 90"/>
            <p:cNvSpPr txBox="1">
              <a:spLocks noChangeArrowheads="1"/>
            </p:cNvSpPr>
            <p:nvPr/>
          </p:nvSpPr>
          <p:spPr bwMode="auto">
            <a:xfrm>
              <a:off x="864" y="4752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33213" name="Line 93"/>
            <p:cNvSpPr>
              <a:spLocks noChangeShapeType="1"/>
            </p:cNvSpPr>
            <p:nvPr/>
          </p:nvSpPr>
          <p:spPr bwMode="auto">
            <a:xfrm>
              <a:off x="912" y="480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13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3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3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3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3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9" name="Picture 9" descr="SH2507-cr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914400" y="1143000"/>
            <a:ext cx="1139825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FF99"/>
                </a:solidFill>
                <a:ea typeface="宋体" panose="02010600030101010101" pitchFamily="2" charset="-122"/>
              </a:rPr>
              <a:t>Latches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681" y="1905000"/>
            <a:ext cx="6576638" cy="41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9" name="Picture 9" descr="SH2507-cr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914400" y="1143000"/>
            <a:ext cx="1139825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FF99"/>
                </a:solidFill>
                <a:ea typeface="宋体" panose="02010600030101010101" pitchFamily="2" charset="-122"/>
              </a:rPr>
              <a:t>Latches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86" y="1752600"/>
            <a:ext cx="7667027" cy="2254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82" y="4149725"/>
            <a:ext cx="8910636" cy="23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39" name="Rectangle 71"/>
          <p:cNvSpPr>
            <a:spLocks noChangeArrowheads="1"/>
          </p:cNvSpPr>
          <p:nvPr/>
        </p:nvSpPr>
        <p:spPr bwMode="auto">
          <a:xfrm>
            <a:off x="3186113" y="4733925"/>
            <a:ext cx="417512" cy="14382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240" name="Rectangle 72"/>
          <p:cNvSpPr>
            <a:spLocks noChangeArrowheads="1"/>
          </p:cNvSpPr>
          <p:nvPr/>
        </p:nvSpPr>
        <p:spPr bwMode="auto">
          <a:xfrm>
            <a:off x="4495800" y="4733925"/>
            <a:ext cx="417513" cy="14382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241" name="Rectangle 73"/>
          <p:cNvSpPr>
            <a:spLocks noChangeArrowheads="1"/>
          </p:cNvSpPr>
          <p:nvPr/>
        </p:nvSpPr>
        <p:spPr bwMode="auto">
          <a:xfrm>
            <a:off x="5791200" y="4733925"/>
            <a:ext cx="417513" cy="14382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838200" y="16002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A gated latch is a variation on the basic latch.</a:t>
            </a:r>
          </a:p>
        </p:txBody>
      </p:sp>
      <p:pic>
        <p:nvPicPr>
          <p:cNvPr id="135171" name="Picture 3" descr="SH2507-cr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914400" y="1143000"/>
            <a:ext cx="1139825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FF99"/>
                </a:solidFill>
                <a:ea typeface="宋体" panose="02010600030101010101" pitchFamily="2" charset="-122"/>
              </a:rPr>
              <a:t>Latches</a:t>
            </a:r>
          </a:p>
        </p:txBody>
      </p:sp>
      <p:graphicFrame>
        <p:nvGraphicFramePr>
          <p:cNvPr id="135204" name="Object 36"/>
          <p:cNvGraphicFramePr>
            <a:graphicFrameLocks noChangeAspect="1"/>
          </p:cNvGraphicFramePr>
          <p:nvPr/>
        </p:nvGraphicFramePr>
        <p:xfrm>
          <a:off x="5400675" y="2133600"/>
          <a:ext cx="2733675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8" name="CorelDRAW" r:id="rId5" imgW="1352029" imgH="903183" progId="CorelDRAW.Graphic.13">
                  <p:embed/>
                </p:oleObj>
              </mc:Choice>
              <mc:Fallback>
                <p:oleObj name="CorelDRAW" r:id="rId5" imgW="1352029" imgH="903183" progId="CorelDRAW.Graphic.1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2133600"/>
                        <a:ext cx="2733675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05" name="Text Box 37"/>
          <p:cNvSpPr txBox="1">
            <a:spLocks noChangeArrowheads="1"/>
          </p:cNvSpPr>
          <p:nvPr/>
        </p:nvSpPr>
        <p:spPr bwMode="auto">
          <a:xfrm>
            <a:off x="914400" y="2057400"/>
            <a:ext cx="3733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The gated latch has an additional input, called enable (</a:t>
            </a:r>
            <a:r>
              <a:rPr lang="en-US" altLang="zh-CN" sz="2000" i="1">
                <a:ea typeface="宋体" panose="02010600030101010101" pitchFamily="2" charset="-122"/>
              </a:rPr>
              <a:t>EN</a:t>
            </a:r>
            <a:r>
              <a:rPr lang="en-US" altLang="zh-CN" sz="2000">
                <a:ea typeface="宋体" panose="02010600030101010101" pitchFamily="2" charset="-122"/>
              </a:rPr>
              <a:t>) that must be HIGH in order for the latch to respond to the </a:t>
            </a:r>
            <a:r>
              <a:rPr lang="en-US" altLang="zh-CN" sz="2000" i="1">
                <a:ea typeface="宋体" panose="02010600030101010101" pitchFamily="2" charset="-122"/>
              </a:rPr>
              <a:t>S</a:t>
            </a:r>
            <a:r>
              <a:rPr lang="en-US" altLang="zh-CN" sz="2000">
                <a:ea typeface="宋体" panose="02010600030101010101" pitchFamily="2" charset="-122"/>
              </a:rPr>
              <a:t> and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>
                <a:ea typeface="宋体" panose="02010600030101010101" pitchFamily="2" charset="-122"/>
              </a:rPr>
              <a:t> inputs.</a:t>
            </a:r>
          </a:p>
        </p:txBody>
      </p:sp>
      <p:sp>
        <p:nvSpPr>
          <p:cNvPr id="135207" name="Text Box 39"/>
          <p:cNvSpPr txBox="1">
            <a:spLocks noChangeArrowheads="1"/>
          </p:cNvSpPr>
          <p:nvPr/>
        </p:nvSpPr>
        <p:spPr bwMode="auto">
          <a:xfrm>
            <a:off x="5095875" y="3657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35208" name="Text Box 40"/>
          <p:cNvSpPr txBox="1">
            <a:spLocks noChangeArrowheads="1"/>
          </p:cNvSpPr>
          <p:nvPr/>
        </p:nvSpPr>
        <p:spPr bwMode="auto">
          <a:xfrm>
            <a:off x="5095875" y="2057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35209" name="Text Box 41"/>
          <p:cNvSpPr txBox="1">
            <a:spLocks noChangeArrowheads="1"/>
          </p:cNvSpPr>
          <p:nvPr/>
        </p:nvSpPr>
        <p:spPr bwMode="auto">
          <a:xfrm>
            <a:off x="8143875" y="2286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</a:p>
        </p:txBody>
      </p:sp>
      <p:grpSp>
        <p:nvGrpSpPr>
          <p:cNvPr id="135210" name="Group 42"/>
          <p:cNvGrpSpPr>
            <a:grpSpLocks/>
          </p:cNvGrpSpPr>
          <p:nvPr/>
        </p:nvGrpSpPr>
        <p:grpSpPr bwMode="auto">
          <a:xfrm>
            <a:off x="8153400" y="3405188"/>
            <a:ext cx="381000" cy="336550"/>
            <a:chOff x="2454" y="3201"/>
            <a:chExt cx="240" cy="212"/>
          </a:xfrm>
        </p:grpSpPr>
        <p:sp>
          <p:nvSpPr>
            <p:cNvPr id="135211" name="Text Box 43"/>
            <p:cNvSpPr txBox="1">
              <a:spLocks noChangeArrowheads="1"/>
            </p:cNvSpPr>
            <p:nvPr/>
          </p:nvSpPr>
          <p:spPr bwMode="auto">
            <a:xfrm>
              <a:off x="2454" y="3201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35212" name="Line 44"/>
            <p:cNvSpPr>
              <a:spLocks noChangeShapeType="1"/>
            </p:cNvSpPr>
            <p:nvPr/>
          </p:nvSpPr>
          <p:spPr bwMode="auto">
            <a:xfrm>
              <a:off x="2524" y="3237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5227" name="Text Box 59"/>
          <p:cNvSpPr txBox="1">
            <a:spLocks noChangeArrowheads="1"/>
          </p:cNvSpPr>
          <p:nvPr/>
        </p:nvSpPr>
        <p:spPr bwMode="auto">
          <a:xfrm>
            <a:off x="5019675" y="28638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</a:rPr>
              <a:t>EN</a:t>
            </a:r>
          </a:p>
        </p:txBody>
      </p:sp>
      <p:sp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2057400" y="3336925"/>
            <a:ext cx="3048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Show the </a:t>
            </a:r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>
                <a:ea typeface="宋体" panose="02010600030101010101" pitchFamily="2" charset="-122"/>
              </a:rPr>
              <a:t> output with relation to the input signals. Assume </a:t>
            </a:r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>
                <a:ea typeface="宋体" panose="02010600030101010101" pitchFamily="2" charset="-122"/>
              </a:rPr>
              <a:t> starts LOW.</a:t>
            </a:r>
          </a:p>
        </p:txBody>
      </p:sp>
      <p:sp>
        <p:nvSpPr>
          <p:cNvPr id="135231" name="WordArt 63"/>
          <p:cNvSpPr>
            <a:spLocks noChangeArrowheads="1" noChangeShapeType="1" noTextEdit="1"/>
          </p:cNvSpPr>
          <p:nvPr/>
        </p:nvSpPr>
        <p:spPr bwMode="auto">
          <a:xfrm>
            <a:off x="762000" y="33528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  <a:endParaRPr lang="zh-CN" altLang="en-US" sz="2800" kern="1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35232" name="WordArt 64"/>
          <p:cNvSpPr>
            <a:spLocks noChangeArrowheads="1" noChangeShapeType="1" noTextEdit="1"/>
          </p:cNvSpPr>
          <p:nvPr/>
        </p:nvSpPr>
        <p:spPr bwMode="auto">
          <a:xfrm>
            <a:off x="762000" y="42672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Solution</a:t>
            </a:r>
            <a:endParaRPr lang="zh-CN" altLang="en-US" sz="2800" kern="1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graphicFrame>
        <p:nvGraphicFramePr>
          <p:cNvPr id="135234" name="Object 66"/>
          <p:cNvGraphicFramePr>
            <a:graphicFrameLocks noChangeAspect="1"/>
          </p:cNvGraphicFramePr>
          <p:nvPr/>
        </p:nvGraphicFramePr>
        <p:xfrm>
          <a:off x="2667000" y="4722813"/>
          <a:ext cx="4495800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9" name="CorelDRAW" r:id="rId7" imgW="2715608" imgH="868721" progId="CorelDRAW.Graphic.13">
                  <p:embed/>
                </p:oleObj>
              </mc:Choice>
              <mc:Fallback>
                <p:oleObj name="CorelDRAW" r:id="rId7" imgW="2715608" imgH="868721" progId="CorelDRAW.Graphic.1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2813"/>
                        <a:ext cx="4495800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35" name="Text Box 67"/>
          <p:cNvSpPr txBox="1">
            <a:spLocks noChangeArrowheads="1"/>
          </p:cNvSpPr>
          <p:nvPr/>
        </p:nvSpPr>
        <p:spPr bwMode="auto">
          <a:xfrm>
            <a:off x="2057400" y="4267200"/>
            <a:ext cx="655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Keep in mind that </a:t>
            </a:r>
            <a:r>
              <a:rPr lang="en-US" altLang="zh-CN" sz="2000" i="1">
                <a:ea typeface="宋体" panose="02010600030101010101" pitchFamily="2" charset="-122"/>
              </a:rPr>
              <a:t>S</a:t>
            </a:r>
            <a:r>
              <a:rPr lang="en-US" altLang="zh-CN" sz="2000">
                <a:ea typeface="宋体" panose="02010600030101010101" pitchFamily="2" charset="-122"/>
              </a:rPr>
              <a:t> and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>
                <a:ea typeface="宋体" panose="02010600030101010101" pitchFamily="2" charset="-122"/>
              </a:rPr>
              <a:t> are only active when </a:t>
            </a:r>
            <a:r>
              <a:rPr lang="en-US" altLang="zh-CN" sz="2000" i="1">
                <a:ea typeface="宋体" panose="02010600030101010101" pitchFamily="2" charset="-122"/>
              </a:rPr>
              <a:t>EN</a:t>
            </a:r>
            <a:r>
              <a:rPr lang="en-US" altLang="zh-CN" sz="2000">
                <a:ea typeface="宋体" panose="02010600030101010101" pitchFamily="2" charset="-122"/>
              </a:rPr>
              <a:t> is HIGH.</a:t>
            </a:r>
          </a:p>
        </p:txBody>
      </p:sp>
      <p:sp>
        <p:nvSpPr>
          <p:cNvPr id="135236" name="Text Box 68"/>
          <p:cNvSpPr txBox="1">
            <a:spLocks noChangeArrowheads="1"/>
          </p:cNvSpPr>
          <p:nvPr/>
        </p:nvSpPr>
        <p:spPr bwMode="auto">
          <a:xfrm>
            <a:off x="2286000" y="4662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35237" name="Text Box 69"/>
          <p:cNvSpPr txBox="1">
            <a:spLocks noChangeArrowheads="1"/>
          </p:cNvSpPr>
          <p:nvPr/>
        </p:nvSpPr>
        <p:spPr bwMode="auto">
          <a:xfrm>
            <a:off x="2286000" y="5029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35238" name="Text Box 70"/>
          <p:cNvSpPr txBox="1">
            <a:spLocks noChangeArrowheads="1"/>
          </p:cNvSpPr>
          <p:nvPr/>
        </p:nvSpPr>
        <p:spPr bwMode="auto">
          <a:xfrm>
            <a:off x="2133600" y="5500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ea typeface="宋体" panose="02010600030101010101" pitchFamily="2" charset="-122"/>
              </a:rPr>
              <a:t>EN</a:t>
            </a:r>
          </a:p>
        </p:txBody>
      </p:sp>
      <p:sp>
        <p:nvSpPr>
          <p:cNvPr id="135242" name="Text Box 74"/>
          <p:cNvSpPr txBox="1">
            <a:spLocks noChangeArrowheads="1"/>
          </p:cNvSpPr>
          <p:nvPr/>
        </p:nvSpPr>
        <p:spPr bwMode="auto">
          <a:xfrm>
            <a:off x="2286000" y="5805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35243" name="Rectangle 75"/>
          <p:cNvSpPr>
            <a:spLocks noChangeArrowheads="1"/>
          </p:cNvSpPr>
          <p:nvPr/>
        </p:nvSpPr>
        <p:spPr bwMode="auto">
          <a:xfrm>
            <a:off x="2971800" y="5791200"/>
            <a:ext cx="4260850" cy="419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13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135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39" grpId="0" animBg="1"/>
      <p:bldP spid="135240" grpId="0" animBg="1"/>
      <p:bldP spid="135241" grpId="0" animBg="1"/>
      <p:bldP spid="135228" grpId="0"/>
      <p:bldP spid="135231" grpId="0" animBg="1"/>
      <p:bldP spid="135232" grpId="0" animBg="1"/>
      <p:bldP spid="135235" grpId="0"/>
      <p:bldP spid="135236" grpId="0"/>
      <p:bldP spid="135237" grpId="0"/>
      <p:bldP spid="135238" grpId="0"/>
      <p:bldP spid="135242" grpId="0"/>
      <p:bldP spid="1352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60" name="Object 44"/>
          <p:cNvGraphicFramePr>
            <a:graphicFrameLocks noChangeAspect="1"/>
          </p:cNvGraphicFramePr>
          <p:nvPr/>
        </p:nvGraphicFramePr>
        <p:xfrm>
          <a:off x="1549400" y="2538413"/>
          <a:ext cx="6019800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4" name="CorelDRAW" r:id="rId4" imgW="3292803" imgH="1099881" progId="CorelDRAW.Graphic.13">
                  <p:embed/>
                </p:oleObj>
              </mc:Choice>
              <mc:Fallback>
                <p:oleObj name="CorelDRAW" r:id="rId4" imgW="3292803" imgH="1099881" progId="CorelDRAW.Graphic.1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538413"/>
                        <a:ext cx="6019800" cy="201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7222" name="Picture 6" descr="SH2507-cro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914400" y="1143000"/>
            <a:ext cx="1139825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FF99"/>
                </a:solidFill>
                <a:ea typeface="宋体" panose="02010600030101010101" pitchFamily="2" charset="-122"/>
              </a:rPr>
              <a:t>Latches</a:t>
            </a:r>
          </a:p>
        </p:txBody>
      </p:sp>
      <p:sp>
        <p:nvSpPr>
          <p:cNvPr id="137244" name="Text Box 28"/>
          <p:cNvSpPr txBox="1">
            <a:spLocks noChangeArrowheads="1"/>
          </p:cNvSpPr>
          <p:nvPr/>
        </p:nvSpPr>
        <p:spPr bwMode="auto">
          <a:xfrm>
            <a:off x="1143000" y="1600200"/>
            <a:ext cx="7391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 latch is an variation of the </a:t>
            </a:r>
            <a:r>
              <a:rPr lang="en-US" altLang="zh-CN" i="1">
                <a:ea typeface="宋体" panose="02010600030101010101" pitchFamily="2" charset="-122"/>
              </a:rPr>
              <a:t>S-R</a:t>
            </a:r>
            <a:r>
              <a:rPr lang="en-US" altLang="zh-CN">
                <a:ea typeface="宋体" panose="02010600030101010101" pitchFamily="2" charset="-122"/>
              </a:rPr>
              <a:t> latch but combines the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inputs into a single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 input as shown:</a:t>
            </a:r>
          </a:p>
        </p:txBody>
      </p:sp>
      <p:sp>
        <p:nvSpPr>
          <p:cNvPr id="137245" name="Text Box 29"/>
          <p:cNvSpPr txBox="1">
            <a:spLocks noChangeArrowheads="1"/>
          </p:cNvSpPr>
          <p:nvPr/>
        </p:nvSpPr>
        <p:spPr bwMode="auto">
          <a:xfrm>
            <a:off x="1143000" y="4876800"/>
            <a:ext cx="67818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n-US" altLang="zh-CN">
                <a:ea typeface="宋体" panose="02010600030101010101" pitchFamily="2" charset="-122"/>
              </a:rPr>
              <a:t>A simple rule for the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 latch is: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i="1">
                <a:solidFill>
                  <a:srgbClr val="FF3300"/>
                </a:solidFill>
                <a:ea typeface="宋体" panose="02010600030101010101" pitchFamily="2" charset="-122"/>
              </a:rPr>
              <a:t>	Q</a:t>
            </a:r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 follows </a:t>
            </a:r>
            <a:r>
              <a:rPr lang="en-US" altLang="zh-CN" i="1">
                <a:solidFill>
                  <a:srgbClr val="FF3300"/>
                </a:solidFill>
                <a:ea typeface="宋体" panose="02010600030101010101" pitchFamily="2" charset="-122"/>
              </a:rPr>
              <a:t>D</a:t>
            </a:r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 when the Enable is active.</a:t>
            </a:r>
          </a:p>
        </p:txBody>
      </p:sp>
      <p:sp>
        <p:nvSpPr>
          <p:cNvPr id="137248" name="Text Box 32"/>
          <p:cNvSpPr txBox="1">
            <a:spLocks noChangeArrowheads="1"/>
          </p:cNvSpPr>
          <p:nvPr/>
        </p:nvSpPr>
        <p:spPr bwMode="auto">
          <a:xfrm>
            <a:off x="1254125" y="2632075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37249" name="Text Box 33"/>
          <p:cNvSpPr txBox="1">
            <a:spLocks noChangeArrowheads="1"/>
          </p:cNvSpPr>
          <p:nvPr/>
        </p:nvSpPr>
        <p:spPr bwMode="auto">
          <a:xfrm>
            <a:off x="1143000" y="3352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ea typeface="宋体" panose="02010600030101010101" pitchFamily="2" charset="-122"/>
              </a:rPr>
              <a:t>EN</a:t>
            </a:r>
          </a:p>
        </p:txBody>
      </p:sp>
      <p:sp>
        <p:nvSpPr>
          <p:cNvPr id="137250" name="Text Box 34"/>
          <p:cNvSpPr txBox="1">
            <a:spLocks noChangeArrowheads="1"/>
          </p:cNvSpPr>
          <p:nvPr/>
        </p:nvSpPr>
        <p:spPr bwMode="auto">
          <a:xfrm>
            <a:off x="4278313" y="27908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</a:p>
        </p:txBody>
      </p:sp>
      <p:grpSp>
        <p:nvGrpSpPr>
          <p:cNvPr id="137251" name="Group 35"/>
          <p:cNvGrpSpPr>
            <a:grpSpLocks/>
          </p:cNvGrpSpPr>
          <p:nvPr/>
        </p:nvGrpSpPr>
        <p:grpSpPr bwMode="auto">
          <a:xfrm>
            <a:off x="4303713" y="3846513"/>
            <a:ext cx="381000" cy="336550"/>
            <a:chOff x="2454" y="3201"/>
            <a:chExt cx="240" cy="212"/>
          </a:xfrm>
        </p:grpSpPr>
        <p:sp>
          <p:nvSpPr>
            <p:cNvPr id="137252" name="Text Box 36"/>
            <p:cNvSpPr txBox="1">
              <a:spLocks noChangeArrowheads="1"/>
            </p:cNvSpPr>
            <p:nvPr/>
          </p:nvSpPr>
          <p:spPr bwMode="auto">
            <a:xfrm>
              <a:off x="2454" y="3201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37253" name="Line 37"/>
            <p:cNvSpPr>
              <a:spLocks noChangeShapeType="1"/>
            </p:cNvSpPr>
            <p:nvPr/>
          </p:nvSpPr>
          <p:spPr bwMode="auto">
            <a:xfrm>
              <a:off x="2524" y="3237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7254" name="Group 38"/>
          <p:cNvGrpSpPr>
            <a:grpSpLocks/>
          </p:cNvGrpSpPr>
          <p:nvPr/>
        </p:nvGrpSpPr>
        <p:grpSpPr bwMode="auto">
          <a:xfrm>
            <a:off x="7543800" y="3998913"/>
            <a:ext cx="381000" cy="336550"/>
            <a:chOff x="2454" y="3201"/>
            <a:chExt cx="240" cy="212"/>
          </a:xfrm>
        </p:grpSpPr>
        <p:sp>
          <p:nvSpPr>
            <p:cNvPr id="137255" name="Text Box 39"/>
            <p:cNvSpPr txBox="1">
              <a:spLocks noChangeArrowheads="1"/>
            </p:cNvSpPr>
            <p:nvPr/>
          </p:nvSpPr>
          <p:spPr bwMode="auto">
            <a:xfrm>
              <a:off x="2454" y="3201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37256" name="Line 40"/>
            <p:cNvSpPr>
              <a:spLocks noChangeShapeType="1"/>
            </p:cNvSpPr>
            <p:nvPr/>
          </p:nvSpPr>
          <p:spPr bwMode="auto">
            <a:xfrm>
              <a:off x="2524" y="3237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7257" name="Text Box 41"/>
          <p:cNvSpPr txBox="1">
            <a:spLocks noChangeArrowheads="1"/>
          </p:cNvSpPr>
          <p:nvPr/>
        </p:nvSpPr>
        <p:spPr bwMode="auto">
          <a:xfrm>
            <a:off x="7529513" y="26765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37258" name="Text Box 42"/>
          <p:cNvSpPr txBox="1">
            <a:spLocks noChangeArrowheads="1"/>
          </p:cNvSpPr>
          <p:nvPr/>
        </p:nvSpPr>
        <p:spPr bwMode="auto">
          <a:xfrm>
            <a:off x="6096000" y="2743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37259" name="Text Box 43"/>
          <p:cNvSpPr txBox="1">
            <a:spLocks noChangeArrowheads="1"/>
          </p:cNvSpPr>
          <p:nvPr/>
        </p:nvSpPr>
        <p:spPr bwMode="auto">
          <a:xfrm>
            <a:off x="6096000" y="3352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panose="02010600030101010101" pitchFamily="2" charset="-122"/>
              </a:rPr>
              <a:t>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45" grpId="0"/>
    </p:bldLst>
  </p:timing>
</p:sld>
</file>

<file path=ppt/theme/theme1.xml><?xml version="1.0" encoding="utf-8"?>
<a:theme xmlns:a="http://schemas.openxmlformats.org/drawingml/2006/main" name="Hightech027 Print PowerPlugs Favorites 2">
  <a:themeElements>
    <a:clrScheme name="">
      <a:dk1>
        <a:srgbClr val="000000"/>
      </a:dk1>
      <a:lt1>
        <a:srgbClr val="B2B2B2"/>
      </a:lt1>
      <a:dk2>
        <a:srgbClr val="663300"/>
      </a:dk2>
      <a:lt2>
        <a:srgbClr val="B2B2B2"/>
      </a:lt2>
      <a:accent1>
        <a:srgbClr val="FFCC00"/>
      </a:accent1>
      <a:accent2>
        <a:srgbClr val="CC6600"/>
      </a:accent2>
      <a:accent3>
        <a:srgbClr val="D5D5D5"/>
      </a:accent3>
      <a:accent4>
        <a:srgbClr val="000000"/>
      </a:accent4>
      <a:accent5>
        <a:srgbClr val="FFE2AA"/>
      </a:accent5>
      <a:accent6>
        <a:srgbClr val="B95C00"/>
      </a:accent6>
      <a:hlink>
        <a:srgbClr val="FF9900"/>
      </a:hlink>
      <a:folHlink>
        <a:srgbClr val="B2B2B2"/>
      </a:folHlink>
    </a:clrScheme>
    <a:fontScheme name="Hightech027 Print PowerPlugs Favorites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Hightech027 Print PowerPlugs Favorite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tech027 Print PowerPlugs Favorites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Hightech027 Print PowerPlugs Favorites 2</Template>
  <TotalTime>8661</TotalTime>
  <Words>1934</Words>
  <Application>Microsoft Office PowerPoint</Application>
  <PresentationFormat>On-screen Show (4:3)</PresentationFormat>
  <Paragraphs>455</Paragraphs>
  <Slides>38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宋体</vt:lpstr>
      <vt:lpstr>Arial</vt:lpstr>
      <vt:lpstr>Impact</vt:lpstr>
      <vt:lpstr>Times</vt:lpstr>
      <vt:lpstr>Times New Roman</vt:lpstr>
      <vt:lpstr>Wingdings</vt:lpstr>
      <vt:lpstr>Hightech027 Print PowerPlugs Favorites 2</vt:lpstr>
      <vt:lpstr>CorelDRAW</vt:lpstr>
      <vt:lpstr>Digital Logic &amp; Systems  Latches and Flip-Flops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self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Buchla</dc:creator>
  <cp:lastModifiedBy>Prof. Wenye Li (SSE)</cp:lastModifiedBy>
  <cp:revision>100</cp:revision>
  <dcterms:created xsi:type="dcterms:W3CDTF">2006-09-20T21:54:22Z</dcterms:created>
  <dcterms:modified xsi:type="dcterms:W3CDTF">2016-11-02T07:14:21Z</dcterms:modified>
</cp:coreProperties>
</file>