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3"/>
  </p:notesMasterIdLst>
  <p:sldIdLst>
    <p:sldId id="309" r:id="rId2"/>
    <p:sldId id="276" r:id="rId3"/>
    <p:sldId id="277" r:id="rId4"/>
    <p:sldId id="286" r:id="rId5"/>
    <p:sldId id="287" r:id="rId6"/>
    <p:sldId id="278" r:id="rId7"/>
    <p:sldId id="289" r:id="rId8"/>
    <p:sldId id="290" r:id="rId9"/>
    <p:sldId id="293" r:id="rId10"/>
    <p:sldId id="288" r:id="rId11"/>
    <p:sldId id="295" r:id="rId12"/>
    <p:sldId id="296" r:id="rId13"/>
    <p:sldId id="294" r:id="rId14"/>
    <p:sldId id="279" r:id="rId15"/>
    <p:sldId id="297" r:id="rId16"/>
    <p:sldId id="299" r:id="rId17"/>
    <p:sldId id="300" r:id="rId18"/>
    <p:sldId id="298" r:id="rId19"/>
    <p:sldId id="301" r:id="rId20"/>
    <p:sldId id="302" r:id="rId21"/>
    <p:sldId id="303" r:id="rId22"/>
    <p:sldId id="304" r:id="rId23"/>
    <p:sldId id="305" r:id="rId24"/>
    <p:sldId id="306" r:id="rId25"/>
    <p:sldId id="285" r:id="rId26"/>
    <p:sldId id="280" r:id="rId27"/>
    <p:sldId id="282" r:id="rId28"/>
    <p:sldId id="283" r:id="rId29"/>
    <p:sldId id="281" r:id="rId30"/>
    <p:sldId id="258" r:id="rId31"/>
    <p:sldId id="266" r:id="rId32"/>
    <p:sldId id="308" r:id="rId33"/>
    <p:sldId id="268" r:id="rId34"/>
    <p:sldId id="269" r:id="rId35"/>
    <p:sldId id="270" r:id="rId36"/>
    <p:sldId id="271" r:id="rId37"/>
    <p:sldId id="272" r:id="rId38"/>
    <p:sldId id="273" r:id="rId39"/>
    <p:sldId id="274" r:id="rId40"/>
    <p:sldId id="275" r:id="rId41"/>
    <p:sldId id="265"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a:srgbClr val="FF6600"/>
    <a:srgbClr val="009900"/>
    <a:srgbClr val="FFFFFF"/>
    <a:srgbClr val="CCECFF"/>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3" autoAdjust="0"/>
    <p:restoredTop sz="94836" autoAdjust="0"/>
  </p:normalViewPr>
  <p:slideViewPr>
    <p:cSldViewPr>
      <p:cViewPr varScale="1">
        <p:scale>
          <a:sx n="116" d="100"/>
          <a:sy n="116" d="100"/>
        </p:scale>
        <p:origin x="16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3EB53969-BAEF-42CC-8CB0-7FA55B9232EB}" type="slidenum">
              <a:rPr lang="en-US" altLang="zh-CN"/>
              <a:pPr/>
              <a:t>‹#›</a:t>
            </a:fld>
            <a:endParaRPr lang="en-US" altLang="zh-CN"/>
          </a:p>
        </p:txBody>
      </p:sp>
    </p:spTree>
    <p:extLst>
      <p:ext uri="{BB962C8B-B14F-4D97-AF65-F5344CB8AC3E}">
        <p14:creationId xmlns:p14="http://schemas.microsoft.com/office/powerpoint/2010/main" val="38100836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AD30C-BB4A-4D5A-837A-1B0275711095}" type="slidenum">
              <a:rPr lang="en-US" altLang="zh-CN"/>
              <a:pPr/>
              <a:t>2</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2903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C2555-307F-4F8A-AC70-E04203EF1DC6}" type="slidenum">
              <a:rPr lang="en-US" altLang="zh-CN"/>
              <a:pPr/>
              <a:t>11</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7193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D8BCBF-C3EA-4CAD-9C6D-7E2C923CB5DA}" type="slidenum">
              <a:rPr lang="en-US" altLang="zh-CN"/>
              <a:pPr/>
              <a:t>12</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11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5A1AF-E28F-41E1-9B5C-EC1E443CE43B}" type="slidenum">
              <a:rPr lang="en-US" altLang="zh-CN"/>
              <a:pPr/>
              <a:t>13</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272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96872-256C-41F3-99F8-DD3720E68BA9}" type="slidenum">
              <a:rPr lang="en-US" altLang="zh-CN"/>
              <a:pPr/>
              <a:t>14</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1484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6581AB-7865-4E55-A667-85D404188F2B}" type="slidenum">
              <a:rPr lang="en-US" altLang="zh-CN"/>
              <a:pPr/>
              <a:t>15</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42002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FFE3B-6F48-4C1C-86ED-EDC7D15C8663}" type="slidenum">
              <a:rPr lang="en-US" altLang="zh-CN"/>
              <a:pPr/>
              <a:t>16</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0891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BC165-62E2-46FC-BAE9-47BB0498CE9C}" type="slidenum">
              <a:rPr lang="en-US" altLang="zh-CN"/>
              <a:pPr/>
              <a:t>17</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680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05D88-CB0C-4C72-987D-C077A0470D75}" type="slidenum">
              <a:rPr lang="en-US" altLang="zh-CN"/>
              <a:pPr/>
              <a:t>18</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711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891D4-5690-49D7-B9B7-B82AFED79D22}" type="slidenum">
              <a:rPr lang="en-US" altLang="zh-CN"/>
              <a:pPr/>
              <a:t>19</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3996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FE589-3FE2-4CF1-BF5C-7966447E9C69}" type="slidenum">
              <a:rPr lang="en-US" altLang="zh-CN"/>
              <a:pPr/>
              <a:t>20</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801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32E42-ADBA-4F60-A695-D73E302E682D}" type="slidenum">
              <a:rPr lang="en-US" altLang="zh-CN"/>
              <a:pPr/>
              <a:t>3</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1313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BA383B-3748-4D70-99C9-9BF09CB96C0F}" type="slidenum">
              <a:rPr lang="en-US" altLang="zh-CN"/>
              <a:pPr/>
              <a:t>21</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945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4BC81-267C-40E5-871C-0493293CD896}" type="slidenum">
              <a:rPr lang="en-US" altLang="zh-CN"/>
              <a:pPr/>
              <a:t>22</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3128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5309A-13EC-41E1-8434-602F5F851CAD}" type="slidenum">
              <a:rPr lang="en-US" altLang="zh-CN"/>
              <a:pPr/>
              <a:t>23</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94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70653-9DB6-44CF-AE6D-01421E93D169}" type="slidenum">
              <a:rPr lang="en-US" altLang="zh-CN"/>
              <a:pPr/>
              <a:t>24</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4508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92436C-BE5C-4FC9-9C04-4B776A35599E}" type="slidenum">
              <a:rPr lang="en-US" altLang="zh-CN"/>
              <a:pPr/>
              <a:t>25</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1411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E9B9EE-3124-481A-A2BA-38CAF1047BF6}" type="slidenum">
              <a:rPr lang="en-US" altLang="zh-CN"/>
              <a:pPr/>
              <a:t>26</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10744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24764-1158-44DC-AE56-E0D085635881}" type="slidenum">
              <a:rPr lang="en-US" altLang="zh-CN"/>
              <a:pPr/>
              <a:t>27</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6762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4A4C6-E288-4F49-B424-D483981FFB42}" type="slidenum">
              <a:rPr lang="en-US" altLang="zh-CN"/>
              <a:pPr/>
              <a:t>28</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4627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E6A11-43DB-46EF-89A4-17AB474766B8}" type="slidenum">
              <a:rPr lang="en-US" altLang="zh-CN"/>
              <a:pPr/>
              <a:t>29</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889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3254A-9EC9-47E2-806C-FC9ACC8E26AD}" type="slidenum">
              <a:rPr lang="en-US" altLang="zh-CN"/>
              <a:pPr/>
              <a:t>30</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359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7180E-0F33-4839-9532-9CCFD3ECBDCE}" type="slidenum">
              <a:rPr lang="en-US" altLang="zh-CN"/>
              <a:pPr/>
              <a:t>4</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98227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EA034-5FBA-4323-A454-C27CAA9C2B1B}" type="slidenum">
              <a:rPr lang="en-US" altLang="zh-CN"/>
              <a:pPr/>
              <a:t>31</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2669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5507D-D28B-455C-A94A-641BC1858FC9}" type="slidenum">
              <a:rPr lang="en-US" altLang="zh-CN"/>
              <a:pPr/>
              <a:t>32</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8834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6DF7C-D768-45F6-A522-F737DEC47B82}" type="slidenum">
              <a:rPr lang="en-US" altLang="zh-CN"/>
              <a:pPr/>
              <a:t>33</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4175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A073B-D19D-46B7-B82B-6F6E2B672DDF}" type="slidenum">
              <a:rPr lang="en-US" altLang="zh-CN"/>
              <a:pPr/>
              <a:t>34</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49966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6492C-768F-41D5-836B-A7B606F7015C}" type="slidenum">
              <a:rPr lang="en-US" altLang="zh-CN"/>
              <a:pPr/>
              <a:t>35</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4540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BFDEF-DA33-4169-9A9F-636F4D3D4902}" type="slidenum">
              <a:rPr lang="en-US" altLang="zh-CN"/>
              <a:pPr/>
              <a:t>36</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15708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0AD3E-4E86-498C-A04B-EE59CCFED2C2}" type="slidenum">
              <a:rPr lang="en-US" altLang="zh-CN"/>
              <a:pPr/>
              <a:t>37</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3413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FD64AB-813A-4FA2-B34E-A507D408D352}" type="slidenum">
              <a:rPr lang="en-US" altLang="zh-CN"/>
              <a:pPr/>
              <a:t>38</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721522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552D1-6843-4D7E-AA4E-993479D41856}" type="slidenum">
              <a:rPr lang="en-US" altLang="zh-CN"/>
              <a:pPr/>
              <a:t>39</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8359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C56E5-BEEF-4803-8CEB-95EBFFAA512C}" type="slidenum">
              <a:rPr lang="en-US" altLang="zh-CN"/>
              <a:pPr/>
              <a:t>40</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507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CF6B7B-0651-435A-8FF0-3C98B31DE6D1}" type="slidenum">
              <a:rPr lang="en-US" altLang="zh-CN"/>
              <a:pPr/>
              <a:t>5</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9719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11F5C-52C4-4A2A-BE1B-0D5A9499F970}" type="slidenum">
              <a:rPr lang="en-US" altLang="zh-CN"/>
              <a:pPr/>
              <a:t>41</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55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47DB3-2305-46EA-9C03-01AC34463719}" type="slidenum">
              <a:rPr lang="en-US" altLang="zh-CN"/>
              <a:pPr/>
              <a:t>6</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950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7D1A1-6337-4728-8E7B-8F04C7D1C87F}" type="slidenum">
              <a:rPr lang="en-US" altLang="zh-CN"/>
              <a:pPr/>
              <a:t>7</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4304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3F33F8-026B-45D4-BA23-E92D313666A1}" type="slidenum">
              <a:rPr lang="en-US" altLang="zh-CN"/>
              <a:pPr/>
              <a:t>8</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4021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E91D7-1BEE-457A-BDD9-F06B9811184E}" type="slidenum">
              <a:rPr lang="en-US" altLang="zh-CN"/>
              <a:pPr/>
              <a:t>9</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556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A0EC6-830D-4AA5-B9DF-458A37187617}" type="slidenum">
              <a:rPr lang="en-US" altLang="zh-CN"/>
              <a:pPr/>
              <a:t>10</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49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8" name="Rectangle 10"/>
          <p:cNvSpPr>
            <a:spLocks noChangeArrowheads="1"/>
          </p:cNvSpPr>
          <p:nvPr/>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Rectangle 14"/>
          <p:cNvSpPr>
            <a:spLocks noChangeArrowheads="1"/>
          </p:cNvSpPr>
          <p:nvPr/>
        </p:nvSpPr>
        <p:spPr bwMode="auto">
          <a:xfrm>
            <a:off x="457200" y="457200"/>
            <a:ext cx="8153400" cy="5791200"/>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Text Box 15"/>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7904" name="Text Box 16"/>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solidFill>
                  <a:srgbClr val="FFFFFF"/>
                </a:solidFill>
                <a:ea typeface="宋体" panose="02010600030101010101" pitchFamily="2" charset="-122"/>
              </a:rPr>
              <a:t>Floyd, Digital Fundamentals, 10</a:t>
            </a:r>
            <a:r>
              <a:rPr lang="en-US" altLang="zh-CN" sz="1200" b="1" baseline="30000">
                <a:solidFill>
                  <a:srgbClr val="FFFFFF"/>
                </a:solidFill>
                <a:ea typeface="宋体" panose="02010600030101010101" pitchFamily="2" charset="-122"/>
              </a:rPr>
              <a:t>th</a:t>
            </a:r>
            <a:r>
              <a:rPr lang="en-US" altLang="zh-CN" sz="1200" b="1">
                <a:solidFill>
                  <a:srgbClr val="FFFFFF"/>
                </a:solidFill>
                <a:ea typeface="宋体" panose="02010600030101010101" pitchFamily="2" charset="-122"/>
              </a:rPr>
              <a:t> ed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09407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53180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89344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Tree>
    <p:extLst>
      <p:ext uri="{BB962C8B-B14F-4D97-AF65-F5344CB8AC3E}">
        <p14:creationId xmlns:p14="http://schemas.microsoft.com/office/powerpoint/2010/main" val="30297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78295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8247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73571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9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218489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166410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stretch>
            <a:fillRect/>
          </a:stretch>
        </a:blipFill>
        <a:effectLst/>
      </p:bgPr>
    </p:bg>
    <p:spTree>
      <p:nvGrpSpPr>
        <p:cNvPr id="1" name=""/>
        <p:cNvGrpSpPr/>
        <p:nvPr/>
      </p:nvGrpSpPr>
      <p:grpSpPr>
        <a:xfrm>
          <a:off x="0" y="0"/>
          <a:ext cx="0" cy="0"/>
          <a:chOff x="0" y="0"/>
          <a:chExt cx="0" cy="0"/>
        </a:xfrm>
      </p:grpSpPr>
      <p:sp>
        <p:nvSpPr>
          <p:cNvPr id="36872" name="Text Box 8"/>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6873" name="Text Box 9"/>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996633"/>
                </a:solidFill>
                <a:ea typeface="宋体" panose="02010600030101010101" pitchFamily="2" charset="-122"/>
              </a:rPr>
              <a:t>Floyd, Digital Fundamentals, 10</a:t>
            </a:r>
            <a:r>
              <a:rPr lang="en-US" altLang="zh-CN" sz="1200" baseline="30000">
                <a:solidFill>
                  <a:srgbClr val="996633"/>
                </a:solidFill>
                <a:ea typeface="宋体" panose="02010600030101010101" pitchFamily="2" charset="-122"/>
              </a:rPr>
              <a:t>th</a:t>
            </a:r>
            <a:r>
              <a:rPr lang="en-US" altLang="zh-CN" sz="1200">
                <a:solidFill>
                  <a:srgbClr val="996633"/>
                </a:solidFill>
                <a:ea typeface="宋体" panose="02010600030101010101" pitchFamily="2" charset="-122"/>
              </a:rPr>
              <a:t> ed</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defRPr>
      </a:lvl2pPr>
      <a:lvl3pPr algn="l" rtl="0" eaLnBrk="0" fontAlgn="base" hangingPunct="0">
        <a:spcBef>
          <a:spcPct val="0"/>
        </a:spcBef>
        <a:spcAft>
          <a:spcPct val="0"/>
        </a:spcAft>
        <a:defRPr sz="3200" b="1">
          <a:solidFill>
            <a:schemeClr val="tx2"/>
          </a:solidFill>
          <a:latin typeface="Arial" panose="020B0604020202020204" pitchFamily="34" charset="0"/>
        </a:defRPr>
      </a:lvl3pPr>
      <a:lvl4pPr algn="l" rtl="0" eaLnBrk="0" fontAlgn="base" hangingPunct="0">
        <a:spcBef>
          <a:spcPct val="0"/>
        </a:spcBef>
        <a:spcAft>
          <a:spcPct val="0"/>
        </a:spcAft>
        <a:defRPr sz="3200" b="1">
          <a:solidFill>
            <a:schemeClr val="tx2"/>
          </a:solidFill>
          <a:latin typeface="Arial" panose="020B0604020202020204" pitchFamily="34" charset="0"/>
        </a:defRPr>
      </a:lvl4pPr>
      <a:lvl5pPr algn="l" rtl="0" eaLnBrk="0" fontAlgn="base" hangingPunct="0">
        <a:spcBef>
          <a:spcPct val="0"/>
        </a:spcBef>
        <a:spcAft>
          <a:spcPct val="0"/>
        </a:spcAft>
        <a:defRPr sz="3200" b="1">
          <a:solidFill>
            <a:schemeClr val="tx2"/>
          </a:solidFill>
          <a:latin typeface="Arial" panose="020B0604020202020204" pitchFamily="34" charset="0"/>
        </a:defRPr>
      </a:lvl5pPr>
      <a:lvl6pPr marL="457200" algn="l" rtl="0" eaLnBrk="0" fontAlgn="base" hangingPunct="0">
        <a:spcBef>
          <a:spcPct val="0"/>
        </a:spcBef>
        <a:spcAft>
          <a:spcPct val="0"/>
        </a:spcAft>
        <a:defRPr sz="3200" b="1">
          <a:solidFill>
            <a:schemeClr val="tx2"/>
          </a:solidFill>
          <a:latin typeface="Arial" panose="020B0604020202020204" pitchFamily="34" charset="0"/>
        </a:defRPr>
      </a:lvl6pPr>
      <a:lvl7pPr marL="914400" algn="l" rtl="0" eaLnBrk="0" fontAlgn="base" hangingPunct="0">
        <a:spcBef>
          <a:spcPct val="0"/>
        </a:spcBef>
        <a:spcAft>
          <a:spcPct val="0"/>
        </a:spcAft>
        <a:defRPr sz="3200" b="1">
          <a:solidFill>
            <a:schemeClr val="tx2"/>
          </a:solidFill>
          <a:latin typeface="Arial" panose="020B0604020202020204" pitchFamily="34" charset="0"/>
        </a:defRPr>
      </a:lvl7pPr>
      <a:lvl8pPr marL="1371600" algn="l" rtl="0" eaLnBrk="0" fontAlgn="base" hangingPunct="0">
        <a:spcBef>
          <a:spcPct val="0"/>
        </a:spcBef>
        <a:spcAft>
          <a:spcPct val="0"/>
        </a:spcAft>
        <a:defRPr sz="3200" b="1">
          <a:solidFill>
            <a:schemeClr val="tx2"/>
          </a:solidFill>
          <a:latin typeface="Arial" panose="020B0604020202020204" pitchFamily="34" charset="0"/>
        </a:defRPr>
      </a:lvl8pPr>
      <a:lvl9pPr marL="1828800" algn="l" rtl="0" eaLnBrk="0" fontAlgn="base" hangingPunct="0">
        <a:spcBef>
          <a:spcPct val="0"/>
        </a:spcBef>
        <a:spcAft>
          <a:spcPct val="0"/>
        </a:spcAft>
        <a:defRPr sz="32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emf"/><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2.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notesSlide" Target="../notesSlides/notesSlide12.xml"/><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14.emf"/><Relationship Id="rId5" Type="http://schemas.openxmlformats.org/officeDocument/2006/relationships/oleObject" Target="../embeddings/oleObject12.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5.emf"/><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2.jpe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17.emf"/><Relationship Id="rId5" Type="http://schemas.openxmlformats.org/officeDocument/2006/relationships/oleObject" Target="../embeddings/oleObject15.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17.xml"/><Relationship Id="rId1" Type="http://schemas.openxmlformats.org/officeDocument/2006/relationships/vmlDrawing" Target="../drawings/vmlDrawing14.vml"/><Relationship Id="rId6" Type="http://schemas.openxmlformats.org/officeDocument/2006/relationships/image" Target="../media/image18.emf"/><Relationship Id="rId5" Type="http://schemas.openxmlformats.org/officeDocument/2006/relationships/oleObject" Target="../embeddings/oleObject16.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slideLayout" Target="../slideLayouts/slideLayout1.xml"/><Relationship Id="rId7" Type="http://schemas.openxmlformats.org/officeDocument/2006/relationships/image" Target="../media/image21.emf"/><Relationship Id="rId2" Type="http://schemas.openxmlformats.org/officeDocument/2006/relationships/tags" Target="../tags/tag19.xml"/><Relationship Id="rId1" Type="http://schemas.openxmlformats.org/officeDocument/2006/relationships/vmlDrawing" Target="../drawings/vmlDrawing15.vml"/><Relationship Id="rId6" Type="http://schemas.openxmlformats.org/officeDocument/2006/relationships/oleObject" Target="../embeddings/oleObject17.bin"/><Relationship Id="rId5" Type="http://schemas.openxmlformats.org/officeDocument/2006/relationships/image" Target="../media/image2.jpe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slideLayout" Target="../slideLayouts/slideLayout1.xml"/><Relationship Id="rId7" Type="http://schemas.openxmlformats.org/officeDocument/2006/relationships/image" Target="../media/image22.emf"/><Relationship Id="rId2" Type="http://schemas.openxmlformats.org/officeDocument/2006/relationships/tags" Target="../tags/tag20.xml"/><Relationship Id="rId1" Type="http://schemas.openxmlformats.org/officeDocument/2006/relationships/vmlDrawing" Target="../drawings/vmlDrawing16.vml"/><Relationship Id="rId6" Type="http://schemas.openxmlformats.org/officeDocument/2006/relationships/oleObject" Target="../embeddings/oleObject19.bin"/><Relationship Id="rId5" Type="http://schemas.openxmlformats.org/officeDocument/2006/relationships/image" Target="../media/image2.jpeg"/><Relationship Id="rId4" Type="http://schemas.openxmlformats.org/officeDocument/2006/relationships/notesSlide" Target="../notesSlides/notesSlide20.xml"/><Relationship Id="rId9" Type="http://schemas.openxmlformats.org/officeDocument/2006/relationships/image" Target="../media/image23.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slideLayout" Target="../slideLayouts/slideLayout1.xml"/><Relationship Id="rId7" Type="http://schemas.openxmlformats.org/officeDocument/2006/relationships/image" Target="../media/image24.emf"/><Relationship Id="rId2" Type="http://schemas.openxmlformats.org/officeDocument/2006/relationships/tags" Target="../tags/tag21.xml"/><Relationship Id="rId1" Type="http://schemas.openxmlformats.org/officeDocument/2006/relationships/vmlDrawing" Target="../drawings/vmlDrawing17.vml"/><Relationship Id="rId6" Type="http://schemas.openxmlformats.org/officeDocument/2006/relationships/oleObject" Target="../embeddings/oleObject21.bin"/><Relationship Id="rId5" Type="http://schemas.openxmlformats.org/officeDocument/2006/relationships/image" Target="../media/image2.jpeg"/><Relationship Id="rId4" Type="http://schemas.openxmlformats.org/officeDocument/2006/relationships/notesSlide" Target="../notesSlides/notesSlide21.xml"/><Relationship Id="rId9"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6.emf"/><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oleObject" Target="../embeddings/oleObject23.bin"/><Relationship Id="rId5" Type="http://schemas.openxmlformats.org/officeDocument/2006/relationships/image" Target="../media/image2.jpe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28.png"/><Relationship Id="rId5" Type="http://schemas.openxmlformats.org/officeDocument/2006/relationships/image" Target="../media/image2.jpe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29.emf"/><Relationship Id="rId5" Type="http://schemas.openxmlformats.org/officeDocument/2006/relationships/oleObject" Target="../embeddings/oleObject24.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25.xml"/><Relationship Id="rId1" Type="http://schemas.openxmlformats.org/officeDocument/2006/relationships/vmlDrawing" Target="../drawings/vmlDrawing20.vml"/><Relationship Id="rId6" Type="http://schemas.openxmlformats.org/officeDocument/2006/relationships/image" Target="../media/image30.emf"/><Relationship Id="rId5" Type="http://schemas.openxmlformats.org/officeDocument/2006/relationships/oleObject" Target="../embeddings/oleObject25.bin"/><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26.xml"/><Relationship Id="rId1" Type="http://schemas.openxmlformats.org/officeDocument/2006/relationships/vmlDrawing" Target="../drawings/vmlDrawing21.vml"/><Relationship Id="rId6" Type="http://schemas.openxmlformats.org/officeDocument/2006/relationships/image" Target="../media/image14.emf"/><Relationship Id="rId5" Type="http://schemas.openxmlformats.org/officeDocument/2006/relationships/oleObject" Target="../embeddings/oleObject26.bin"/><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vmlDrawing" Target="../drawings/vmlDrawing22.vml"/><Relationship Id="rId6" Type="http://schemas.openxmlformats.org/officeDocument/2006/relationships/image" Target="../media/image31.emf"/><Relationship Id="rId5" Type="http://schemas.openxmlformats.org/officeDocument/2006/relationships/oleObject" Target="../embeddings/oleObject27.bin"/><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28.xml"/><Relationship Id="rId1" Type="http://schemas.openxmlformats.org/officeDocument/2006/relationships/vmlDrawing" Target="../drawings/vmlDrawing23.vml"/><Relationship Id="rId6" Type="http://schemas.openxmlformats.org/officeDocument/2006/relationships/image" Target="../media/image32.emf"/><Relationship Id="rId5" Type="http://schemas.openxmlformats.org/officeDocument/2006/relationships/oleObject" Target="../embeddings/oleObject28.bin"/><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2.xml"/><Relationship Id="rId9"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image" Target="../media/image3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image" Target="../media/image33.jpeg"/></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33.jpeg"/><Relationship Id="rId5" Type="http://schemas.openxmlformats.org/officeDocument/2006/relationships/image" Target="../media/image35.wmf"/><Relationship Id="rId4" Type="http://schemas.openxmlformats.org/officeDocument/2006/relationships/oleObject" Target="../embeddings/oleObject31.bin"/></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37.emf"/><Relationship Id="rId5" Type="http://schemas.openxmlformats.org/officeDocument/2006/relationships/oleObject" Target="../embeddings/oleObject32.bin"/><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jpeg"/><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9.emf"/><Relationship Id="rId5" Type="http://schemas.openxmlformats.org/officeDocument/2006/relationships/oleObject" Target="../embeddings/oleObject33.bin"/><Relationship Id="rId4" Type="http://schemas.openxmlformats.org/officeDocument/2006/relationships/image" Target="../media/image33.jpeg"/></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em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jpe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jpe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2.jpe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sz="4800" dirty="0" smtClean="0"/>
              <a:t>Digital Logic &amp; Systems</a:t>
            </a:r>
            <a:br>
              <a:rPr lang="en-US" sz="4800" dirty="0" smtClean="0"/>
            </a:br>
            <a:r>
              <a:rPr lang="en-US" sz="4800" smtClean="0"/>
              <a:t/>
            </a:r>
            <a:br>
              <a:rPr lang="en-US" sz="4800" smtClean="0"/>
            </a:br>
            <a:r>
              <a:rPr lang="en-US" sz="2400" smtClean="0"/>
              <a:t>Counters</a:t>
            </a:r>
            <a:r>
              <a:rPr lang="en-US" sz="2400" dirty="0" smtClean="0"/>
              <a:t/>
            </a:r>
            <a:br>
              <a:rPr lang="en-US" sz="2400" dirty="0" smtClean="0"/>
            </a:br>
            <a:endParaRPr lang="en-US" sz="2400" dirty="0"/>
          </a:p>
        </p:txBody>
      </p:sp>
      <p:sp>
        <p:nvSpPr>
          <p:cNvPr id="5" name="Text Placeholder 4"/>
          <p:cNvSpPr>
            <a:spLocks noGrp="1"/>
          </p:cNvSpPr>
          <p:nvPr>
            <p:ph type="body" idx="1"/>
          </p:nvPr>
        </p:nvSpPr>
        <p:spPr/>
        <p:txBody>
          <a:bodyPr/>
          <a:lstStyle/>
          <a:p>
            <a:pPr algn="r"/>
            <a:r>
              <a:rPr lang="en-US" dirty="0" smtClean="0"/>
              <a:t>Wenye Li, </a:t>
            </a:r>
            <a:r>
              <a:rPr lang="en-US" dirty="0" err="1" smtClean="0"/>
              <a:t>Ph.D</a:t>
            </a:r>
            <a:endParaRPr lang="en-US" dirty="0" smtClean="0"/>
          </a:p>
          <a:p>
            <a:pPr algn="r"/>
            <a:r>
              <a:rPr lang="en-US" dirty="0" smtClean="0"/>
              <a:t>The Chinese University of Hong Kong</a:t>
            </a:r>
            <a:endParaRPr lang="en-US" dirty="0"/>
          </a:p>
        </p:txBody>
      </p:sp>
    </p:spTree>
    <p:extLst>
      <p:ext uri="{BB962C8B-B14F-4D97-AF65-F5344CB8AC3E}">
        <p14:creationId xmlns:p14="http://schemas.microsoft.com/office/powerpoint/2010/main" val="2984499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pic>
        <p:nvPicPr>
          <p:cNvPr id="153605" name="Picture 5"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3606" name="Text Box 6"/>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3607" name="Rectangle 7"/>
          <p:cNvSpPr>
            <a:spLocks noChangeArrowheads="1"/>
          </p:cNvSpPr>
          <p:nvPr/>
        </p:nvSpPr>
        <p:spPr bwMode="auto">
          <a:xfrm>
            <a:off x="914400" y="1143000"/>
            <a:ext cx="29622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Synchronous Counters</a:t>
            </a:r>
          </a:p>
        </p:txBody>
      </p:sp>
      <p:sp>
        <p:nvSpPr>
          <p:cNvPr id="153609" name="Text Box 9"/>
          <p:cNvSpPr txBox="1">
            <a:spLocks noChangeArrowheads="1"/>
          </p:cNvSpPr>
          <p:nvPr/>
        </p:nvSpPr>
        <p:spPr bwMode="auto">
          <a:xfrm>
            <a:off x="1143000" y="1676400"/>
            <a:ext cx="7391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In a </a:t>
            </a:r>
            <a:r>
              <a:rPr lang="en-US" altLang="zh-CN" b="1">
                <a:ea typeface="宋体" panose="02010600030101010101" pitchFamily="2" charset="-122"/>
              </a:rPr>
              <a:t>synchronous counter</a:t>
            </a:r>
            <a:r>
              <a:rPr lang="en-US" altLang="zh-CN">
                <a:ea typeface="宋体" panose="02010600030101010101" pitchFamily="2" charset="-122"/>
              </a:rPr>
              <a:t> all flip-flops are clocked together with a common clock pulse. Synchronous counters overcome the disadvantage of accumulated propagation delays, but generally they require more circuitry to control states changes.</a:t>
            </a:r>
          </a:p>
        </p:txBody>
      </p:sp>
      <p:graphicFrame>
        <p:nvGraphicFramePr>
          <p:cNvPr id="154082" name="Object 482"/>
          <p:cNvGraphicFramePr>
            <a:graphicFrameLocks noChangeAspect="1"/>
          </p:cNvGraphicFramePr>
          <p:nvPr/>
        </p:nvGraphicFramePr>
        <p:xfrm>
          <a:off x="3819525" y="3865563"/>
          <a:ext cx="4573588" cy="1631950"/>
        </p:xfrm>
        <a:graphic>
          <a:graphicData uri="http://schemas.openxmlformats.org/presentationml/2006/ole">
            <mc:AlternateContent xmlns:mc="http://schemas.openxmlformats.org/markup-compatibility/2006">
              <mc:Choice xmlns:v="urn:schemas-microsoft-com:vml" Requires="v">
                <p:oleObj spid="_x0000_s154112" name="CorelDRAW" r:id="rId6" imgW="3256227" imgH="1161654" progId="CorelDRAW.Graphic.13">
                  <p:embed/>
                </p:oleObj>
              </mc:Choice>
              <mc:Fallback>
                <p:oleObj name="CorelDRAW" r:id="rId6" imgW="3256227" imgH="1161654" progId="CorelDRAW.Graphic.13">
                  <p:embed/>
                  <p:pic>
                    <p:nvPicPr>
                      <p:cNvPr id="0" name="Object 4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9525" y="3865563"/>
                        <a:ext cx="4573588"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83" name="Rectangle 483"/>
          <p:cNvSpPr>
            <a:spLocks noChangeArrowheads="1"/>
          </p:cNvSpPr>
          <p:nvPr/>
        </p:nvSpPr>
        <p:spPr bwMode="auto">
          <a:xfrm>
            <a:off x="4773613" y="49149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54084" name="Rectangle 484"/>
          <p:cNvSpPr>
            <a:spLocks noChangeArrowheads="1"/>
          </p:cNvSpPr>
          <p:nvPr/>
        </p:nvSpPr>
        <p:spPr bwMode="auto">
          <a:xfrm>
            <a:off x="4811713" y="4165600"/>
            <a:ext cx="1190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54085" name="Text Box 485"/>
          <p:cNvSpPr txBox="1">
            <a:spLocks noChangeArrowheads="1"/>
          </p:cNvSpPr>
          <p:nvPr/>
        </p:nvSpPr>
        <p:spPr bwMode="auto">
          <a:xfrm>
            <a:off x="6324600" y="3581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54086" name="Rectangle 486"/>
          <p:cNvSpPr>
            <a:spLocks noChangeArrowheads="1"/>
          </p:cNvSpPr>
          <p:nvPr/>
        </p:nvSpPr>
        <p:spPr bwMode="auto">
          <a:xfrm>
            <a:off x="4886325" y="45593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54087" name="Rectangle 487"/>
          <p:cNvSpPr>
            <a:spLocks noChangeArrowheads="1"/>
          </p:cNvSpPr>
          <p:nvPr/>
        </p:nvSpPr>
        <p:spPr bwMode="auto">
          <a:xfrm>
            <a:off x="6107113" y="45593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54088" name="Rectangle 488"/>
          <p:cNvSpPr>
            <a:spLocks noChangeArrowheads="1"/>
          </p:cNvSpPr>
          <p:nvPr/>
        </p:nvSpPr>
        <p:spPr bwMode="auto">
          <a:xfrm>
            <a:off x="7715250" y="45593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54089" name="Rectangle 489"/>
          <p:cNvSpPr>
            <a:spLocks noChangeArrowheads="1"/>
          </p:cNvSpPr>
          <p:nvPr/>
        </p:nvSpPr>
        <p:spPr bwMode="auto">
          <a:xfrm>
            <a:off x="6022975" y="4165600"/>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54090" name="Rectangle 490"/>
          <p:cNvSpPr>
            <a:spLocks noChangeArrowheads="1"/>
          </p:cNvSpPr>
          <p:nvPr/>
        </p:nvSpPr>
        <p:spPr bwMode="auto">
          <a:xfrm>
            <a:off x="7621588" y="4165600"/>
            <a:ext cx="1190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54091" name="Rectangle 491"/>
          <p:cNvSpPr>
            <a:spLocks noChangeArrowheads="1"/>
          </p:cNvSpPr>
          <p:nvPr/>
        </p:nvSpPr>
        <p:spPr bwMode="auto">
          <a:xfrm>
            <a:off x="6021388" y="49149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54092" name="Rectangle 492"/>
          <p:cNvSpPr>
            <a:spLocks noChangeArrowheads="1"/>
          </p:cNvSpPr>
          <p:nvPr/>
        </p:nvSpPr>
        <p:spPr bwMode="auto">
          <a:xfrm>
            <a:off x="7620000" y="49149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54098" name="Text Box 498"/>
          <p:cNvSpPr txBox="1">
            <a:spLocks noChangeArrowheads="1"/>
          </p:cNvSpPr>
          <p:nvPr/>
        </p:nvSpPr>
        <p:spPr bwMode="auto">
          <a:xfrm>
            <a:off x="7086600" y="3886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54099" name="Text Box 499"/>
          <p:cNvSpPr txBox="1">
            <a:spLocks noChangeArrowheads="1"/>
          </p:cNvSpPr>
          <p:nvPr/>
        </p:nvSpPr>
        <p:spPr bwMode="auto">
          <a:xfrm>
            <a:off x="5181600" y="4017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54100" name="Text Box 500"/>
          <p:cNvSpPr txBox="1">
            <a:spLocks noChangeArrowheads="1"/>
          </p:cNvSpPr>
          <p:nvPr/>
        </p:nvSpPr>
        <p:spPr bwMode="auto">
          <a:xfrm>
            <a:off x="6400800" y="4017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54101" name="Text Box 501"/>
          <p:cNvSpPr txBox="1">
            <a:spLocks noChangeArrowheads="1"/>
          </p:cNvSpPr>
          <p:nvPr/>
        </p:nvSpPr>
        <p:spPr bwMode="auto">
          <a:xfrm>
            <a:off x="8077200" y="4017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54103" name="Rectangle 503"/>
          <p:cNvSpPr>
            <a:spLocks noChangeArrowheads="1"/>
          </p:cNvSpPr>
          <p:nvPr/>
        </p:nvSpPr>
        <p:spPr bwMode="auto">
          <a:xfrm>
            <a:off x="3429000" y="5334000"/>
            <a:ext cx="515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54104" name="Text Box 504"/>
          <p:cNvSpPr txBox="1">
            <a:spLocks noChangeArrowheads="1"/>
          </p:cNvSpPr>
          <p:nvPr/>
        </p:nvSpPr>
        <p:spPr bwMode="auto">
          <a:xfrm>
            <a:off x="4191000" y="35814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HIGH</a:t>
            </a:r>
          </a:p>
        </p:txBody>
      </p:sp>
      <p:sp>
        <p:nvSpPr>
          <p:cNvPr id="154106" name="Text Box 506"/>
          <p:cNvSpPr txBox="1">
            <a:spLocks noChangeArrowheads="1"/>
          </p:cNvSpPr>
          <p:nvPr/>
        </p:nvSpPr>
        <p:spPr bwMode="auto">
          <a:xfrm>
            <a:off x="1143000" y="3581400"/>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This 3-bit binary synchronous counter has the same count sequence as the 3-bit asynchronous counter shown previously.</a:t>
            </a:r>
          </a:p>
        </p:txBody>
      </p:sp>
      <p:sp>
        <p:nvSpPr>
          <p:cNvPr id="154107" name="Text Box 507"/>
          <p:cNvSpPr txBox="1">
            <a:spLocks noChangeArrowheads="1"/>
          </p:cNvSpPr>
          <p:nvPr/>
        </p:nvSpPr>
        <p:spPr bwMode="auto">
          <a:xfrm>
            <a:off x="914400" y="5638800"/>
            <a:ext cx="7543800" cy="711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next slide shows how to analyze this counter by writing the logic equations for each input. Notice the inputs to each flip-flop…</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106"/>
                                        </p:tgtEl>
                                        <p:attrNameLst>
                                          <p:attrName>style.visibility</p:attrName>
                                        </p:attrNameLst>
                                      </p:cBhvr>
                                      <p:to>
                                        <p:strVal val="visible"/>
                                      </p:to>
                                    </p:set>
                                    <p:anim calcmode="lin" valueType="num">
                                      <p:cBhvr additive="base">
                                        <p:cTn id="7" dur="500" fill="hold"/>
                                        <p:tgtEl>
                                          <p:spTgt spid="154106"/>
                                        </p:tgtEl>
                                        <p:attrNameLst>
                                          <p:attrName>ppt_x</p:attrName>
                                        </p:attrNameLst>
                                      </p:cBhvr>
                                      <p:tavLst>
                                        <p:tav tm="0">
                                          <p:val>
                                            <p:strVal val="#ppt_x"/>
                                          </p:val>
                                        </p:tav>
                                        <p:tav tm="100000">
                                          <p:val>
                                            <p:strVal val="#ppt_x"/>
                                          </p:val>
                                        </p:tav>
                                      </p:tavLst>
                                    </p:anim>
                                    <p:anim calcmode="lin" valueType="num">
                                      <p:cBhvr additive="base">
                                        <p:cTn id="8" dur="500" fill="hold"/>
                                        <p:tgtEl>
                                          <p:spTgt spid="1541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154107"/>
                                        </p:tgtEl>
                                        <p:attrNameLst>
                                          <p:attrName>style.visibility</p:attrName>
                                        </p:attrNameLst>
                                      </p:cBhvr>
                                      <p:to>
                                        <p:strVal val="visible"/>
                                      </p:to>
                                    </p:set>
                                    <p:animEffect transition="in" filter="fade">
                                      <p:cBhvr>
                                        <p:cTn id="13" dur="1000"/>
                                        <p:tgtEl>
                                          <p:spTgt spid="154107"/>
                                        </p:tgtEl>
                                      </p:cBhvr>
                                    </p:animEffect>
                                    <p:anim calcmode="lin" valueType="num">
                                      <p:cBhvr>
                                        <p:cTn id="14" dur="1000" fill="hold"/>
                                        <p:tgtEl>
                                          <p:spTgt spid="154107"/>
                                        </p:tgtEl>
                                        <p:attrNameLst>
                                          <p:attrName>ppt_x</p:attrName>
                                        </p:attrNameLst>
                                      </p:cBhvr>
                                      <p:tavLst>
                                        <p:tav tm="0">
                                          <p:val>
                                            <p:strVal val="#ppt_x"/>
                                          </p:val>
                                        </p:tav>
                                        <p:tav tm="100000">
                                          <p:val>
                                            <p:strVal val="#ppt_x"/>
                                          </p:val>
                                        </p:tav>
                                      </p:tavLst>
                                    </p:anim>
                                    <p:anim calcmode="lin" valueType="num">
                                      <p:cBhvr>
                                        <p:cTn id="15" dur="900" decel="100000" fill="hold"/>
                                        <p:tgtEl>
                                          <p:spTgt spid="15410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410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06" grpId="0"/>
      <p:bldP spid="15410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pic>
        <p:nvPicPr>
          <p:cNvPr id="167939"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7940"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7941" name="Rectangle 5"/>
          <p:cNvSpPr>
            <a:spLocks noChangeArrowheads="1"/>
          </p:cNvSpPr>
          <p:nvPr/>
        </p:nvSpPr>
        <p:spPr bwMode="auto">
          <a:xfrm>
            <a:off x="914400" y="1143000"/>
            <a:ext cx="45116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Analysis of Synchronous Counters </a:t>
            </a:r>
          </a:p>
        </p:txBody>
      </p:sp>
      <p:sp>
        <p:nvSpPr>
          <p:cNvPr id="167942" name="Text Box 6"/>
          <p:cNvSpPr txBox="1">
            <a:spLocks noChangeArrowheads="1"/>
          </p:cNvSpPr>
          <p:nvPr/>
        </p:nvSpPr>
        <p:spPr bwMode="auto">
          <a:xfrm>
            <a:off x="990600" y="1676400"/>
            <a:ext cx="731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 tabular technique for analysis is  illustrated for the counter on the previous slide. Start by setting up the outputs as shown, then write the logic equation for each input. This has been done for the counter.</a:t>
            </a:r>
          </a:p>
        </p:txBody>
      </p:sp>
      <p:graphicFrame>
        <p:nvGraphicFramePr>
          <p:cNvPr id="168189" name="Group 253"/>
          <p:cNvGraphicFramePr>
            <a:graphicFrameLocks noGrp="1"/>
          </p:cNvGraphicFramePr>
          <p:nvPr/>
        </p:nvGraphicFramePr>
        <p:xfrm>
          <a:off x="1219200" y="3949700"/>
          <a:ext cx="6781800" cy="1522731"/>
        </p:xfrm>
        <a:graphic>
          <a:graphicData uri="http://schemas.openxmlformats.org/drawingml/2006/table">
            <a:tbl>
              <a:tblPr/>
              <a:tblGrid>
                <a:gridCol w="990600"/>
                <a:gridCol w="1066800"/>
                <a:gridCol w="1066800"/>
                <a:gridCol w="914400"/>
                <a:gridCol w="914400"/>
                <a:gridCol w="914400"/>
                <a:gridCol w="914400"/>
              </a:tblGrid>
              <a:tr h="0">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8156" name="Line 220"/>
          <p:cNvSpPr>
            <a:spLocks noChangeShapeType="1"/>
          </p:cNvSpPr>
          <p:nvPr/>
        </p:nvSpPr>
        <p:spPr bwMode="auto">
          <a:xfrm flipV="1">
            <a:off x="2209800" y="3962400"/>
            <a:ext cx="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160" name="Text Box 224"/>
          <p:cNvSpPr txBox="1">
            <a:spLocks noChangeArrowheads="1"/>
          </p:cNvSpPr>
          <p:nvPr/>
        </p:nvSpPr>
        <p:spPr bwMode="auto">
          <a:xfrm>
            <a:off x="1295400" y="3581400"/>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ea typeface="宋体" panose="02010600030101010101" pitchFamily="2" charset="-122"/>
              </a:rPr>
              <a:t>Outputs</a:t>
            </a:r>
          </a:p>
        </p:txBody>
      </p:sp>
      <p:sp>
        <p:nvSpPr>
          <p:cNvPr id="168161" name="Text Box 225"/>
          <p:cNvSpPr txBox="1">
            <a:spLocks noChangeArrowheads="1"/>
          </p:cNvSpPr>
          <p:nvPr/>
        </p:nvSpPr>
        <p:spPr bwMode="auto">
          <a:xfrm>
            <a:off x="3886200" y="35814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ea typeface="宋体" panose="02010600030101010101" pitchFamily="2" charset="-122"/>
              </a:rPr>
              <a:t>Logic for inputs</a:t>
            </a:r>
          </a:p>
        </p:txBody>
      </p:sp>
      <p:sp>
        <p:nvSpPr>
          <p:cNvPr id="168162" name="Line 226"/>
          <p:cNvSpPr>
            <a:spLocks noChangeShapeType="1"/>
          </p:cNvSpPr>
          <p:nvPr/>
        </p:nvSpPr>
        <p:spPr bwMode="auto">
          <a:xfrm flipH="1">
            <a:off x="2286000" y="3733800"/>
            <a:ext cx="1600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163" name="Line 227"/>
          <p:cNvSpPr>
            <a:spLocks noChangeShapeType="1"/>
          </p:cNvSpPr>
          <p:nvPr/>
        </p:nvSpPr>
        <p:spPr bwMode="auto">
          <a:xfrm>
            <a:off x="5410200" y="3733800"/>
            <a:ext cx="2514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164" name="Line 228"/>
          <p:cNvSpPr>
            <a:spLocks noChangeShapeType="1"/>
          </p:cNvSpPr>
          <p:nvPr/>
        </p:nvSpPr>
        <p:spPr bwMode="auto">
          <a:xfrm>
            <a:off x="2209800" y="3657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165" name="Line 229"/>
          <p:cNvSpPr>
            <a:spLocks noChangeShapeType="1"/>
          </p:cNvSpPr>
          <p:nvPr/>
        </p:nvSpPr>
        <p:spPr bwMode="auto">
          <a:xfrm>
            <a:off x="8001000" y="3657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166" name="Text Box 230"/>
          <p:cNvSpPr txBox="1">
            <a:spLocks noChangeArrowheads="1"/>
          </p:cNvSpPr>
          <p:nvPr/>
        </p:nvSpPr>
        <p:spPr bwMode="auto">
          <a:xfrm>
            <a:off x="914400" y="2667000"/>
            <a:ext cx="27432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 Put the counter in an arbitrary state; then determine the inputs for this state.</a:t>
            </a:r>
          </a:p>
        </p:txBody>
      </p:sp>
      <p:sp>
        <p:nvSpPr>
          <p:cNvPr id="168168" name="Text Box 232"/>
          <p:cNvSpPr txBox="1">
            <a:spLocks noChangeArrowheads="1"/>
          </p:cNvSpPr>
          <p:nvPr/>
        </p:nvSpPr>
        <p:spPr bwMode="auto">
          <a:xfrm>
            <a:off x="1143000" y="43434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0   0   0</a:t>
            </a:r>
          </a:p>
        </p:txBody>
      </p:sp>
      <p:sp>
        <p:nvSpPr>
          <p:cNvPr id="168170" name="Text Box 234"/>
          <p:cNvSpPr txBox="1">
            <a:spLocks noChangeArrowheads="1"/>
          </p:cNvSpPr>
          <p:nvPr/>
        </p:nvSpPr>
        <p:spPr bwMode="auto">
          <a:xfrm>
            <a:off x="25146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68171" name="Text Box 235"/>
          <p:cNvSpPr txBox="1">
            <a:spLocks noChangeArrowheads="1"/>
          </p:cNvSpPr>
          <p:nvPr/>
        </p:nvSpPr>
        <p:spPr bwMode="auto">
          <a:xfrm>
            <a:off x="36576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68172" name="Text Box 236"/>
          <p:cNvSpPr txBox="1">
            <a:spLocks noChangeArrowheads="1"/>
          </p:cNvSpPr>
          <p:nvPr/>
        </p:nvSpPr>
        <p:spPr bwMode="auto">
          <a:xfrm>
            <a:off x="46482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68173" name="Text Box 237"/>
          <p:cNvSpPr txBox="1">
            <a:spLocks noChangeArrowheads="1"/>
          </p:cNvSpPr>
          <p:nvPr/>
        </p:nvSpPr>
        <p:spPr bwMode="auto">
          <a:xfrm>
            <a:off x="55626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68174" name="Text Box 238"/>
          <p:cNvSpPr txBox="1">
            <a:spLocks noChangeArrowheads="1"/>
          </p:cNvSpPr>
          <p:nvPr/>
        </p:nvSpPr>
        <p:spPr bwMode="auto">
          <a:xfrm>
            <a:off x="65532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68175" name="Text Box 239"/>
          <p:cNvSpPr txBox="1">
            <a:spLocks noChangeArrowheads="1"/>
          </p:cNvSpPr>
          <p:nvPr/>
        </p:nvSpPr>
        <p:spPr bwMode="auto">
          <a:xfrm>
            <a:off x="73914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68176" name="Text Box 240"/>
          <p:cNvSpPr txBox="1">
            <a:spLocks noChangeArrowheads="1"/>
          </p:cNvSpPr>
          <p:nvPr/>
        </p:nvSpPr>
        <p:spPr bwMode="auto">
          <a:xfrm>
            <a:off x="3657600" y="2667000"/>
            <a:ext cx="28194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2. Use the new inputs to determine the next state: </a:t>
            </a:r>
            <a:r>
              <a:rPr lang="en-US" altLang="zh-CN" sz="1600" i="1">
                <a:ea typeface="宋体" panose="02010600030101010101" pitchFamily="2" charset="-122"/>
              </a:rPr>
              <a:t>Q</a:t>
            </a:r>
            <a:r>
              <a:rPr lang="en-US" altLang="zh-CN" sz="1600" baseline="-25000">
                <a:ea typeface="宋体" panose="02010600030101010101" pitchFamily="2" charset="-122"/>
              </a:rPr>
              <a:t>2</a:t>
            </a:r>
            <a:r>
              <a:rPr lang="en-US" altLang="zh-CN" sz="1600">
                <a:ea typeface="宋体" panose="02010600030101010101" pitchFamily="2" charset="-122"/>
              </a:rPr>
              <a:t> and </a:t>
            </a:r>
            <a:r>
              <a:rPr lang="en-US" altLang="zh-CN" sz="1600" i="1">
                <a:ea typeface="宋体" panose="02010600030101010101" pitchFamily="2" charset="-122"/>
              </a:rPr>
              <a:t>Q</a:t>
            </a:r>
            <a:r>
              <a:rPr lang="en-US" altLang="zh-CN" sz="1600" baseline="-25000">
                <a:ea typeface="宋体" panose="02010600030101010101" pitchFamily="2" charset="-122"/>
              </a:rPr>
              <a:t>1</a:t>
            </a:r>
            <a:r>
              <a:rPr lang="en-US" altLang="zh-CN" sz="1600">
                <a:ea typeface="宋体" panose="02010600030101010101" pitchFamily="2" charset="-122"/>
              </a:rPr>
              <a:t> will latch and </a:t>
            </a:r>
            <a:r>
              <a:rPr lang="en-US" altLang="zh-CN" sz="1600" i="1">
                <a:ea typeface="宋体" panose="02010600030101010101" pitchFamily="2" charset="-122"/>
              </a:rPr>
              <a:t>Q</a:t>
            </a:r>
            <a:r>
              <a:rPr lang="en-US" altLang="zh-CN" sz="1600" baseline="-25000">
                <a:ea typeface="宋体" panose="02010600030101010101" pitchFamily="2" charset="-122"/>
              </a:rPr>
              <a:t>0 </a:t>
            </a:r>
            <a:r>
              <a:rPr lang="en-US" altLang="zh-CN" sz="1600">
                <a:ea typeface="宋体" panose="02010600030101010101" pitchFamily="2" charset="-122"/>
              </a:rPr>
              <a:t>will toggle.</a:t>
            </a:r>
          </a:p>
        </p:txBody>
      </p:sp>
      <p:sp>
        <p:nvSpPr>
          <p:cNvPr id="168177" name="Line 241"/>
          <p:cNvSpPr>
            <a:spLocks noChangeShapeType="1"/>
          </p:cNvSpPr>
          <p:nvPr/>
        </p:nvSpPr>
        <p:spPr bwMode="auto">
          <a:xfrm>
            <a:off x="1219200" y="3657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178" name="Text Box 242"/>
          <p:cNvSpPr txBox="1">
            <a:spLocks noChangeArrowheads="1"/>
          </p:cNvSpPr>
          <p:nvPr/>
        </p:nvSpPr>
        <p:spPr bwMode="auto">
          <a:xfrm>
            <a:off x="1143000" y="46926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0   0   1</a:t>
            </a:r>
          </a:p>
        </p:txBody>
      </p:sp>
      <p:sp>
        <p:nvSpPr>
          <p:cNvPr id="168179" name="Text Box 243"/>
          <p:cNvSpPr txBox="1">
            <a:spLocks noChangeArrowheads="1"/>
          </p:cNvSpPr>
          <p:nvPr/>
        </p:nvSpPr>
        <p:spPr bwMode="auto">
          <a:xfrm>
            <a:off x="2514600" y="4692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68180" name="Text Box 244"/>
          <p:cNvSpPr txBox="1">
            <a:spLocks noChangeArrowheads="1"/>
          </p:cNvSpPr>
          <p:nvPr/>
        </p:nvSpPr>
        <p:spPr bwMode="auto">
          <a:xfrm>
            <a:off x="3657600" y="4692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68181" name="Text Box 245"/>
          <p:cNvSpPr txBox="1">
            <a:spLocks noChangeArrowheads="1"/>
          </p:cNvSpPr>
          <p:nvPr/>
        </p:nvSpPr>
        <p:spPr bwMode="auto">
          <a:xfrm>
            <a:off x="4648200" y="4692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68182" name="Text Box 246"/>
          <p:cNvSpPr txBox="1">
            <a:spLocks noChangeArrowheads="1"/>
          </p:cNvSpPr>
          <p:nvPr/>
        </p:nvSpPr>
        <p:spPr bwMode="auto">
          <a:xfrm>
            <a:off x="5562600" y="4692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68183" name="Text Box 247"/>
          <p:cNvSpPr txBox="1">
            <a:spLocks noChangeArrowheads="1"/>
          </p:cNvSpPr>
          <p:nvPr/>
        </p:nvSpPr>
        <p:spPr bwMode="auto">
          <a:xfrm>
            <a:off x="6553200" y="4692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68184" name="Text Box 248"/>
          <p:cNvSpPr txBox="1">
            <a:spLocks noChangeArrowheads="1"/>
          </p:cNvSpPr>
          <p:nvPr/>
        </p:nvSpPr>
        <p:spPr bwMode="auto">
          <a:xfrm>
            <a:off x="7391400" y="4692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68185" name="Text Box 249"/>
          <p:cNvSpPr txBox="1">
            <a:spLocks noChangeArrowheads="1"/>
          </p:cNvSpPr>
          <p:nvPr/>
        </p:nvSpPr>
        <p:spPr bwMode="auto">
          <a:xfrm>
            <a:off x="6477000" y="2667000"/>
            <a:ext cx="19050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3. Set up the next group of inputs from the current output.</a:t>
            </a:r>
          </a:p>
        </p:txBody>
      </p:sp>
      <p:sp>
        <p:nvSpPr>
          <p:cNvPr id="168186" name="Text Box 250"/>
          <p:cNvSpPr txBox="1">
            <a:spLocks noChangeArrowheads="1"/>
          </p:cNvSpPr>
          <p:nvPr/>
        </p:nvSpPr>
        <p:spPr bwMode="auto">
          <a:xfrm>
            <a:off x="3581400" y="5638800"/>
            <a:ext cx="4648200" cy="711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Continue like this, to complete the table. The next slide shows the completed table…</a:t>
            </a:r>
          </a:p>
        </p:txBody>
      </p:sp>
      <p:sp>
        <p:nvSpPr>
          <p:cNvPr id="168187" name="Text Box 251"/>
          <p:cNvSpPr txBox="1">
            <a:spLocks noChangeArrowheads="1"/>
          </p:cNvSpPr>
          <p:nvPr/>
        </p:nvSpPr>
        <p:spPr bwMode="auto">
          <a:xfrm>
            <a:off x="1143000" y="50736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0   1   0</a:t>
            </a:r>
          </a:p>
        </p:txBody>
      </p:sp>
      <p:sp>
        <p:nvSpPr>
          <p:cNvPr id="168188" name="Text Box 252"/>
          <p:cNvSpPr txBox="1">
            <a:spLocks noChangeArrowheads="1"/>
          </p:cNvSpPr>
          <p:nvPr/>
        </p:nvSpPr>
        <p:spPr bwMode="auto">
          <a:xfrm>
            <a:off x="2286000" y="5181600"/>
            <a:ext cx="4572000" cy="3460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4.</a:t>
            </a:r>
            <a:r>
              <a:rPr lang="en-US" altLang="zh-CN" sz="1600" i="1">
                <a:ea typeface="宋体" panose="02010600030101010101" pitchFamily="2" charset="-122"/>
              </a:rPr>
              <a:t> Q</a:t>
            </a:r>
            <a:r>
              <a:rPr lang="en-US" altLang="zh-CN" sz="1600" baseline="-25000">
                <a:ea typeface="宋体" panose="02010600030101010101" pitchFamily="2" charset="-122"/>
              </a:rPr>
              <a:t>2</a:t>
            </a:r>
            <a:r>
              <a:rPr lang="en-US" altLang="zh-CN" sz="1600">
                <a:ea typeface="宋体" panose="02010600030101010101" pitchFamily="2" charset="-122"/>
              </a:rPr>
              <a:t> will latch again but both </a:t>
            </a:r>
            <a:r>
              <a:rPr lang="en-US" altLang="zh-CN" sz="1600" i="1">
                <a:ea typeface="宋体" panose="02010600030101010101" pitchFamily="2" charset="-122"/>
              </a:rPr>
              <a:t>Q</a:t>
            </a:r>
            <a:r>
              <a:rPr lang="en-US" altLang="zh-CN" sz="1600" baseline="-25000">
                <a:ea typeface="宋体" panose="02010600030101010101" pitchFamily="2" charset="-122"/>
              </a:rPr>
              <a:t>1</a:t>
            </a:r>
            <a:r>
              <a:rPr lang="en-US" altLang="zh-CN" sz="1600">
                <a:ea typeface="宋体" panose="02010600030101010101" pitchFamily="2" charset="-122"/>
              </a:rPr>
              <a:t> and </a:t>
            </a:r>
            <a:r>
              <a:rPr lang="en-US" altLang="zh-CN" sz="1600" i="1">
                <a:ea typeface="宋体" panose="02010600030101010101" pitchFamily="2" charset="-122"/>
              </a:rPr>
              <a:t>Q</a:t>
            </a:r>
            <a:r>
              <a:rPr lang="en-US" altLang="zh-CN" sz="1600" baseline="-25000">
                <a:ea typeface="宋体" panose="02010600030101010101" pitchFamily="2" charset="-122"/>
              </a:rPr>
              <a:t>0</a:t>
            </a:r>
            <a:r>
              <a:rPr lang="en-US" altLang="zh-CN" sz="1600">
                <a:ea typeface="宋体" panose="02010600030101010101" pitchFamily="2" charset="-122"/>
              </a:rPr>
              <a:t> will toggle.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8166"/>
                                        </p:tgtEl>
                                        <p:attrNameLst>
                                          <p:attrName>style.visibility</p:attrName>
                                        </p:attrNameLst>
                                      </p:cBhvr>
                                      <p:to>
                                        <p:strVal val="visible"/>
                                      </p:to>
                                    </p:set>
                                    <p:animEffect transition="in" filter="slide(fromBottom)">
                                      <p:cBhvr>
                                        <p:cTn id="7" dur="500"/>
                                        <p:tgtEl>
                                          <p:spTgt spid="168166"/>
                                        </p:tgtEl>
                                      </p:cBhvr>
                                    </p:animEffect>
                                  </p:childTnLst>
                                </p:cTn>
                              </p:par>
                              <p:par>
                                <p:cTn id="8" presetID="15" presetClass="entr" presetSubtype="0" fill="hold" grpId="0" nodeType="withEffect">
                                  <p:stCondLst>
                                    <p:cond delay="0"/>
                                  </p:stCondLst>
                                  <p:childTnLst>
                                    <p:set>
                                      <p:cBhvr>
                                        <p:cTn id="9" dur="1" fill="hold">
                                          <p:stCondLst>
                                            <p:cond delay="0"/>
                                          </p:stCondLst>
                                        </p:cTn>
                                        <p:tgtEl>
                                          <p:spTgt spid="168168"/>
                                        </p:tgtEl>
                                        <p:attrNameLst>
                                          <p:attrName>style.visibility</p:attrName>
                                        </p:attrNameLst>
                                      </p:cBhvr>
                                      <p:to>
                                        <p:strVal val="visible"/>
                                      </p:to>
                                    </p:set>
                                    <p:anim calcmode="lin" valueType="num">
                                      <p:cBhvr>
                                        <p:cTn id="10" dur="1000" fill="hold"/>
                                        <p:tgtEl>
                                          <p:spTgt spid="168168"/>
                                        </p:tgtEl>
                                        <p:attrNameLst>
                                          <p:attrName>ppt_w</p:attrName>
                                        </p:attrNameLst>
                                      </p:cBhvr>
                                      <p:tavLst>
                                        <p:tav tm="0">
                                          <p:val>
                                            <p:fltVal val="0"/>
                                          </p:val>
                                        </p:tav>
                                        <p:tav tm="100000">
                                          <p:val>
                                            <p:strVal val="#ppt_w"/>
                                          </p:val>
                                        </p:tav>
                                      </p:tavLst>
                                    </p:anim>
                                    <p:anim calcmode="lin" valueType="num">
                                      <p:cBhvr>
                                        <p:cTn id="11" dur="1000" fill="hold"/>
                                        <p:tgtEl>
                                          <p:spTgt spid="168168"/>
                                        </p:tgtEl>
                                        <p:attrNameLst>
                                          <p:attrName>ppt_h</p:attrName>
                                        </p:attrNameLst>
                                      </p:cBhvr>
                                      <p:tavLst>
                                        <p:tav tm="0">
                                          <p:val>
                                            <p:fltVal val="0"/>
                                          </p:val>
                                        </p:tav>
                                        <p:tav tm="100000">
                                          <p:val>
                                            <p:strVal val="#ppt_h"/>
                                          </p:val>
                                        </p:tav>
                                      </p:tavLst>
                                    </p:anim>
                                    <p:anim calcmode="lin" valueType="num">
                                      <p:cBhvr>
                                        <p:cTn id="12" dur="1000" fill="hold"/>
                                        <p:tgtEl>
                                          <p:spTgt spid="168168"/>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1681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8170"/>
                                        </p:tgtEl>
                                        <p:attrNameLst>
                                          <p:attrName>style.visibility</p:attrName>
                                        </p:attrNameLst>
                                      </p:cBhvr>
                                      <p:to>
                                        <p:strVal val="visible"/>
                                      </p:to>
                                    </p:set>
                                    <p:anim calcmode="lin" valueType="num">
                                      <p:cBhvr additive="base">
                                        <p:cTn id="18" dur="500" fill="hold"/>
                                        <p:tgtEl>
                                          <p:spTgt spid="168170"/>
                                        </p:tgtEl>
                                        <p:attrNameLst>
                                          <p:attrName>ppt_x</p:attrName>
                                        </p:attrNameLst>
                                      </p:cBhvr>
                                      <p:tavLst>
                                        <p:tav tm="0">
                                          <p:val>
                                            <p:strVal val="0-#ppt_w/2"/>
                                          </p:val>
                                        </p:tav>
                                        <p:tav tm="100000">
                                          <p:val>
                                            <p:strVal val="#ppt_x"/>
                                          </p:val>
                                        </p:tav>
                                      </p:tavLst>
                                    </p:anim>
                                    <p:anim calcmode="lin" valueType="num">
                                      <p:cBhvr additive="base">
                                        <p:cTn id="19" dur="500" fill="hold"/>
                                        <p:tgtEl>
                                          <p:spTgt spid="16817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68171"/>
                                        </p:tgtEl>
                                        <p:attrNameLst>
                                          <p:attrName>style.visibility</p:attrName>
                                        </p:attrNameLst>
                                      </p:cBhvr>
                                      <p:to>
                                        <p:strVal val="visible"/>
                                      </p:to>
                                    </p:set>
                                    <p:anim calcmode="lin" valueType="num">
                                      <p:cBhvr additive="base">
                                        <p:cTn id="23" dur="500" fill="hold"/>
                                        <p:tgtEl>
                                          <p:spTgt spid="168171"/>
                                        </p:tgtEl>
                                        <p:attrNameLst>
                                          <p:attrName>ppt_x</p:attrName>
                                        </p:attrNameLst>
                                      </p:cBhvr>
                                      <p:tavLst>
                                        <p:tav tm="0">
                                          <p:val>
                                            <p:strVal val="0-#ppt_w/2"/>
                                          </p:val>
                                        </p:tav>
                                        <p:tav tm="100000">
                                          <p:val>
                                            <p:strVal val="#ppt_x"/>
                                          </p:val>
                                        </p:tav>
                                      </p:tavLst>
                                    </p:anim>
                                    <p:anim calcmode="lin" valueType="num">
                                      <p:cBhvr additive="base">
                                        <p:cTn id="24" dur="500" fill="hold"/>
                                        <p:tgtEl>
                                          <p:spTgt spid="16817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8172"/>
                                        </p:tgtEl>
                                        <p:attrNameLst>
                                          <p:attrName>style.visibility</p:attrName>
                                        </p:attrNameLst>
                                      </p:cBhvr>
                                      <p:to>
                                        <p:strVal val="visible"/>
                                      </p:to>
                                    </p:set>
                                    <p:anim calcmode="lin" valueType="num">
                                      <p:cBhvr additive="base">
                                        <p:cTn id="29" dur="500" fill="hold"/>
                                        <p:tgtEl>
                                          <p:spTgt spid="168172"/>
                                        </p:tgtEl>
                                        <p:attrNameLst>
                                          <p:attrName>ppt_x</p:attrName>
                                        </p:attrNameLst>
                                      </p:cBhvr>
                                      <p:tavLst>
                                        <p:tav tm="0">
                                          <p:val>
                                            <p:strVal val="0-#ppt_w/2"/>
                                          </p:val>
                                        </p:tav>
                                        <p:tav tm="100000">
                                          <p:val>
                                            <p:strVal val="#ppt_x"/>
                                          </p:val>
                                        </p:tav>
                                      </p:tavLst>
                                    </p:anim>
                                    <p:anim calcmode="lin" valueType="num">
                                      <p:cBhvr additive="base">
                                        <p:cTn id="30" dur="500" fill="hold"/>
                                        <p:tgtEl>
                                          <p:spTgt spid="168172"/>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68173"/>
                                        </p:tgtEl>
                                        <p:attrNameLst>
                                          <p:attrName>style.visibility</p:attrName>
                                        </p:attrNameLst>
                                      </p:cBhvr>
                                      <p:to>
                                        <p:strVal val="visible"/>
                                      </p:to>
                                    </p:set>
                                    <p:anim calcmode="lin" valueType="num">
                                      <p:cBhvr additive="base">
                                        <p:cTn id="34" dur="500" fill="hold"/>
                                        <p:tgtEl>
                                          <p:spTgt spid="168173"/>
                                        </p:tgtEl>
                                        <p:attrNameLst>
                                          <p:attrName>ppt_x</p:attrName>
                                        </p:attrNameLst>
                                      </p:cBhvr>
                                      <p:tavLst>
                                        <p:tav tm="0">
                                          <p:val>
                                            <p:strVal val="0-#ppt_w/2"/>
                                          </p:val>
                                        </p:tav>
                                        <p:tav tm="100000">
                                          <p:val>
                                            <p:strVal val="#ppt_x"/>
                                          </p:val>
                                        </p:tav>
                                      </p:tavLst>
                                    </p:anim>
                                    <p:anim calcmode="lin" valueType="num">
                                      <p:cBhvr additive="base">
                                        <p:cTn id="35" dur="500" fill="hold"/>
                                        <p:tgtEl>
                                          <p:spTgt spid="16817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68174"/>
                                        </p:tgtEl>
                                        <p:attrNameLst>
                                          <p:attrName>style.visibility</p:attrName>
                                        </p:attrNameLst>
                                      </p:cBhvr>
                                      <p:to>
                                        <p:strVal val="visible"/>
                                      </p:to>
                                    </p:set>
                                    <p:anim calcmode="lin" valueType="num">
                                      <p:cBhvr additive="base">
                                        <p:cTn id="40" dur="500" fill="hold"/>
                                        <p:tgtEl>
                                          <p:spTgt spid="168174"/>
                                        </p:tgtEl>
                                        <p:attrNameLst>
                                          <p:attrName>ppt_x</p:attrName>
                                        </p:attrNameLst>
                                      </p:cBhvr>
                                      <p:tavLst>
                                        <p:tav tm="0">
                                          <p:val>
                                            <p:strVal val="0-#ppt_w/2"/>
                                          </p:val>
                                        </p:tav>
                                        <p:tav tm="100000">
                                          <p:val>
                                            <p:strVal val="#ppt_x"/>
                                          </p:val>
                                        </p:tav>
                                      </p:tavLst>
                                    </p:anim>
                                    <p:anim calcmode="lin" valueType="num">
                                      <p:cBhvr additive="base">
                                        <p:cTn id="41" dur="500" fill="hold"/>
                                        <p:tgtEl>
                                          <p:spTgt spid="168174"/>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68175"/>
                                        </p:tgtEl>
                                        <p:attrNameLst>
                                          <p:attrName>style.visibility</p:attrName>
                                        </p:attrNameLst>
                                      </p:cBhvr>
                                      <p:to>
                                        <p:strVal val="visible"/>
                                      </p:to>
                                    </p:set>
                                    <p:anim calcmode="lin" valueType="num">
                                      <p:cBhvr additive="base">
                                        <p:cTn id="45" dur="500" fill="hold"/>
                                        <p:tgtEl>
                                          <p:spTgt spid="168175"/>
                                        </p:tgtEl>
                                        <p:attrNameLst>
                                          <p:attrName>ppt_x</p:attrName>
                                        </p:attrNameLst>
                                      </p:cBhvr>
                                      <p:tavLst>
                                        <p:tav tm="0">
                                          <p:val>
                                            <p:strVal val="0-#ppt_w/2"/>
                                          </p:val>
                                        </p:tav>
                                        <p:tav tm="100000">
                                          <p:val>
                                            <p:strVal val="#ppt_x"/>
                                          </p:val>
                                        </p:tav>
                                      </p:tavLst>
                                    </p:anim>
                                    <p:anim calcmode="lin" valueType="num">
                                      <p:cBhvr additive="base">
                                        <p:cTn id="46" dur="500" fill="hold"/>
                                        <p:tgtEl>
                                          <p:spTgt spid="168175"/>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68176"/>
                                        </p:tgtEl>
                                        <p:attrNameLst>
                                          <p:attrName>style.visibility</p:attrName>
                                        </p:attrNameLst>
                                      </p:cBhvr>
                                      <p:to>
                                        <p:strVal val="visible"/>
                                      </p:to>
                                    </p:set>
                                    <p:animEffect transition="in" filter="slide(fromBottom)">
                                      <p:cBhvr>
                                        <p:cTn id="51" dur="500"/>
                                        <p:tgtEl>
                                          <p:spTgt spid="16817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8178"/>
                                        </p:tgtEl>
                                        <p:attrNameLst>
                                          <p:attrName>style.visibility</p:attrName>
                                        </p:attrNameLst>
                                      </p:cBhvr>
                                      <p:to>
                                        <p:strVal val="visible"/>
                                      </p:to>
                                    </p:set>
                                    <p:animEffect transition="in" filter="wipe(left)">
                                      <p:cBhvr>
                                        <p:cTn id="56" dur="2000"/>
                                        <p:tgtEl>
                                          <p:spTgt spid="16817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68185"/>
                                        </p:tgtEl>
                                        <p:attrNameLst>
                                          <p:attrName>style.visibility</p:attrName>
                                        </p:attrNameLst>
                                      </p:cBhvr>
                                      <p:to>
                                        <p:strVal val="visible"/>
                                      </p:to>
                                    </p:set>
                                    <p:animEffect transition="in" filter="slide(fromBottom)">
                                      <p:cBhvr>
                                        <p:cTn id="61" dur="500"/>
                                        <p:tgtEl>
                                          <p:spTgt spid="16818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68179"/>
                                        </p:tgtEl>
                                        <p:attrNameLst>
                                          <p:attrName>style.visibility</p:attrName>
                                        </p:attrNameLst>
                                      </p:cBhvr>
                                      <p:to>
                                        <p:strVal val="visible"/>
                                      </p:to>
                                    </p:set>
                                    <p:anim calcmode="lin" valueType="num">
                                      <p:cBhvr additive="base">
                                        <p:cTn id="66" dur="500" fill="hold"/>
                                        <p:tgtEl>
                                          <p:spTgt spid="168179"/>
                                        </p:tgtEl>
                                        <p:attrNameLst>
                                          <p:attrName>ppt_x</p:attrName>
                                        </p:attrNameLst>
                                      </p:cBhvr>
                                      <p:tavLst>
                                        <p:tav tm="0">
                                          <p:val>
                                            <p:strVal val="0-#ppt_w/2"/>
                                          </p:val>
                                        </p:tav>
                                        <p:tav tm="100000">
                                          <p:val>
                                            <p:strVal val="#ppt_x"/>
                                          </p:val>
                                        </p:tav>
                                      </p:tavLst>
                                    </p:anim>
                                    <p:anim calcmode="lin" valueType="num">
                                      <p:cBhvr additive="base">
                                        <p:cTn id="67" dur="500" fill="hold"/>
                                        <p:tgtEl>
                                          <p:spTgt spid="168179"/>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2" presetClass="entr" presetSubtype="8" fill="hold" grpId="0" nodeType="afterEffect">
                                  <p:stCondLst>
                                    <p:cond delay="0"/>
                                  </p:stCondLst>
                                  <p:childTnLst>
                                    <p:set>
                                      <p:cBhvr>
                                        <p:cTn id="70" dur="1" fill="hold">
                                          <p:stCondLst>
                                            <p:cond delay="0"/>
                                          </p:stCondLst>
                                        </p:cTn>
                                        <p:tgtEl>
                                          <p:spTgt spid="168180"/>
                                        </p:tgtEl>
                                        <p:attrNameLst>
                                          <p:attrName>style.visibility</p:attrName>
                                        </p:attrNameLst>
                                      </p:cBhvr>
                                      <p:to>
                                        <p:strVal val="visible"/>
                                      </p:to>
                                    </p:set>
                                    <p:anim calcmode="lin" valueType="num">
                                      <p:cBhvr additive="base">
                                        <p:cTn id="71" dur="500" fill="hold"/>
                                        <p:tgtEl>
                                          <p:spTgt spid="168180"/>
                                        </p:tgtEl>
                                        <p:attrNameLst>
                                          <p:attrName>ppt_x</p:attrName>
                                        </p:attrNameLst>
                                      </p:cBhvr>
                                      <p:tavLst>
                                        <p:tav tm="0">
                                          <p:val>
                                            <p:strVal val="0-#ppt_w/2"/>
                                          </p:val>
                                        </p:tav>
                                        <p:tav tm="100000">
                                          <p:val>
                                            <p:strVal val="#ppt_x"/>
                                          </p:val>
                                        </p:tav>
                                      </p:tavLst>
                                    </p:anim>
                                    <p:anim calcmode="lin" valueType="num">
                                      <p:cBhvr additive="base">
                                        <p:cTn id="72" dur="500" fill="hold"/>
                                        <p:tgtEl>
                                          <p:spTgt spid="168180"/>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68181"/>
                                        </p:tgtEl>
                                        <p:attrNameLst>
                                          <p:attrName>style.visibility</p:attrName>
                                        </p:attrNameLst>
                                      </p:cBhvr>
                                      <p:to>
                                        <p:strVal val="visible"/>
                                      </p:to>
                                    </p:set>
                                    <p:anim calcmode="lin" valueType="num">
                                      <p:cBhvr additive="base">
                                        <p:cTn id="77" dur="500" fill="hold"/>
                                        <p:tgtEl>
                                          <p:spTgt spid="168181"/>
                                        </p:tgtEl>
                                        <p:attrNameLst>
                                          <p:attrName>ppt_x</p:attrName>
                                        </p:attrNameLst>
                                      </p:cBhvr>
                                      <p:tavLst>
                                        <p:tav tm="0">
                                          <p:val>
                                            <p:strVal val="0-#ppt_w/2"/>
                                          </p:val>
                                        </p:tav>
                                        <p:tav tm="100000">
                                          <p:val>
                                            <p:strVal val="#ppt_x"/>
                                          </p:val>
                                        </p:tav>
                                      </p:tavLst>
                                    </p:anim>
                                    <p:anim calcmode="lin" valueType="num">
                                      <p:cBhvr additive="base">
                                        <p:cTn id="78" dur="500" fill="hold"/>
                                        <p:tgtEl>
                                          <p:spTgt spid="168181"/>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500"/>
                            </p:stCondLst>
                            <p:childTnLst>
                              <p:par>
                                <p:cTn id="80" presetID="2" presetClass="entr" presetSubtype="8" fill="hold" grpId="0" nodeType="afterEffect">
                                  <p:stCondLst>
                                    <p:cond delay="0"/>
                                  </p:stCondLst>
                                  <p:childTnLst>
                                    <p:set>
                                      <p:cBhvr>
                                        <p:cTn id="81" dur="1" fill="hold">
                                          <p:stCondLst>
                                            <p:cond delay="0"/>
                                          </p:stCondLst>
                                        </p:cTn>
                                        <p:tgtEl>
                                          <p:spTgt spid="168182"/>
                                        </p:tgtEl>
                                        <p:attrNameLst>
                                          <p:attrName>style.visibility</p:attrName>
                                        </p:attrNameLst>
                                      </p:cBhvr>
                                      <p:to>
                                        <p:strVal val="visible"/>
                                      </p:to>
                                    </p:set>
                                    <p:anim calcmode="lin" valueType="num">
                                      <p:cBhvr additive="base">
                                        <p:cTn id="82" dur="500" fill="hold"/>
                                        <p:tgtEl>
                                          <p:spTgt spid="168182"/>
                                        </p:tgtEl>
                                        <p:attrNameLst>
                                          <p:attrName>ppt_x</p:attrName>
                                        </p:attrNameLst>
                                      </p:cBhvr>
                                      <p:tavLst>
                                        <p:tav tm="0">
                                          <p:val>
                                            <p:strVal val="0-#ppt_w/2"/>
                                          </p:val>
                                        </p:tav>
                                        <p:tav tm="100000">
                                          <p:val>
                                            <p:strVal val="#ppt_x"/>
                                          </p:val>
                                        </p:tav>
                                      </p:tavLst>
                                    </p:anim>
                                    <p:anim calcmode="lin" valueType="num">
                                      <p:cBhvr additive="base">
                                        <p:cTn id="83" dur="500" fill="hold"/>
                                        <p:tgtEl>
                                          <p:spTgt spid="168182"/>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168183"/>
                                        </p:tgtEl>
                                        <p:attrNameLst>
                                          <p:attrName>style.visibility</p:attrName>
                                        </p:attrNameLst>
                                      </p:cBhvr>
                                      <p:to>
                                        <p:strVal val="visible"/>
                                      </p:to>
                                    </p:set>
                                    <p:anim calcmode="lin" valueType="num">
                                      <p:cBhvr additive="base">
                                        <p:cTn id="88" dur="500" fill="hold"/>
                                        <p:tgtEl>
                                          <p:spTgt spid="168183"/>
                                        </p:tgtEl>
                                        <p:attrNameLst>
                                          <p:attrName>ppt_x</p:attrName>
                                        </p:attrNameLst>
                                      </p:cBhvr>
                                      <p:tavLst>
                                        <p:tav tm="0">
                                          <p:val>
                                            <p:strVal val="0-#ppt_w/2"/>
                                          </p:val>
                                        </p:tav>
                                        <p:tav tm="100000">
                                          <p:val>
                                            <p:strVal val="#ppt_x"/>
                                          </p:val>
                                        </p:tav>
                                      </p:tavLst>
                                    </p:anim>
                                    <p:anim calcmode="lin" valueType="num">
                                      <p:cBhvr additive="base">
                                        <p:cTn id="89" dur="500" fill="hold"/>
                                        <p:tgtEl>
                                          <p:spTgt spid="168183"/>
                                        </p:tgtEl>
                                        <p:attrNameLst>
                                          <p:attrName>ppt_y</p:attrName>
                                        </p:attrNameLst>
                                      </p:cBhvr>
                                      <p:tavLst>
                                        <p:tav tm="0">
                                          <p:val>
                                            <p:strVal val="#ppt_y"/>
                                          </p:val>
                                        </p:tav>
                                        <p:tav tm="100000">
                                          <p:val>
                                            <p:strVal val="#ppt_y"/>
                                          </p:val>
                                        </p:tav>
                                      </p:tavLst>
                                    </p:anim>
                                  </p:childTnLst>
                                </p:cTn>
                              </p:par>
                            </p:childTnLst>
                          </p:cTn>
                        </p:par>
                        <p:par>
                          <p:cTn id="90" fill="hold" nodeType="afterGroup">
                            <p:stCondLst>
                              <p:cond delay="500"/>
                            </p:stCondLst>
                            <p:childTnLst>
                              <p:par>
                                <p:cTn id="91" presetID="2" presetClass="entr" presetSubtype="8" fill="hold" grpId="0" nodeType="afterEffect">
                                  <p:stCondLst>
                                    <p:cond delay="0"/>
                                  </p:stCondLst>
                                  <p:childTnLst>
                                    <p:set>
                                      <p:cBhvr>
                                        <p:cTn id="92" dur="1" fill="hold">
                                          <p:stCondLst>
                                            <p:cond delay="0"/>
                                          </p:stCondLst>
                                        </p:cTn>
                                        <p:tgtEl>
                                          <p:spTgt spid="168184"/>
                                        </p:tgtEl>
                                        <p:attrNameLst>
                                          <p:attrName>style.visibility</p:attrName>
                                        </p:attrNameLst>
                                      </p:cBhvr>
                                      <p:to>
                                        <p:strVal val="visible"/>
                                      </p:to>
                                    </p:set>
                                    <p:anim calcmode="lin" valueType="num">
                                      <p:cBhvr additive="base">
                                        <p:cTn id="93" dur="500" fill="hold"/>
                                        <p:tgtEl>
                                          <p:spTgt spid="168184"/>
                                        </p:tgtEl>
                                        <p:attrNameLst>
                                          <p:attrName>ppt_x</p:attrName>
                                        </p:attrNameLst>
                                      </p:cBhvr>
                                      <p:tavLst>
                                        <p:tav tm="0">
                                          <p:val>
                                            <p:strVal val="0-#ppt_w/2"/>
                                          </p:val>
                                        </p:tav>
                                        <p:tav tm="100000">
                                          <p:val>
                                            <p:strVal val="#ppt_x"/>
                                          </p:val>
                                        </p:tav>
                                      </p:tavLst>
                                    </p:anim>
                                    <p:anim calcmode="lin" valueType="num">
                                      <p:cBhvr additive="base">
                                        <p:cTn id="94" dur="500" fill="hold"/>
                                        <p:tgtEl>
                                          <p:spTgt spid="168184"/>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168188"/>
                                        </p:tgtEl>
                                        <p:attrNameLst>
                                          <p:attrName>style.visibility</p:attrName>
                                        </p:attrNameLst>
                                      </p:cBhvr>
                                      <p:to>
                                        <p:strVal val="visible"/>
                                      </p:to>
                                    </p:set>
                                    <p:animEffect transition="in" filter="slide(fromBottom)">
                                      <p:cBhvr>
                                        <p:cTn id="99" dur="500"/>
                                        <p:tgtEl>
                                          <p:spTgt spid="168188"/>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68187"/>
                                        </p:tgtEl>
                                        <p:attrNameLst>
                                          <p:attrName>style.visibility</p:attrName>
                                        </p:attrNameLst>
                                      </p:cBhvr>
                                      <p:to>
                                        <p:strVal val="visible"/>
                                      </p:to>
                                    </p:set>
                                    <p:animEffect transition="in" filter="wipe(left)">
                                      <p:cBhvr>
                                        <p:cTn id="104" dur="2000"/>
                                        <p:tgtEl>
                                          <p:spTgt spid="16818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7" presetClass="entr" presetSubtype="0" fill="hold" grpId="0" nodeType="clickEffect">
                                  <p:stCondLst>
                                    <p:cond delay="0"/>
                                  </p:stCondLst>
                                  <p:childTnLst>
                                    <p:set>
                                      <p:cBhvr>
                                        <p:cTn id="108" dur="1" fill="hold">
                                          <p:stCondLst>
                                            <p:cond delay="0"/>
                                          </p:stCondLst>
                                        </p:cTn>
                                        <p:tgtEl>
                                          <p:spTgt spid="168186"/>
                                        </p:tgtEl>
                                        <p:attrNameLst>
                                          <p:attrName>style.visibility</p:attrName>
                                        </p:attrNameLst>
                                      </p:cBhvr>
                                      <p:to>
                                        <p:strVal val="visible"/>
                                      </p:to>
                                    </p:set>
                                    <p:animEffect transition="in" filter="fade">
                                      <p:cBhvr>
                                        <p:cTn id="109" dur="1000"/>
                                        <p:tgtEl>
                                          <p:spTgt spid="168186"/>
                                        </p:tgtEl>
                                      </p:cBhvr>
                                    </p:animEffect>
                                    <p:anim calcmode="lin" valueType="num">
                                      <p:cBhvr>
                                        <p:cTn id="110" dur="1000" fill="hold"/>
                                        <p:tgtEl>
                                          <p:spTgt spid="168186"/>
                                        </p:tgtEl>
                                        <p:attrNameLst>
                                          <p:attrName>ppt_x</p:attrName>
                                        </p:attrNameLst>
                                      </p:cBhvr>
                                      <p:tavLst>
                                        <p:tav tm="0">
                                          <p:val>
                                            <p:strVal val="#ppt_x"/>
                                          </p:val>
                                        </p:tav>
                                        <p:tav tm="100000">
                                          <p:val>
                                            <p:strVal val="#ppt_x"/>
                                          </p:val>
                                        </p:tav>
                                      </p:tavLst>
                                    </p:anim>
                                    <p:anim calcmode="lin" valueType="num">
                                      <p:cBhvr>
                                        <p:cTn id="111" dur="900" decel="100000" fill="hold"/>
                                        <p:tgtEl>
                                          <p:spTgt spid="168186"/>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1681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166" grpId="0" animBg="1"/>
      <p:bldP spid="168168" grpId="0"/>
      <p:bldP spid="168170" grpId="0"/>
      <p:bldP spid="168171" grpId="0"/>
      <p:bldP spid="168172" grpId="0"/>
      <p:bldP spid="168173" grpId="0"/>
      <p:bldP spid="168174" grpId="0"/>
      <p:bldP spid="168175" grpId="0"/>
      <p:bldP spid="168176" grpId="0" animBg="1"/>
      <p:bldP spid="168178" grpId="0"/>
      <p:bldP spid="168179" grpId="0"/>
      <p:bldP spid="168180" grpId="0"/>
      <p:bldP spid="168181" grpId="0"/>
      <p:bldP spid="168182" grpId="0"/>
      <p:bldP spid="168183" grpId="0"/>
      <p:bldP spid="168184" grpId="0"/>
      <p:bldP spid="168185" grpId="0" animBg="1"/>
      <p:bldP spid="168186" grpId="0" animBg="1"/>
      <p:bldP spid="168187" grpId="0"/>
      <p:bldP spid="16818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9987"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9988"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9989" name="Rectangle 5"/>
          <p:cNvSpPr>
            <a:spLocks noChangeArrowheads="1"/>
          </p:cNvSpPr>
          <p:nvPr/>
        </p:nvSpPr>
        <p:spPr bwMode="auto">
          <a:xfrm>
            <a:off x="914400" y="1143000"/>
            <a:ext cx="45116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Analysis of Synchronous Counters </a:t>
            </a:r>
          </a:p>
        </p:txBody>
      </p:sp>
      <p:sp>
        <p:nvSpPr>
          <p:cNvPr id="170033" name="Line 49"/>
          <p:cNvSpPr>
            <a:spLocks noChangeShapeType="1"/>
          </p:cNvSpPr>
          <p:nvPr/>
        </p:nvSpPr>
        <p:spPr bwMode="auto">
          <a:xfrm flipH="1" flipV="1">
            <a:off x="2209800" y="2133600"/>
            <a:ext cx="0" cy="3657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034" name="Text Box 50"/>
          <p:cNvSpPr txBox="1">
            <a:spLocks noChangeArrowheads="1"/>
          </p:cNvSpPr>
          <p:nvPr/>
        </p:nvSpPr>
        <p:spPr bwMode="auto">
          <a:xfrm>
            <a:off x="1295400" y="1752600"/>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ea typeface="宋体" panose="02010600030101010101" pitchFamily="2" charset="-122"/>
              </a:rPr>
              <a:t>Outputs</a:t>
            </a:r>
          </a:p>
        </p:txBody>
      </p:sp>
      <p:sp>
        <p:nvSpPr>
          <p:cNvPr id="170035" name="Text Box 51"/>
          <p:cNvSpPr txBox="1">
            <a:spLocks noChangeArrowheads="1"/>
          </p:cNvSpPr>
          <p:nvPr/>
        </p:nvSpPr>
        <p:spPr bwMode="auto">
          <a:xfrm>
            <a:off x="3886200" y="17526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ea typeface="宋体" panose="02010600030101010101" pitchFamily="2" charset="-122"/>
              </a:rPr>
              <a:t>Logic for inputs</a:t>
            </a:r>
          </a:p>
        </p:txBody>
      </p:sp>
      <p:sp>
        <p:nvSpPr>
          <p:cNvPr id="170036" name="Line 52"/>
          <p:cNvSpPr>
            <a:spLocks noChangeShapeType="1"/>
          </p:cNvSpPr>
          <p:nvPr/>
        </p:nvSpPr>
        <p:spPr bwMode="auto">
          <a:xfrm flipH="1">
            <a:off x="2286000" y="1905000"/>
            <a:ext cx="1600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037" name="Line 53"/>
          <p:cNvSpPr>
            <a:spLocks noChangeShapeType="1"/>
          </p:cNvSpPr>
          <p:nvPr/>
        </p:nvSpPr>
        <p:spPr bwMode="auto">
          <a:xfrm>
            <a:off x="5410200" y="1905000"/>
            <a:ext cx="2514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038" name="Line 54"/>
          <p:cNvSpPr>
            <a:spLocks noChangeShapeType="1"/>
          </p:cNvSpPr>
          <p:nvPr/>
        </p:nvSpPr>
        <p:spPr bwMode="auto">
          <a:xfrm>
            <a:off x="2209800" y="1828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039" name="Line 55"/>
          <p:cNvSpPr>
            <a:spLocks noChangeShapeType="1"/>
          </p:cNvSpPr>
          <p:nvPr/>
        </p:nvSpPr>
        <p:spPr bwMode="auto">
          <a:xfrm>
            <a:off x="8001000" y="1828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041" name="Text Box 57"/>
          <p:cNvSpPr txBox="1">
            <a:spLocks noChangeArrowheads="1"/>
          </p:cNvSpPr>
          <p:nvPr/>
        </p:nvSpPr>
        <p:spPr bwMode="auto">
          <a:xfrm>
            <a:off x="1143000" y="25146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0   0   0</a:t>
            </a:r>
          </a:p>
        </p:txBody>
      </p:sp>
      <p:sp>
        <p:nvSpPr>
          <p:cNvPr id="170042" name="Text Box 58"/>
          <p:cNvSpPr txBox="1">
            <a:spLocks noChangeArrowheads="1"/>
          </p:cNvSpPr>
          <p:nvPr/>
        </p:nvSpPr>
        <p:spPr bwMode="auto">
          <a:xfrm>
            <a:off x="25146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043" name="Text Box 59"/>
          <p:cNvSpPr txBox="1">
            <a:spLocks noChangeArrowheads="1"/>
          </p:cNvSpPr>
          <p:nvPr/>
        </p:nvSpPr>
        <p:spPr bwMode="auto">
          <a:xfrm>
            <a:off x="36576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044" name="Text Box 60"/>
          <p:cNvSpPr txBox="1">
            <a:spLocks noChangeArrowheads="1"/>
          </p:cNvSpPr>
          <p:nvPr/>
        </p:nvSpPr>
        <p:spPr bwMode="auto">
          <a:xfrm>
            <a:off x="46482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045" name="Text Box 61"/>
          <p:cNvSpPr txBox="1">
            <a:spLocks noChangeArrowheads="1"/>
          </p:cNvSpPr>
          <p:nvPr/>
        </p:nvSpPr>
        <p:spPr bwMode="auto">
          <a:xfrm>
            <a:off x="55626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046" name="Text Box 62"/>
          <p:cNvSpPr txBox="1">
            <a:spLocks noChangeArrowheads="1"/>
          </p:cNvSpPr>
          <p:nvPr/>
        </p:nvSpPr>
        <p:spPr bwMode="auto">
          <a:xfrm>
            <a:off x="65532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047" name="Text Box 63"/>
          <p:cNvSpPr txBox="1">
            <a:spLocks noChangeArrowheads="1"/>
          </p:cNvSpPr>
          <p:nvPr/>
        </p:nvSpPr>
        <p:spPr bwMode="auto">
          <a:xfrm>
            <a:off x="73914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049" name="Line 65"/>
          <p:cNvSpPr>
            <a:spLocks noChangeShapeType="1"/>
          </p:cNvSpPr>
          <p:nvPr/>
        </p:nvSpPr>
        <p:spPr bwMode="auto">
          <a:xfrm>
            <a:off x="1219200" y="1828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050" name="Text Box 66"/>
          <p:cNvSpPr txBox="1">
            <a:spLocks noChangeArrowheads="1"/>
          </p:cNvSpPr>
          <p:nvPr/>
        </p:nvSpPr>
        <p:spPr bwMode="auto">
          <a:xfrm>
            <a:off x="1143000" y="28638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0   0   1</a:t>
            </a:r>
          </a:p>
        </p:txBody>
      </p:sp>
      <p:sp>
        <p:nvSpPr>
          <p:cNvPr id="170051" name="Text Box 67"/>
          <p:cNvSpPr txBox="1">
            <a:spLocks noChangeArrowheads="1"/>
          </p:cNvSpPr>
          <p:nvPr/>
        </p:nvSpPr>
        <p:spPr bwMode="auto">
          <a:xfrm>
            <a:off x="2514600" y="2863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052" name="Text Box 68"/>
          <p:cNvSpPr txBox="1">
            <a:spLocks noChangeArrowheads="1"/>
          </p:cNvSpPr>
          <p:nvPr/>
        </p:nvSpPr>
        <p:spPr bwMode="auto">
          <a:xfrm>
            <a:off x="3657600" y="2863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053" name="Text Box 69"/>
          <p:cNvSpPr txBox="1">
            <a:spLocks noChangeArrowheads="1"/>
          </p:cNvSpPr>
          <p:nvPr/>
        </p:nvSpPr>
        <p:spPr bwMode="auto">
          <a:xfrm>
            <a:off x="4648200" y="2863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054" name="Text Box 70"/>
          <p:cNvSpPr txBox="1">
            <a:spLocks noChangeArrowheads="1"/>
          </p:cNvSpPr>
          <p:nvPr/>
        </p:nvSpPr>
        <p:spPr bwMode="auto">
          <a:xfrm>
            <a:off x="5562600" y="2863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055" name="Text Box 71"/>
          <p:cNvSpPr txBox="1">
            <a:spLocks noChangeArrowheads="1"/>
          </p:cNvSpPr>
          <p:nvPr/>
        </p:nvSpPr>
        <p:spPr bwMode="auto">
          <a:xfrm>
            <a:off x="6553200" y="2863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056" name="Text Box 72"/>
          <p:cNvSpPr txBox="1">
            <a:spLocks noChangeArrowheads="1"/>
          </p:cNvSpPr>
          <p:nvPr/>
        </p:nvSpPr>
        <p:spPr bwMode="auto">
          <a:xfrm>
            <a:off x="7391400" y="2863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059" name="Text Box 75"/>
          <p:cNvSpPr txBox="1">
            <a:spLocks noChangeArrowheads="1"/>
          </p:cNvSpPr>
          <p:nvPr/>
        </p:nvSpPr>
        <p:spPr bwMode="auto">
          <a:xfrm>
            <a:off x="1143000" y="32448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0   1   0</a:t>
            </a:r>
          </a:p>
        </p:txBody>
      </p:sp>
      <p:graphicFrame>
        <p:nvGraphicFramePr>
          <p:cNvPr id="170257" name="Group 273"/>
          <p:cNvGraphicFramePr>
            <a:graphicFrameLocks noGrp="1"/>
          </p:cNvGraphicFramePr>
          <p:nvPr/>
        </p:nvGraphicFramePr>
        <p:xfrm>
          <a:off x="1219200" y="2133600"/>
          <a:ext cx="6781800" cy="3757616"/>
        </p:xfrm>
        <a:graphic>
          <a:graphicData uri="http://schemas.openxmlformats.org/drawingml/2006/table">
            <a:tbl>
              <a:tblPr/>
              <a:tblGrid>
                <a:gridCol w="981075"/>
                <a:gridCol w="1100138"/>
                <a:gridCol w="1042987"/>
                <a:gridCol w="914400"/>
                <a:gridCol w="914400"/>
                <a:gridCol w="914400"/>
                <a:gridCol w="914400"/>
              </a:tblGrid>
              <a:tr h="354013">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0" lang="en-US" altLang="zh-CN" sz="16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sz="2800">
                          <a:solidFill>
                            <a:schemeClr val="tx1"/>
                          </a:solidFill>
                          <a:latin typeface="Arial" panose="020B0604020202020204" pitchFamily="34" charset="0"/>
                        </a:defRPr>
                      </a:lvl1pPr>
                      <a:lvl2pPr>
                        <a:spcBef>
                          <a:spcPct val="20000"/>
                        </a:spcBef>
                        <a:buClr>
                          <a:schemeClr val="tx2"/>
                        </a:buClr>
                        <a:defRPr sz="2400">
                          <a:solidFill>
                            <a:schemeClr val="tx1"/>
                          </a:solidFill>
                          <a:latin typeface="Arial" panose="020B0604020202020204" pitchFamily="34" charset="0"/>
                        </a:defRPr>
                      </a:lvl2pPr>
                      <a:lvl3pPr>
                        <a:spcBef>
                          <a:spcPct val="20000"/>
                        </a:spcBef>
                        <a:buClr>
                          <a:schemeClr val="tx2"/>
                        </a:buClr>
                        <a:defRPr sz="2000">
                          <a:solidFill>
                            <a:schemeClr val="tx1"/>
                          </a:solidFill>
                          <a:latin typeface="Arial" panose="020B0604020202020204" pitchFamily="34" charset="0"/>
                        </a:defRPr>
                      </a:lvl3pPr>
                      <a:lvl4pPr>
                        <a:spcBef>
                          <a:spcPct val="20000"/>
                        </a:spcBef>
                        <a:buClr>
                          <a:schemeClr val="tx2"/>
                        </a:buClr>
                        <a:defRPr>
                          <a:solidFill>
                            <a:schemeClr val="tx1"/>
                          </a:solidFill>
                          <a:latin typeface="Arial" panose="020B0604020202020204" pitchFamily="34" charset="0"/>
                        </a:defRPr>
                      </a:lvl4pPr>
                      <a:lvl5pPr>
                        <a:spcBef>
                          <a:spcPct val="20000"/>
                        </a:spcBef>
                        <a:buClr>
                          <a:schemeClr val="tx2"/>
                        </a:buClr>
                        <a:defRPr>
                          <a:solidFill>
                            <a:schemeClr val="tx1"/>
                          </a:solidFill>
                          <a:latin typeface="Arial" panose="020B0604020202020204" pitchFamily="34" charset="0"/>
                        </a:defRPr>
                      </a:lvl5pPr>
                      <a:lvl6pPr eaLnBrk="0" fontAlgn="base" hangingPunct="0">
                        <a:spcBef>
                          <a:spcPct val="20000"/>
                        </a:spcBef>
                        <a:spcAft>
                          <a:spcPct val="0"/>
                        </a:spcAft>
                        <a:buClr>
                          <a:schemeClr val="tx2"/>
                        </a:buClr>
                        <a:defRPr>
                          <a:solidFill>
                            <a:schemeClr val="tx1"/>
                          </a:solidFill>
                          <a:latin typeface="Arial" panose="020B0604020202020204" pitchFamily="34" charset="0"/>
                        </a:defRPr>
                      </a:lvl6pPr>
                      <a:lvl7pPr eaLnBrk="0" fontAlgn="base" hangingPunct="0">
                        <a:spcBef>
                          <a:spcPct val="20000"/>
                        </a:spcBef>
                        <a:spcAft>
                          <a:spcPct val="0"/>
                        </a:spcAft>
                        <a:buClr>
                          <a:schemeClr val="tx2"/>
                        </a:buClr>
                        <a:defRPr>
                          <a:solidFill>
                            <a:schemeClr val="tx1"/>
                          </a:solidFill>
                          <a:latin typeface="Arial" panose="020B0604020202020204" pitchFamily="34" charset="0"/>
                        </a:defRPr>
                      </a:lvl7pPr>
                      <a:lvl8pPr eaLnBrk="0" fontAlgn="base" hangingPunct="0">
                        <a:spcBef>
                          <a:spcPct val="20000"/>
                        </a:spcBef>
                        <a:spcAft>
                          <a:spcPct val="0"/>
                        </a:spcAft>
                        <a:buClr>
                          <a:schemeClr val="tx2"/>
                        </a:buClr>
                        <a:defRPr>
                          <a:solidFill>
                            <a:schemeClr val="tx1"/>
                          </a:solidFill>
                          <a:latin typeface="Arial" panose="020B0604020202020204" pitchFamily="34" charset="0"/>
                        </a:defRPr>
                      </a:lvl8pPr>
                      <a:lvl9pPr eaLnBrk="0" fontAlgn="base" hangingPunct="0">
                        <a:spcBef>
                          <a:spcPct val="20000"/>
                        </a:spcBef>
                        <a:spcAft>
                          <a:spcPct val="0"/>
                        </a:spcAft>
                        <a:buClr>
                          <a:schemeClr val="tx2"/>
                        </a:buCl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endParaRPr kumimoji="0" lang="zh-CN" altLang="zh-CN"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0258" name="Text Box 274"/>
          <p:cNvSpPr txBox="1">
            <a:spLocks noChangeArrowheads="1"/>
          </p:cNvSpPr>
          <p:nvPr/>
        </p:nvSpPr>
        <p:spPr bwMode="auto">
          <a:xfrm>
            <a:off x="6553200" y="3276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59" name="Text Box 275"/>
          <p:cNvSpPr txBox="1">
            <a:spLocks noChangeArrowheads="1"/>
          </p:cNvSpPr>
          <p:nvPr/>
        </p:nvSpPr>
        <p:spPr bwMode="auto">
          <a:xfrm>
            <a:off x="7391400" y="3276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0" name="Text Box 276"/>
          <p:cNvSpPr txBox="1">
            <a:spLocks noChangeArrowheads="1"/>
          </p:cNvSpPr>
          <p:nvPr/>
        </p:nvSpPr>
        <p:spPr bwMode="auto">
          <a:xfrm>
            <a:off x="6553200" y="36703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1" name="Text Box 277"/>
          <p:cNvSpPr txBox="1">
            <a:spLocks noChangeArrowheads="1"/>
          </p:cNvSpPr>
          <p:nvPr/>
        </p:nvSpPr>
        <p:spPr bwMode="auto">
          <a:xfrm>
            <a:off x="7391400" y="36703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2" name="Text Box 278"/>
          <p:cNvSpPr txBox="1">
            <a:spLocks noChangeArrowheads="1"/>
          </p:cNvSpPr>
          <p:nvPr/>
        </p:nvSpPr>
        <p:spPr bwMode="auto">
          <a:xfrm>
            <a:off x="6553200" y="4006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3" name="Text Box 279"/>
          <p:cNvSpPr txBox="1">
            <a:spLocks noChangeArrowheads="1"/>
          </p:cNvSpPr>
          <p:nvPr/>
        </p:nvSpPr>
        <p:spPr bwMode="auto">
          <a:xfrm>
            <a:off x="7391400" y="4006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4" name="Text Box 280"/>
          <p:cNvSpPr txBox="1">
            <a:spLocks noChangeArrowheads="1"/>
          </p:cNvSpPr>
          <p:nvPr/>
        </p:nvSpPr>
        <p:spPr bwMode="auto">
          <a:xfrm>
            <a:off x="6553200" y="4387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5" name="Text Box 281"/>
          <p:cNvSpPr txBox="1">
            <a:spLocks noChangeArrowheads="1"/>
          </p:cNvSpPr>
          <p:nvPr/>
        </p:nvSpPr>
        <p:spPr bwMode="auto">
          <a:xfrm>
            <a:off x="7391400" y="4387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6" name="Text Box 282"/>
          <p:cNvSpPr txBox="1">
            <a:spLocks noChangeArrowheads="1"/>
          </p:cNvSpPr>
          <p:nvPr/>
        </p:nvSpPr>
        <p:spPr bwMode="auto">
          <a:xfrm>
            <a:off x="6553200" y="4800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7" name="Text Box 283"/>
          <p:cNvSpPr txBox="1">
            <a:spLocks noChangeArrowheads="1"/>
          </p:cNvSpPr>
          <p:nvPr/>
        </p:nvSpPr>
        <p:spPr bwMode="auto">
          <a:xfrm>
            <a:off x="7391400" y="4800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8" name="Text Box 284"/>
          <p:cNvSpPr txBox="1">
            <a:spLocks noChangeArrowheads="1"/>
          </p:cNvSpPr>
          <p:nvPr/>
        </p:nvSpPr>
        <p:spPr bwMode="auto">
          <a:xfrm>
            <a:off x="6553200" y="5149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69" name="Text Box 285"/>
          <p:cNvSpPr txBox="1">
            <a:spLocks noChangeArrowheads="1"/>
          </p:cNvSpPr>
          <p:nvPr/>
        </p:nvSpPr>
        <p:spPr bwMode="auto">
          <a:xfrm>
            <a:off x="7391400" y="5149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74" name="Text Box 290"/>
          <p:cNvSpPr txBox="1">
            <a:spLocks noChangeArrowheads="1"/>
          </p:cNvSpPr>
          <p:nvPr/>
        </p:nvSpPr>
        <p:spPr bwMode="auto">
          <a:xfrm>
            <a:off x="1143000" y="36703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0   1   1</a:t>
            </a:r>
          </a:p>
        </p:txBody>
      </p:sp>
      <p:sp>
        <p:nvSpPr>
          <p:cNvPr id="170275" name="Text Box 291"/>
          <p:cNvSpPr txBox="1">
            <a:spLocks noChangeArrowheads="1"/>
          </p:cNvSpPr>
          <p:nvPr/>
        </p:nvSpPr>
        <p:spPr bwMode="auto">
          <a:xfrm>
            <a:off x="1143000" y="40068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1   0   0</a:t>
            </a:r>
          </a:p>
        </p:txBody>
      </p:sp>
      <p:sp>
        <p:nvSpPr>
          <p:cNvPr id="170276" name="Text Box 292"/>
          <p:cNvSpPr txBox="1">
            <a:spLocks noChangeArrowheads="1"/>
          </p:cNvSpPr>
          <p:nvPr/>
        </p:nvSpPr>
        <p:spPr bwMode="auto">
          <a:xfrm>
            <a:off x="1143000" y="43878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1   0   1</a:t>
            </a:r>
          </a:p>
        </p:txBody>
      </p:sp>
      <p:sp>
        <p:nvSpPr>
          <p:cNvPr id="170277" name="Text Box 293"/>
          <p:cNvSpPr txBox="1">
            <a:spLocks noChangeArrowheads="1"/>
          </p:cNvSpPr>
          <p:nvPr/>
        </p:nvSpPr>
        <p:spPr bwMode="auto">
          <a:xfrm>
            <a:off x="1143000" y="48006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1   1   0</a:t>
            </a:r>
          </a:p>
        </p:txBody>
      </p:sp>
      <p:sp>
        <p:nvSpPr>
          <p:cNvPr id="170278" name="Text Box 294"/>
          <p:cNvSpPr txBox="1">
            <a:spLocks noChangeArrowheads="1"/>
          </p:cNvSpPr>
          <p:nvPr/>
        </p:nvSpPr>
        <p:spPr bwMode="auto">
          <a:xfrm>
            <a:off x="1143000" y="51498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1   1   1</a:t>
            </a:r>
          </a:p>
        </p:txBody>
      </p:sp>
      <p:sp>
        <p:nvSpPr>
          <p:cNvPr id="170279" name="Text Box 295"/>
          <p:cNvSpPr txBox="1">
            <a:spLocks noChangeArrowheads="1"/>
          </p:cNvSpPr>
          <p:nvPr/>
        </p:nvSpPr>
        <p:spPr bwMode="auto">
          <a:xfrm>
            <a:off x="1143000" y="55308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1600">
                <a:ea typeface="宋体" panose="02010600030101010101" pitchFamily="2" charset="-122"/>
              </a:rPr>
              <a:t>  0   0   0</a:t>
            </a:r>
          </a:p>
        </p:txBody>
      </p:sp>
      <p:sp>
        <p:nvSpPr>
          <p:cNvPr id="170280" name="Text Box 296"/>
          <p:cNvSpPr txBox="1">
            <a:spLocks noChangeArrowheads="1"/>
          </p:cNvSpPr>
          <p:nvPr/>
        </p:nvSpPr>
        <p:spPr bwMode="auto">
          <a:xfrm>
            <a:off x="2514600" y="3276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81" name="Text Box 297"/>
          <p:cNvSpPr txBox="1">
            <a:spLocks noChangeArrowheads="1"/>
          </p:cNvSpPr>
          <p:nvPr/>
        </p:nvSpPr>
        <p:spPr bwMode="auto">
          <a:xfrm>
            <a:off x="3657600" y="3276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82" name="Text Box 298"/>
          <p:cNvSpPr txBox="1">
            <a:spLocks noChangeArrowheads="1"/>
          </p:cNvSpPr>
          <p:nvPr/>
        </p:nvSpPr>
        <p:spPr bwMode="auto">
          <a:xfrm>
            <a:off x="4648200" y="3276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83" name="Text Box 299"/>
          <p:cNvSpPr txBox="1">
            <a:spLocks noChangeArrowheads="1"/>
          </p:cNvSpPr>
          <p:nvPr/>
        </p:nvSpPr>
        <p:spPr bwMode="auto">
          <a:xfrm>
            <a:off x="5562600" y="3276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84" name="Text Box 300"/>
          <p:cNvSpPr txBox="1">
            <a:spLocks noChangeArrowheads="1"/>
          </p:cNvSpPr>
          <p:nvPr/>
        </p:nvSpPr>
        <p:spPr bwMode="auto">
          <a:xfrm>
            <a:off x="2514600" y="36703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85" name="Text Box 301"/>
          <p:cNvSpPr txBox="1">
            <a:spLocks noChangeArrowheads="1"/>
          </p:cNvSpPr>
          <p:nvPr/>
        </p:nvSpPr>
        <p:spPr bwMode="auto">
          <a:xfrm>
            <a:off x="3657600" y="36703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86" name="Text Box 302"/>
          <p:cNvSpPr txBox="1">
            <a:spLocks noChangeArrowheads="1"/>
          </p:cNvSpPr>
          <p:nvPr/>
        </p:nvSpPr>
        <p:spPr bwMode="auto">
          <a:xfrm>
            <a:off x="4648200" y="36703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87" name="Text Box 303"/>
          <p:cNvSpPr txBox="1">
            <a:spLocks noChangeArrowheads="1"/>
          </p:cNvSpPr>
          <p:nvPr/>
        </p:nvSpPr>
        <p:spPr bwMode="auto">
          <a:xfrm>
            <a:off x="5562600" y="36703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88" name="Text Box 304"/>
          <p:cNvSpPr txBox="1">
            <a:spLocks noChangeArrowheads="1"/>
          </p:cNvSpPr>
          <p:nvPr/>
        </p:nvSpPr>
        <p:spPr bwMode="auto">
          <a:xfrm>
            <a:off x="2514600" y="4038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89" name="Text Box 305"/>
          <p:cNvSpPr txBox="1">
            <a:spLocks noChangeArrowheads="1"/>
          </p:cNvSpPr>
          <p:nvPr/>
        </p:nvSpPr>
        <p:spPr bwMode="auto">
          <a:xfrm>
            <a:off x="3657600" y="4038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0" name="Text Box 306"/>
          <p:cNvSpPr txBox="1">
            <a:spLocks noChangeArrowheads="1"/>
          </p:cNvSpPr>
          <p:nvPr/>
        </p:nvSpPr>
        <p:spPr bwMode="auto">
          <a:xfrm>
            <a:off x="4648200" y="4038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1" name="Text Box 307"/>
          <p:cNvSpPr txBox="1">
            <a:spLocks noChangeArrowheads="1"/>
          </p:cNvSpPr>
          <p:nvPr/>
        </p:nvSpPr>
        <p:spPr bwMode="auto">
          <a:xfrm>
            <a:off x="5562600" y="4038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2" name="Text Box 308"/>
          <p:cNvSpPr txBox="1">
            <a:spLocks noChangeArrowheads="1"/>
          </p:cNvSpPr>
          <p:nvPr/>
        </p:nvSpPr>
        <p:spPr bwMode="auto">
          <a:xfrm>
            <a:off x="2514600" y="4387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3" name="Text Box 309"/>
          <p:cNvSpPr txBox="1">
            <a:spLocks noChangeArrowheads="1"/>
          </p:cNvSpPr>
          <p:nvPr/>
        </p:nvSpPr>
        <p:spPr bwMode="auto">
          <a:xfrm>
            <a:off x="3657600" y="4387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4" name="Text Box 310"/>
          <p:cNvSpPr txBox="1">
            <a:spLocks noChangeArrowheads="1"/>
          </p:cNvSpPr>
          <p:nvPr/>
        </p:nvSpPr>
        <p:spPr bwMode="auto">
          <a:xfrm>
            <a:off x="4648200" y="4387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95" name="Text Box 311"/>
          <p:cNvSpPr txBox="1">
            <a:spLocks noChangeArrowheads="1"/>
          </p:cNvSpPr>
          <p:nvPr/>
        </p:nvSpPr>
        <p:spPr bwMode="auto">
          <a:xfrm>
            <a:off x="5562600" y="4387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296" name="Text Box 312"/>
          <p:cNvSpPr txBox="1">
            <a:spLocks noChangeArrowheads="1"/>
          </p:cNvSpPr>
          <p:nvPr/>
        </p:nvSpPr>
        <p:spPr bwMode="auto">
          <a:xfrm>
            <a:off x="2514600" y="4800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7" name="Text Box 313"/>
          <p:cNvSpPr txBox="1">
            <a:spLocks noChangeArrowheads="1"/>
          </p:cNvSpPr>
          <p:nvPr/>
        </p:nvSpPr>
        <p:spPr bwMode="auto">
          <a:xfrm>
            <a:off x="3657600" y="4800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8" name="Text Box 314"/>
          <p:cNvSpPr txBox="1">
            <a:spLocks noChangeArrowheads="1"/>
          </p:cNvSpPr>
          <p:nvPr/>
        </p:nvSpPr>
        <p:spPr bwMode="auto">
          <a:xfrm>
            <a:off x="4648200" y="4800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299" name="Text Box 315"/>
          <p:cNvSpPr txBox="1">
            <a:spLocks noChangeArrowheads="1"/>
          </p:cNvSpPr>
          <p:nvPr/>
        </p:nvSpPr>
        <p:spPr bwMode="auto">
          <a:xfrm>
            <a:off x="5562600" y="4800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0</a:t>
            </a:r>
          </a:p>
        </p:txBody>
      </p:sp>
      <p:sp>
        <p:nvSpPr>
          <p:cNvPr id="170300" name="Text Box 316"/>
          <p:cNvSpPr txBox="1">
            <a:spLocks noChangeArrowheads="1"/>
          </p:cNvSpPr>
          <p:nvPr/>
        </p:nvSpPr>
        <p:spPr bwMode="auto">
          <a:xfrm>
            <a:off x="2514600" y="5149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301" name="Text Box 317"/>
          <p:cNvSpPr txBox="1">
            <a:spLocks noChangeArrowheads="1"/>
          </p:cNvSpPr>
          <p:nvPr/>
        </p:nvSpPr>
        <p:spPr bwMode="auto">
          <a:xfrm>
            <a:off x="3657600" y="5149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302" name="Text Box 318"/>
          <p:cNvSpPr txBox="1">
            <a:spLocks noChangeArrowheads="1"/>
          </p:cNvSpPr>
          <p:nvPr/>
        </p:nvSpPr>
        <p:spPr bwMode="auto">
          <a:xfrm>
            <a:off x="4648200" y="5149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303" name="Text Box 319"/>
          <p:cNvSpPr txBox="1">
            <a:spLocks noChangeArrowheads="1"/>
          </p:cNvSpPr>
          <p:nvPr/>
        </p:nvSpPr>
        <p:spPr bwMode="auto">
          <a:xfrm>
            <a:off x="5562600" y="5149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1</a:t>
            </a:r>
          </a:p>
        </p:txBody>
      </p:sp>
      <p:sp>
        <p:nvSpPr>
          <p:cNvPr id="170312" name="Text Box 328"/>
          <p:cNvSpPr txBox="1">
            <a:spLocks noChangeArrowheads="1"/>
          </p:cNvSpPr>
          <p:nvPr/>
        </p:nvSpPr>
        <p:spPr bwMode="auto">
          <a:xfrm>
            <a:off x="2895600" y="5638800"/>
            <a:ext cx="4800600" cy="711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At this points all states have been accounted for and the counter is ready to recycle…</a:t>
            </a:r>
          </a:p>
        </p:txBody>
      </p:sp>
      <p:sp>
        <p:nvSpPr>
          <p:cNvPr id="170313" name="Line 329"/>
          <p:cNvSpPr>
            <a:spLocks noChangeShapeType="1"/>
          </p:cNvSpPr>
          <p:nvPr/>
        </p:nvSpPr>
        <p:spPr bwMode="auto">
          <a:xfrm flipH="1" flipV="1">
            <a:off x="2057400" y="5715000"/>
            <a:ext cx="838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903" name="Rectangle 15"/>
          <p:cNvSpPr>
            <a:spLocks noChangeArrowheads="1"/>
          </p:cNvSpPr>
          <p:nvPr/>
        </p:nvSpPr>
        <p:spPr bwMode="auto">
          <a:xfrm>
            <a:off x="4419600" y="4343400"/>
            <a:ext cx="287338" cy="6969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4" name="Rectangle 16"/>
          <p:cNvSpPr>
            <a:spLocks noChangeArrowheads="1"/>
          </p:cNvSpPr>
          <p:nvPr/>
        </p:nvSpPr>
        <p:spPr bwMode="auto">
          <a:xfrm>
            <a:off x="6792913" y="4343400"/>
            <a:ext cx="287337" cy="6969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5" name="Rectangle 17"/>
          <p:cNvSpPr>
            <a:spLocks noChangeArrowheads="1"/>
          </p:cNvSpPr>
          <p:nvPr/>
        </p:nvSpPr>
        <p:spPr bwMode="auto">
          <a:xfrm>
            <a:off x="5614988" y="4343400"/>
            <a:ext cx="287337" cy="1219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6" name="Rectangle 18"/>
          <p:cNvSpPr>
            <a:spLocks noChangeArrowheads="1"/>
          </p:cNvSpPr>
          <p:nvPr/>
        </p:nvSpPr>
        <p:spPr bwMode="auto">
          <a:xfrm>
            <a:off x="7956550" y="4343400"/>
            <a:ext cx="287338" cy="1219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0"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graphicFrame>
        <p:nvGraphicFramePr>
          <p:cNvPr id="165891" name="Object 3"/>
          <p:cNvGraphicFramePr>
            <a:graphicFrameLocks noChangeAspect="1"/>
          </p:cNvGraphicFramePr>
          <p:nvPr/>
        </p:nvGraphicFramePr>
        <p:xfrm>
          <a:off x="1143000" y="1752600"/>
          <a:ext cx="6621463" cy="1985963"/>
        </p:xfrm>
        <a:graphic>
          <a:graphicData uri="http://schemas.openxmlformats.org/presentationml/2006/ole">
            <mc:AlternateContent xmlns:mc="http://schemas.openxmlformats.org/markup-compatibility/2006">
              <mc:Choice xmlns:v="urn:schemas-microsoft-com:vml" Requires="v">
                <p:oleObj spid="_x0000_s165915" name="CorelDRAW" r:id="rId5" imgW="4403446" imgH="1321003" progId="CorelDRAW.Graphic.12">
                  <p:embed/>
                </p:oleObj>
              </mc:Choice>
              <mc:Fallback>
                <p:oleObj name="CorelDRAW" r:id="rId5" imgW="4403446" imgH="1321003" progId="CorelDRAW.Graphic.1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752600"/>
                        <a:ext cx="6621463"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5893" name="Picture 5"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5894" name="Text Box 6"/>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5895" name="Rectangle 7"/>
          <p:cNvSpPr>
            <a:spLocks noChangeArrowheads="1"/>
          </p:cNvSpPr>
          <p:nvPr/>
        </p:nvSpPr>
        <p:spPr bwMode="auto">
          <a:xfrm>
            <a:off x="914400" y="1143000"/>
            <a:ext cx="46958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 4-bit Synchronous Binary Counter</a:t>
            </a:r>
          </a:p>
        </p:txBody>
      </p:sp>
      <p:graphicFrame>
        <p:nvGraphicFramePr>
          <p:cNvPr id="165896" name="Object 8"/>
          <p:cNvGraphicFramePr>
            <a:graphicFrameLocks noChangeAspect="1"/>
          </p:cNvGraphicFramePr>
          <p:nvPr/>
        </p:nvGraphicFramePr>
        <p:xfrm>
          <a:off x="3581400" y="3810000"/>
          <a:ext cx="4876800" cy="2211388"/>
        </p:xfrm>
        <a:graphic>
          <a:graphicData uri="http://schemas.openxmlformats.org/presentationml/2006/ole">
            <mc:AlternateContent xmlns:mc="http://schemas.openxmlformats.org/markup-compatibility/2006">
              <mc:Choice xmlns:v="urn:schemas-microsoft-com:vml" Requires="v">
                <p:oleObj spid="_x0000_s165916" name="CorelDRAW" r:id="rId8" imgW="3352158" imgH="1520586" progId="CorelDRAW.Graphic.13">
                  <p:embed/>
                </p:oleObj>
              </mc:Choice>
              <mc:Fallback>
                <p:oleObj name="CorelDRAW" r:id="rId8" imgW="3352158" imgH="1520586" progId="CorelDRAW.Graphic.1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3810000"/>
                        <a:ext cx="4876800" cy="2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8" name="Text Box 10"/>
          <p:cNvSpPr txBox="1">
            <a:spLocks noChangeArrowheads="1"/>
          </p:cNvSpPr>
          <p:nvPr/>
        </p:nvSpPr>
        <p:spPr bwMode="auto">
          <a:xfrm>
            <a:off x="3276600" y="4267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65899" name="Text Box 11"/>
          <p:cNvSpPr txBox="1">
            <a:spLocks noChangeArrowheads="1"/>
          </p:cNvSpPr>
          <p:nvPr/>
        </p:nvSpPr>
        <p:spPr bwMode="auto">
          <a:xfrm>
            <a:off x="3276600" y="4724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65900" name="Text Box 12"/>
          <p:cNvSpPr txBox="1">
            <a:spLocks noChangeArrowheads="1"/>
          </p:cNvSpPr>
          <p:nvPr/>
        </p:nvSpPr>
        <p:spPr bwMode="auto">
          <a:xfrm>
            <a:off x="3276600" y="5181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65901" name="Text Box 13"/>
          <p:cNvSpPr txBox="1">
            <a:spLocks noChangeArrowheads="1"/>
          </p:cNvSpPr>
          <p:nvPr/>
        </p:nvSpPr>
        <p:spPr bwMode="auto">
          <a:xfrm>
            <a:off x="3276600" y="57150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65902" name="Text Box 14"/>
          <p:cNvSpPr txBox="1">
            <a:spLocks noChangeArrowheads="1"/>
          </p:cNvSpPr>
          <p:nvPr/>
        </p:nvSpPr>
        <p:spPr bwMode="auto">
          <a:xfrm>
            <a:off x="609600" y="3810000"/>
            <a:ext cx="2590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The 4-bit binary counter has one more AND gate than the 3-bit counter just described. The shaded areas show where the AND gate outputs are HIGH causing the next FF to toggle.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5896"/>
                                        </p:tgtEl>
                                        <p:attrNameLst>
                                          <p:attrName>style.visibility</p:attrName>
                                        </p:attrNameLst>
                                      </p:cBhvr>
                                      <p:to>
                                        <p:strVal val="visible"/>
                                      </p:to>
                                    </p:set>
                                    <p:animEffect transition="in" filter="wipe(left)">
                                      <p:cBhvr>
                                        <p:cTn id="7" dur="1000"/>
                                        <p:tgtEl>
                                          <p:spTgt spid="165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5902"/>
                                        </p:tgtEl>
                                        <p:attrNameLst>
                                          <p:attrName>style.visibility</p:attrName>
                                        </p:attrNameLst>
                                      </p:cBhvr>
                                      <p:to>
                                        <p:strVal val="visible"/>
                                      </p:to>
                                    </p:set>
                                    <p:anim calcmode="lin" valueType="num">
                                      <p:cBhvr additive="base">
                                        <p:cTn id="12" dur="500" fill="hold"/>
                                        <p:tgtEl>
                                          <p:spTgt spid="165902"/>
                                        </p:tgtEl>
                                        <p:attrNameLst>
                                          <p:attrName>ppt_x</p:attrName>
                                        </p:attrNameLst>
                                      </p:cBhvr>
                                      <p:tavLst>
                                        <p:tav tm="0">
                                          <p:val>
                                            <p:strVal val="0-#ppt_w/2"/>
                                          </p:val>
                                        </p:tav>
                                        <p:tav tm="100000">
                                          <p:val>
                                            <p:strVal val="#ppt_x"/>
                                          </p:val>
                                        </p:tav>
                                      </p:tavLst>
                                    </p:anim>
                                    <p:anim calcmode="lin" valueType="num">
                                      <p:cBhvr additive="base">
                                        <p:cTn id="13" dur="500" fill="hold"/>
                                        <p:tgtEl>
                                          <p:spTgt spid="165902"/>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0"/>
                                  </p:stCondLst>
                                  <p:childTnLst>
                                    <p:set>
                                      <p:cBhvr>
                                        <p:cTn id="15" dur="1" fill="hold">
                                          <p:stCondLst>
                                            <p:cond delay="0"/>
                                          </p:stCondLst>
                                        </p:cTn>
                                        <p:tgtEl>
                                          <p:spTgt spid="165903"/>
                                        </p:tgtEl>
                                        <p:attrNameLst>
                                          <p:attrName>style.visibility</p:attrName>
                                        </p:attrNameLst>
                                      </p:cBhvr>
                                      <p:to>
                                        <p:strVal val="visible"/>
                                      </p:to>
                                    </p:set>
                                    <p:animEffect transition="in" filter="wipe(up)">
                                      <p:cBhvr>
                                        <p:cTn id="16" dur="500"/>
                                        <p:tgtEl>
                                          <p:spTgt spid="16590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5904"/>
                                        </p:tgtEl>
                                        <p:attrNameLst>
                                          <p:attrName>style.visibility</p:attrName>
                                        </p:attrNameLst>
                                      </p:cBhvr>
                                      <p:to>
                                        <p:strVal val="visible"/>
                                      </p:to>
                                    </p:set>
                                    <p:animEffect transition="in" filter="wipe(up)">
                                      <p:cBhvr>
                                        <p:cTn id="19" dur="500"/>
                                        <p:tgtEl>
                                          <p:spTgt spid="16590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65905"/>
                                        </p:tgtEl>
                                        <p:attrNameLst>
                                          <p:attrName>style.visibility</p:attrName>
                                        </p:attrNameLst>
                                      </p:cBhvr>
                                      <p:to>
                                        <p:strVal val="visible"/>
                                      </p:to>
                                    </p:set>
                                    <p:animEffect transition="in" filter="wipe(up)">
                                      <p:cBhvr>
                                        <p:cTn id="22" dur="500"/>
                                        <p:tgtEl>
                                          <p:spTgt spid="16590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5906"/>
                                        </p:tgtEl>
                                        <p:attrNameLst>
                                          <p:attrName>style.visibility</p:attrName>
                                        </p:attrNameLst>
                                      </p:cBhvr>
                                      <p:to>
                                        <p:strVal val="visible"/>
                                      </p:to>
                                    </p:set>
                                    <p:animEffect transition="in" filter="wipe(up)">
                                      <p:cBhvr>
                                        <p:cTn id="25" dur="500"/>
                                        <p:tgtEl>
                                          <p:spTgt spid="16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3" grpId="0" animBg="1"/>
      <p:bldP spid="165904" grpId="0" animBg="1"/>
      <p:bldP spid="165905" grpId="0" animBg="1"/>
      <p:bldP spid="165906" grpId="0" animBg="1"/>
      <p:bldP spid="16590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35176" name="Text Box 8"/>
          <p:cNvSpPr txBox="1">
            <a:spLocks noChangeArrowheads="1"/>
          </p:cNvSpPr>
          <p:nvPr/>
        </p:nvSpPr>
        <p:spPr bwMode="auto">
          <a:xfrm>
            <a:off x="1219200" y="1676400"/>
            <a:ext cx="7162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With some additional logic, a binary counter can be converted to a BCD synchronous decade counter. After reaching the count 1001, the counter recycles to 0000.</a:t>
            </a:r>
          </a:p>
        </p:txBody>
      </p:sp>
      <p:graphicFrame>
        <p:nvGraphicFramePr>
          <p:cNvPr id="135177" name="Object 9"/>
          <p:cNvGraphicFramePr>
            <a:graphicFrameLocks noChangeAspect="1"/>
          </p:cNvGraphicFramePr>
          <p:nvPr/>
        </p:nvGraphicFramePr>
        <p:xfrm>
          <a:off x="1066800" y="3733800"/>
          <a:ext cx="6913563" cy="2097088"/>
        </p:xfrm>
        <a:graphic>
          <a:graphicData uri="http://schemas.openxmlformats.org/presentationml/2006/ole">
            <mc:AlternateContent xmlns:mc="http://schemas.openxmlformats.org/markup-compatibility/2006">
              <mc:Choice xmlns:v="urn:schemas-microsoft-com:vml" Requires="v">
                <p:oleObj spid="_x0000_s135191" name="CorelDRAW" r:id="rId5" imgW="5140757" imgH="1559662" progId="CorelDRAW.Graphic.12">
                  <p:embed/>
                </p:oleObj>
              </mc:Choice>
              <mc:Fallback>
                <p:oleObj name="CorelDRAW" r:id="rId5" imgW="5140757" imgH="1559662" progId="CorelDRAW.Graphic.1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733800"/>
                        <a:ext cx="6913563"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8" name="Text Box 10"/>
          <p:cNvSpPr txBox="1">
            <a:spLocks noChangeArrowheads="1"/>
          </p:cNvSpPr>
          <p:nvPr/>
        </p:nvSpPr>
        <p:spPr bwMode="auto">
          <a:xfrm>
            <a:off x="1219200" y="2819400"/>
            <a:ext cx="662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This gate detects 1001, and causes FF3 to toggle on the next clock pulse.  FF0 toggles on every clock pulse. Thus, the count starts over at 0000.</a:t>
            </a:r>
          </a:p>
        </p:txBody>
      </p:sp>
      <p:sp>
        <p:nvSpPr>
          <p:cNvPr id="135179" name="Line 11"/>
          <p:cNvSpPr>
            <a:spLocks noChangeShapeType="1"/>
          </p:cNvSpPr>
          <p:nvPr/>
        </p:nvSpPr>
        <p:spPr bwMode="auto">
          <a:xfrm>
            <a:off x="3657600" y="3124200"/>
            <a:ext cx="2362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5180" name="Picture 12"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5181" name="Text Box 1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5182" name="Rectangle 14"/>
          <p:cNvSpPr>
            <a:spLocks noChangeArrowheads="1"/>
          </p:cNvSpPr>
          <p:nvPr/>
        </p:nvSpPr>
        <p:spPr bwMode="auto">
          <a:xfrm>
            <a:off x="914400" y="1143000"/>
            <a:ext cx="28670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BCD Decade Counter</a:t>
            </a:r>
          </a:p>
        </p:txBody>
      </p:sp>
      <p:sp>
        <p:nvSpPr>
          <p:cNvPr id="135183" name="Text Box 15"/>
          <p:cNvSpPr txBox="1">
            <a:spLocks noChangeArrowheads="1"/>
          </p:cNvSpPr>
          <p:nvPr/>
        </p:nvSpPr>
        <p:spPr bwMode="auto">
          <a:xfrm>
            <a:off x="5410200" y="3840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35184" name="Text Box 16"/>
          <p:cNvSpPr txBox="1">
            <a:spLocks noChangeArrowheads="1"/>
          </p:cNvSpPr>
          <p:nvPr/>
        </p:nvSpPr>
        <p:spPr bwMode="auto">
          <a:xfrm>
            <a:off x="5410200" y="3657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35186" name="Rectangle 18"/>
          <p:cNvSpPr>
            <a:spLocks noChangeArrowheads="1"/>
          </p:cNvSpPr>
          <p:nvPr/>
        </p:nvSpPr>
        <p:spPr bwMode="auto">
          <a:xfrm>
            <a:off x="7772400" y="4953000"/>
            <a:ext cx="381000"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5178"/>
                                        </p:tgtEl>
                                        <p:attrNameLst>
                                          <p:attrName>style.visibility</p:attrName>
                                        </p:attrNameLst>
                                      </p:cBhvr>
                                      <p:to>
                                        <p:strVal val="visible"/>
                                      </p:to>
                                    </p:set>
                                    <p:anim calcmode="lin" valueType="num">
                                      <p:cBhvr>
                                        <p:cTn id="7" dur="500" fill="hold"/>
                                        <p:tgtEl>
                                          <p:spTgt spid="135178"/>
                                        </p:tgtEl>
                                        <p:attrNameLst>
                                          <p:attrName>ppt_w</p:attrName>
                                        </p:attrNameLst>
                                      </p:cBhvr>
                                      <p:tavLst>
                                        <p:tav tm="0">
                                          <p:val>
                                            <p:fltVal val="0"/>
                                          </p:val>
                                        </p:tav>
                                        <p:tav tm="100000">
                                          <p:val>
                                            <p:strVal val="#ppt_w"/>
                                          </p:val>
                                        </p:tav>
                                      </p:tavLst>
                                    </p:anim>
                                    <p:anim calcmode="lin" valueType="num">
                                      <p:cBhvr>
                                        <p:cTn id="8" dur="500" fill="hold"/>
                                        <p:tgtEl>
                                          <p:spTgt spid="13517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5179"/>
                                        </p:tgtEl>
                                        <p:attrNameLst>
                                          <p:attrName>style.visibility</p:attrName>
                                        </p:attrNameLst>
                                      </p:cBhvr>
                                      <p:to>
                                        <p:strVal val="visible"/>
                                      </p:to>
                                    </p:set>
                                    <p:animEffect transition="in" filter="wipe(up)">
                                      <p:cBhvr>
                                        <p:cTn id="12" dur="500"/>
                                        <p:tgtEl>
                                          <p:spTgt spid="135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8" grpId="0"/>
      <p:bldP spid="13517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72035" name="Text Box 3"/>
          <p:cNvSpPr txBox="1">
            <a:spLocks noChangeArrowheads="1"/>
          </p:cNvSpPr>
          <p:nvPr/>
        </p:nvSpPr>
        <p:spPr bwMode="auto">
          <a:xfrm>
            <a:off x="1219200" y="1600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Waveforms for the decade counter:</a:t>
            </a:r>
          </a:p>
        </p:txBody>
      </p:sp>
      <p:pic>
        <p:nvPicPr>
          <p:cNvPr id="172039" name="Picture 7"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2040" name="Text Box 8"/>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2041" name="Rectangle 9"/>
          <p:cNvSpPr>
            <a:spLocks noChangeArrowheads="1"/>
          </p:cNvSpPr>
          <p:nvPr/>
        </p:nvSpPr>
        <p:spPr bwMode="auto">
          <a:xfrm>
            <a:off x="914400" y="1143000"/>
            <a:ext cx="28670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BCD Decade Counter</a:t>
            </a:r>
          </a:p>
        </p:txBody>
      </p:sp>
      <p:graphicFrame>
        <p:nvGraphicFramePr>
          <p:cNvPr id="172044" name="Object 12"/>
          <p:cNvGraphicFramePr>
            <a:graphicFrameLocks noChangeAspect="1"/>
          </p:cNvGraphicFramePr>
          <p:nvPr/>
        </p:nvGraphicFramePr>
        <p:xfrm>
          <a:off x="2133600" y="2133600"/>
          <a:ext cx="4648200" cy="2465388"/>
        </p:xfrm>
        <a:graphic>
          <a:graphicData uri="http://schemas.openxmlformats.org/presentationml/2006/ole">
            <mc:AlternateContent xmlns:mc="http://schemas.openxmlformats.org/markup-compatibility/2006">
              <mc:Choice xmlns:v="urn:schemas-microsoft-com:vml" Requires="v">
                <p:oleObj spid="_x0000_s172058" name="CorelDRAW" r:id="rId6" imgW="2639247" imgH="1400942" progId="CorelDRAW.Graphic.13">
                  <p:embed/>
                </p:oleObj>
              </mc:Choice>
              <mc:Fallback>
                <p:oleObj name="CorelDRAW" r:id="rId6" imgW="2639247" imgH="1400942" progId="CorelDRAW.Graphic.1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133600"/>
                        <a:ext cx="46482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45" name="Text Box 13"/>
          <p:cNvSpPr txBox="1">
            <a:spLocks noChangeArrowheads="1"/>
          </p:cNvSpPr>
          <p:nvPr/>
        </p:nvSpPr>
        <p:spPr bwMode="auto">
          <a:xfrm>
            <a:off x="1143000" y="4800600"/>
            <a:ext cx="716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These same waveforms can be obtained with an asynchronous counter in IC form – the 74LS90. It is available in a dual version – the 74LS390, which can be cascaded. It is slower than synchronous counters (max count frequency is 35 MHz), but is simpler.</a:t>
            </a:r>
          </a:p>
        </p:txBody>
      </p:sp>
      <p:sp>
        <p:nvSpPr>
          <p:cNvPr id="172046" name="Rectangle 14"/>
          <p:cNvSpPr>
            <a:spLocks noChangeArrowheads="1"/>
          </p:cNvSpPr>
          <p:nvPr/>
        </p:nvSpPr>
        <p:spPr bwMode="auto">
          <a:xfrm>
            <a:off x="1598613" y="2254250"/>
            <a:ext cx="3825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i="1">
                <a:solidFill>
                  <a:srgbClr val="000000"/>
                </a:solidFill>
                <a:latin typeface="Times" panose="02020603050405020304" pitchFamily="18" charset="0"/>
                <a:ea typeface="宋体" panose="02010600030101010101" pitchFamily="2" charset="-122"/>
              </a:rPr>
              <a:t>CLK</a:t>
            </a:r>
            <a:endParaRPr lang="en-US" altLang="zh-CN" sz="1600">
              <a:ea typeface="宋体" panose="02010600030101010101" pitchFamily="2" charset="-122"/>
            </a:endParaRPr>
          </a:p>
        </p:txBody>
      </p:sp>
      <p:sp>
        <p:nvSpPr>
          <p:cNvPr id="172047" name="Text Box 15"/>
          <p:cNvSpPr txBox="1">
            <a:spLocks noChangeArrowheads="1"/>
          </p:cNvSpPr>
          <p:nvPr/>
        </p:nvSpPr>
        <p:spPr bwMode="auto">
          <a:xfrm>
            <a:off x="1676400" y="2590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0</a:t>
            </a:r>
          </a:p>
        </p:txBody>
      </p:sp>
      <p:sp>
        <p:nvSpPr>
          <p:cNvPr id="172048" name="Text Box 16"/>
          <p:cNvSpPr txBox="1">
            <a:spLocks noChangeArrowheads="1"/>
          </p:cNvSpPr>
          <p:nvPr/>
        </p:nvSpPr>
        <p:spPr bwMode="auto">
          <a:xfrm>
            <a:off x="1676400" y="30924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172049" name="Text Box 17"/>
          <p:cNvSpPr txBox="1">
            <a:spLocks noChangeArrowheads="1"/>
          </p:cNvSpPr>
          <p:nvPr/>
        </p:nvSpPr>
        <p:spPr bwMode="auto">
          <a:xfrm>
            <a:off x="1676400" y="36258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2</a:t>
            </a:r>
          </a:p>
        </p:txBody>
      </p:sp>
      <p:sp>
        <p:nvSpPr>
          <p:cNvPr id="172050" name="Text Box 18"/>
          <p:cNvSpPr txBox="1">
            <a:spLocks noChangeArrowheads="1"/>
          </p:cNvSpPr>
          <p:nvPr/>
        </p:nvSpPr>
        <p:spPr bwMode="auto">
          <a:xfrm>
            <a:off x="1676400" y="415925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3</a:t>
            </a:r>
          </a:p>
        </p:txBody>
      </p:sp>
      <p:sp>
        <p:nvSpPr>
          <p:cNvPr id="172053" name="Rectangle 21"/>
          <p:cNvSpPr>
            <a:spLocks noChangeArrowheads="1"/>
          </p:cNvSpPr>
          <p:nvPr/>
        </p:nvSpPr>
        <p:spPr bwMode="auto">
          <a:xfrm>
            <a:off x="2133600" y="2057400"/>
            <a:ext cx="60198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8" fill="hold" grpId="0" nodeType="afterEffect">
                                  <p:stCondLst>
                                    <p:cond delay="0"/>
                                  </p:stCondLst>
                                  <p:childTnLst>
                                    <p:animEffect transition="out" filter="wipe(left)">
                                      <p:cBhvr>
                                        <p:cTn id="6" dur="1000"/>
                                        <p:tgtEl>
                                          <p:spTgt spid="172053"/>
                                        </p:tgtEl>
                                      </p:cBhvr>
                                    </p:animEffect>
                                    <p:set>
                                      <p:cBhvr>
                                        <p:cTn id="7" dur="1" fill="hold">
                                          <p:stCondLst>
                                            <p:cond delay="999"/>
                                          </p:stCondLst>
                                        </p:cTn>
                                        <p:tgtEl>
                                          <p:spTgt spid="17205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72045"/>
                                        </p:tgtEl>
                                        <p:attrNameLst>
                                          <p:attrName>style.visibility</p:attrName>
                                        </p:attrNameLst>
                                      </p:cBhvr>
                                      <p:to>
                                        <p:strVal val="visible"/>
                                      </p:to>
                                    </p:set>
                                    <p:animEffect transition="in" filter="fade">
                                      <p:cBhvr>
                                        <p:cTn id="12" dur="1000"/>
                                        <p:tgtEl>
                                          <p:spTgt spid="172045"/>
                                        </p:tgtEl>
                                      </p:cBhvr>
                                    </p:animEffect>
                                    <p:anim calcmode="lin" valueType="num">
                                      <p:cBhvr>
                                        <p:cTn id="13" dur="1000" fill="hold"/>
                                        <p:tgtEl>
                                          <p:spTgt spid="172045"/>
                                        </p:tgtEl>
                                        <p:attrNameLst>
                                          <p:attrName>ppt_x</p:attrName>
                                        </p:attrNameLst>
                                      </p:cBhvr>
                                      <p:tavLst>
                                        <p:tav tm="0">
                                          <p:val>
                                            <p:strVal val="#ppt_x"/>
                                          </p:val>
                                        </p:tav>
                                        <p:tav tm="100000">
                                          <p:val>
                                            <p:strVal val="#ppt_x"/>
                                          </p:val>
                                        </p:tav>
                                      </p:tavLst>
                                    </p:anim>
                                    <p:anim calcmode="lin" valueType="num">
                                      <p:cBhvr>
                                        <p:cTn id="14" dur="900" decel="100000" fill="hold"/>
                                        <p:tgtEl>
                                          <p:spTgt spid="17204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720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5" grpId="0"/>
      <p:bldP spid="17205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6171" name="Object 43"/>
          <p:cNvGraphicFramePr>
            <a:graphicFrameLocks noChangeAspect="1"/>
          </p:cNvGraphicFramePr>
          <p:nvPr/>
        </p:nvGraphicFramePr>
        <p:xfrm>
          <a:off x="2362200" y="3276600"/>
          <a:ext cx="2498725" cy="2590800"/>
        </p:xfrm>
        <a:graphic>
          <a:graphicData uri="http://schemas.openxmlformats.org/presentationml/2006/ole">
            <mc:AlternateContent xmlns:mc="http://schemas.openxmlformats.org/markup-compatibility/2006">
              <mc:Choice xmlns:v="urn:schemas-microsoft-com:vml" Requires="v">
                <p:oleObj spid="_x0000_s176178" name="CorelDRAW" r:id="rId5" imgW="1685384" imgH="1749796" progId="CorelDRAW.Graphic.13">
                  <p:embed/>
                </p:oleObj>
              </mc:Choice>
              <mc:Fallback>
                <p:oleObj name="CorelDRAW" r:id="rId5" imgW="1685384" imgH="1749796" progId="CorelDRAW.Graphic.1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276600"/>
                        <a:ext cx="24987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6136" name="Picture 8"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6137" name="Text Box 9"/>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6138" name="Rectangle 10"/>
          <p:cNvSpPr>
            <a:spLocks noChangeArrowheads="1"/>
          </p:cNvSpPr>
          <p:nvPr/>
        </p:nvSpPr>
        <p:spPr bwMode="auto">
          <a:xfrm>
            <a:off x="914400" y="1143000"/>
            <a:ext cx="46958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 4-bit Synchronous Binary Counter</a:t>
            </a:r>
          </a:p>
        </p:txBody>
      </p:sp>
      <p:sp>
        <p:nvSpPr>
          <p:cNvPr id="176146" name="Text Box 18"/>
          <p:cNvSpPr txBox="1">
            <a:spLocks noChangeArrowheads="1"/>
          </p:cNvSpPr>
          <p:nvPr/>
        </p:nvSpPr>
        <p:spPr bwMode="auto">
          <a:xfrm>
            <a:off x="1066800" y="1676400"/>
            <a:ext cx="7162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ea typeface="宋体" panose="02010600030101010101" pitchFamily="2" charset="-122"/>
              </a:rPr>
              <a:t>The 74LS163 is a 4-bit IC synchronous counter with additional features over a basic counter. It has parallel load, a </a:t>
            </a:r>
            <a:r>
              <a:rPr lang="en-US" altLang="zh-CN" sz="2000" i="1">
                <a:ea typeface="宋体" panose="02010600030101010101" pitchFamily="2" charset="-122"/>
              </a:rPr>
              <a:t>CLR</a:t>
            </a:r>
            <a:r>
              <a:rPr lang="en-US" altLang="zh-CN" sz="2000">
                <a:ea typeface="宋体" panose="02010600030101010101" pitchFamily="2" charset="-122"/>
              </a:rPr>
              <a:t> input, two chip enables, and a ripple count output that signals when the count has reached the terminal count.</a:t>
            </a:r>
          </a:p>
          <a:p>
            <a:endParaRPr lang="en-US" altLang="zh-CN" sz="2000">
              <a:ea typeface="宋体" panose="02010600030101010101" pitchFamily="2" charset="-122"/>
            </a:endParaRPr>
          </a:p>
        </p:txBody>
      </p:sp>
      <p:sp>
        <p:nvSpPr>
          <p:cNvPr id="176149" name="Text Box 21"/>
          <p:cNvSpPr txBox="1">
            <a:spLocks noChangeArrowheads="1"/>
          </p:cNvSpPr>
          <p:nvPr/>
        </p:nvSpPr>
        <p:spPr bwMode="auto">
          <a:xfrm>
            <a:off x="5257800" y="5257800"/>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Example waveforms are on the next slide…</a:t>
            </a:r>
          </a:p>
        </p:txBody>
      </p:sp>
      <p:sp>
        <p:nvSpPr>
          <p:cNvPr id="176151" name="Line 23"/>
          <p:cNvSpPr>
            <a:spLocks noChangeShapeType="1"/>
          </p:cNvSpPr>
          <p:nvPr/>
        </p:nvSpPr>
        <p:spPr bwMode="auto">
          <a:xfrm>
            <a:off x="6400800" y="2057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52" name="Text Box 24"/>
          <p:cNvSpPr txBox="1">
            <a:spLocks noChangeArrowheads="1"/>
          </p:cNvSpPr>
          <p:nvPr/>
        </p:nvSpPr>
        <p:spPr bwMode="auto">
          <a:xfrm>
            <a:off x="3333750" y="30035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inputs</a:t>
            </a:r>
          </a:p>
        </p:txBody>
      </p:sp>
      <p:sp>
        <p:nvSpPr>
          <p:cNvPr id="176153" name="Text Box 25"/>
          <p:cNvSpPr txBox="1">
            <a:spLocks noChangeArrowheads="1"/>
          </p:cNvSpPr>
          <p:nvPr/>
        </p:nvSpPr>
        <p:spPr bwMode="auto">
          <a:xfrm>
            <a:off x="3200400" y="5867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outputs</a:t>
            </a:r>
          </a:p>
        </p:txBody>
      </p:sp>
      <p:sp>
        <p:nvSpPr>
          <p:cNvPr id="176154" name="Text Box 26"/>
          <p:cNvSpPr txBox="1">
            <a:spLocks noChangeArrowheads="1"/>
          </p:cNvSpPr>
          <p:nvPr/>
        </p:nvSpPr>
        <p:spPr bwMode="auto">
          <a:xfrm>
            <a:off x="1924050" y="39624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CLR</a:t>
            </a:r>
          </a:p>
        </p:txBody>
      </p:sp>
      <p:sp>
        <p:nvSpPr>
          <p:cNvPr id="176155" name="Text Box 27"/>
          <p:cNvSpPr txBox="1">
            <a:spLocks noChangeArrowheads="1"/>
          </p:cNvSpPr>
          <p:nvPr/>
        </p:nvSpPr>
        <p:spPr bwMode="auto">
          <a:xfrm>
            <a:off x="1841500" y="41894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LOAD</a:t>
            </a:r>
          </a:p>
        </p:txBody>
      </p:sp>
      <p:sp>
        <p:nvSpPr>
          <p:cNvPr id="176156" name="Text Box 28"/>
          <p:cNvSpPr txBox="1">
            <a:spLocks noChangeArrowheads="1"/>
          </p:cNvSpPr>
          <p:nvPr/>
        </p:nvSpPr>
        <p:spPr bwMode="auto">
          <a:xfrm>
            <a:off x="1905000" y="43926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ENT</a:t>
            </a:r>
          </a:p>
        </p:txBody>
      </p:sp>
      <p:sp>
        <p:nvSpPr>
          <p:cNvPr id="176157" name="Text Box 29"/>
          <p:cNvSpPr txBox="1">
            <a:spLocks noChangeArrowheads="1"/>
          </p:cNvSpPr>
          <p:nvPr/>
        </p:nvSpPr>
        <p:spPr bwMode="auto">
          <a:xfrm>
            <a:off x="1905000" y="46021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ENP</a:t>
            </a:r>
          </a:p>
        </p:txBody>
      </p:sp>
      <p:sp>
        <p:nvSpPr>
          <p:cNvPr id="176158" name="Text Box 30"/>
          <p:cNvSpPr txBox="1">
            <a:spLocks noChangeArrowheads="1"/>
          </p:cNvSpPr>
          <p:nvPr/>
        </p:nvSpPr>
        <p:spPr bwMode="auto">
          <a:xfrm>
            <a:off x="1905000" y="4803775"/>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76159" name="Text Box 31"/>
          <p:cNvSpPr txBox="1">
            <a:spLocks noChangeArrowheads="1"/>
          </p:cNvSpPr>
          <p:nvPr/>
        </p:nvSpPr>
        <p:spPr bwMode="auto">
          <a:xfrm>
            <a:off x="4813300" y="4395788"/>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RCO</a:t>
            </a:r>
          </a:p>
        </p:txBody>
      </p:sp>
      <p:sp>
        <p:nvSpPr>
          <p:cNvPr id="176160" name="Text Box 32"/>
          <p:cNvSpPr txBox="1">
            <a:spLocks noChangeArrowheads="1"/>
          </p:cNvSpPr>
          <p:nvPr/>
        </p:nvSpPr>
        <p:spPr bwMode="auto">
          <a:xfrm>
            <a:off x="3200400" y="5486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76161" name="Text Box 33"/>
          <p:cNvSpPr txBox="1">
            <a:spLocks noChangeArrowheads="1"/>
          </p:cNvSpPr>
          <p:nvPr/>
        </p:nvSpPr>
        <p:spPr bwMode="auto">
          <a:xfrm>
            <a:off x="3505200" y="5486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76162" name="Text Box 34"/>
          <p:cNvSpPr txBox="1">
            <a:spLocks noChangeArrowheads="1"/>
          </p:cNvSpPr>
          <p:nvPr/>
        </p:nvSpPr>
        <p:spPr bwMode="auto">
          <a:xfrm>
            <a:off x="3733800" y="5486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76163" name="Text Box 35"/>
          <p:cNvSpPr txBox="1">
            <a:spLocks noChangeArrowheads="1"/>
          </p:cNvSpPr>
          <p:nvPr/>
        </p:nvSpPr>
        <p:spPr bwMode="auto">
          <a:xfrm>
            <a:off x="4038600" y="5486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76165" name="Text Box 37"/>
          <p:cNvSpPr txBox="1">
            <a:spLocks noChangeArrowheads="1"/>
          </p:cNvSpPr>
          <p:nvPr/>
        </p:nvSpPr>
        <p:spPr bwMode="auto">
          <a:xfrm>
            <a:off x="3200400" y="33067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176166" name="Text Box 38"/>
          <p:cNvSpPr txBox="1">
            <a:spLocks noChangeArrowheads="1"/>
          </p:cNvSpPr>
          <p:nvPr/>
        </p:nvSpPr>
        <p:spPr bwMode="auto">
          <a:xfrm>
            <a:off x="3486150" y="33067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176167" name="Text Box 39"/>
          <p:cNvSpPr txBox="1">
            <a:spLocks noChangeArrowheads="1"/>
          </p:cNvSpPr>
          <p:nvPr/>
        </p:nvSpPr>
        <p:spPr bwMode="auto">
          <a:xfrm>
            <a:off x="3733800" y="33067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176168" name="Text Box 40"/>
          <p:cNvSpPr txBox="1">
            <a:spLocks noChangeArrowheads="1"/>
          </p:cNvSpPr>
          <p:nvPr/>
        </p:nvSpPr>
        <p:spPr bwMode="auto">
          <a:xfrm>
            <a:off x="4006850" y="33067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176172" name="Line 44"/>
          <p:cNvSpPr>
            <a:spLocks noChangeShapeType="1"/>
          </p:cNvSpPr>
          <p:nvPr/>
        </p:nvSpPr>
        <p:spPr bwMode="auto">
          <a:xfrm>
            <a:off x="1993900" y="424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73" name="Line 45"/>
          <p:cNvSpPr>
            <a:spLocks noChangeShapeType="1"/>
          </p:cNvSpPr>
          <p:nvPr/>
        </p:nvSpPr>
        <p:spPr bwMode="auto">
          <a:xfrm>
            <a:off x="2051050" y="401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76152"/>
                                        </p:tgtEl>
                                        <p:attrNameLst>
                                          <p:attrName>style.visibility</p:attrName>
                                        </p:attrNameLst>
                                      </p:cBhvr>
                                      <p:to>
                                        <p:strVal val="visible"/>
                                      </p:to>
                                    </p:set>
                                    <p:anim calcmode="lin" valueType="num">
                                      <p:cBhvr>
                                        <p:cTn id="7" dur="1000" fill="hold"/>
                                        <p:tgtEl>
                                          <p:spTgt spid="176152"/>
                                        </p:tgtEl>
                                        <p:attrNameLst>
                                          <p:attrName>ppt_w</p:attrName>
                                        </p:attrNameLst>
                                      </p:cBhvr>
                                      <p:tavLst>
                                        <p:tav tm="0">
                                          <p:val>
                                            <p:fltVal val="0"/>
                                          </p:val>
                                        </p:tav>
                                        <p:tav tm="100000">
                                          <p:val>
                                            <p:strVal val="#ppt_w"/>
                                          </p:val>
                                        </p:tav>
                                      </p:tavLst>
                                    </p:anim>
                                    <p:anim calcmode="lin" valueType="num">
                                      <p:cBhvr>
                                        <p:cTn id="8" dur="1000" fill="hold"/>
                                        <p:tgtEl>
                                          <p:spTgt spid="176152"/>
                                        </p:tgtEl>
                                        <p:attrNameLst>
                                          <p:attrName>ppt_h</p:attrName>
                                        </p:attrNameLst>
                                      </p:cBhvr>
                                      <p:tavLst>
                                        <p:tav tm="0">
                                          <p:val>
                                            <p:fltVal val="0"/>
                                          </p:val>
                                        </p:tav>
                                        <p:tav tm="100000">
                                          <p:val>
                                            <p:strVal val="#ppt_h"/>
                                          </p:val>
                                        </p:tav>
                                      </p:tavLst>
                                    </p:anim>
                                    <p:anim calcmode="lin" valueType="num">
                                      <p:cBhvr>
                                        <p:cTn id="9" dur="1000" fill="hold"/>
                                        <p:tgtEl>
                                          <p:spTgt spid="1761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615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76153"/>
                                        </p:tgtEl>
                                        <p:attrNameLst>
                                          <p:attrName>style.visibility</p:attrName>
                                        </p:attrNameLst>
                                      </p:cBhvr>
                                      <p:to>
                                        <p:strVal val="visible"/>
                                      </p:to>
                                    </p:set>
                                    <p:anim calcmode="lin" valueType="num">
                                      <p:cBhvr>
                                        <p:cTn id="13" dur="1000" fill="hold"/>
                                        <p:tgtEl>
                                          <p:spTgt spid="176153"/>
                                        </p:tgtEl>
                                        <p:attrNameLst>
                                          <p:attrName>ppt_w</p:attrName>
                                        </p:attrNameLst>
                                      </p:cBhvr>
                                      <p:tavLst>
                                        <p:tav tm="0">
                                          <p:val>
                                            <p:fltVal val="0"/>
                                          </p:val>
                                        </p:tav>
                                        <p:tav tm="100000">
                                          <p:val>
                                            <p:strVal val="#ppt_w"/>
                                          </p:val>
                                        </p:tav>
                                      </p:tavLst>
                                    </p:anim>
                                    <p:anim calcmode="lin" valueType="num">
                                      <p:cBhvr>
                                        <p:cTn id="14" dur="1000" fill="hold"/>
                                        <p:tgtEl>
                                          <p:spTgt spid="176153"/>
                                        </p:tgtEl>
                                        <p:attrNameLst>
                                          <p:attrName>ppt_h</p:attrName>
                                        </p:attrNameLst>
                                      </p:cBhvr>
                                      <p:tavLst>
                                        <p:tav tm="0">
                                          <p:val>
                                            <p:fltVal val="0"/>
                                          </p:val>
                                        </p:tav>
                                        <p:tav tm="100000">
                                          <p:val>
                                            <p:strVal val="#ppt_h"/>
                                          </p:val>
                                        </p:tav>
                                      </p:tavLst>
                                    </p:anim>
                                    <p:anim calcmode="lin" valueType="num">
                                      <p:cBhvr>
                                        <p:cTn id="15" dur="1000" fill="hold"/>
                                        <p:tgtEl>
                                          <p:spTgt spid="17615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761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76149"/>
                                        </p:tgtEl>
                                        <p:attrNameLst>
                                          <p:attrName>style.visibility</p:attrName>
                                        </p:attrNameLst>
                                      </p:cBhvr>
                                      <p:to>
                                        <p:strVal val="visible"/>
                                      </p:to>
                                    </p:set>
                                    <p:animEffect transition="in" filter="fade">
                                      <p:cBhvr>
                                        <p:cTn id="21" dur="1000"/>
                                        <p:tgtEl>
                                          <p:spTgt spid="176149"/>
                                        </p:tgtEl>
                                      </p:cBhvr>
                                    </p:animEffect>
                                    <p:anim calcmode="lin" valueType="num">
                                      <p:cBhvr>
                                        <p:cTn id="22" dur="1000" fill="hold"/>
                                        <p:tgtEl>
                                          <p:spTgt spid="176149"/>
                                        </p:tgtEl>
                                        <p:attrNameLst>
                                          <p:attrName>ppt_x</p:attrName>
                                        </p:attrNameLst>
                                      </p:cBhvr>
                                      <p:tavLst>
                                        <p:tav tm="0">
                                          <p:val>
                                            <p:strVal val="#ppt_x"/>
                                          </p:val>
                                        </p:tav>
                                        <p:tav tm="100000">
                                          <p:val>
                                            <p:strVal val="#ppt_x"/>
                                          </p:val>
                                        </p:tav>
                                      </p:tavLst>
                                    </p:anim>
                                    <p:anim calcmode="lin" valueType="num">
                                      <p:cBhvr>
                                        <p:cTn id="23" dur="900" decel="100000" fill="hold"/>
                                        <p:tgtEl>
                                          <p:spTgt spid="17614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7614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9" grpId="0"/>
      <p:bldP spid="176152" grpId="0"/>
      <p:bldP spid="17615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8211" name="Object 35"/>
          <p:cNvGraphicFramePr>
            <a:graphicFrameLocks noChangeAspect="1"/>
          </p:cNvGraphicFramePr>
          <p:nvPr/>
        </p:nvGraphicFramePr>
        <p:xfrm>
          <a:off x="1905000" y="1066800"/>
          <a:ext cx="4953000" cy="4926013"/>
        </p:xfrm>
        <a:graphic>
          <a:graphicData uri="http://schemas.openxmlformats.org/presentationml/2006/ole">
            <mc:AlternateContent xmlns:mc="http://schemas.openxmlformats.org/markup-compatibility/2006">
              <mc:Choice xmlns:v="urn:schemas-microsoft-com:vml" Requires="v">
                <p:oleObj spid="_x0000_s178216" name="CorelDRAW" r:id="rId5" imgW="3217084" imgH="3200481" progId="CorelDRAW.Graphic.13">
                  <p:embed/>
                </p:oleObj>
              </mc:Choice>
              <mc:Fallback>
                <p:oleObj name="CorelDRAW" r:id="rId5" imgW="3217084" imgH="3200481" progId="CorelDRAW.Graphic.1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066800"/>
                        <a:ext cx="4953000" cy="49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78"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pic>
        <p:nvPicPr>
          <p:cNvPr id="178179" name="Picture 3"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8180"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8188" name="Text Box 12"/>
          <p:cNvSpPr txBox="1">
            <a:spLocks noChangeArrowheads="1"/>
          </p:cNvSpPr>
          <p:nvPr/>
        </p:nvSpPr>
        <p:spPr bwMode="auto">
          <a:xfrm>
            <a:off x="1371600" y="1905000"/>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inputs</a:t>
            </a:r>
          </a:p>
        </p:txBody>
      </p:sp>
      <p:sp>
        <p:nvSpPr>
          <p:cNvPr id="178189" name="Text Box 13"/>
          <p:cNvSpPr txBox="1">
            <a:spLocks noChangeArrowheads="1"/>
          </p:cNvSpPr>
          <p:nvPr/>
        </p:nvSpPr>
        <p:spPr bwMode="auto">
          <a:xfrm>
            <a:off x="1219200" y="4191000"/>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outputs</a:t>
            </a:r>
          </a:p>
        </p:txBody>
      </p:sp>
      <p:sp>
        <p:nvSpPr>
          <p:cNvPr id="178190" name="Text Box 14"/>
          <p:cNvSpPr txBox="1">
            <a:spLocks noChangeArrowheads="1"/>
          </p:cNvSpPr>
          <p:nvPr/>
        </p:nvSpPr>
        <p:spPr bwMode="auto">
          <a:xfrm>
            <a:off x="1905000" y="990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CLR</a:t>
            </a:r>
          </a:p>
        </p:txBody>
      </p:sp>
      <p:sp>
        <p:nvSpPr>
          <p:cNvPr id="178191" name="Text Box 15"/>
          <p:cNvSpPr txBox="1">
            <a:spLocks noChangeArrowheads="1"/>
          </p:cNvSpPr>
          <p:nvPr/>
        </p:nvSpPr>
        <p:spPr bwMode="auto">
          <a:xfrm>
            <a:off x="1828800" y="12874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LOAD</a:t>
            </a:r>
          </a:p>
        </p:txBody>
      </p:sp>
      <p:sp>
        <p:nvSpPr>
          <p:cNvPr id="178192" name="Text Box 16"/>
          <p:cNvSpPr txBox="1">
            <a:spLocks noChangeArrowheads="1"/>
          </p:cNvSpPr>
          <p:nvPr/>
        </p:nvSpPr>
        <p:spPr bwMode="auto">
          <a:xfrm>
            <a:off x="1981200" y="35052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ENT</a:t>
            </a:r>
          </a:p>
        </p:txBody>
      </p:sp>
      <p:sp>
        <p:nvSpPr>
          <p:cNvPr id="178193" name="Text Box 17"/>
          <p:cNvSpPr txBox="1">
            <a:spLocks noChangeArrowheads="1"/>
          </p:cNvSpPr>
          <p:nvPr/>
        </p:nvSpPr>
        <p:spPr bwMode="auto">
          <a:xfrm>
            <a:off x="1981200" y="3276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ENP</a:t>
            </a:r>
          </a:p>
        </p:txBody>
      </p:sp>
      <p:sp>
        <p:nvSpPr>
          <p:cNvPr id="178194" name="Text Box 18"/>
          <p:cNvSpPr txBox="1">
            <a:spLocks noChangeArrowheads="1"/>
          </p:cNvSpPr>
          <p:nvPr/>
        </p:nvSpPr>
        <p:spPr bwMode="auto">
          <a:xfrm>
            <a:off x="1981200" y="3048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78195" name="Text Box 19"/>
          <p:cNvSpPr txBox="1">
            <a:spLocks noChangeArrowheads="1"/>
          </p:cNvSpPr>
          <p:nvPr/>
        </p:nvSpPr>
        <p:spPr bwMode="auto">
          <a:xfrm>
            <a:off x="1905000" y="5013325"/>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RCO</a:t>
            </a:r>
          </a:p>
        </p:txBody>
      </p:sp>
      <p:sp>
        <p:nvSpPr>
          <p:cNvPr id="178196" name="Text Box 20"/>
          <p:cNvSpPr txBox="1">
            <a:spLocks noChangeArrowheads="1"/>
          </p:cNvSpPr>
          <p:nvPr/>
        </p:nvSpPr>
        <p:spPr bwMode="auto">
          <a:xfrm>
            <a:off x="2057400" y="382905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78197" name="Text Box 21"/>
          <p:cNvSpPr txBox="1">
            <a:spLocks noChangeArrowheads="1"/>
          </p:cNvSpPr>
          <p:nvPr/>
        </p:nvSpPr>
        <p:spPr bwMode="auto">
          <a:xfrm>
            <a:off x="2068513" y="413067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78198" name="Text Box 22"/>
          <p:cNvSpPr txBox="1">
            <a:spLocks noChangeArrowheads="1"/>
          </p:cNvSpPr>
          <p:nvPr/>
        </p:nvSpPr>
        <p:spPr bwMode="auto">
          <a:xfrm>
            <a:off x="2078038" y="443071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78199" name="Text Box 23"/>
          <p:cNvSpPr txBox="1">
            <a:spLocks noChangeArrowheads="1"/>
          </p:cNvSpPr>
          <p:nvPr/>
        </p:nvSpPr>
        <p:spPr bwMode="auto">
          <a:xfrm>
            <a:off x="2093913" y="470535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78200" name="Text Box 24"/>
          <p:cNvSpPr txBox="1">
            <a:spLocks noChangeArrowheads="1"/>
          </p:cNvSpPr>
          <p:nvPr/>
        </p:nvSpPr>
        <p:spPr bwMode="auto">
          <a:xfrm>
            <a:off x="2057400" y="1524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178201" name="Text Box 25"/>
          <p:cNvSpPr txBox="1">
            <a:spLocks noChangeArrowheads="1"/>
          </p:cNvSpPr>
          <p:nvPr/>
        </p:nvSpPr>
        <p:spPr bwMode="auto">
          <a:xfrm>
            <a:off x="2065338" y="1793875"/>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178202" name="Text Box 26"/>
          <p:cNvSpPr txBox="1">
            <a:spLocks noChangeArrowheads="1"/>
          </p:cNvSpPr>
          <p:nvPr/>
        </p:nvSpPr>
        <p:spPr bwMode="auto">
          <a:xfrm>
            <a:off x="2076450" y="21320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178203" name="Text Box 27"/>
          <p:cNvSpPr txBox="1">
            <a:spLocks noChangeArrowheads="1"/>
          </p:cNvSpPr>
          <p:nvPr/>
        </p:nvSpPr>
        <p:spPr bwMode="auto">
          <a:xfrm>
            <a:off x="2114550" y="2473325"/>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178204" name="Line 28"/>
          <p:cNvSpPr>
            <a:spLocks noChangeShapeType="1"/>
          </p:cNvSpPr>
          <p:nvPr/>
        </p:nvSpPr>
        <p:spPr bwMode="auto">
          <a:xfrm>
            <a:off x="1981200" y="133985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205" name="Line 29"/>
          <p:cNvSpPr>
            <a:spLocks noChangeShapeType="1"/>
          </p:cNvSpPr>
          <p:nvPr/>
        </p:nvSpPr>
        <p:spPr bwMode="auto">
          <a:xfrm>
            <a:off x="2038350" y="1041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208" name="Text Box 32"/>
          <p:cNvSpPr txBox="1">
            <a:spLocks noChangeArrowheads="1"/>
          </p:cNvSpPr>
          <p:nvPr/>
        </p:nvSpPr>
        <p:spPr bwMode="auto">
          <a:xfrm>
            <a:off x="2590800" y="59436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Clear    Preset</a:t>
            </a:r>
          </a:p>
        </p:txBody>
      </p:sp>
      <p:sp>
        <p:nvSpPr>
          <p:cNvPr id="178209" name="Text Box 33"/>
          <p:cNvSpPr txBox="1">
            <a:spLocks noChangeArrowheads="1"/>
          </p:cNvSpPr>
          <p:nvPr/>
        </p:nvSpPr>
        <p:spPr bwMode="auto">
          <a:xfrm>
            <a:off x="4178300" y="5691188"/>
            <a:ext cx="2590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Count                                 Inhibit</a:t>
            </a:r>
          </a:p>
        </p:txBody>
      </p:sp>
      <p:sp>
        <p:nvSpPr>
          <p:cNvPr id="178210" name="Text Box 34"/>
          <p:cNvSpPr txBox="1">
            <a:spLocks noChangeArrowheads="1"/>
          </p:cNvSpPr>
          <p:nvPr/>
        </p:nvSpPr>
        <p:spPr bwMode="auto">
          <a:xfrm>
            <a:off x="3149600" y="5257800"/>
            <a:ext cx="2362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12     13   14     15      0       1      2</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8211"/>
                                        </p:tgtEl>
                                        <p:attrNameLst>
                                          <p:attrName>style.visibility</p:attrName>
                                        </p:attrNameLst>
                                      </p:cBhvr>
                                      <p:to>
                                        <p:strVal val="visible"/>
                                      </p:to>
                                    </p:set>
                                    <p:animEffect transition="in" filter="wipe(left)">
                                      <p:cBhvr>
                                        <p:cTn id="7" dur="2000"/>
                                        <p:tgtEl>
                                          <p:spTgt spid="178211"/>
                                        </p:tgtEl>
                                      </p:cBhvr>
                                    </p:animEffect>
                                  </p:childTnLst>
                                </p:cTn>
                              </p:par>
                            </p:childTnLst>
                          </p:cTn>
                        </p:par>
                        <p:par>
                          <p:cTn id="8" fill="hold" nodeType="afterGroup">
                            <p:stCondLst>
                              <p:cond delay="2000"/>
                            </p:stCondLst>
                            <p:childTnLst>
                              <p:par>
                                <p:cTn id="9" presetID="37" presetClass="entr" presetSubtype="0" fill="hold" grpId="0" nodeType="afterEffect">
                                  <p:stCondLst>
                                    <p:cond delay="0"/>
                                  </p:stCondLst>
                                  <p:childTnLst>
                                    <p:set>
                                      <p:cBhvr>
                                        <p:cTn id="10" dur="1" fill="hold">
                                          <p:stCondLst>
                                            <p:cond delay="0"/>
                                          </p:stCondLst>
                                        </p:cTn>
                                        <p:tgtEl>
                                          <p:spTgt spid="178208"/>
                                        </p:tgtEl>
                                        <p:attrNameLst>
                                          <p:attrName>style.visibility</p:attrName>
                                        </p:attrNameLst>
                                      </p:cBhvr>
                                      <p:to>
                                        <p:strVal val="visible"/>
                                      </p:to>
                                    </p:set>
                                    <p:animEffect transition="in" filter="fade">
                                      <p:cBhvr>
                                        <p:cTn id="11" dur="1000"/>
                                        <p:tgtEl>
                                          <p:spTgt spid="178208"/>
                                        </p:tgtEl>
                                      </p:cBhvr>
                                    </p:animEffect>
                                    <p:anim calcmode="lin" valueType="num">
                                      <p:cBhvr>
                                        <p:cTn id="12" dur="1000" fill="hold"/>
                                        <p:tgtEl>
                                          <p:spTgt spid="178208"/>
                                        </p:tgtEl>
                                        <p:attrNameLst>
                                          <p:attrName>ppt_x</p:attrName>
                                        </p:attrNameLst>
                                      </p:cBhvr>
                                      <p:tavLst>
                                        <p:tav tm="0">
                                          <p:val>
                                            <p:strVal val="#ppt_x"/>
                                          </p:val>
                                        </p:tav>
                                        <p:tav tm="100000">
                                          <p:val>
                                            <p:strVal val="#ppt_x"/>
                                          </p:val>
                                        </p:tav>
                                      </p:tavLst>
                                    </p:anim>
                                    <p:anim calcmode="lin" valueType="num">
                                      <p:cBhvr>
                                        <p:cTn id="13" dur="900" decel="100000" fill="hold"/>
                                        <p:tgtEl>
                                          <p:spTgt spid="178208"/>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78208"/>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78209"/>
                                        </p:tgtEl>
                                        <p:attrNameLst>
                                          <p:attrName>style.visibility</p:attrName>
                                        </p:attrNameLst>
                                      </p:cBhvr>
                                      <p:to>
                                        <p:strVal val="visible"/>
                                      </p:to>
                                    </p:set>
                                    <p:animEffect transition="in" filter="fade">
                                      <p:cBhvr>
                                        <p:cTn id="17" dur="1000"/>
                                        <p:tgtEl>
                                          <p:spTgt spid="178209"/>
                                        </p:tgtEl>
                                      </p:cBhvr>
                                    </p:animEffect>
                                    <p:anim calcmode="lin" valueType="num">
                                      <p:cBhvr>
                                        <p:cTn id="18" dur="1000" fill="hold"/>
                                        <p:tgtEl>
                                          <p:spTgt spid="178209"/>
                                        </p:tgtEl>
                                        <p:attrNameLst>
                                          <p:attrName>ppt_x</p:attrName>
                                        </p:attrNameLst>
                                      </p:cBhvr>
                                      <p:tavLst>
                                        <p:tav tm="0">
                                          <p:val>
                                            <p:strVal val="#ppt_x"/>
                                          </p:val>
                                        </p:tav>
                                        <p:tav tm="100000">
                                          <p:val>
                                            <p:strVal val="#ppt_x"/>
                                          </p:val>
                                        </p:tav>
                                      </p:tavLst>
                                    </p:anim>
                                    <p:anim calcmode="lin" valueType="num">
                                      <p:cBhvr>
                                        <p:cTn id="19" dur="900" decel="100000" fill="hold"/>
                                        <p:tgtEl>
                                          <p:spTgt spid="178209"/>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7820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8" grpId="0"/>
      <p:bldP spid="17820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4127" name="Object 47"/>
          <p:cNvGraphicFramePr>
            <a:graphicFrameLocks noChangeAspect="1"/>
          </p:cNvGraphicFramePr>
          <p:nvPr/>
        </p:nvGraphicFramePr>
        <p:xfrm>
          <a:off x="1752600" y="2743200"/>
          <a:ext cx="5943600" cy="2619375"/>
        </p:xfrm>
        <a:graphic>
          <a:graphicData uri="http://schemas.openxmlformats.org/presentationml/2006/ole">
            <mc:AlternateContent xmlns:mc="http://schemas.openxmlformats.org/markup-compatibility/2006">
              <mc:Choice xmlns:v="urn:schemas-microsoft-com:vml" Requires="v">
                <p:oleObj spid="_x0000_s174154" name="CorelDRAW" r:id="rId5" imgW="3767328" imgH="1660388" progId="CorelDRAW.Graphic.13">
                  <p:embed/>
                </p:oleObj>
              </mc:Choice>
              <mc:Fallback>
                <p:oleObj name="CorelDRAW" r:id="rId5" imgW="3767328" imgH="1660388" progId="CorelDRAW.Graphic.1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743200"/>
                        <a:ext cx="59436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4084" name="Picture 4"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4085" name="Text Box 5"/>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4086" name="Rectangle 6"/>
          <p:cNvSpPr>
            <a:spLocks noChangeArrowheads="1"/>
          </p:cNvSpPr>
          <p:nvPr/>
        </p:nvSpPr>
        <p:spPr bwMode="auto">
          <a:xfrm>
            <a:off x="914400" y="1143000"/>
            <a:ext cx="42418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Up/Down Synchronous Counters</a:t>
            </a:r>
          </a:p>
        </p:txBody>
      </p:sp>
      <p:sp>
        <p:nvSpPr>
          <p:cNvPr id="174094" name="Text Box 14"/>
          <p:cNvSpPr txBox="1">
            <a:spLocks noChangeArrowheads="1"/>
          </p:cNvSpPr>
          <p:nvPr/>
        </p:nvSpPr>
        <p:spPr bwMode="auto">
          <a:xfrm>
            <a:off x="1066800" y="1752600"/>
            <a:ext cx="701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An up/down counter is capable of progressing in either direction depending on a control input.</a:t>
            </a:r>
          </a:p>
        </p:txBody>
      </p:sp>
      <p:sp>
        <p:nvSpPr>
          <p:cNvPr id="174103" name="Text Box 23"/>
          <p:cNvSpPr txBox="1">
            <a:spLocks noChangeArrowheads="1"/>
          </p:cNvSpPr>
          <p:nvPr/>
        </p:nvSpPr>
        <p:spPr bwMode="auto">
          <a:xfrm>
            <a:off x="1335088" y="5132388"/>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74105" name="Text Box 25"/>
          <p:cNvSpPr txBox="1">
            <a:spLocks noChangeArrowheads="1"/>
          </p:cNvSpPr>
          <p:nvPr/>
        </p:nvSpPr>
        <p:spPr bwMode="auto">
          <a:xfrm>
            <a:off x="3048000" y="3505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74106" name="Text Box 26"/>
          <p:cNvSpPr txBox="1">
            <a:spLocks noChangeArrowheads="1"/>
          </p:cNvSpPr>
          <p:nvPr/>
        </p:nvSpPr>
        <p:spPr bwMode="auto">
          <a:xfrm>
            <a:off x="5181600" y="3505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74107" name="Text Box 27"/>
          <p:cNvSpPr txBox="1">
            <a:spLocks noChangeArrowheads="1"/>
          </p:cNvSpPr>
          <p:nvPr/>
        </p:nvSpPr>
        <p:spPr bwMode="auto">
          <a:xfrm>
            <a:off x="7391400" y="3200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74115" name="Rectangle 35"/>
          <p:cNvSpPr>
            <a:spLocks noChangeArrowheads="1"/>
          </p:cNvSpPr>
          <p:nvPr/>
        </p:nvSpPr>
        <p:spPr bwMode="auto">
          <a:xfrm>
            <a:off x="2459038" y="41783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74116" name="Rectangle 36"/>
          <p:cNvSpPr>
            <a:spLocks noChangeArrowheads="1"/>
          </p:cNvSpPr>
          <p:nvPr/>
        </p:nvSpPr>
        <p:spPr bwMode="auto">
          <a:xfrm>
            <a:off x="2497138" y="3429000"/>
            <a:ext cx="1190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74117" name="Rectangle 37"/>
          <p:cNvSpPr>
            <a:spLocks noChangeArrowheads="1"/>
          </p:cNvSpPr>
          <p:nvPr/>
        </p:nvSpPr>
        <p:spPr bwMode="auto">
          <a:xfrm>
            <a:off x="2571750" y="38227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74118" name="Rectangle 38"/>
          <p:cNvSpPr>
            <a:spLocks noChangeArrowheads="1"/>
          </p:cNvSpPr>
          <p:nvPr/>
        </p:nvSpPr>
        <p:spPr bwMode="auto">
          <a:xfrm>
            <a:off x="4729163" y="38227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74119" name="Rectangle 39"/>
          <p:cNvSpPr>
            <a:spLocks noChangeArrowheads="1"/>
          </p:cNvSpPr>
          <p:nvPr/>
        </p:nvSpPr>
        <p:spPr bwMode="auto">
          <a:xfrm>
            <a:off x="6869113" y="38227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74120" name="Rectangle 40"/>
          <p:cNvSpPr>
            <a:spLocks noChangeArrowheads="1"/>
          </p:cNvSpPr>
          <p:nvPr/>
        </p:nvSpPr>
        <p:spPr bwMode="auto">
          <a:xfrm>
            <a:off x="4645025" y="3429000"/>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74121" name="Rectangle 41"/>
          <p:cNvSpPr>
            <a:spLocks noChangeArrowheads="1"/>
          </p:cNvSpPr>
          <p:nvPr/>
        </p:nvSpPr>
        <p:spPr bwMode="auto">
          <a:xfrm>
            <a:off x="6775450" y="3429000"/>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74122" name="Rectangle 42"/>
          <p:cNvSpPr>
            <a:spLocks noChangeArrowheads="1"/>
          </p:cNvSpPr>
          <p:nvPr/>
        </p:nvSpPr>
        <p:spPr bwMode="auto">
          <a:xfrm>
            <a:off x="4643438" y="41783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74123" name="Rectangle 43"/>
          <p:cNvSpPr>
            <a:spLocks noChangeArrowheads="1"/>
          </p:cNvSpPr>
          <p:nvPr/>
        </p:nvSpPr>
        <p:spPr bwMode="auto">
          <a:xfrm>
            <a:off x="6773863" y="41783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74128" name="Text Box 48"/>
          <p:cNvSpPr txBox="1">
            <a:spLocks noChangeArrowheads="1"/>
          </p:cNvSpPr>
          <p:nvPr/>
        </p:nvSpPr>
        <p:spPr bwMode="auto">
          <a:xfrm>
            <a:off x="1981200" y="29257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HIGH</a:t>
            </a:r>
          </a:p>
        </p:txBody>
      </p:sp>
      <p:sp>
        <p:nvSpPr>
          <p:cNvPr id="174129" name="Text Box 49"/>
          <p:cNvSpPr txBox="1">
            <a:spLocks noChangeArrowheads="1"/>
          </p:cNvSpPr>
          <p:nvPr/>
        </p:nvSpPr>
        <p:spPr bwMode="auto">
          <a:xfrm>
            <a:off x="903288" y="3773488"/>
            <a:ext cx="914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UP/DOWN</a:t>
            </a:r>
          </a:p>
        </p:txBody>
      </p:sp>
      <p:sp>
        <p:nvSpPr>
          <p:cNvPr id="174130" name="Line 50"/>
          <p:cNvSpPr>
            <a:spLocks noChangeShapeType="1"/>
          </p:cNvSpPr>
          <p:nvPr/>
        </p:nvSpPr>
        <p:spPr bwMode="auto">
          <a:xfrm>
            <a:off x="1233488" y="37973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31" name="Text Box 51"/>
          <p:cNvSpPr txBox="1">
            <a:spLocks noChangeArrowheads="1"/>
          </p:cNvSpPr>
          <p:nvPr/>
        </p:nvSpPr>
        <p:spPr bwMode="auto">
          <a:xfrm>
            <a:off x="2667000" y="2590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UP</a:t>
            </a:r>
          </a:p>
        </p:txBody>
      </p:sp>
      <p:sp>
        <p:nvSpPr>
          <p:cNvPr id="174132" name="Text Box 52"/>
          <p:cNvSpPr txBox="1">
            <a:spLocks noChangeArrowheads="1"/>
          </p:cNvSpPr>
          <p:nvPr/>
        </p:nvSpPr>
        <p:spPr bwMode="auto">
          <a:xfrm>
            <a:off x="2706688" y="4800600"/>
            <a:ext cx="722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DOWN</a:t>
            </a:r>
          </a:p>
        </p:txBody>
      </p:sp>
      <p:sp>
        <p:nvSpPr>
          <p:cNvPr id="174135" name="Text Box 55"/>
          <p:cNvSpPr txBox="1">
            <a:spLocks noChangeArrowheads="1"/>
          </p:cNvSpPr>
          <p:nvPr/>
        </p:nvSpPr>
        <p:spPr bwMode="auto">
          <a:xfrm>
            <a:off x="2514600" y="3048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FF0</a:t>
            </a:r>
          </a:p>
        </p:txBody>
      </p:sp>
      <p:sp>
        <p:nvSpPr>
          <p:cNvPr id="174136" name="Text Box 56"/>
          <p:cNvSpPr txBox="1">
            <a:spLocks noChangeArrowheads="1"/>
          </p:cNvSpPr>
          <p:nvPr/>
        </p:nvSpPr>
        <p:spPr bwMode="auto">
          <a:xfrm>
            <a:off x="4648200" y="3048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FF1</a:t>
            </a:r>
          </a:p>
        </p:txBody>
      </p:sp>
      <p:sp>
        <p:nvSpPr>
          <p:cNvPr id="174137" name="Text Box 57"/>
          <p:cNvSpPr txBox="1">
            <a:spLocks noChangeArrowheads="1"/>
          </p:cNvSpPr>
          <p:nvPr/>
        </p:nvSpPr>
        <p:spPr bwMode="auto">
          <a:xfrm>
            <a:off x="6781800" y="3048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FF2</a:t>
            </a:r>
          </a:p>
        </p:txBody>
      </p:sp>
      <p:sp>
        <p:nvSpPr>
          <p:cNvPr id="174138" name="Text Box 58"/>
          <p:cNvSpPr txBox="1">
            <a:spLocks noChangeArrowheads="1"/>
          </p:cNvSpPr>
          <p:nvPr/>
        </p:nvSpPr>
        <p:spPr bwMode="auto">
          <a:xfrm>
            <a:off x="3886200" y="2667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0</a:t>
            </a:r>
            <a:r>
              <a:rPr lang="en-US" altLang="zh-CN" sz="1200" b="1" baseline="30000">
                <a:ea typeface="宋体" panose="02010600030101010101" pitchFamily="2" charset="-122"/>
              </a:rPr>
              <a:t>.</a:t>
            </a:r>
            <a:r>
              <a:rPr lang="en-US" altLang="zh-CN" sz="1200">
                <a:ea typeface="宋体" panose="02010600030101010101" pitchFamily="2" charset="-122"/>
              </a:rPr>
              <a:t>UP</a:t>
            </a:r>
            <a:endParaRPr lang="en-US" altLang="zh-CN" sz="1200" baseline="-25000">
              <a:ea typeface="宋体" panose="02010600030101010101" pitchFamily="2" charset="-122"/>
            </a:endParaRPr>
          </a:p>
        </p:txBody>
      </p:sp>
      <p:sp>
        <p:nvSpPr>
          <p:cNvPr id="174139" name="Text Box 59"/>
          <p:cNvSpPr txBox="1">
            <a:spLocks noChangeArrowheads="1"/>
          </p:cNvSpPr>
          <p:nvPr/>
        </p:nvSpPr>
        <p:spPr bwMode="auto">
          <a:xfrm>
            <a:off x="4468813" y="49276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0</a:t>
            </a:r>
            <a:r>
              <a:rPr lang="en-US" altLang="zh-CN" sz="1200" b="1" baseline="30000">
                <a:ea typeface="宋体" panose="02010600030101010101" pitchFamily="2" charset="-122"/>
              </a:rPr>
              <a:t>.</a:t>
            </a:r>
            <a:r>
              <a:rPr lang="en-US" altLang="zh-CN" sz="1200">
                <a:ea typeface="宋体" panose="02010600030101010101" pitchFamily="2" charset="-122"/>
              </a:rPr>
              <a:t>DOWN</a:t>
            </a:r>
            <a:endParaRPr lang="en-US" altLang="zh-CN" sz="1200" baseline="-25000">
              <a:ea typeface="宋体" panose="02010600030101010101" pitchFamily="2" charset="-122"/>
            </a:endParaRPr>
          </a:p>
        </p:txBody>
      </p:sp>
      <p:sp>
        <p:nvSpPr>
          <p:cNvPr id="174141" name="Line 61"/>
          <p:cNvSpPr>
            <a:spLocks noChangeShapeType="1"/>
          </p:cNvSpPr>
          <p:nvPr/>
        </p:nvSpPr>
        <p:spPr bwMode="auto">
          <a:xfrm>
            <a:off x="4545013" y="4953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2" name="Text Box 62"/>
          <p:cNvSpPr txBox="1">
            <a:spLocks noChangeArrowheads="1"/>
          </p:cNvSpPr>
          <p:nvPr/>
        </p:nvSpPr>
        <p:spPr bwMode="auto">
          <a:xfrm>
            <a:off x="3048000" y="39925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74143" name="Text Box 63"/>
          <p:cNvSpPr txBox="1">
            <a:spLocks noChangeArrowheads="1"/>
          </p:cNvSpPr>
          <p:nvPr/>
        </p:nvSpPr>
        <p:spPr bwMode="auto">
          <a:xfrm>
            <a:off x="5181600" y="39925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74144" name="Text Box 64"/>
          <p:cNvSpPr txBox="1">
            <a:spLocks noChangeArrowheads="1"/>
          </p:cNvSpPr>
          <p:nvPr/>
        </p:nvSpPr>
        <p:spPr bwMode="auto">
          <a:xfrm>
            <a:off x="7391400" y="39925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74145" name="Line 65"/>
          <p:cNvSpPr>
            <a:spLocks noChangeShapeType="1"/>
          </p:cNvSpPr>
          <p:nvPr/>
        </p:nvSpPr>
        <p:spPr bwMode="auto">
          <a:xfrm>
            <a:off x="7477125" y="4013200"/>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6" name="Line 66"/>
          <p:cNvSpPr>
            <a:spLocks noChangeShapeType="1"/>
          </p:cNvSpPr>
          <p:nvPr/>
        </p:nvSpPr>
        <p:spPr bwMode="auto">
          <a:xfrm>
            <a:off x="5257800" y="4013200"/>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7" name="Line 67"/>
          <p:cNvSpPr>
            <a:spLocks noChangeShapeType="1"/>
          </p:cNvSpPr>
          <p:nvPr/>
        </p:nvSpPr>
        <p:spPr bwMode="auto">
          <a:xfrm>
            <a:off x="3149600" y="4013200"/>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0227"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80228"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80229" name="Rectangle 5"/>
          <p:cNvSpPr>
            <a:spLocks noChangeArrowheads="1"/>
          </p:cNvSpPr>
          <p:nvPr/>
        </p:nvSpPr>
        <p:spPr bwMode="auto">
          <a:xfrm>
            <a:off x="914400" y="1143000"/>
            <a:ext cx="42418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Up/Down Synchronous Counters</a:t>
            </a:r>
          </a:p>
        </p:txBody>
      </p:sp>
      <p:pic>
        <p:nvPicPr>
          <p:cNvPr id="180263"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762125"/>
            <a:ext cx="561975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64" name="Rectangle 40"/>
          <p:cNvSpPr>
            <a:spLocks noChangeArrowheads="1"/>
          </p:cNvSpPr>
          <p:nvPr/>
        </p:nvSpPr>
        <p:spPr bwMode="auto">
          <a:xfrm>
            <a:off x="1066800" y="3590925"/>
            <a:ext cx="922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wrap="none" lIns="0" tIns="0" rIns="0" bIns="0">
            <a:spAutoFit/>
          </a:bodyPr>
          <a:lstStyle/>
          <a:p>
            <a:r>
              <a:rPr lang="en-US" altLang="zh-CN" sz="1600" i="1">
                <a:solidFill>
                  <a:srgbClr val="009900"/>
                </a:solidFill>
                <a:latin typeface="Times" panose="02020603050405020304" pitchFamily="18" charset="0"/>
                <a:ea typeface="宋体" panose="02010600030101010101" pitchFamily="2" charset="-122"/>
              </a:rPr>
              <a:t>UP/DOWN</a:t>
            </a:r>
            <a:endParaRPr lang="en-US" altLang="zh-CN" sz="1600">
              <a:solidFill>
                <a:srgbClr val="009900"/>
              </a:solidFill>
              <a:ea typeface="宋体" panose="02010600030101010101" pitchFamily="2" charset="-122"/>
            </a:endParaRPr>
          </a:p>
        </p:txBody>
      </p:sp>
      <p:sp>
        <p:nvSpPr>
          <p:cNvPr id="180265" name="Text Box 41"/>
          <p:cNvSpPr txBox="1">
            <a:spLocks noChangeArrowheads="1"/>
          </p:cNvSpPr>
          <p:nvPr/>
        </p:nvSpPr>
        <p:spPr bwMode="auto">
          <a:xfrm>
            <a:off x="1371600" y="21431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CC3300"/>
                </a:solidFill>
                <a:ea typeface="宋体" panose="02010600030101010101" pitchFamily="2" charset="-122"/>
              </a:rPr>
              <a:t>Q</a:t>
            </a:r>
            <a:r>
              <a:rPr lang="en-US" altLang="zh-CN" sz="1600" baseline="-25000">
                <a:solidFill>
                  <a:srgbClr val="CC3300"/>
                </a:solidFill>
                <a:ea typeface="宋体" panose="02010600030101010101" pitchFamily="2" charset="-122"/>
              </a:rPr>
              <a:t>0</a:t>
            </a:r>
          </a:p>
        </p:txBody>
      </p:sp>
      <p:sp>
        <p:nvSpPr>
          <p:cNvPr id="180266" name="Text Box 42"/>
          <p:cNvSpPr txBox="1">
            <a:spLocks noChangeArrowheads="1"/>
          </p:cNvSpPr>
          <p:nvPr/>
        </p:nvSpPr>
        <p:spPr bwMode="auto">
          <a:xfrm>
            <a:off x="1357313" y="2551113"/>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180267" name="Text Box 43"/>
          <p:cNvSpPr txBox="1">
            <a:spLocks noChangeArrowheads="1"/>
          </p:cNvSpPr>
          <p:nvPr/>
        </p:nvSpPr>
        <p:spPr bwMode="auto">
          <a:xfrm>
            <a:off x="1371600" y="29813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6600"/>
                </a:solidFill>
                <a:ea typeface="宋体" panose="02010600030101010101" pitchFamily="2" charset="-122"/>
              </a:rPr>
              <a:t>Q</a:t>
            </a:r>
            <a:r>
              <a:rPr lang="en-US" altLang="zh-CN" sz="1600" baseline="-25000">
                <a:solidFill>
                  <a:srgbClr val="FF6600"/>
                </a:solidFill>
                <a:ea typeface="宋体" panose="02010600030101010101" pitchFamily="2" charset="-122"/>
              </a:rPr>
              <a:t>2</a:t>
            </a:r>
          </a:p>
        </p:txBody>
      </p:sp>
      <p:sp>
        <p:nvSpPr>
          <p:cNvPr id="180268" name="Line 44"/>
          <p:cNvSpPr>
            <a:spLocks noChangeShapeType="1"/>
          </p:cNvSpPr>
          <p:nvPr/>
        </p:nvSpPr>
        <p:spPr bwMode="auto">
          <a:xfrm>
            <a:off x="1752600" y="2371725"/>
            <a:ext cx="990600" cy="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69" name="Line 45"/>
          <p:cNvSpPr>
            <a:spLocks noChangeShapeType="1"/>
          </p:cNvSpPr>
          <p:nvPr/>
        </p:nvSpPr>
        <p:spPr bwMode="auto">
          <a:xfrm>
            <a:off x="1738313" y="2779713"/>
            <a:ext cx="9906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70" name="Line 46"/>
          <p:cNvSpPr>
            <a:spLocks noChangeShapeType="1"/>
          </p:cNvSpPr>
          <p:nvPr/>
        </p:nvSpPr>
        <p:spPr bwMode="auto">
          <a:xfrm flipV="1">
            <a:off x="1752600" y="3160713"/>
            <a:ext cx="987425" cy="4762"/>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71" name="Line 47"/>
          <p:cNvSpPr>
            <a:spLocks noChangeShapeType="1"/>
          </p:cNvSpPr>
          <p:nvPr/>
        </p:nvSpPr>
        <p:spPr bwMode="auto">
          <a:xfrm>
            <a:off x="2133600" y="3743325"/>
            <a:ext cx="685800" cy="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72" name="Text Box 48"/>
          <p:cNvSpPr txBox="1">
            <a:spLocks noChangeArrowheads="1"/>
          </p:cNvSpPr>
          <p:nvPr/>
        </p:nvSpPr>
        <p:spPr bwMode="auto">
          <a:xfrm>
            <a:off x="3657600" y="3590925"/>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009900"/>
                </a:solidFill>
                <a:ea typeface="宋体" panose="02010600030101010101" pitchFamily="2" charset="-122"/>
              </a:rPr>
              <a:t>Count up</a:t>
            </a:r>
          </a:p>
        </p:txBody>
      </p:sp>
      <p:sp>
        <p:nvSpPr>
          <p:cNvPr id="180273" name="Text Box 49"/>
          <p:cNvSpPr txBox="1">
            <a:spLocks noChangeArrowheads="1"/>
          </p:cNvSpPr>
          <p:nvPr/>
        </p:nvSpPr>
        <p:spPr bwMode="auto">
          <a:xfrm>
            <a:off x="6096000" y="3590925"/>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009900"/>
                </a:solidFill>
                <a:ea typeface="宋体" panose="02010600030101010101" pitchFamily="2" charset="-122"/>
              </a:rPr>
              <a:t>Count down</a:t>
            </a:r>
          </a:p>
        </p:txBody>
      </p:sp>
      <p:sp>
        <p:nvSpPr>
          <p:cNvPr id="180274" name="Line 50"/>
          <p:cNvSpPr>
            <a:spLocks noChangeShapeType="1"/>
          </p:cNvSpPr>
          <p:nvPr/>
        </p:nvSpPr>
        <p:spPr bwMode="auto">
          <a:xfrm>
            <a:off x="1447800" y="3590925"/>
            <a:ext cx="609600" cy="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0275"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0" y="2057400"/>
            <a:ext cx="55054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8" fill="hold" nodeType="afterEffect">
                                  <p:stCondLst>
                                    <p:cond delay="0"/>
                                  </p:stCondLst>
                                  <p:childTnLst>
                                    <p:animEffect transition="out" filter="wipe(left)">
                                      <p:cBhvr>
                                        <p:cTn id="6" dur="2000"/>
                                        <p:tgtEl>
                                          <p:spTgt spid="180275"/>
                                        </p:tgtEl>
                                      </p:cBhvr>
                                    </p:animEffect>
                                    <p:set>
                                      <p:cBhvr>
                                        <p:cTn id="7" dur="1" fill="hold">
                                          <p:stCondLst>
                                            <p:cond delay="1999"/>
                                          </p:stCondLst>
                                        </p:cTn>
                                        <p:tgtEl>
                                          <p:spTgt spid="180275"/>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80264"/>
                                        </p:tgtEl>
                                        <p:attrNameLst>
                                          <p:attrName>style.visibility</p:attrName>
                                        </p:attrNameLst>
                                      </p:cBhvr>
                                      <p:to>
                                        <p:strVal val="visible"/>
                                      </p:to>
                                    </p:set>
                                    <p:animEffect transition="in" filter="wipe(left)">
                                      <p:cBhvr>
                                        <p:cTn id="11" dur="500"/>
                                        <p:tgtEl>
                                          <p:spTgt spid="18026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80265"/>
                                        </p:tgtEl>
                                        <p:attrNameLst>
                                          <p:attrName>style.visibility</p:attrName>
                                        </p:attrNameLst>
                                      </p:cBhvr>
                                      <p:to>
                                        <p:strVal val="visible"/>
                                      </p:to>
                                    </p:set>
                                    <p:animEffect transition="in" filter="wipe(left)">
                                      <p:cBhvr>
                                        <p:cTn id="14" dur="500"/>
                                        <p:tgtEl>
                                          <p:spTgt spid="18026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80266"/>
                                        </p:tgtEl>
                                        <p:attrNameLst>
                                          <p:attrName>style.visibility</p:attrName>
                                        </p:attrNameLst>
                                      </p:cBhvr>
                                      <p:to>
                                        <p:strVal val="visible"/>
                                      </p:to>
                                    </p:set>
                                    <p:animEffect transition="in" filter="wipe(left)">
                                      <p:cBhvr>
                                        <p:cTn id="17" dur="500"/>
                                        <p:tgtEl>
                                          <p:spTgt spid="18026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80267"/>
                                        </p:tgtEl>
                                        <p:attrNameLst>
                                          <p:attrName>style.visibility</p:attrName>
                                        </p:attrNameLst>
                                      </p:cBhvr>
                                      <p:to>
                                        <p:strVal val="visible"/>
                                      </p:to>
                                    </p:set>
                                    <p:animEffect transition="in" filter="wipe(left)">
                                      <p:cBhvr>
                                        <p:cTn id="20" dur="500"/>
                                        <p:tgtEl>
                                          <p:spTgt spid="18026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0268"/>
                                        </p:tgtEl>
                                        <p:attrNameLst>
                                          <p:attrName>style.visibility</p:attrName>
                                        </p:attrNameLst>
                                      </p:cBhvr>
                                      <p:to>
                                        <p:strVal val="visible"/>
                                      </p:to>
                                    </p:set>
                                    <p:animEffect transition="in" filter="wipe(left)">
                                      <p:cBhvr>
                                        <p:cTn id="23" dur="500"/>
                                        <p:tgtEl>
                                          <p:spTgt spid="18026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0269"/>
                                        </p:tgtEl>
                                        <p:attrNameLst>
                                          <p:attrName>style.visibility</p:attrName>
                                        </p:attrNameLst>
                                      </p:cBhvr>
                                      <p:to>
                                        <p:strVal val="visible"/>
                                      </p:to>
                                    </p:set>
                                    <p:animEffect transition="in" filter="wipe(left)">
                                      <p:cBhvr>
                                        <p:cTn id="26" dur="500"/>
                                        <p:tgtEl>
                                          <p:spTgt spid="18026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80270"/>
                                        </p:tgtEl>
                                        <p:attrNameLst>
                                          <p:attrName>style.visibility</p:attrName>
                                        </p:attrNameLst>
                                      </p:cBhvr>
                                      <p:to>
                                        <p:strVal val="visible"/>
                                      </p:to>
                                    </p:set>
                                    <p:animEffect transition="in" filter="wipe(left)">
                                      <p:cBhvr>
                                        <p:cTn id="29" dur="500"/>
                                        <p:tgtEl>
                                          <p:spTgt spid="18027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0271"/>
                                        </p:tgtEl>
                                        <p:attrNameLst>
                                          <p:attrName>style.visibility</p:attrName>
                                        </p:attrNameLst>
                                      </p:cBhvr>
                                      <p:to>
                                        <p:strVal val="visible"/>
                                      </p:to>
                                    </p:set>
                                    <p:animEffect transition="in" filter="wipe(left)">
                                      <p:cBhvr>
                                        <p:cTn id="32" dur="500"/>
                                        <p:tgtEl>
                                          <p:spTgt spid="18027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80274"/>
                                        </p:tgtEl>
                                        <p:attrNameLst>
                                          <p:attrName>style.visibility</p:attrName>
                                        </p:attrNameLst>
                                      </p:cBhvr>
                                      <p:to>
                                        <p:strVal val="visible"/>
                                      </p:to>
                                    </p:set>
                                    <p:animEffect transition="in" filter="wipe(left)">
                                      <p:cBhvr>
                                        <p:cTn id="35" dur="500"/>
                                        <p:tgtEl>
                                          <p:spTgt spid="180274"/>
                                        </p:tgtEl>
                                      </p:cBhvr>
                                    </p:animEffect>
                                  </p:childTnLst>
                                </p:cTn>
                              </p:par>
                            </p:childTnLst>
                          </p:cTn>
                        </p:par>
                        <p:par>
                          <p:cTn id="36" fill="hold" nodeType="afterGroup">
                            <p:stCondLst>
                              <p:cond delay="2500"/>
                            </p:stCondLst>
                            <p:childTnLst>
                              <p:par>
                                <p:cTn id="37" presetID="37" presetClass="entr" presetSubtype="0" fill="hold" grpId="0" nodeType="afterEffect">
                                  <p:stCondLst>
                                    <p:cond delay="0"/>
                                  </p:stCondLst>
                                  <p:childTnLst>
                                    <p:set>
                                      <p:cBhvr>
                                        <p:cTn id="38" dur="1" fill="hold">
                                          <p:stCondLst>
                                            <p:cond delay="0"/>
                                          </p:stCondLst>
                                        </p:cTn>
                                        <p:tgtEl>
                                          <p:spTgt spid="180272"/>
                                        </p:tgtEl>
                                        <p:attrNameLst>
                                          <p:attrName>style.visibility</p:attrName>
                                        </p:attrNameLst>
                                      </p:cBhvr>
                                      <p:to>
                                        <p:strVal val="visible"/>
                                      </p:to>
                                    </p:set>
                                    <p:animEffect transition="in" filter="fade">
                                      <p:cBhvr>
                                        <p:cTn id="39" dur="1000"/>
                                        <p:tgtEl>
                                          <p:spTgt spid="180272"/>
                                        </p:tgtEl>
                                      </p:cBhvr>
                                    </p:animEffect>
                                    <p:anim calcmode="lin" valueType="num">
                                      <p:cBhvr>
                                        <p:cTn id="40" dur="1000" fill="hold"/>
                                        <p:tgtEl>
                                          <p:spTgt spid="180272"/>
                                        </p:tgtEl>
                                        <p:attrNameLst>
                                          <p:attrName>ppt_x</p:attrName>
                                        </p:attrNameLst>
                                      </p:cBhvr>
                                      <p:tavLst>
                                        <p:tav tm="0">
                                          <p:val>
                                            <p:strVal val="#ppt_x"/>
                                          </p:val>
                                        </p:tav>
                                        <p:tav tm="100000">
                                          <p:val>
                                            <p:strVal val="#ppt_x"/>
                                          </p:val>
                                        </p:tav>
                                      </p:tavLst>
                                    </p:anim>
                                    <p:anim calcmode="lin" valueType="num">
                                      <p:cBhvr>
                                        <p:cTn id="41" dur="900" decel="100000" fill="hold"/>
                                        <p:tgtEl>
                                          <p:spTgt spid="180272"/>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80272"/>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180273"/>
                                        </p:tgtEl>
                                        <p:attrNameLst>
                                          <p:attrName>style.visibility</p:attrName>
                                        </p:attrNameLst>
                                      </p:cBhvr>
                                      <p:to>
                                        <p:strVal val="visible"/>
                                      </p:to>
                                    </p:set>
                                    <p:animEffect transition="in" filter="fade">
                                      <p:cBhvr>
                                        <p:cTn id="45" dur="1000"/>
                                        <p:tgtEl>
                                          <p:spTgt spid="180273"/>
                                        </p:tgtEl>
                                      </p:cBhvr>
                                    </p:animEffect>
                                    <p:anim calcmode="lin" valueType="num">
                                      <p:cBhvr>
                                        <p:cTn id="46" dur="1000" fill="hold"/>
                                        <p:tgtEl>
                                          <p:spTgt spid="180273"/>
                                        </p:tgtEl>
                                        <p:attrNameLst>
                                          <p:attrName>ppt_x</p:attrName>
                                        </p:attrNameLst>
                                      </p:cBhvr>
                                      <p:tavLst>
                                        <p:tav tm="0">
                                          <p:val>
                                            <p:strVal val="#ppt_x"/>
                                          </p:val>
                                        </p:tav>
                                        <p:tav tm="100000">
                                          <p:val>
                                            <p:strVal val="#ppt_x"/>
                                          </p:val>
                                        </p:tav>
                                      </p:tavLst>
                                    </p:anim>
                                    <p:anim calcmode="lin" valueType="num">
                                      <p:cBhvr>
                                        <p:cTn id="47" dur="900" decel="100000" fill="hold"/>
                                        <p:tgtEl>
                                          <p:spTgt spid="180273"/>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8027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64" grpId="0"/>
      <p:bldP spid="180265" grpId="0"/>
      <p:bldP spid="180266" grpId="0"/>
      <p:bldP spid="180267" grpId="0"/>
      <p:bldP spid="180268" grpId="0" animBg="1"/>
      <p:bldP spid="180269" grpId="0" animBg="1"/>
      <p:bldP spid="180270" grpId="0" animBg="1"/>
      <p:bldP spid="180271" grpId="0" animBg="1"/>
      <p:bldP spid="180272" grpId="0"/>
      <p:bldP spid="180273" grpId="0"/>
      <p:bldP spid="18027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066800" y="1295400"/>
            <a:ext cx="6705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29032" name="Text Box 8"/>
          <p:cNvSpPr txBox="1">
            <a:spLocks noChangeArrowheads="1"/>
          </p:cNvSpPr>
          <p:nvPr/>
        </p:nvSpPr>
        <p:spPr bwMode="auto">
          <a:xfrm>
            <a:off x="1371600" y="1676400"/>
            <a:ext cx="655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dirty="0">
                <a:ea typeface="宋体" panose="02010600030101010101" pitchFamily="2" charset="-122"/>
              </a:rPr>
              <a:t>As you know, the binary count sequence follows a familiar pattern of 0’s and </a:t>
            </a:r>
            <a:r>
              <a:rPr lang="en-US" altLang="zh-CN" dirty="0" smtClean="0">
                <a:ea typeface="宋体" panose="02010600030101010101" pitchFamily="2" charset="-122"/>
              </a:rPr>
              <a:t>1’s.</a:t>
            </a:r>
            <a:endParaRPr lang="en-US" altLang="zh-CN" dirty="0">
              <a:ea typeface="宋体" panose="02010600030101010101" pitchFamily="2" charset="-122"/>
            </a:endParaRPr>
          </a:p>
        </p:txBody>
      </p:sp>
      <p:grpSp>
        <p:nvGrpSpPr>
          <p:cNvPr id="129033" name="Group 9"/>
          <p:cNvGrpSpPr>
            <a:grpSpLocks/>
          </p:cNvGrpSpPr>
          <p:nvPr/>
        </p:nvGrpSpPr>
        <p:grpSpPr bwMode="auto">
          <a:xfrm>
            <a:off x="4495800" y="3278188"/>
            <a:ext cx="152400" cy="2286000"/>
            <a:chOff x="2832" y="2208"/>
            <a:chExt cx="96" cy="1440"/>
          </a:xfrm>
        </p:grpSpPr>
        <p:sp>
          <p:nvSpPr>
            <p:cNvPr id="129034" name="Rectangle 10"/>
            <p:cNvSpPr>
              <a:spLocks noChangeArrowheads="1"/>
            </p:cNvSpPr>
            <p:nvPr/>
          </p:nvSpPr>
          <p:spPr bwMode="auto">
            <a:xfrm>
              <a:off x="2832" y="2208"/>
              <a:ext cx="96" cy="192"/>
            </a:xfrm>
            <a:prstGeom prst="rect">
              <a:avLst/>
            </a:prstGeom>
            <a:solidFill>
              <a:srgbClr val="CF9F6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Rectangle 11"/>
            <p:cNvSpPr>
              <a:spLocks noChangeArrowheads="1"/>
            </p:cNvSpPr>
            <p:nvPr/>
          </p:nvSpPr>
          <p:spPr bwMode="auto">
            <a:xfrm>
              <a:off x="2832" y="2640"/>
              <a:ext cx="96" cy="192"/>
            </a:xfrm>
            <a:prstGeom prst="rect">
              <a:avLst/>
            </a:prstGeom>
            <a:solidFill>
              <a:srgbClr val="CF9F6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6" name="Rectangle 12"/>
            <p:cNvSpPr>
              <a:spLocks noChangeArrowheads="1"/>
            </p:cNvSpPr>
            <p:nvPr/>
          </p:nvSpPr>
          <p:spPr bwMode="auto">
            <a:xfrm>
              <a:off x="2832" y="3072"/>
              <a:ext cx="96" cy="192"/>
            </a:xfrm>
            <a:prstGeom prst="rect">
              <a:avLst/>
            </a:prstGeom>
            <a:solidFill>
              <a:srgbClr val="CF9F6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7" name="Rectangle 13"/>
            <p:cNvSpPr>
              <a:spLocks noChangeArrowheads="1"/>
            </p:cNvSpPr>
            <p:nvPr/>
          </p:nvSpPr>
          <p:spPr bwMode="auto">
            <a:xfrm>
              <a:off x="2832" y="3456"/>
              <a:ext cx="96" cy="192"/>
            </a:xfrm>
            <a:prstGeom prst="rect">
              <a:avLst/>
            </a:prstGeom>
            <a:solidFill>
              <a:srgbClr val="CF9F6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9038" name="Text Box 14"/>
          <p:cNvSpPr txBox="1">
            <a:spLocks noChangeArrowheads="1"/>
          </p:cNvSpPr>
          <p:nvPr/>
        </p:nvSpPr>
        <p:spPr bwMode="auto">
          <a:xfrm>
            <a:off x="4876800" y="2897188"/>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LSB changes on every number.</a:t>
            </a:r>
          </a:p>
        </p:txBody>
      </p:sp>
      <p:sp>
        <p:nvSpPr>
          <p:cNvPr id="129039" name="Text Box 15"/>
          <p:cNvSpPr txBox="1">
            <a:spLocks noChangeArrowheads="1"/>
          </p:cNvSpPr>
          <p:nvPr/>
        </p:nvSpPr>
        <p:spPr bwMode="auto">
          <a:xfrm>
            <a:off x="4876800" y="3719513"/>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next bit changes on every other number.</a:t>
            </a:r>
          </a:p>
        </p:txBody>
      </p:sp>
      <p:sp>
        <p:nvSpPr>
          <p:cNvPr id="129040" name="Rectangle 16"/>
          <p:cNvSpPr>
            <a:spLocks noChangeArrowheads="1"/>
          </p:cNvSpPr>
          <p:nvPr/>
        </p:nvSpPr>
        <p:spPr bwMode="auto">
          <a:xfrm>
            <a:off x="4114800" y="4291013"/>
            <a:ext cx="134938" cy="1273175"/>
          </a:xfrm>
          <a:prstGeom prst="rect">
            <a:avLst/>
          </a:prstGeom>
          <a:solidFill>
            <a:srgbClr val="FF5B5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41" name="Group 17"/>
          <p:cNvGrpSpPr>
            <a:grpSpLocks/>
          </p:cNvGrpSpPr>
          <p:nvPr/>
        </p:nvGrpSpPr>
        <p:grpSpPr bwMode="auto">
          <a:xfrm>
            <a:off x="4292600" y="3648075"/>
            <a:ext cx="152400" cy="1916113"/>
            <a:chOff x="2704" y="2441"/>
            <a:chExt cx="96" cy="1207"/>
          </a:xfrm>
        </p:grpSpPr>
        <p:sp>
          <p:nvSpPr>
            <p:cNvPr id="129042" name="Rectangle 18"/>
            <p:cNvSpPr>
              <a:spLocks noChangeArrowheads="1"/>
            </p:cNvSpPr>
            <p:nvPr/>
          </p:nvSpPr>
          <p:spPr bwMode="auto">
            <a:xfrm>
              <a:off x="2704" y="2441"/>
              <a:ext cx="96" cy="384"/>
            </a:xfrm>
            <a:prstGeom prst="rect">
              <a:avLst/>
            </a:prstGeom>
            <a:solidFill>
              <a:srgbClr val="66CCFF"/>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3" name="Rectangle 19"/>
            <p:cNvSpPr>
              <a:spLocks noChangeArrowheads="1"/>
            </p:cNvSpPr>
            <p:nvPr/>
          </p:nvSpPr>
          <p:spPr bwMode="auto">
            <a:xfrm>
              <a:off x="2704" y="3264"/>
              <a:ext cx="96" cy="384"/>
            </a:xfrm>
            <a:prstGeom prst="rect">
              <a:avLst/>
            </a:prstGeom>
            <a:solidFill>
              <a:srgbClr val="66CCFF"/>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9044" name="Text Box 20"/>
          <p:cNvSpPr txBox="1">
            <a:spLocks noChangeArrowheads="1"/>
          </p:cNvSpPr>
          <p:nvPr/>
        </p:nvSpPr>
        <p:spPr bwMode="auto">
          <a:xfrm>
            <a:off x="4038600" y="2897188"/>
            <a:ext cx="914400"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0000"/>
              </a:spcBef>
            </a:pPr>
            <a:r>
              <a:rPr lang="en-US" altLang="zh-CN" sz="2000">
                <a:solidFill>
                  <a:srgbClr val="008000"/>
                </a:solidFill>
                <a:ea typeface="宋体" panose="02010600030101010101" pitchFamily="2" charset="-122"/>
              </a:rPr>
              <a:t>0 0 0</a:t>
            </a:r>
          </a:p>
          <a:p>
            <a:pPr eaLnBrk="1" hangingPunct="1">
              <a:spcBef>
                <a:spcPct val="10000"/>
              </a:spcBef>
            </a:pPr>
            <a:r>
              <a:rPr lang="en-US" altLang="zh-CN" sz="2000">
                <a:solidFill>
                  <a:srgbClr val="008000"/>
                </a:solidFill>
                <a:ea typeface="宋体" panose="02010600030101010101" pitchFamily="2" charset="-122"/>
              </a:rPr>
              <a:t>0 0 1</a:t>
            </a:r>
          </a:p>
          <a:p>
            <a:pPr eaLnBrk="1" hangingPunct="1">
              <a:spcBef>
                <a:spcPct val="10000"/>
              </a:spcBef>
            </a:pPr>
            <a:r>
              <a:rPr lang="en-US" altLang="zh-CN" sz="2000">
                <a:solidFill>
                  <a:srgbClr val="008000"/>
                </a:solidFill>
                <a:ea typeface="宋体" panose="02010600030101010101" pitchFamily="2" charset="-122"/>
              </a:rPr>
              <a:t>0 1 0</a:t>
            </a:r>
          </a:p>
          <a:p>
            <a:pPr eaLnBrk="1" hangingPunct="1">
              <a:spcBef>
                <a:spcPct val="10000"/>
              </a:spcBef>
            </a:pPr>
            <a:r>
              <a:rPr lang="en-US" altLang="zh-CN" sz="2000">
                <a:solidFill>
                  <a:srgbClr val="008000"/>
                </a:solidFill>
                <a:ea typeface="宋体" panose="02010600030101010101" pitchFamily="2" charset="-122"/>
              </a:rPr>
              <a:t>0 1 1</a:t>
            </a:r>
          </a:p>
          <a:p>
            <a:pPr eaLnBrk="1" hangingPunct="1">
              <a:spcBef>
                <a:spcPct val="10000"/>
              </a:spcBef>
            </a:pPr>
            <a:r>
              <a:rPr lang="en-US" altLang="zh-CN" sz="2000">
                <a:solidFill>
                  <a:srgbClr val="008000"/>
                </a:solidFill>
                <a:ea typeface="宋体" panose="02010600030101010101" pitchFamily="2" charset="-122"/>
              </a:rPr>
              <a:t>1 0 0</a:t>
            </a:r>
          </a:p>
          <a:p>
            <a:pPr eaLnBrk="1" hangingPunct="1">
              <a:spcBef>
                <a:spcPct val="10000"/>
              </a:spcBef>
            </a:pPr>
            <a:r>
              <a:rPr lang="en-US" altLang="zh-CN" sz="2000">
                <a:solidFill>
                  <a:srgbClr val="008000"/>
                </a:solidFill>
                <a:ea typeface="宋体" panose="02010600030101010101" pitchFamily="2" charset="-122"/>
              </a:rPr>
              <a:t>1 0 1</a:t>
            </a:r>
          </a:p>
          <a:p>
            <a:pPr eaLnBrk="1" hangingPunct="1">
              <a:spcBef>
                <a:spcPct val="10000"/>
              </a:spcBef>
            </a:pPr>
            <a:r>
              <a:rPr lang="en-US" altLang="zh-CN" sz="2000">
                <a:solidFill>
                  <a:srgbClr val="008000"/>
                </a:solidFill>
                <a:ea typeface="宋体" panose="02010600030101010101" pitchFamily="2" charset="-122"/>
              </a:rPr>
              <a:t>1 1 0</a:t>
            </a:r>
          </a:p>
          <a:p>
            <a:pPr eaLnBrk="1" hangingPunct="1">
              <a:spcBef>
                <a:spcPct val="10000"/>
              </a:spcBef>
            </a:pPr>
            <a:r>
              <a:rPr lang="en-US" altLang="zh-CN" sz="2000">
                <a:solidFill>
                  <a:srgbClr val="008000"/>
                </a:solidFill>
                <a:ea typeface="宋体" panose="02010600030101010101" pitchFamily="2" charset="-122"/>
              </a:rPr>
              <a:t>1 1 1</a:t>
            </a:r>
          </a:p>
        </p:txBody>
      </p:sp>
      <p:sp>
        <p:nvSpPr>
          <p:cNvPr id="129045" name="Text Box 21"/>
          <p:cNvSpPr txBox="1">
            <a:spLocks noChangeArrowheads="1"/>
          </p:cNvSpPr>
          <p:nvPr/>
        </p:nvSpPr>
        <p:spPr bwMode="auto">
          <a:xfrm>
            <a:off x="1447800" y="4421188"/>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next bit changes on every fourth number.</a:t>
            </a:r>
          </a:p>
        </p:txBody>
      </p:sp>
      <p:pic>
        <p:nvPicPr>
          <p:cNvPr id="129046" name="Picture 2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29047" name="Text Box 2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29048" name="Rectangle 24"/>
          <p:cNvSpPr>
            <a:spLocks noChangeArrowheads="1"/>
          </p:cNvSpPr>
          <p:nvPr/>
        </p:nvSpPr>
        <p:spPr bwMode="auto">
          <a:xfrm>
            <a:off x="914400" y="1143000"/>
            <a:ext cx="25447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Counting in Binary</a:t>
            </a:r>
          </a:p>
        </p:txBody>
      </p:sp>
    </p:spTree>
    <p:custDataLst>
      <p:tags r:id="rId1"/>
    </p:custData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9038"/>
                                        </p:tgtEl>
                                        <p:attrNameLst>
                                          <p:attrName>style.visibility</p:attrName>
                                        </p:attrNameLst>
                                      </p:cBhvr>
                                      <p:to>
                                        <p:strVal val="visible"/>
                                      </p:to>
                                    </p:set>
                                    <p:anim calcmode="lin" valueType="num">
                                      <p:cBhvr additive="base">
                                        <p:cTn id="7" dur="500" fill="hold"/>
                                        <p:tgtEl>
                                          <p:spTgt spid="129038"/>
                                        </p:tgtEl>
                                        <p:attrNameLst>
                                          <p:attrName>ppt_x</p:attrName>
                                        </p:attrNameLst>
                                      </p:cBhvr>
                                      <p:tavLst>
                                        <p:tav tm="0">
                                          <p:val>
                                            <p:strVal val="1+#ppt_w/2"/>
                                          </p:val>
                                        </p:tav>
                                        <p:tav tm="100000">
                                          <p:val>
                                            <p:strVal val="#ppt_x"/>
                                          </p:val>
                                        </p:tav>
                                      </p:tavLst>
                                    </p:anim>
                                    <p:anim calcmode="lin" valueType="num">
                                      <p:cBhvr additive="base">
                                        <p:cTn id="8" dur="500" fill="hold"/>
                                        <p:tgtEl>
                                          <p:spTgt spid="1290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29033"/>
                                        </p:tgtEl>
                                        <p:attrNameLst>
                                          <p:attrName>style.visibility</p:attrName>
                                        </p:attrNameLst>
                                      </p:cBhvr>
                                      <p:to>
                                        <p:strVal val="visible"/>
                                      </p:to>
                                    </p:set>
                                    <p:animEffect transition="in" filter="wipe(up)">
                                      <p:cBhvr>
                                        <p:cTn id="13" dur="1000"/>
                                        <p:tgtEl>
                                          <p:spTgt spid="1290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9039"/>
                                        </p:tgtEl>
                                        <p:attrNameLst>
                                          <p:attrName>style.visibility</p:attrName>
                                        </p:attrNameLst>
                                      </p:cBhvr>
                                      <p:to>
                                        <p:strVal val="visible"/>
                                      </p:to>
                                    </p:set>
                                    <p:anim calcmode="lin" valueType="num">
                                      <p:cBhvr additive="base">
                                        <p:cTn id="18" dur="500" fill="hold"/>
                                        <p:tgtEl>
                                          <p:spTgt spid="129039"/>
                                        </p:tgtEl>
                                        <p:attrNameLst>
                                          <p:attrName>ppt_x</p:attrName>
                                        </p:attrNameLst>
                                      </p:cBhvr>
                                      <p:tavLst>
                                        <p:tav tm="0">
                                          <p:val>
                                            <p:strVal val="1+#ppt_w/2"/>
                                          </p:val>
                                        </p:tav>
                                        <p:tav tm="100000">
                                          <p:val>
                                            <p:strVal val="#ppt_x"/>
                                          </p:val>
                                        </p:tav>
                                      </p:tavLst>
                                    </p:anim>
                                    <p:anim calcmode="lin" valueType="num">
                                      <p:cBhvr additive="base">
                                        <p:cTn id="19" dur="500" fill="hold"/>
                                        <p:tgtEl>
                                          <p:spTgt spid="12903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29041"/>
                                        </p:tgtEl>
                                        <p:attrNameLst>
                                          <p:attrName>style.visibility</p:attrName>
                                        </p:attrNameLst>
                                      </p:cBhvr>
                                      <p:to>
                                        <p:strVal val="visible"/>
                                      </p:to>
                                    </p:set>
                                    <p:animEffect transition="in" filter="wipe(up)">
                                      <p:cBhvr>
                                        <p:cTn id="24" dur="1000"/>
                                        <p:tgtEl>
                                          <p:spTgt spid="1290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9045"/>
                                        </p:tgtEl>
                                        <p:attrNameLst>
                                          <p:attrName>style.visibility</p:attrName>
                                        </p:attrNameLst>
                                      </p:cBhvr>
                                      <p:to>
                                        <p:strVal val="visible"/>
                                      </p:to>
                                    </p:set>
                                    <p:anim calcmode="lin" valueType="num">
                                      <p:cBhvr additive="base">
                                        <p:cTn id="29" dur="1000" fill="hold"/>
                                        <p:tgtEl>
                                          <p:spTgt spid="129045"/>
                                        </p:tgtEl>
                                        <p:attrNameLst>
                                          <p:attrName>ppt_x</p:attrName>
                                        </p:attrNameLst>
                                      </p:cBhvr>
                                      <p:tavLst>
                                        <p:tav tm="0">
                                          <p:val>
                                            <p:strVal val="0-#ppt_w/2"/>
                                          </p:val>
                                        </p:tav>
                                        <p:tav tm="100000">
                                          <p:val>
                                            <p:strVal val="#ppt_x"/>
                                          </p:val>
                                        </p:tav>
                                      </p:tavLst>
                                    </p:anim>
                                    <p:anim calcmode="lin" valueType="num">
                                      <p:cBhvr additive="base">
                                        <p:cTn id="30" dur="1000" fill="hold"/>
                                        <p:tgtEl>
                                          <p:spTgt spid="12904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9040"/>
                                        </p:tgtEl>
                                        <p:attrNameLst>
                                          <p:attrName>style.visibility</p:attrName>
                                        </p:attrNameLst>
                                      </p:cBhvr>
                                      <p:to>
                                        <p:strVal val="visible"/>
                                      </p:to>
                                    </p:set>
                                    <p:animEffect transition="in" filter="wipe(up)">
                                      <p:cBhvr>
                                        <p:cTn id="35" dur="1000"/>
                                        <p:tgtEl>
                                          <p:spTgt spid="129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8" grpId="0"/>
      <p:bldP spid="129039" grpId="0"/>
      <p:bldP spid="129040" grpId="0" animBg="1"/>
      <p:bldP spid="12904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2274"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8227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82276" name="Rectangle 4"/>
          <p:cNvSpPr>
            <a:spLocks noChangeArrowheads="1"/>
          </p:cNvSpPr>
          <p:nvPr/>
        </p:nvSpPr>
        <p:spPr bwMode="auto">
          <a:xfrm>
            <a:off x="914400" y="1143000"/>
            <a:ext cx="42418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Up/Down Synchronous Counters</a:t>
            </a:r>
          </a:p>
        </p:txBody>
      </p:sp>
      <p:sp>
        <p:nvSpPr>
          <p:cNvPr id="182291" name="Text Box 19"/>
          <p:cNvSpPr txBox="1">
            <a:spLocks noChangeArrowheads="1"/>
          </p:cNvSpPr>
          <p:nvPr/>
        </p:nvSpPr>
        <p:spPr bwMode="auto">
          <a:xfrm>
            <a:off x="1066800" y="4251325"/>
            <a:ext cx="3276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74HC191 has the same inputs and outputs but is a synchronous up/down binary counter.</a:t>
            </a:r>
          </a:p>
        </p:txBody>
      </p:sp>
      <p:grpSp>
        <p:nvGrpSpPr>
          <p:cNvPr id="182355" name="Group 83"/>
          <p:cNvGrpSpPr>
            <a:grpSpLocks/>
          </p:cNvGrpSpPr>
          <p:nvPr/>
        </p:nvGrpSpPr>
        <p:grpSpPr bwMode="auto">
          <a:xfrm>
            <a:off x="4876800" y="1295400"/>
            <a:ext cx="3846513" cy="2362200"/>
            <a:chOff x="3072" y="768"/>
            <a:chExt cx="2423" cy="1488"/>
          </a:xfrm>
        </p:grpSpPr>
        <p:graphicFrame>
          <p:nvGraphicFramePr>
            <p:cNvPr id="182292" name="Object 20"/>
            <p:cNvGraphicFramePr>
              <a:graphicFrameLocks noChangeAspect="1"/>
            </p:cNvGraphicFramePr>
            <p:nvPr/>
          </p:nvGraphicFramePr>
          <p:xfrm>
            <a:off x="3396" y="960"/>
            <a:ext cx="1536" cy="1137"/>
          </p:xfrm>
          <a:graphic>
            <a:graphicData uri="http://schemas.openxmlformats.org/presentationml/2006/ole">
              <mc:AlternateContent xmlns:mc="http://schemas.openxmlformats.org/markup-compatibility/2006">
                <mc:Choice xmlns:v="urn:schemas-microsoft-com:vml" Requires="v">
                  <p:oleObj spid="_x0000_s182368" name="CorelDRAW" r:id="rId6" imgW="1651374" imgH="1222776" progId="CorelDRAW.Graphic.13">
                    <p:embed/>
                  </p:oleObj>
                </mc:Choice>
                <mc:Fallback>
                  <p:oleObj name="CorelDRAW" r:id="rId6" imgW="1651374" imgH="1222776" progId="CorelDRAW.Graphic.1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6" y="960"/>
                          <a:ext cx="1536" cy="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2294" name="Text Box 22"/>
            <p:cNvSpPr txBox="1">
              <a:spLocks noChangeArrowheads="1"/>
            </p:cNvSpPr>
            <p:nvPr/>
          </p:nvSpPr>
          <p:spPr bwMode="auto">
            <a:xfrm>
              <a:off x="4608" y="76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inputs</a:t>
              </a:r>
            </a:p>
          </p:txBody>
        </p:sp>
        <p:sp>
          <p:nvSpPr>
            <p:cNvPr id="182295" name="Text Box 23"/>
            <p:cNvSpPr txBox="1">
              <a:spLocks noChangeArrowheads="1"/>
            </p:cNvSpPr>
            <p:nvPr/>
          </p:nvSpPr>
          <p:spPr bwMode="auto">
            <a:xfrm>
              <a:off x="4608" y="2064"/>
              <a:ext cx="8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outputs</a:t>
              </a:r>
            </a:p>
          </p:txBody>
        </p:sp>
        <p:sp>
          <p:nvSpPr>
            <p:cNvPr id="182299" name="Text Box 27"/>
            <p:cNvSpPr txBox="1">
              <a:spLocks noChangeArrowheads="1"/>
            </p:cNvSpPr>
            <p:nvPr/>
          </p:nvSpPr>
          <p:spPr bwMode="auto">
            <a:xfrm>
              <a:off x="4896" y="1248"/>
              <a:ext cx="5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MAX/MIN</a:t>
              </a:r>
            </a:p>
          </p:txBody>
        </p:sp>
        <p:sp>
          <p:nvSpPr>
            <p:cNvPr id="182300" name="Text Box 28"/>
            <p:cNvSpPr txBox="1">
              <a:spLocks noChangeArrowheads="1"/>
            </p:cNvSpPr>
            <p:nvPr/>
          </p:nvSpPr>
          <p:spPr bwMode="auto">
            <a:xfrm>
              <a:off x="3128" y="16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82302" name="Text Box 30"/>
            <p:cNvSpPr txBox="1">
              <a:spLocks noChangeArrowheads="1"/>
            </p:cNvSpPr>
            <p:nvPr/>
          </p:nvSpPr>
          <p:spPr bwMode="auto">
            <a:xfrm>
              <a:off x="3936" y="206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82303" name="Text Box 31"/>
            <p:cNvSpPr txBox="1">
              <a:spLocks noChangeArrowheads="1"/>
            </p:cNvSpPr>
            <p:nvPr/>
          </p:nvSpPr>
          <p:spPr bwMode="auto">
            <a:xfrm>
              <a:off x="4128" y="206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82304" name="Text Box 32"/>
            <p:cNvSpPr txBox="1">
              <a:spLocks noChangeArrowheads="1"/>
            </p:cNvSpPr>
            <p:nvPr/>
          </p:nvSpPr>
          <p:spPr bwMode="auto">
            <a:xfrm>
              <a:off x="4272" y="206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82305" name="Text Box 33"/>
            <p:cNvSpPr txBox="1">
              <a:spLocks noChangeArrowheads="1"/>
            </p:cNvSpPr>
            <p:nvPr/>
          </p:nvSpPr>
          <p:spPr bwMode="auto">
            <a:xfrm>
              <a:off x="4416" y="206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grpSp>
          <p:nvGrpSpPr>
            <p:cNvPr id="182310" name="Group 38"/>
            <p:cNvGrpSpPr>
              <a:grpSpLocks/>
            </p:cNvGrpSpPr>
            <p:nvPr/>
          </p:nvGrpSpPr>
          <p:grpSpPr bwMode="auto">
            <a:xfrm>
              <a:off x="3072" y="1516"/>
              <a:ext cx="384" cy="173"/>
              <a:chOff x="3049" y="1800"/>
              <a:chExt cx="384" cy="173"/>
            </a:xfrm>
          </p:grpSpPr>
          <p:sp>
            <p:nvSpPr>
              <p:cNvPr id="182297" name="Text Box 25"/>
              <p:cNvSpPr txBox="1">
                <a:spLocks noChangeArrowheads="1"/>
              </p:cNvSpPr>
              <p:nvPr/>
            </p:nvSpPr>
            <p:spPr bwMode="auto">
              <a:xfrm>
                <a:off x="3049" y="1800"/>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LOAD</a:t>
                </a:r>
              </a:p>
            </p:txBody>
          </p:sp>
          <p:sp>
            <p:nvSpPr>
              <p:cNvPr id="182306" name="Line 34"/>
              <p:cNvSpPr>
                <a:spLocks noChangeShapeType="1"/>
              </p:cNvSpPr>
              <p:nvPr/>
            </p:nvSpPr>
            <p:spPr bwMode="auto">
              <a:xfrm>
                <a:off x="3145" y="1833"/>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309" name="Group 37"/>
            <p:cNvGrpSpPr>
              <a:grpSpLocks/>
            </p:cNvGrpSpPr>
            <p:nvPr/>
          </p:nvGrpSpPr>
          <p:grpSpPr bwMode="auto">
            <a:xfrm>
              <a:off x="3108" y="1236"/>
              <a:ext cx="384" cy="173"/>
              <a:chOff x="3168" y="1632"/>
              <a:chExt cx="384" cy="173"/>
            </a:xfrm>
          </p:grpSpPr>
          <p:sp>
            <p:nvSpPr>
              <p:cNvPr id="182296" name="Text Box 24"/>
              <p:cNvSpPr txBox="1">
                <a:spLocks noChangeArrowheads="1"/>
              </p:cNvSpPr>
              <p:nvPr/>
            </p:nvSpPr>
            <p:spPr bwMode="auto">
              <a:xfrm>
                <a:off x="3168" y="1632"/>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CTEN</a:t>
                </a:r>
              </a:p>
            </p:txBody>
          </p:sp>
          <p:sp>
            <p:nvSpPr>
              <p:cNvPr id="182308" name="Line 36"/>
              <p:cNvSpPr>
                <a:spLocks noChangeShapeType="1"/>
              </p:cNvSpPr>
              <p:nvPr/>
            </p:nvSpPr>
            <p:spPr bwMode="auto">
              <a:xfrm>
                <a:off x="3240" y="166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311" name="Text Box 39"/>
            <p:cNvSpPr txBox="1">
              <a:spLocks noChangeArrowheads="1"/>
            </p:cNvSpPr>
            <p:nvPr/>
          </p:nvSpPr>
          <p:spPr bwMode="auto">
            <a:xfrm>
              <a:off x="4881" y="1605"/>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RCO</a:t>
              </a:r>
            </a:p>
          </p:txBody>
        </p:sp>
        <p:grpSp>
          <p:nvGrpSpPr>
            <p:cNvPr id="182314" name="Group 42"/>
            <p:cNvGrpSpPr>
              <a:grpSpLocks/>
            </p:cNvGrpSpPr>
            <p:nvPr/>
          </p:nvGrpSpPr>
          <p:grpSpPr bwMode="auto">
            <a:xfrm>
              <a:off x="3156" y="1363"/>
              <a:ext cx="384" cy="173"/>
              <a:chOff x="3216" y="2448"/>
              <a:chExt cx="384" cy="173"/>
            </a:xfrm>
          </p:grpSpPr>
          <p:sp>
            <p:nvSpPr>
              <p:cNvPr id="182312" name="Text Box 40"/>
              <p:cNvSpPr txBox="1">
                <a:spLocks noChangeArrowheads="1"/>
              </p:cNvSpPr>
              <p:nvPr/>
            </p:nvSpPr>
            <p:spPr bwMode="auto">
              <a:xfrm>
                <a:off x="3216" y="2448"/>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D/U</a:t>
                </a:r>
              </a:p>
            </p:txBody>
          </p:sp>
          <p:sp>
            <p:nvSpPr>
              <p:cNvPr id="182313" name="Line 41"/>
              <p:cNvSpPr>
                <a:spLocks noChangeShapeType="1"/>
              </p:cNvSpPr>
              <p:nvPr/>
            </p:nvSpPr>
            <p:spPr bwMode="auto">
              <a:xfrm>
                <a:off x="3396" y="24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316" name="Line 44"/>
            <p:cNvSpPr>
              <a:spLocks noChangeShapeType="1"/>
            </p:cNvSpPr>
            <p:nvPr/>
          </p:nvSpPr>
          <p:spPr bwMode="auto">
            <a:xfrm>
              <a:off x="4956" y="163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19" name="Text Box 47"/>
            <p:cNvSpPr txBox="1">
              <a:spLocks noChangeArrowheads="1"/>
            </p:cNvSpPr>
            <p:nvPr/>
          </p:nvSpPr>
          <p:spPr bwMode="auto">
            <a:xfrm>
              <a:off x="3928" y="768"/>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182320" name="Text Box 48"/>
            <p:cNvSpPr txBox="1">
              <a:spLocks noChangeArrowheads="1"/>
            </p:cNvSpPr>
            <p:nvPr/>
          </p:nvSpPr>
          <p:spPr bwMode="auto">
            <a:xfrm>
              <a:off x="4080" y="768"/>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182321" name="Text Box 49"/>
            <p:cNvSpPr txBox="1">
              <a:spLocks noChangeArrowheads="1"/>
            </p:cNvSpPr>
            <p:nvPr/>
          </p:nvSpPr>
          <p:spPr bwMode="auto">
            <a:xfrm>
              <a:off x="4248" y="768"/>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182322" name="Text Box 50"/>
            <p:cNvSpPr txBox="1">
              <a:spLocks noChangeArrowheads="1"/>
            </p:cNvSpPr>
            <p:nvPr/>
          </p:nvSpPr>
          <p:spPr bwMode="auto">
            <a:xfrm>
              <a:off x="4416" y="768"/>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182325" name="Text Box 53"/>
            <p:cNvSpPr txBox="1">
              <a:spLocks noChangeArrowheads="1"/>
            </p:cNvSpPr>
            <p:nvPr/>
          </p:nvSpPr>
          <p:spPr bwMode="auto">
            <a:xfrm>
              <a:off x="3752" y="1608"/>
              <a:ext cx="1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a:t>
              </a:r>
            </a:p>
          </p:txBody>
        </p:sp>
        <p:sp>
          <p:nvSpPr>
            <p:cNvPr id="182326" name="Text Box 54"/>
            <p:cNvSpPr txBox="1">
              <a:spLocks noChangeArrowheads="1"/>
            </p:cNvSpPr>
            <p:nvPr/>
          </p:nvSpPr>
          <p:spPr bwMode="auto">
            <a:xfrm>
              <a:off x="3792" y="1411"/>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CTR DIV 10</a:t>
              </a:r>
            </a:p>
          </p:txBody>
        </p:sp>
        <p:sp>
          <p:nvSpPr>
            <p:cNvPr id="182327" name="Text Box 55"/>
            <p:cNvSpPr txBox="1">
              <a:spLocks noChangeArrowheads="1"/>
            </p:cNvSpPr>
            <p:nvPr/>
          </p:nvSpPr>
          <p:spPr bwMode="auto">
            <a:xfrm>
              <a:off x="3504" y="1056"/>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74HC190</a:t>
              </a:r>
            </a:p>
          </p:txBody>
        </p:sp>
      </p:grpSp>
      <p:grpSp>
        <p:nvGrpSpPr>
          <p:cNvPr id="182356" name="Group 84"/>
          <p:cNvGrpSpPr>
            <a:grpSpLocks/>
          </p:cNvGrpSpPr>
          <p:nvPr/>
        </p:nvGrpSpPr>
        <p:grpSpPr bwMode="auto">
          <a:xfrm>
            <a:off x="4876800" y="3810000"/>
            <a:ext cx="3846513" cy="2362200"/>
            <a:chOff x="3072" y="2400"/>
            <a:chExt cx="2423" cy="1488"/>
          </a:xfrm>
        </p:grpSpPr>
        <p:graphicFrame>
          <p:nvGraphicFramePr>
            <p:cNvPr id="182328" name="Object 56"/>
            <p:cNvGraphicFramePr>
              <a:graphicFrameLocks noChangeAspect="1"/>
            </p:cNvGraphicFramePr>
            <p:nvPr/>
          </p:nvGraphicFramePr>
          <p:xfrm>
            <a:off x="3396" y="2592"/>
            <a:ext cx="1536" cy="1137"/>
          </p:xfrm>
          <a:graphic>
            <a:graphicData uri="http://schemas.openxmlformats.org/presentationml/2006/ole">
              <mc:AlternateContent xmlns:mc="http://schemas.openxmlformats.org/markup-compatibility/2006">
                <mc:Choice xmlns:v="urn:schemas-microsoft-com:vml" Requires="v">
                  <p:oleObj spid="_x0000_s182369" name="CorelDRAW" r:id="rId8" imgW="1651374" imgH="1222776" progId="CorelDRAW.Graphic.13">
                    <p:embed/>
                  </p:oleObj>
                </mc:Choice>
                <mc:Fallback>
                  <p:oleObj name="CorelDRAW" r:id="rId8" imgW="1651374" imgH="1222776" progId="CorelDRAW.Graphic.1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6" y="2592"/>
                          <a:ext cx="1536" cy="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2329" name="Text Box 57"/>
            <p:cNvSpPr txBox="1">
              <a:spLocks noChangeArrowheads="1"/>
            </p:cNvSpPr>
            <p:nvPr/>
          </p:nvSpPr>
          <p:spPr bwMode="auto">
            <a:xfrm>
              <a:off x="4608" y="2400"/>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inputs</a:t>
              </a:r>
            </a:p>
          </p:txBody>
        </p:sp>
        <p:sp>
          <p:nvSpPr>
            <p:cNvPr id="182330" name="Text Box 58"/>
            <p:cNvSpPr txBox="1">
              <a:spLocks noChangeArrowheads="1"/>
            </p:cNvSpPr>
            <p:nvPr/>
          </p:nvSpPr>
          <p:spPr bwMode="auto">
            <a:xfrm>
              <a:off x="4608" y="3696"/>
              <a:ext cx="8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Data outputs</a:t>
              </a:r>
            </a:p>
          </p:txBody>
        </p:sp>
        <p:sp>
          <p:nvSpPr>
            <p:cNvPr id="182331" name="Text Box 59"/>
            <p:cNvSpPr txBox="1">
              <a:spLocks noChangeArrowheads="1"/>
            </p:cNvSpPr>
            <p:nvPr/>
          </p:nvSpPr>
          <p:spPr bwMode="auto">
            <a:xfrm>
              <a:off x="4896" y="2880"/>
              <a:ext cx="5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MAX/MIN</a:t>
              </a:r>
            </a:p>
          </p:txBody>
        </p:sp>
        <p:sp>
          <p:nvSpPr>
            <p:cNvPr id="182332" name="Text Box 60"/>
            <p:cNvSpPr txBox="1">
              <a:spLocks noChangeArrowheads="1"/>
            </p:cNvSpPr>
            <p:nvPr/>
          </p:nvSpPr>
          <p:spPr bwMode="auto">
            <a:xfrm>
              <a:off x="3128" y="3256"/>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82333" name="Text Box 61"/>
            <p:cNvSpPr txBox="1">
              <a:spLocks noChangeArrowheads="1"/>
            </p:cNvSpPr>
            <p:nvPr/>
          </p:nvSpPr>
          <p:spPr bwMode="auto">
            <a:xfrm>
              <a:off x="3936" y="3696"/>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82334" name="Text Box 62"/>
            <p:cNvSpPr txBox="1">
              <a:spLocks noChangeArrowheads="1"/>
            </p:cNvSpPr>
            <p:nvPr/>
          </p:nvSpPr>
          <p:spPr bwMode="auto">
            <a:xfrm>
              <a:off x="4128" y="3696"/>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82335" name="Text Box 63"/>
            <p:cNvSpPr txBox="1">
              <a:spLocks noChangeArrowheads="1"/>
            </p:cNvSpPr>
            <p:nvPr/>
          </p:nvSpPr>
          <p:spPr bwMode="auto">
            <a:xfrm>
              <a:off x="4272" y="3696"/>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82336" name="Text Box 64"/>
            <p:cNvSpPr txBox="1">
              <a:spLocks noChangeArrowheads="1"/>
            </p:cNvSpPr>
            <p:nvPr/>
          </p:nvSpPr>
          <p:spPr bwMode="auto">
            <a:xfrm>
              <a:off x="4416" y="3696"/>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grpSp>
          <p:nvGrpSpPr>
            <p:cNvPr id="182337" name="Group 65"/>
            <p:cNvGrpSpPr>
              <a:grpSpLocks/>
            </p:cNvGrpSpPr>
            <p:nvPr/>
          </p:nvGrpSpPr>
          <p:grpSpPr bwMode="auto">
            <a:xfrm>
              <a:off x="3072" y="3148"/>
              <a:ext cx="384" cy="173"/>
              <a:chOff x="3049" y="1800"/>
              <a:chExt cx="384" cy="173"/>
            </a:xfrm>
          </p:grpSpPr>
          <p:sp>
            <p:nvSpPr>
              <p:cNvPr id="182338" name="Text Box 66"/>
              <p:cNvSpPr txBox="1">
                <a:spLocks noChangeArrowheads="1"/>
              </p:cNvSpPr>
              <p:nvPr/>
            </p:nvSpPr>
            <p:spPr bwMode="auto">
              <a:xfrm>
                <a:off x="3049" y="1800"/>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LOAD</a:t>
                </a:r>
              </a:p>
            </p:txBody>
          </p:sp>
          <p:sp>
            <p:nvSpPr>
              <p:cNvPr id="182339" name="Line 67"/>
              <p:cNvSpPr>
                <a:spLocks noChangeShapeType="1"/>
              </p:cNvSpPr>
              <p:nvPr/>
            </p:nvSpPr>
            <p:spPr bwMode="auto">
              <a:xfrm>
                <a:off x="3145" y="1833"/>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340" name="Group 68"/>
            <p:cNvGrpSpPr>
              <a:grpSpLocks/>
            </p:cNvGrpSpPr>
            <p:nvPr/>
          </p:nvGrpSpPr>
          <p:grpSpPr bwMode="auto">
            <a:xfrm>
              <a:off x="3108" y="2868"/>
              <a:ext cx="384" cy="173"/>
              <a:chOff x="3168" y="1632"/>
              <a:chExt cx="384" cy="173"/>
            </a:xfrm>
          </p:grpSpPr>
          <p:sp>
            <p:nvSpPr>
              <p:cNvPr id="182341" name="Text Box 69"/>
              <p:cNvSpPr txBox="1">
                <a:spLocks noChangeArrowheads="1"/>
              </p:cNvSpPr>
              <p:nvPr/>
            </p:nvSpPr>
            <p:spPr bwMode="auto">
              <a:xfrm>
                <a:off x="3168" y="1632"/>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CTEN</a:t>
                </a:r>
              </a:p>
            </p:txBody>
          </p:sp>
          <p:sp>
            <p:nvSpPr>
              <p:cNvPr id="182342" name="Line 70"/>
              <p:cNvSpPr>
                <a:spLocks noChangeShapeType="1"/>
              </p:cNvSpPr>
              <p:nvPr/>
            </p:nvSpPr>
            <p:spPr bwMode="auto">
              <a:xfrm>
                <a:off x="3240" y="166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343" name="Text Box 71"/>
            <p:cNvSpPr txBox="1">
              <a:spLocks noChangeArrowheads="1"/>
            </p:cNvSpPr>
            <p:nvPr/>
          </p:nvSpPr>
          <p:spPr bwMode="auto">
            <a:xfrm>
              <a:off x="4881" y="323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RCO</a:t>
              </a:r>
            </a:p>
          </p:txBody>
        </p:sp>
        <p:grpSp>
          <p:nvGrpSpPr>
            <p:cNvPr id="182344" name="Group 72"/>
            <p:cNvGrpSpPr>
              <a:grpSpLocks/>
            </p:cNvGrpSpPr>
            <p:nvPr/>
          </p:nvGrpSpPr>
          <p:grpSpPr bwMode="auto">
            <a:xfrm>
              <a:off x="3156" y="2995"/>
              <a:ext cx="384" cy="173"/>
              <a:chOff x="3216" y="2448"/>
              <a:chExt cx="384" cy="173"/>
            </a:xfrm>
          </p:grpSpPr>
          <p:sp>
            <p:nvSpPr>
              <p:cNvPr id="182345" name="Text Box 73"/>
              <p:cNvSpPr txBox="1">
                <a:spLocks noChangeArrowheads="1"/>
              </p:cNvSpPr>
              <p:nvPr/>
            </p:nvSpPr>
            <p:spPr bwMode="auto">
              <a:xfrm>
                <a:off x="3216" y="2448"/>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D/U</a:t>
                </a:r>
              </a:p>
            </p:txBody>
          </p:sp>
          <p:sp>
            <p:nvSpPr>
              <p:cNvPr id="182346" name="Line 74"/>
              <p:cNvSpPr>
                <a:spLocks noChangeShapeType="1"/>
              </p:cNvSpPr>
              <p:nvPr/>
            </p:nvSpPr>
            <p:spPr bwMode="auto">
              <a:xfrm>
                <a:off x="3396" y="24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347" name="Line 75"/>
            <p:cNvSpPr>
              <a:spLocks noChangeShapeType="1"/>
            </p:cNvSpPr>
            <p:nvPr/>
          </p:nvSpPr>
          <p:spPr bwMode="auto">
            <a:xfrm>
              <a:off x="4956" y="32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48" name="Text Box 76"/>
            <p:cNvSpPr txBox="1">
              <a:spLocks noChangeArrowheads="1"/>
            </p:cNvSpPr>
            <p:nvPr/>
          </p:nvSpPr>
          <p:spPr bwMode="auto">
            <a:xfrm>
              <a:off x="3928" y="2400"/>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182349" name="Text Box 77"/>
            <p:cNvSpPr txBox="1">
              <a:spLocks noChangeArrowheads="1"/>
            </p:cNvSpPr>
            <p:nvPr/>
          </p:nvSpPr>
          <p:spPr bwMode="auto">
            <a:xfrm>
              <a:off x="4080" y="2400"/>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182350" name="Text Box 78"/>
            <p:cNvSpPr txBox="1">
              <a:spLocks noChangeArrowheads="1"/>
            </p:cNvSpPr>
            <p:nvPr/>
          </p:nvSpPr>
          <p:spPr bwMode="auto">
            <a:xfrm>
              <a:off x="4248" y="2400"/>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182351" name="Text Box 79"/>
            <p:cNvSpPr txBox="1">
              <a:spLocks noChangeArrowheads="1"/>
            </p:cNvSpPr>
            <p:nvPr/>
          </p:nvSpPr>
          <p:spPr bwMode="auto">
            <a:xfrm>
              <a:off x="4416" y="2400"/>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182352" name="Text Box 80"/>
            <p:cNvSpPr txBox="1">
              <a:spLocks noChangeArrowheads="1"/>
            </p:cNvSpPr>
            <p:nvPr/>
          </p:nvSpPr>
          <p:spPr bwMode="auto">
            <a:xfrm>
              <a:off x="3752" y="3240"/>
              <a:ext cx="1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a:t>
              </a:r>
            </a:p>
          </p:txBody>
        </p:sp>
        <p:sp>
          <p:nvSpPr>
            <p:cNvPr id="182353" name="Text Box 81"/>
            <p:cNvSpPr txBox="1">
              <a:spLocks noChangeArrowheads="1"/>
            </p:cNvSpPr>
            <p:nvPr/>
          </p:nvSpPr>
          <p:spPr bwMode="auto">
            <a:xfrm>
              <a:off x="3792" y="3043"/>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CTR DIV 16</a:t>
              </a:r>
            </a:p>
          </p:txBody>
        </p:sp>
        <p:sp>
          <p:nvSpPr>
            <p:cNvPr id="182354" name="Text Box 82"/>
            <p:cNvSpPr txBox="1">
              <a:spLocks noChangeArrowheads="1"/>
            </p:cNvSpPr>
            <p:nvPr/>
          </p:nvSpPr>
          <p:spPr bwMode="auto">
            <a:xfrm>
              <a:off x="3504" y="2688"/>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74HC191</a:t>
              </a:r>
            </a:p>
          </p:txBody>
        </p:sp>
      </p:grpSp>
      <p:grpSp>
        <p:nvGrpSpPr>
          <p:cNvPr id="182359" name="Group 87"/>
          <p:cNvGrpSpPr>
            <a:grpSpLocks/>
          </p:cNvGrpSpPr>
          <p:nvPr/>
        </p:nvGrpSpPr>
        <p:grpSpPr bwMode="auto">
          <a:xfrm>
            <a:off x="1066800" y="1752600"/>
            <a:ext cx="3733800" cy="2225675"/>
            <a:chOff x="672" y="1104"/>
            <a:chExt cx="2352" cy="1402"/>
          </a:xfrm>
        </p:grpSpPr>
        <p:sp>
          <p:nvSpPr>
            <p:cNvPr id="182290" name="Text Box 18"/>
            <p:cNvSpPr txBox="1">
              <a:spLocks noChangeArrowheads="1"/>
            </p:cNvSpPr>
            <p:nvPr/>
          </p:nvSpPr>
          <p:spPr bwMode="auto">
            <a:xfrm>
              <a:off x="672" y="1104"/>
              <a:ext cx="2352"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74HC190 is a high speed CMOS synchronous up/down decade counter with parallel load capability. It also has a active LOW ripple clock output (</a:t>
              </a:r>
              <a:r>
                <a:rPr lang="en-US" altLang="zh-CN" sz="2000" i="1">
                  <a:ea typeface="宋体" panose="02010600030101010101" pitchFamily="2" charset="-122"/>
                </a:rPr>
                <a:t>RCO</a:t>
              </a:r>
              <a:r>
                <a:rPr lang="en-US" altLang="zh-CN" sz="2000">
                  <a:ea typeface="宋体" panose="02010600030101010101" pitchFamily="2" charset="-122"/>
                </a:rPr>
                <a:t>) and a </a:t>
              </a:r>
              <a:r>
                <a:rPr lang="en-US" altLang="zh-CN" sz="2000" i="1">
                  <a:ea typeface="宋体" panose="02010600030101010101" pitchFamily="2" charset="-122"/>
                </a:rPr>
                <a:t>MAX/MIN</a:t>
              </a:r>
              <a:r>
                <a:rPr lang="en-US" altLang="zh-CN" sz="2000">
                  <a:ea typeface="宋体" panose="02010600030101010101" pitchFamily="2" charset="-122"/>
                </a:rPr>
                <a:t> output when the terminal count is reached. </a:t>
              </a:r>
            </a:p>
          </p:txBody>
        </p:sp>
        <p:sp>
          <p:nvSpPr>
            <p:cNvPr id="182358" name="Line 86"/>
            <p:cNvSpPr>
              <a:spLocks noChangeShapeType="1"/>
            </p:cNvSpPr>
            <p:nvPr/>
          </p:nvSpPr>
          <p:spPr bwMode="auto">
            <a:xfrm>
              <a:off x="2448" y="192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91"/>
                                        </p:tgtEl>
                                        <p:attrNameLst>
                                          <p:attrName>style.visibility</p:attrName>
                                        </p:attrNameLst>
                                      </p:cBhvr>
                                      <p:to>
                                        <p:strVal val="visible"/>
                                      </p:to>
                                    </p:set>
                                    <p:anim calcmode="lin" valueType="num">
                                      <p:cBhvr additive="base">
                                        <p:cTn id="7" dur="500" fill="hold"/>
                                        <p:tgtEl>
                                          <p:spTgt spid="182291"/>
                                        </p:tgtEl>
                                        <p:attrNameLst>
                                          <p:attrName>ppt_x</p:attrName>
                                        </p:attrNameLst>
                                      </p:cBhvr>
                                      <p:tavLst>
                                        <p:tav tm="0">
                                          <p:val>
                                            <p:strVal val="0-#ppt_w/2"/>
                                          </p:val>
                                        </p:tav>
                                        <p:tav tm="100000">
                                          <p:val>
                                            <p:strVal val="#ppt_x"/>
                                          </p:val>
                                        </p:tav>
                                      </p:tavLst>
                                    </p:anim>
                                    <p:anim calcmode="lin" valueType="num">
                                      <p:cBhvr additive="base">
                                        <p:cTn id="8" dur="500" fill="hold"/>
                                        <p:tgtEl>
                                          <p:spTgt spid="1822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82356"/>
                                        </p:tgtEl>
                                        <p:attrNameLst>
                                          <p:attrName>style.visibility</p:attrName>
                                        </p:attrNameLst>
                                      </p:cBhvr>
                                      <p:to>
                                        <p:strVal val="visible"/>
                                      </p:to>
                                    </p:set>
                                    <p:animEffect transition="in" filter="wipe(left)">
                                      <p:cBhvr>
                                        <p:cTn id="12" dur="500"/>
                                        <p:tgtEl>
                                          <p:spTgt spid="182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22"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8432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84324" name="Rectangle 4"/>
          <p:cNvSpPr>
            <a:spLocks noChangeArrowheads="1"/>
          </p:cNvSpPr>
          <p:nvPr/>
        </p:nvSpPr>
        <p:spPr bwMode="auto">
          <a:xfrm>
            <a:off x="914400" y="1143000"/>
            <a:ext cx="37830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Synchronous Counter Design</a:t>
            </a:r>
          </a:p>
        </p:txBody>
      </p:sp>
      <p:sp>
        <p:nvSpPr>
          <p:cNvPr id="184325" name="Text Box 5"/>
          <p:cNvSpPr txBox="1">
            <a:spLocks noChangeArrowheads="1"/>
          </p:cNvSpPr>
          <p:nvPr/>
        </p:nvSpPr>
        <p:spPr bwMode="auto">
          <a:xfrm>
            <a:off x="990600" y="1676400"/>
            <a:ext cx="708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Most requirements for synchronous counters can be met with available ICs. In cases where a special sequence is needed, you can apply a step-by-step design process.</a:t>
            </a:r>
            <a:endParaRPr lang="en-US" altLang="zh-CN" sz="2000">
              <a:ea typeface="宋体" panose="02010600030101010101" pitchFamily="2" charset="-122"/>
            </a:endParaRPr>
          </a:p>
        </p:txBody>
      </p:sp>
      <p:sp>
        <p:nvSpPr>
          <p:cNvPr id="184384" name="Text Box 64"/>
          <p:cNvSpPr txBox="1">
            <a:spLocks noChangeArrowheads="1"/>
          </p:cNvSpPr>
          <p:nvPr/>
        </p:nvSpPr>
        <p:spPr bwMode="auto">
          <a:xfrm>
            <a:off x="990600" y="2819400"/>
            <a:ext cx="731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steps in design are described in detail in the text and lab manual. Start with the desired sequence and draw a state diagram and next-state table. The gray code sequence from the text is illustrated:</a:t>
            </a:r>
          </a:p>
        </p:txBody>
      </p:sp>
      <p:graphicFrame>
        <p:nvGraphicFramePr>
          <p:cNvPr id="184385" name="Object 65"/>
          <p:cNvGraphicFramePr>
            <a:graphicFrameLocks noChangeAspect="1"/>
          </p:cNvGraphicFramePr>
          <p:nvPr/>
        </p:nvGraphicFramePr>
        <p:xfrm>
          <a:off x="1752600" y="4267200"/>
          <a:ext cx="1730375" cy="1752600"/>
        </p:xfrm>
        <a:graphic>
          <a:graphicData uri="http://schemas.openxmlformats.org/presentationml/2006/ole">
            <mc:AlternateContent xmlns:mc="http://schemas.openxmlformats.org/markup-compatibility/2006">
              <mc:Choice xmlns:v="urn:schemas-microsoft-com:vml" Requires="v">
                <p:oleObj spid="_x0000_s184399" name="CorelDRAW" r:id="rId6" imgW="1275668" imgH="1292677" progId="CorelDRAW.Graphic.13">
                  <p:embed/>
                </p:oleObj>
              </mc:Choice>
              <mc:Fallback>
                <p:oleObj name="CorelDRAW" r:id="rId6" imgW="1275668" imgH="1292677" progId="CorelDRAW.Graphic.13">
                  <p:embed/>
                  <p:pic>
                    <p:nvPicPr>
                      <p:cNvPr id="0" name="Object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267200"/>
                        <a:ext cx="17303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6" name="Text Box 66"/>
          <p:cNvSpPr txBox="1">
            <a:spLocks noChangeArrowheads="1"/>
          </p:cNvSpPr>
          <p:nvPr/>
        </p:nvSpPr>
        <p:spPr bwMode="auto">
          <a:xfrm>
            <a:off x="990600" y="38862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rgbClr val="FF3300"/>
                </a:solidFill>
                <a:ea typeface="宋体" panose="02010600030101010101" pitchFamily="2" charset="-122"/>
              </a:rPr>
              <a:t>State diagram:</a:t>
            </a:r>
          </a:p>
        </p:txBody>
      </p:sp>
      <p:sp>
        <p:nvSpPr>
          <p:cNvPr id="184389" name="Text Box 69"/>
          <p:cNvSpPr txBox="1">
            <a:spLocks noChangeArrowheads="1"/>
          </p:cNvSpPr>
          <p:nvPr/>
        </p:nvSpPr>
        <p:spPr bwMode="auto">
          <a:xfrm>
            <a:off x="4343400" y="3810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rgbClr val="FF3300"/>
                </a:solidFill>
                <a:ea typeface="宋体" panose="02010600030101010101" pitchFamily="2" charset="-122"/>
              </a:rPr>
              <a:t>Next state table:</a:t>
            </a:r>
          </a:p>
        </p:txBody>
      </p:sp>
      <p:graphicFrame>
        <p:nvGraphicFramePr>
          <p:cNvPr id="184390" name="Object 70"/>
          <p:cNvGraphicFramePr>
            <a:graphicFrameLocks noChangeAspect="1"/>
          </p:cNvGraphicFramePr>
          <p:nvPr/>
        </p:nvGraphicFramePr>
        <p:xfrm>
          <a:off x="4953000" y="4191000"/>
          <a:ext cx="2743200" cy="2100263"/>
        </p:xfrm>
        <a:graphic>
          <a:graphicData uri="http://schemas.openxmlformats.org/presentationml/2006/ole">
            <mc:AlternateContent xmlns:mc="http://schemas.openxmlformats.org/markup-compatibility/2006">
              <mc:Choice xmlns:v="urn:schemas-microsoft-com:vml" Requires="v">
                <p:oleObj spid="_x0000_s184400" name="CorelDRAW" r:id="rId8" imgW="1829763" imgH="1401917" progId="CorelDRAW.Graphic.13">
                  <p:embed/>
                </p:oleObj>
              </mc:Choice>
              <mc:Fallback>
                <p:oleObj name="CorelDRAW" r:id="rId8" imgW="1829763" imgH="1401917" progId="CorelDRAW.Graphic.13">
                  <p:embed/>
                  <p:pic>
                    <p:nvPicPr>
                      <p:cNvPr id="0" name="Object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4191000"/>
                        <a:ext cx="2743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84"/>
                                        </p:tgtEl>
                                        <p:attrNameLst>
                                          <p:attrName>style.visibility</p:attrName>
                                        </p:attrNameLst>
                                      </p:cBhvr>
                                      <p:to>
                                        <p:strVal val="visible"/>
                                      </p:to>
                                    </p:set>
                                    <p:anim calcmode="lin" valueType="num">
                                      <p:cBhvr additive="base">
                                        <p:cTn id="7" dur="500" fill="hold"/>
                                        <p:tgtEl>
                                          <p:spTgt spid="184384"/>
                                        </p:tgtEl>
                                        <p:attrNameLst>
                                          <p:attrName>ppt_x</p:attrName>
                                        </p:attrNameLst>
                                      </p:cBhvr>
                                      <p:tavLst>
                                        <p:tav tm="0">
                                          <p:val>
                                            <p:strVal val="0-#ppt_w/2"/>
                                          </p:val>
                                        </p:tav>
                                        <p:tav tm="100000">
                                          <p:val>
                                            <p:strVal val="#ppt_x"/>
                                          </p:val>
                                        </p:tav>
                                      </p:tavLst>
                                    </p:anim>
                                    <p:anim calcmode="lin" valueType="num">
                                      <p:cBhvr additive="base">
                                        <p:cTn id="8" dur="500" fill="hold"/>
                                        <p:tgtEl>
                                          <p:spTgt spid="1843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4386"/>
                                        </p:tgtEl>
                                        <p:attrNameLst>
                                          <p:attrName>style.visibility</p:attrName>
                                        </p:attrNameLst>
                                      </p:cBhvr>
                                      <p:to>
                                        <p:strVal val="visible"/>
                                      </p:to>
                                    </p:set>
                                    <p:animEffect transition="in" filter="slide(fromBottom)">
                                      <p:cBhvr>
                                        <p:cTn id="12" dur="500"/>
                                        <p:tgtEl>
                                          <p:spTgt spid="184386"/>
                                        </p:tgtEl>
                                      </p:cBhvr>
                                    </p:animEffect>
                                  </p:childTnLst>
                                </p:cTn>
                              </p:par>
                            </p:childTnLst>
                          </p:cTn>
                        </p:par>
                        <p:par>
                          <p:cTn id="13" fill="hold" nodeType="afterGroup">
                            <p:stCondLst>
                              <p:cond delay="1000"/>
                            </p:stCondLst>
                            <p:childTnLst>
                              <p:par>
                                <p:cTn id="14" presetID="15" presetClass="entr" presetSubtype="0" fill="hold" nodeType="afterEffect">
                                  <p:stCondLst>
                                    <p:cond delay="0"/>
                                  </p:stCondLst>
                                  <p:childTnLst>
                                    <p:set>
                                      <p:cBhvr>
                                        <p:cTn id="15" dur="1" fill="hold">
                                          <p:stCondLst>
                                            <p:cond delay="0"/>
                                          </p:stCondLst>
                                        </p:cTn>
                                        <p:tgtEl>
                                          <p:spTgt spid="184385"/>
                                        </p:tgtEl>
                                        <p:attrNameLst>
                                          <p:attrName>style.visibility</p:attrName>
                                        </p:attrNameLst>
                                      </p:cBhvr>
                                      <p:to>
                                        <p:strVal val="visible"/>
                                      </p:to>
                                    </p:set>
                                    <p:anim calcmode="lin" valueType="num">
                                      <p:cBhvr>
                                        <p:cTn id="16" dur="1000" fill="hold"/>
                                        <p:tgtEl>
                                          <p:spTgt spid="184385"/>
                                        </p:tgtEl>
                                        <p:attrNameLst>
                                          <p:attrName>ppt_w</p:attrName>
                                        </p:attrNameLst>
                                      </p:cBhvr>
                                      <p:tavLst>
                                        <p:tav tm="0">
                                          <p:val>
                                            <p:fltVal val="0"/>
                                          </p:val>
                                        </p:tav>
                                        <p:tav tm="100000">
                                          <p:val>
                                            <p:strVal val="#ppt_w"/>
                                          </p:val>
                                        </p:tav>
                                      </p:tavLst>
                                    </p:anim>
                                    <p:anim calcmode="lin" valueType="num">
                                      <p:cBhvr>
                                        <p:cTn id="17" dur="1000" fill="hold"/>
                                        <p:tgtEl>
                                          <p:spTgt spid="184385"/>
                                        </p:tgtEl>
                                        <p:attrNameLst>
                                          <p:attrName>ppt_h</p:attrName>
                                        </p:attrNameLst>
                                      </p:cBhvr>
                                      <p:tavLst>
                                        <p:tav tm="0">
                                          <p:val>
                                            <p:fltVal val="0"/>
                                          </p:val>
                                        </p:tav>
                                        <p:tav tm="100000">
                                          <p:val>
                                            <p:strVal val="#ppt_h"/>
                                          </p:val>
                                        </p:tav>
                                      </p:tavLst>
                                    </p:anim>
                                    <p:anim calcmode="lin" valueType="num">
                                      <p:cBhvr>
                                        <p:cTn id="18" dur="1000" fill="hold"/>
                                        <p:tgtEl>
                                          <p:spTgt spid="18438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8438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84389"/>
                                        </p:tgtEl>
                                        <p:attrNameLst>
                                          <p:attrName>style.visibility</p:attrName>
                                        </p:attrNameLst>
                                      </p:cBhvr>
                                      <p:to>
                                        <p:strVal val="visible"/>
                                      </p:to>
                                    </p:set>
                                    <p:anim calcmode="lin" valueType="num">
                                      <p:cBhvr additive="base">
                                        <p:cTn id="24" dur="500" fill="hold"/>
                                        <p:tgtEl>
                                          <p:spTgt spid="184389"/>
                                        </p:tgtEl>
                                        <p:attrNameLst>
                                          <p:attrName>ppt_x</p:attrName>
                                        </p:attrNameLst>
                                      </p:cBhvr>
                                      <p:tavLst>
                                        <p:tav tm="0">
                                          <p:val>
                                            <p:strVal val="1+#ppt_w/2"/>
                                          </p:val>
                                        </p:tav>
                                        <p:tav tm="100000">
                                          <p:val>
                                            <p:strVal val="#ppt_x"/>
                                          </p:val>
                                        </p:tav>
                                      </p:tavLst>
                                    </p:anim>
                                    <p:anim calcmode="lin" valueType="num">
                                      <p:cBhvr additive="base">
                                        <p:cTn id="25" dur="500" fill="hold"/>
                                        <p:tgtEl>
                                          <p:spTgt spid="184389"/>
                                        </p:tgtEl>
                                        <p:attrNameLst>
                                          <p:attrName>ppt_y</p:attrName>
                                        </p:attrNameLst>
                                      </p:cBhvr>
                                      <p:tavLst>
                                        <p:tav tm="0">
                                          <p:val>
                                            <p:strVal val="#ppt_y"/>
                                          </p:val>
                                        </p:tav>
                                        <p:tav tm="100000">
                                          <p:val>
                                            <p:strVal val="#ppt_y"/>
                                          </p:val>
                                        </p:tav>
                                      </p:tavLst>
                                    </p:anim>
                                  </p:childTnLst>
                                </p:cTn>
                              </p:par>
                              <p:par>
                                <p:cTn id="26" presetID="2" presetClass="entr" presetSubtype="6" fill="hold" nodeType="withEffect">
                                  <p:stCondLst>
                                    <p:cond delay="0"/>
                                  </p:stCondLst>
                                  <p:childTnLst>
                                    <p:set>
                                      <p:cBhvr>
                                        <p:cTn id="27" dur="1" fill="hold">
                                          <p:stCondLst>
                                            <p:cond delay="0"/>
                                          </p:stCondLst>
                                        </p:cTn>
                                        <p:tgtEl>
                                          <p:spTgt spid="184390"/>
                                        </p:tgtEl>
                                        <p:attrNameLst>
                                          <p:attrName>style.visibility</p:attrName>
                                        </p:attrNameLst>
                                      </p:cBhvr>
                                      <p:to>
                                        <p:strVal val="visible"/>
                                      </p:to>
                                    </p:set>
                                    <p:anim calcmode="lin" valueType="num">
                                      <p:cBhvr additive="base">
                                        <p:cTn id="28" dur="500" fill="hold"/>
                                        <p:tgtEl>
                                          <p:spTgt spid="184390"/>
                                        </p:tgtEl>
                                        <p:attrNameLst>
                                          <p:attrName>ppt_x</p:attrName>
                                        </p:attrNameLst>
                                      </p:cBhvr>
                                      <p:tavLst>
                                        <p:tav tm="0">
                                          <p:val>
                                            <p:strVal val="1+#ppt_w/2"/>
                                          </p:val>
                                        </p:tav>
                                        <p:tav tm="100000">
                                          <p:val>
                                            <p:strVal val="#ppt_x"/>
                                          </p:val>
                                        </p:tav>
                                      </p:tavLst>
                                    </p:anim>
                                    <p:anim calcmode="lin" valueType="num">
                                      <p:cBhvr additive="base">
                                        <p:cTn id="29" dur="500" fill="hold"/>
                                        <p:tgtEl>
                                          <p:spTgt spid="184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4" grpId="0"/>
      <p:bldP spid="184386" grpId="0"/>
      <p:bldP spid="18438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6370"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8637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86372" name="Rectangle 4"/>
          <p:cNvSpPr>
            <a:spLocks noChangeArrowheads="1"/>
          </p:cNvSpPr>
          <p:nvPr/>
        </p:nvSpPr>
        <p:spPr bwMode="auto">
          <a:xfrm>
            <a:off x="914400" y="1143000"/>
            <a:ext cx="37830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Synchronous Counter Design</a:t>
            </a:r>
          </a:p>
        </p:txBody>
      </p:sp>
      <p:sp>
        <p:nvSpPr>
          <p:cNvPr id="186373" name="Text Box 5"/>
          <p:cNvSpPr txBox="1">
            <a:spLocks noChangeArrowheads="1"/>
          </p:cNvSpPr>
          <p:nvPr/>
        </p:nvSpPr>
        <p:spPr bwMode="auto">
          <a:xfrm>
            <a:off x="990600" y="1676400"/>
            <a:ext cx="739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The J-K transition table lists all combinations of present output (</a:t>
            </a:r>
            <a:r>
              <a:rPr lang="en-US" altLang="zh-CN" i="1">
                <a:ea typeface="宋体" panose="02010600030101010101" pitchFamily="2" charset="-122"/>
              </a:rPr>
              <a:t>Q</a:t>
            </a:r>
            <a:r>
              <a:rPr lang="en-US" altLang="zh-CN" i="1" baseline="-25000">
                <a:ea typeface="宋体" panose="02010600030101010101" pitchFamily="2" charset="-122"/>
              </a:rPr>
              <a:t>N</a:t>
            </a:r>
            <a:r>
              <a:rPr lang="en-US" altLang="zh-CN">
                <a:ea typeface="宋体" panose="02010600030101010101" pitchFamily="2" charset="-122"/>
              </a:rPr>
              <a:t>) and next output (</a:t>
            </a:r>
            <a:r>
              <a:rPr lang="en-US" altLang="zh-CN" i="1">
                <a:ea typeface="宋体" panose="02010600030101010101" pitchFamily="2" charset="-122"/>
              </a:rPr>
              <a:t>Q</a:t>
            </a:r>
            <a:r>
              <a:rPr lang="en-US" altLang="zh-CN" i="1" baseline="-25000">
                <a:ea typeface="宋体" panose="02010600030101010101" pitchFamily="2" charset="-122"/>
              </a:rPr>
              <a:t>N</a:t>
            </a:r>
            <a:r>
              <a:rPr lang="en-US" altLang="zh-CN" baseline="-25000">
                <a:ea typeface="宋体" panose="02010600030101010101" pitchFamily="2" charset="-122"/>
              </a:rPr>
              <a:t>+1</a:t>
            </a:r>
            <a:r>
              <a:rPr lang="en-US" altLang="zh-CN">
                <a:ea typeface="宋体" panose="02010600030101010101" pitchFamily="2" charset="-122"/>
              </a:rPr>
              <a:t>) on the left. The inputs that produce that transition are listed on the right. </a:t>
            </a:r>
          </a:p>
        </p:txBody>
      </p:sp>
      <p:sp>
        <p:nvSpPr>
          <p:cNvPr id="186380" name="Text Box 12"/>
          <p:cNvSpPr txBox="1">
            <a:spLocks noChangeArrowheads="1"/>
          </p:cNvSpPr>
          <p:nvPr/>
        </p:nvSpPr>
        <p:spPr bwMode="auto">
          <a:xfrm>
            <a:off x="990600" y="2971800"/>
            <a:ext cx="396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Each time a flip-flop is clocked, the </a:t>
            </a:r>
            <a:r>
              <a:rPr lang="en-US" altLang="zh-CN" sz="2000" i="1">
                <a:ea typeface="宋体" panose="02010600030101010101" pitchFamily="2" charset="-122"/>
              </a:rPr>
              <a:t>J</a:t>
            </a:r>
            <a:r>
              <a:rPr lang="en-US" altLang="zh-CN" sz="2000">
                <a:ea typeface="宋体" panose="02010600030101010101" pitchFamily="2" charset="-122"/>
              </a:rPr>
              <a:t> and </a:t>
            </a:r>
            <a:r>
              <a:rPr lang="en-US" altLang="zh-CN" sz="2000" i="1">
                <a:ea typeface="宋体" panose="02010600030101010101" pitchFamily="2" charset="-122"/>
              </a:rPr>
              <a:t>K</a:t>
            </a:r>
            <a:r>
              <a:rPr lang="en-US" altLang="zh-CN" sz="2000">
                <a:ea typeface="宋体" panose="02010600030101010101" pitchFamily="2" charset="-122"/>
              </a:rPr>
              <a:t> inputs required for that transition are mapped onto a K-map. </a:t>
            </a:r>
            <a:endParaRPr lang="en-US" altLang="zh-CN">
              <a:ea typeface="宋体" panose="02010600030101010101" pitchFamily="2" charset="-122"/>
            </a:endParaRPr>
          </a:p>
        </p:txBody>
      </p:sp>
      <p:graphicFrame>
        <p:nvGraphicFramePr>
          <p:cNvPr id="186382" name="Object 14"/>
          <p:cNvGraphicFramePr>
            <a:graphicFrameLocks noChangeAspect="1"/>
          </p:cNvGraphicFramePr>
          <p:nvPr/>
        </p:nvGraphicFramePr>
        <p:xfrm>
          <a:off x="2895600" y="4038600"/>
          <a:ext cx="1912938" cy="1981200"/>
        </p:xfrm>
        <a:graphic>
          <a:graphicData uri="http://schemas.openxmlformats.org/presentationml/2006/ole">
            <mc:AlternateContent xmlns:mc="http://schemas.openxmlformats.org/markup-compatibility/2006">
              <mc:Choice xmlns:v="urn:schemas-microsoft-com:vml" Requires="v">
                <p:oleObj spid="_x0000_s186395" name="CorelDRAW" r:id="rId6" imgW="1197704" imgH="1240008" progId="CorelDRAW.Graphic.13">
                  <p:embed/>
                </p:oleObj>
              </mc:Choice>
              <mc:Fallback>
                <p:oleObj name="CorelDRAW" r:id="rId6" imgW="1197704" imgH="1240008" progId="CorelDRAW.Graphic.1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038600"/>
                        <a:ext cx="191293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83" name="Text Box 15"/>
          <p:cNvSpPr txBox="1">
            <a:spLocks noChangeArrowheads="1"/>
          </p:cNvSpPr>
          <p:nvPr/>
        </p:nvSpPr>
        <p:spPr bwMode="auto">
          <a:xfrm>
            <a:off x="1066800" y="4114800"/>
            <a:ext cx="198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An example of the </a:t>
            </a:r>
            <a:r>
              <a:rPr lang="en-US" altLang="zh-CN" sz="2000" i="1">
                <a:ea typeface="宋体" panose="02010600030101010101" pitchFamily="2" charset="-122"/>
              </a:rPr>
              <a:t>J</a:t>
            </a:r>
            <a:r>
              <a:rPr lang="en-US" altLang="zh-CN" sz="2000" baseline="-25000">
                <a:ea typeface="宋体" panose="02010600030101010101" pitchFamily="2" charset="-122"/>
              </a:rPr>
              <a:t>0</a:t>
            </a:r>
            <a:r>
              <a:rPr lang="en-US" altLang="zh-CN" sz="2000">
                <a:ea typeface="宋体" panose="02010600030101010101" pitchFamily="2" charset="-122"/>
              </a:rPr>
              <a:t> map is:</a:t>
            </a:r>
          </a:p>
        </p:txBody>
      </p:sp>
      <p:sp>
        <p:nvSpPr>
          <p:cNvPr id="186384" name="Text Box 16"/>
          <p:cNvSpPr txBox="1">
            <a:spLocks noChangeArrowheads="1"/>
          </p:cNvSpPr>
          <p:nvPr/>
        </p:nvSpPr>
        <p:spPr bwMode="auto">
          <a:xfrm>
            <a:off x="5181600" y="5029200"/>
            <a:ext cx="3581400" cy="1320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logic for each input is read and the circuit is constructed. The next slide shows the circuit for the gray code counter…</a:t>
            </a:r>
          </a:p>
        </p:txBody>
      </p:sp>
      <p:graphicFrame>
        <p:nvGraphicFramePr>
          <p:cNvPr id="186386" name="Object 18"/>
          <p:cNvGraphicFramePr>
            <a:graphicFrameLocks noChangeAspect="1"/>
          </p:cNvGraphicFramePr>
          <p:nvPr/>
        </p:nvGraphicFramePr>
        <p:xfrm>
          <a:off x="5181600" y="2971800"/>
          <a:ext cx="2743200" cy="1881188"/>
        </p:xfrm>
        <a:graphic>
          <a:graphicData uri="http://schemas.openxmlformats.org/presentationml/2006/ole">
            <mc:AlternateContent xmlns:mc="http://schemas.openxmlformats.org/markup-compatibility/2006">
              <mc:Choice xmlns:v="urn:schemas-microsoft-com:vml" Requires="v">
                <p:oleObj spid="_x0000_s186396" name="CorelDRAW" r:id="rId8" imgW="1570843" imgH="1078423" progId="CorelDRAW.Graphic.13">
                  <p:embed/>
                </p:oleObj>
              </mc:Choice>
              <mc:Fallback>
                <p:oleObj name="CorelDRAW" r:id="rId8" imgW="1570843" imgH="1078423" progId="CorelDRAW.Graphic.1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2971800"/>
                        <a:ext cx="2743200"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83"/>
                                        </p:tgtEl>
                                        <p:attrNameLst>
                                          <p:attrName>style.visibility</p:attrName>
                                        </p:attrNameLst>
                                      </p:cBhvr>
                                      <p:to>
                                        <p:strVal val="visible"/>
                                      </p:to>
                                    </p:set>
                                    <p:anim calcmode="lin" valueType="num">
                                      <p:cBhvr additive="base">
                                        <p:cTn id="13" dur="500" fill="hold"/>
                                        <p:tgtEl>
                                          <p:spTgt spid="186383"/>
                                        </p:tgtEl>
                                        <p:attrNameLst>
                                          <p:attrName>ppt_x</p:attrName>
                                        </p:attrNameLst>
                                      </p:cBhvr>
                                      <p:tavLst>
                                        <p:tav tm="0">
                                          <p:val>
                                            <p:strVal val="0-#ppt_w/2"/>
                                          </p:val>
                                        </p:tav>
                                        <p:tav tm="100000">
                                          <p:val>
                                            <p:strVal val="#ppt_x"/>
                                          </p:val>
                                        </p:tav>
                                      </p:tavLst>
                                    </p:anim>
                                    <p:anim calcmode="lin" valueType="num">
                                      <p:cBhvr additive="base">
                                        <p:cTn id="14" dur="500" fill="hold"/>
                                        <p:tgtEl>
                                          <p:spTgt spid="186383"/>
                                        </p:tgtEl>
                                        <p:attrNameLst>
                                          <p:attrName>ppt_y</p:attrName>
                                        </p:attrNameLst>
                                      </p:cBhvr>
                                      <p:tavLst>
                                        <p:tav tm="0">
                                          <p:val>
                                            <p:strVal val="#ppt_y"/>
                                          </p:val>
                                        </p:tav>
                                        <p:tav tm="100000">
                                          <p:val>
                                            <p:strVal val="#ppt_y"/>
                                          </p:val>
                                        </p:tav>
                                      </p:tavLst>
                                    </p:anim>
                                  </p:childTnLst>
                                </p:cTn>
                              </p:par>
                              <p:par>
                                <p:cTn id="15" presetID="9" presetClass="entr" presetSubtype="0" fill="hold" nodeType="withEffect">
                                  <p:stCondLst>
                                    <p:cond delay="0"/>
                                  </p:stCondLst>
                                  <p:childTnLst>
                                    <p:set>
                                      <p:cBhvr>
                                        <p:cTn id="16" dur="1" fill="hold">
                                          <p:stCondLst>
                                            <p:cond delay="0"/>
                                          </p:stCondLst>
                                        </p:cTn>
                                        <p:tgtEl>
                                          <p:spTgt spid="186382"/>
                                        </p:tgtEl>
                                        <p:attrNameLst>
                                          <p:attrName>style.visibility</p:attrName>
                                        </p:attrNameLst>
                                      </p:cBhvr>
                                      <p:to>
                                        <p:strVal val="visible"/>
                                      </p:to>
                                    </p:set>
                                    <p:animEffect transition="in" filter="dissolve">
                                      <p:cBhvr>
                                        <p:cTn id="17" dur="500"/>
                                        <p:tgtEl>
                                          <p:spTgt spid="186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186384"/>
                                        </p:tgtEl>
                                        <p:attrNameLst>
                                          <p:attrName>style.visibility</p:attrName>
                                        </p:attrNameLst>
                                      </p:cBhvr>
                                      <p:to>
                                        <p:strVal val="visible"/>
                                      </p:to>
                                    </p:set>
                                    <p:animEffect transition="in" filter="fade">
                                      <p:cBhvr>
                                        <p:cTn id="22" dur="1000"/>
                                        <p:tgtEl>
                                          <p:spTgt spid="186384"/>
                                        </p:tgtEl>
                                      </p:cBhvr>
                                    </p:animEffect>
                                    <p:anim calcmode="lin" valueType="num">
                                      <p:cBhvr>
                                        <p:cTn id="23" dur="1000" fill="hold"/>
                                        <p:tgtEl>
                                          <p:spTgt spid="186384"/>
                                        </p:tgtEl>
                                        <p:attrNameLst>
                                          <p:attrName>ppt_x</p:attrName>
                                        </p:attrNameLst>
                                      </p:cBhvr>
                                      <p:tavLst>
                                        <p:tav tm="0">
                                          <p:val>
                                            <p:strVal val="#ppt_x"/>
                                          </p:val>
                                        </p:tav>
                                        <p:tav tm="100000">
                                          <p:val>
                                            <p:strVal val="#ppt_x"/>
                                          </p:val>
                                        </p:tav>
                                      </p:tavLst>
                                    </p:anim>
                                    <p:anim calcmode="lin" valueType="num">
                                      <p:cBhvr>
                                        <p:cTn id="24" dur="900" decel="100000" fill="hold"/>
                                        <p:tgtEl>
                                          <p:spTgt spid="186384"/>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8638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p:bldP spid="186383" grpId="0"/>
      <p:bldP spid="18638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8418"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8841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88420" name="Rectangle 4"/>
          <p:cNvSpPr>
            <a:spLocks noChangeArrowheads="1"/>
          </p:cNvSpPr>
          <p:nvPr/>
        </p:nvSpPr>
        <p:spPr bwMode="auto">
          <a:xfrm>
            <a:off x="914400" y="1143000"/>
            <a:ext cx="37830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Synchronous Counter Design</a:t>
            </a:r>
          </a:p>
        </p:txBody>
      </p:sp>
      <p:graphicFrame>
        <p:nvGraphicFramePr>
          <p:cNvPr id="188427" name="Object 11"/>
          <p:cNvGraphicFramePr>
            <a:graphicFrameLocks noChangeAspect="1"/>
          </p:cNvGraphicFramePr>
          <p:nvPr/>
        </p:nvGraphicFramePr>
        <p:xfrm>
          <a:off x="1471613" y="2057400"/>
          <a:ext cx="5715000" cy="2608263"/>
        </p:xfrm>
        <a:graphic>
          <a:graphicData uri="http://schemas.openxmlformats.org/presentationml/2006/ole">
            <mc:AlternateContent xmlns:mc="http://schemas.openxmlformats.org/markup-compatibility/2006">
              <mc:Choice xmlns:v="urn:schemas-microsoft-com:vml" Requires="v">
                <p:oleObj spid="_x0000_s188464" name="CorelDRAW" r:id="rId6" imgW="3732677" imgH="1702979" progId="CorelDRAW.Graphic.13">
                  <p:embed/>
                </p:oleObj>
              </mc:Choice>
              <mc:Fallback>
                <p:oleObj name="CorelDRAW" r:id="rId6" imgW="3732677" imgH="1702979" progId="CorelDRAW.Graphic.1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1613" y="2057400"/>
                        <a:ext cx="5715000" cy="26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9" name="Text Box 13"/>
          <p:cNvSpPr txBox="1">
            <a:spLocks noChangeArrowheads="1"/>
          </p:cNvSpPr>
          <p:nvPr/>
        </p:nvSpPr>
        <p:spPr bwMode="auto">
          <a:xfrm>
            <a:off x="1143000" y="44434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88430" name="Text Box 14"/>
          <p:cNvSpPr txBox="1">
            <a:spLocks noChangeArrowheads="1"/>
          </p:cNvSpPr>
          <p:nvPr/>
        </p:nvSpPr>
        <p:spPr bwMode="auto">
          <a:xfrm>
            <a:off x="3276600" y="276701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88431" name="Text Box 15"/>
          <p:cNvSpPr txBox="1">
            <a:spLocks noChangeArrowheads="1"/>
          </p:cNvSpPr>
          <p:nvPr/>
        </p:nvSpPr>
        <p:spPr bwMode="auto">
          <a:xfrm>
            <a:off x="5105400" y="276701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88432" name="Text Box 16"/>
          <p:cNvSpPr txBox="1">
            <a:spLocks noChangeArrowheads="1"/>
          </p:cNvSpPr>
          <p:nvPr/>
        </p:nvSpPr>
        <p:spPr bwMode="auto">
          <a:xfrm>
            <a:off x="6858000" y="246221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88433" name="Rectangle 17"/>
          <p:cNvSpPr>
            <a:spLocks noChangeArrowheads="1"/>
          </p:cNvSpPr>
          <p:nvPr/>
        </p:nvSpPr>
        <p:spPr bwMode="auto">
          <a:xfrm>
            <a:off x="2773363" y="346075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88434" name="Rectangle 18"/>
          <p:cNvSpPr>
            <a:spLocks noChangeArrowheads="1"/>
          </p:cNvSpPr>
          <p:nvPr/>
        </p:nvSpPr>
        <p:spPr bwMode="auto">
          <a:xfrm>
            <a:off x="2801938" y="2690813"/>
            <a:ext cx="1190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88435" name="Rectangle 19"/>
          <p:cNvSpPr>
            <a:spLocks noChangeArrowheads="1"/>
          </p:cNvSpPr>
          <p:nvPr/>
        </p:nvSpPr>
        <p:spPr bwMode="auto">
          <a:xfrm>
            <a:off x="2876550" y="3084513"/>
            <a:ext cx="101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88436" name="Rectangle 20"/>
          <p:cNvSpPr>
            <a:spLocks noChangeArrowheads="1"/>
          </p:cNvSpPr>
          <p:nvPr/>
        </p:nvSpPr>
        <p:spPr bwMode="auto">
          <a:xfrm>
            <a:off x="4710113" y="3084513"/>
            <a:ext cx="1254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88437" name="Rectangle 21"/>
          <p:cNvSpPr>
            <a:spLocks noChangeArrowheads="1"/>
          </p:cNvSpPr>
          <p:nvPr/>
        </p:nvSpPr>
        <p:spPr bwMode="auto">
          <a:xfrm>
            <a:off x="6470650" y="3084513"/>
            <a:ext cx="101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88438" name="Rectangle 22"/>
          <p:cNvSpPr>
            <a:spLocks noChangeArrowheads="1"/>
          </p:cNvSpPr>
          <p:nvPr/>
        </p:nvSpPr>
        <p:spPr bwMode="auto">
          <a:xfrm>
            <a:off x="4622800" y="2690813"/>
            <a:ext cx="1460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88439" name="Rectangle 23"/>
          <p:cNvSpPr>
            <a:spLocks noChangeArrowheads="1"/>
          </p:cNvSpPr>
          <p:nvPr/>
        </p:nvSpPr>
        <p:spPr bwMode="auto">
          <a:xfrm>
            <a:off x="6376988" y="2690813"/>
            <a:ext cx="1190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88440" name="Rectangle 24"/>
          <p:cNvSpPr>
            <a:spLocks noChangeArrowheads="1"/>
          </p:cNvSpPr>
          <p:nvPr/>
        </p:nvSpPr>
        <p:spPr bwMode="auto">
          <a:xfrm>
            <a:off x="4622800" y="3460750"/>
            <a:ext cx="1873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88441" name="Rectangle 25"/>
          <p:cNvSpPr>
            <a:spLocks noChangeArrowheads="1"/>
          </p:cNvSpPr>
          <p:nvPr/>
        </p:nvSpPr>
        <p:spPr bwMode="auto">
          <a:xfrm>
            <a:off x="6384925" y="346075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88447" name="Text Box 31"/>
          <p:cNvSpPr txBox="1">
            <a:spLocks noChangeArrowheads="1"/>
          </p:cNvSpPr>
          <p:nvPr/>
        </p:nvSpPr>
        <p:spPr bwMode="auto">
          <a:xfrm>
            <a:off x="2819400" y="23098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FF0</a:t>
            </a:r>
          </a:p>
        </p:txBody>
      </p:sp>
      <p:sp>
        <p:nvSpPr>
          <p:cNvPr id="188448" name="Text Box 32"/>
          <p:cNvSpPr txBox="1">
            <a:spLocks noChangeArrowheads="1"/>
          </p:cNvSpPr>
          <p:nvPr/>
        </p:nvSpPr>
        <p:spPr bwMode="auto">
          <a:xfrm>
            <a:off x="4652963" y="23098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FF1</a:t>
            </a:r>
          </a:p>
        </p:txBody>
      </p:sp>
      <p:sp>
        <p:nvSpPr>
          <p:cNvPr id="188449" name="Text Box 33"/>
          <p:cNvSpPr txBox="1">
            <a:spLocks noChangeArrowheads="1"/>
          </p:cNvSpPr>
          <p:nvPr/>
        </p:nvSpPr>
        <p:spPr bwMode="auto">
          <a:xfrm>
            <a:off x="6408738" y="23098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FF2</a:t>
            </a:r>
          </a:p>
        </p:txBody>
      </p:sp>
      <p:sp>
        <p:nvSpPr>
          <p:cNvPr id="188453" name="Text Box 37"/>
          <p:cNvSpPr txBox="1">
            <a:spLocks noChangeArrowheads="1"/>
          </p:cNvSpPr>
          <p:nvPr/>
        </p:nvSpPr>
        <p:spPr bwMode="auto">
          <a:xfrm>
            <a:off x="3276600" y="33035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88454" name="Text Box 38"/>
          <p:cNvSpPr txBox="1">
            <a:spLocks noChangeArrowheads="1"/>
          </p:cNvSpPr>
          <p:nvPr/>
        </p:nvSpPr>
        <p:spPr bwMode="auto">
          <a:xfrm>
            <a:off x="5105400" y="33035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88455" name="Text Box 39"/>
          <p:cNvSpPr txBox="1">
            <a:spLocks noChangeArrowheads="1"/>
          </p:cNvSpPr>
          <p:nvPr/>
        </p:nvSpPr>
        <p:spPr bwMode="auto">
          <a:xfrm>
            <a:off x="6858000" y="33035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88456" name="Line 40"/>
          <p:cNvSpPr>
            <a:spLocks noChangeShapeType="1"/>
          </p:cNvSpPr>
          <p:nvPr/>
        </p:nvSpPr>
        <p:spPr bwMode="auto">
          <a:xfrm>
            <a:off x="6943725" y="3324225"/>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7" name="Line 41"/>
          <p:cNvSpPr>
            <a:spLocks noChangeShapeType="1"/>
          </p:cNvSpPr>
          <p:nvPr/>
        </p:nvSpPr>
        <p:spPr bwMode="auto">
          <a:xfrm>
            <a:off x="5181600" y="3324225"/>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8" name="Line 42"/>
          <p:cNvSpPr>
            <a:spLocks noChangeShapeType="1"/>
          </p:cNvSpPr>
          <p:nvPr/>
        </p:nvSpPr>
        <p:spPr bwMode="auto">
          <a:xfrm>
            <a:off x="3378200" y="3324225"/>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0503"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941388"/>
            <a:ext cx="8058150" cy="505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6"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9046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90498" name="Text Box 34"/>
          <p:cNvSpPr txBox="1">
            <a:spLocks noChangeArrowheads="1"/>
          </p:cNvSpPr>
          <p:nvPr/>
        </p:nvSpPr>
        <p:spPr bwMode="auto">
          <a:xfrm>
            <a:off x="3124200" y="205105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CC3300"/>
                </a:solidFill>
                <a:ea typeface="宋体" panose="02010600030101010101" pitchFamily="2" charset="-122"/>
              </a:rPr>
              <a:t>Q</a:t>
            </a:r>
            <a:r>
              <a:rPr lang="en-US" altLang="zh-CN" sz="1600" baseline="-25000">
                <a:solidFill>
                  <a:srgbClr val="CC3300"/>
                </a:solidFill>
                <a:ea typeface="宋体" panose="02010600030101010101" pitchFamily="2" charset="-122"/>
              </a:rPr>
              <a:t>0</a:t>
            </a:r>
          </a:p>
        </p:txBody>
      </p:sp>
      <p:sp>
        <p:nvSpPr>
          <p:cNvPr id="190499" name="Text Box 35"/>
          <p:cNvSpPr txBox="1">
            <a:spLocks noChangeArrowheads="1"/>
          </p:cNvSpPr>
          <p:nvPr/>
        </p:nvSpPr>
        <p:spPr bwMode="auto">
          <a:xfrm>
            <a:off x="3109913" y="2362200"/>
            <a:ext cx="4714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190500" name="Text Box 36"/>
          <p:cNvSpPr txBox="1">
            <a:spLocks noChangeArrowheads="1"/>
          </p:cNvSpPr>
          <p:nvPr/>
        </p:nvSpPr>
        <p:spPr bwMode="auto">
          <a:xfrm>
            <a:off x="3124200" y="27432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6600"/>
                </a:solidFill>
                <a:ea typeface="宋体" panose="02010600030101010101" pitchFamily="2" charset="-122"/>
              </a:rPr>
              <a:t>Q</a:t>
            </a:r>
            <a:r>
              <a:rPr lang="en-US" altLang="zh-CN" sz="1600" baseline="-25000">
                <a:solidFill>
                  <a:srgbClr val="FF6600"/>
                </a:solidFill>
                <a:ea typeface="宋体" panose="02010600030101010101" pitchFamily="2" charset="-122"/>
              </a:rPr>
              <a:t>2</a:t>
            </a:r>
          </a:p>
        </p:txBody>
      </p:sp>
      <p:pic>
        <p:nvPicPr>
          <p:cNvPr id="19050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2450" y="2003425"/>
            <a:ext cx="5353050" cy="230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0498"/>
                                        </p:tgtEl>
                                        <p:attrNameLst>
                                          <p:attrName>style.visibility</p:attrName>
                                        </p:attrNameLst>
                                      </p:cBhvr>
                                      <p:to>
                                        <p:strVal val="visible"/>
                                      </p:to>
                                    </p:set>
                                    <p:animEffect transition="in" filter="wipe(left)">
                                      <p:cBhvr>
                                        <p:cTn id="7" dur="500"/>
                                        <p:tgtEl>
                                          <p:spTgt spid="19049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0499"/>
                                        </p:tgtEl>
                                        <p:attrNameLst>
                                          <p:attrName>style.visibility</p:attrName>
                                        </p:attrNameLst>
                                      </p:cBhvr>
                                      <p:to>
                                        <p:strVal val="visible"/>
                                      </p:to>
                                    </p:set>
                                    <p:animEffect transition="in" filter="wipe(left)">
                                      <p:cBhvr>
                                        <p:cTn id="10" dur="500"/>
                                        <p:tgtEl>
                                          <p:spTgt spid="19049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0500"/>
                                        </p:tgtEl>
                                        <p:attrNameLst>
                                          <p:attrName>style.visibility</p:attrName>
                                        </p:attrNameLst>
                                      </p:cBhvr>
                                      <p:to>
                                        <p:strVal val="visible"/>
                                      </p:to>
                                    </p:set>
                                    <p:animEffect transition="in" filter="wipe(left)">
                                      <p:cBhvr>
                                        <p:cTn id="13" dur="500"/>
                                        <p:tgtEl>
                                          <p:spTgt spid="190500"/>
                                        </p:tgtEl>
                                      </p:cBhvr>
                                    </p:animEffect>
                                  </p:childTnLst>
                                </p:cTn>
                              </p:par>
                            </p:childTnLst>
                          </p:cTn>
                        </p:par>
                        <p:par>
                          <p:cTn id="14" fill="hold" nodeType="afterGroup">
                            <p:stCondLst>
                              <p:cond delay="500"/>
                            </p:stCondLst>
                            <p:childTnLst>
                              <p:par>
                                <p:cTn id="15" presetID="22" presetClass="exit" presetSubtype="8" fill="hold" nodeType="afterEffect">
                                  <p:stCondLst>
                                    <p:cond delay="0"/>
                                  </p:stCondLst>
                                  <p:childTnLst>
                                    <p:animEffect transition="out" filter="wipe(left)">
                                      <p:cBhvr>
                                        <p:cTn id="16" dur="2000"/>
                                        <p:tgtEl>
                                          <p:spTgt spid="190504"/>
                                        </p:tgtEl>
                                      </p:cBhvr>
                                    </p:animEffect>
                                    <p:set>
                                      <p:cBhvr>
                                        <p:cTn id="17" dur="1" fill="hold">
                                          <p:stCondLst>
                                            <p:cond delay="1999"/>
                                          </p:stCondLst>
                                        </p:cTn>
                                        <p:tgtEl>
                                          <p:spTgt spid="1905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98" grpId="0"/>
      <p:bldP spid="190499" grpId="0"/>
      <p:bldP spid="19050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7523" name="Group 67"/>
          <p:cNvGrpSpPr>
            <a:grpSpLocks/>
          </p:cNvGrpSpPr>
          <p:nvPr/>
        </p:nvGrpSpPr>
        <p:grpSpPr bwMode="auto">
          <a:xfrm>
            <a:off x="1752600" y="2667000"/>
            <a:ext cx="5791200" cy="1743075"/>
            <a:chOff x="1104" y="1680"/>
            <a:chExt cx="3648" cy="1098"/>
          </a:xfrm>
        </p:grpSpPr>
        <p:graphicFrame>
          <p:nvGraphicFramePr>
            <p:cNvPr id="147513" name="Object 57"/>
            <p:cNvGraphicFramePr>
              <a:graphicFrameLocks noChangeAspect="1"/>
            </p:cNvGraphicFramePr>
            <p:nvPr/>
          </p:nvGraphicFramePr>
          <p:xfrm>
            <a:off x="1392" y="1824"/>
            <a:ext cx="3360" cy="954"/>
          </p:xfrm>
          <a:graphic>
            <a:graphicData uri="http://schemas.openxmlformats.org/presentationml/2006/ole">
              <mc:AlternateContent xmlns:mc="http://schemas.openxmlformats.org/markup-compatibility/2006">
                <mc:Choice xmlns:v="urn:schemas-microsoft-com:vml" Requires="v">
                  <p:oleObj spid="_x0000_s147529" name="CorelDRAW" r:id="rId5" imgW="3595677" imgH="1020877" progId="CorelDRAW.Graphic.13">
                    <p:embed/>
                  </p:oleObj>
                </mc:Choice>
                <mc:Fallback>
                  <p:oleObj name="CorelDRAW" r:id="rId5" imgW="3595677" imgH="1020877" progId="CorelDRAW.Graphic.13">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1824"/>
                          <a:ext cx="3360"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7522" name="Group 66"/>
            <p:cNvGrpSpPr>
              <a:grpSpLocks/>
            </p:cNvGrpSpPr>
            <p:nvPr/>
          </p:nvGrpSpPr>
          <p:grpSpPr bwMode="auto">
            <a:xfrm>
              <a:off x="1104" y="1680"/>
              <a:ext cx="3392" cy="1008"/>
              <a:chOff x="1104" y="1680"/>
              <a:chExt cx="3392" cy="1008"/>
            </a:xfrm>
          </p:grpSpPr>
          <p:sp>
            <p:nvSpPr>
              <p:cNvPr id="147476" name="Text Box 20"/>
              <p:cNvSpPr txBox="1">
                <a:spLocks noChangeArrowheads="1"/>
              </p:cNvSpPr>
              <p:nvPr/>
            </p:nvSpPr>
            <p:spPr bwMode="auto">
              <a:xfrm>
                <a:off x="1296" y="1680"/>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HIGH</a:t>
                </a:r>
              </a:p>
            </p:txBody>
          </p:sp>
          <p:sp>
            <p:nvSpPr>
              <p:cNvPr id="147477" name="Text Box 21"/>
              <p:cNvSpPr txBox="1">
                <a:spLocks noChangeArrowheads="1"/>
              </p:cNvSpPr>
              <p:nvPr/>
            </p:nvSpPr>
            <p:spPr bwMode="auto">
              <a:xfrm>
                <a:off x="1104" y="230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CLK</a:t>
                </a:r>
              </a:p>
            </p:txBody>
          </p:sp>
          <p:sp>
            <p:nvSpPr>
              <p:cNvPr id="147478" name="Text Box 22"/>
              <p:cNvSpPr txBox="1">
                <a:spLocks noChangeArrowheads="1"/>
              </p:cNvSpPr>
              <p:nvPr/>
            </p:nvSpPr>
            <p:spPr bwMode="auto">
              <a:xfrm>
                <a:off x="2052" y="2352"/>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0</a:t>
                </a:r>
              </a:p>
            </p:txBody>
          </p:sp>
          <p:sp>
            <p:nvSpPr>
              <p:cNvPr id="147479" name="Text Box 23"/>
              <p:cNvSpPr txBox="1">
                <a:spLocks noChangeArrowheads="1"/>
              </p:cNvSpPr>
              <p:nvPr/>
            </p:nvSpPr>
            <p:spPr bwMode="auto">
              <a:xfrm>
                <a:off x="2184" y="2352"/>
                <a:ext cx="2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1</a:t>
                </a:r>
              </a:p>
            </p:txBody>
          </p:sp>
          <p:sp>
            <p:nvSpPr>
              <p:cNvPr id="147480" name="Text Box 24"/>
              <p:cNvSpPr txBox="1">
                <a:spLocks noChangeArrowheads="1"/>
              </p:cNvSpPr>
              <p:nvPr/>
            </p:nvSpPr>
            <p:spPr bwMode="auto">
              <a:xfrm>
                <a:off x="2316" y="234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2</a:t>
                </a:r>
              </a:p>
            </p:txBody>
          </p:sp>
          <p:sp>
            <p:nvSpPr>
              <p:cNvPr id="147483" name="Rectangle 27"/>
              <p:cNvSpPr>
                <a:spLocks noChangeArrowheads="1"/>
              </p:cNvSpPr>
              <p:nvPr/>
            </p:nvSpPr>
            <p:spPr bwMode="auto">
              <a:xfrm>
                <a:off x="1740" y="2344"/>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47490" name="Text Box 34"/>
              <p:cNvSpPr txBox="1">
                <a:spLocks noChangeArrowheads="1"/>
              </p:cNvSpPr>
              <p:nvPr/>
            </p:nvSpPr>
            <p:spPr bwMode="auto">
              <a:xfrm>
                <a:off x="1632" y="1824"/>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Counter 1</a:t>
                </a:r>
              </a:p>
            </p:txBody>
          </p:sp>
          <p:sp>
            <p:nvSpPr>
              <p:cNvPr id="147499" name="Text Box 43"/>
              <p:cNvSpPr txBox="1">
                <a:spLocks noChangeArrowheads="1"/>
              </p:cNvSpPr>
              <p:nvPr/>
            </p:nvSpPr>
            <p:spPr bwMode="auto">
              <a:xfrm>
                <a:off x="3360" y="1818"/>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Counter 2</a:t>
                </a:r>
              </a:p>
            </p:txBody>
          </p:sp>
          <p:sp>
            <p:nvSpPr>
              <p:cNvPr id="147500" name="Rectangle 44"/>
              <p:cNvSpPr>
                <a:spLocks noChangeArrowheads="1"/>
              </p:cNvSpPr>
              <p:nvPr/>
            </p:nvSpPr>
            <p:spPr bwMode="auto">
              <a:xfrm>
                <a:off x="3456" y="235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47501" name="Rectangle 45"/>
              <p:cNvSpPr>
                <a:spLocks noChangeArrowheads="1"/>
              </p:cNvSpPr>
              <p:nvPr/>
            </p:nvSpPr>
            <p:spPr bwMode="auto">
              <a:xfrm>
                <a:off x="1660" y="2050"/>
                <a:ext cx="3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CTEN</a:t>
                </a:r>
                <a:endParaRPr lang="en-US" altLang="zh-CN" sz="1200">
                  <a:ea typeface="宋体" panose="02010600030101010101" pitchFamily="2" charset="-122"/>
                </a:endParaRPr>
              </a:p>
            </p:txBody>
          </p:sp>
          <p:sp>
            <p:nvSpPr>
              <p:cNvPr id="147502" name="Rectangle 46"/>
              <p:cNvSpPr>
                <a:spLocks noChangeArrowheads="1"/>
              </p:cNvSpPr>
              <p:nvPr/>
            </p:nvSpPr>
            <p:spPr bwMode="auto">
              <a:xfrm>
                <a:off x="3360" y="2064"/>
                <a:ext cx="3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CTEN</a:t>
                </a:r>
                <a:endParaRPr lang="en-US" altLang="zh-CN" sz="1200">
                  <a:ea typeface="宋体" panose="02010600030101010101" pitchFamily="2" charset="-122"/>
                </a:endParaRPr>
              </a:p>
            </p:txBody>
          </p:sp>
          <p:sp>
            <p:nvSpPr>
              <p:cNvPr id="147503" name="Text Box 47"/>
              <p:cNvSpPr txBox="1">
                <a:spLocks noChangeArrowheads="1"/>
              </p:cNvSpPr>
              <p:nvPr/>
            </p:nvSpPr>
            <p:spPr bwMode="auto">
              <a:xfrm>
                <a:off x="1776" y="216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CTR DIV 16</a:t>
                </a:r>
              </a:p>
            </p:txBody>
          </p:sp>
          <p:sp>
            <p:nvSpPr>
              <p:cNvPr id="147504" name="Text Box 48"/>
              <p:cNvSpPr txBox="1">
                <a:spLocks noChangeArrowheads="1"/>
              </p:cNvSpPr>
              <p:nvPr/>
            </p:nvSpPr>
            <p:spPr bwMode="auto">
              <a:xfrm>
                <a:off x="3600" y="216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CTR DIV 16</a:t>
                </a:r>
              </a:p>
            </p:txBody>
          </p:sp>
          <p:sp>
            <p:nvSpPr>
              <p:cNvPr id="147505" name="Text Box 49"/>
              <p:cNvSpPr txBox="1">
                <a:spLocks noChangeArrowheads="1"/>
              </p:cNvSpPr>
              <p:nvPr/>
            </p:nvSpPr>
            <p:spPr bwMode="auto">
              <a:xfrm>
                <a:off x="2448" y="2352"/>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3</a:t>
                </a:r>
              </a:p>
            </p:txBody>
          </p:sp>
          <p:sp>
            <p:nvSpPr>
              <p:cNvPr id="147506" name="Text Box 50"/>
              <p:cNvSpPr txBox="1">
                <a:spLocks noChangeArrowheads="1"/>
              </p:cNvSpPr>
              <p:nvPr/>
            </p:nvSpPr>
            <p:spPr bwMode="auto">
              <a:xfrm>
                <a:off x="3792" y="2356"/>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0</a:t>
                </a:r>
              </a:p>
            </p:txBody>
          </p:sp>
          <p:sp>
            <p:nvSpPr>
              <p:cNvPr id="147507" name="Text Box 51"/>
              <p:cNvSpPr txBox="1">
                <a:spLocks noChangeArrowheads="1"/>
              </p:cNvSpPr>
              <p:nvPr/>
            </p:nvSpPr>
            <p:spPr bwMode="auto">
              <a:xfrm>
                <a:off x="3924" y="2356"/>
                <a:ext cx="2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1</a:t>
                </a:r>
              </a:p>
            </p:txBody>
          </p:sp>
          <p:sp>
            <p:nvSpPr>
              <p:cNvPr id="147508" name="Text Box 52"/>
              <p:cNvSpPr txBox="1">
                <a:spLocks noChangeArrowheads="1"/>
              </p:cNvSpPr>
              <p:nvPr/>
            </p:nvSpPr>
            <p:spPr bwMode="auto">
              <a:xfrm>
                <a:off x="4056" y="2352"/>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2</a:t>
                </a:r>
              </a:p>
            </p:txBody>
          </p:sp>
          <p:sp>
            <p:nvSpPr>
              <p:cNvPr id="147509" name="Text Box 53"/>
              <p:cNvSpPr txBox="1">
                <a:spLocks noChangeArrowheads="1"/>
              </p:cNvSpPr>
              <p:nvPr/>
            </p:nvSpPr>
            <p:spPr bwMode="auto">
              <a:xfrm>
                <a:off x="4188" y="2356"/>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3</a:t>
                </a:r>
              </a:p>
            </p:txBody>
          </p:sp>
          <p:sp>
            <p:nvSpPr>
              <p:cNvPr id="147510" name="Rectangle 54"/>
              <p:cNvSpPr>
                <a:spLocks noChangeArrowheads="1"/>
              </p:cNvSpPr>
              <p:nvPr/>
            </p:nvSpPr>
            <p:spPr bwMode="auto">
              <a:xfrm>
                <a:off x="2544" y="2064"/>
                <a:ext cx="2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TC</a:t>
                </a:r>
                <a:endParaRPr lang="en-US" altLang="zh-CN" sz="1200">
                  <a:ea typeface="宋体" panose="02010600030101010101" pitchFamily="2" charset="-122"/>
                </a:endParaRPr>
              </a:p>
            </p:txBody>
          </p:sp>
          <p:sp>
            <p:nvSpPr>
              <p:cNvPr id="147511" name="Rectangle 55"/>
              <p:cNvSpPr>
                <a:spLocks noChangeArrowheads="1"/>
              </p:cNvSpPr>
              <p:nvPr/>
            </p:nvSpPr>
            <p:spPr bwMode="auto">
              <a:xfrm>
                <a:off x="4272" y="2064"/>
                <a:ext cx="2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TC</a:t>
                </a:r>
                <a:endParaRPr lang="en-US" altLang="zh-CN" sz="1200">
                  <a:ea typeface="宋体" panose="02010600030101010101" pitchFamily="2" charset="-122"/>
                </a:endParaRPr>
              </a:p>
            </p:txBody>
          </p:sp>
          <p:sp>
            <p:nvSpPr>
              <p:cNvPr id="147514" name="Text Box 58"/>
              <p:cNvSpPr txBox="1">
                <a:spLocks noChangeArrowheads="1"/>
              </p:cNvSpPr>
              <p:nvPr/>
            </p:nvSpPr>
            <p:spPr bwMode="auto">
              <a:xfrm>
                <a:off x="1296" y="249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f</a:t>
                </a:r>
                <a:r>
                  <a:rPr lang="en-US" altLang="zh-CN" sz="1400" baseline="-25000">
                    <a:solidFill>
                      <a:srgbClr val="FF0000"/>
                    </a:solidFill>
                    <a:ea typeface="宋体" panose="02010600030101010101" pitchFamily="2" charset="-122"/>
                  </a:rPr>
                  <a:t>in</a:t>
                </a:r>
              </a:p>
            </p:txBody>
          </p:sp>
        </p:grpSp>
      </p:grpSp>
      <p:sp>
        <p:nvSpPr>
          <p:cNvPr id="147474" name="WordArt 18"/>
          <p:cNvSpPr>
            <a:spLocks noChangeArrowheads="1" noChangeShapeType="1" noTextEdit="1"/>
          </p:cNvSpPr>
          <p:nvPr/>
        </p:nvSpPr>
        <p:spPr bwMode="auto">
          <a:xfrm>
            <a:off x="762000" y="45720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47475" name="WordArt 19"/>
          <p:cNvSpPr>
            <a:spLocks noChangeArrowheads="1" noChangeShapeType="1" noTextEdit="1"/>
          </p:cNvSpPr>
          <p:nvPr/>
        </p:nvSpPr>
        <p:spPr bwMode="auto">
          <a:xfrm>
            <a:off x="762000" y="51816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Solution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47518" name="Text Box 62"/>
          <p:cNvSpPr txBox="1">
            <a:spLocks noChangeArrowheads="1"/>
          </p:cNvSpPr>
          <p:nvPr/>
        </p:nvSpPr>
        <p:spPr bwMode="auto">
          <a:xfrm>
            <a:off x="2133600" y="5181600"/>
            <a:ext cx="617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r>
              <a:rPr lang="en-US" altLang="zh-CN" sz="2000">
                <a:latin typeface="Times New Roman" panose="02020603050405020304" pitchFamily="18" charset="0"/>
                <a:ea typeface="宋体" panose="02010600030101010101" pitchFamily="2" charset="-122"/>
              </a:rPr>
              <a:t>a)  Each counter divides the frequency by 16. Thus the modulus is 16</a:t>
            </a:r>
            <a:r>
              <a:rPr lang="en-US" altLang="zh-CN" sz="2000" baseline="30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 = </a:t>
            </a:r>
            <a:r>
              <a:rPr lang="en-US" altLang="zh-CN" sz="2000">
                <a:solidFill>
                  <a:srgbClr val="FF0000"/>
                </a:solidFill>
                <a:latin typeface="Times New Roman" panose="02020603050405020304" pitchFamily="18" charset="0"/>
                <a:ea typeface="宋体" panose="02010600030101010101" pitchFamily="2" charset="-122"/>
              </a:rPr>
              <a:t>256</a:t>
            </a:r>
            <a:r>
              <a:rPr lang="en-US" altLang="zh-CN" sz="2000">
                <a:latin typeface="Times New Roman" panose="02020603050405020304" pitchFamily="18" charset="0"/>
                <a:ea typeface="宋体" panose="02010600030101010101" pitchFamily="2" charset="-122"/>
              </a:rPr>
              <a:t>.</a:t>
            </a:r>
            <a:endParaRPr lang="en-US" altLang="zh-CN">
              <a:solidFill>
                <a:srgbClr val="FF3300"/>
              </a:solidFill>
              <a:latin typeface="Times New Roman" panose="02020603050405020304" pitchFamily="18" charset="0"/>
              <a:ea typeface="宋体" panose="02010600030101010101" pitchFamily="2" charset="-122"/>
            </a:endParaRPr>
          </a:p>
        </p:txBody>
      </p:sp>
      <p:sp>
        <p:nvSpPr>
          <p:cNvPr id="147458"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47464" name="Text Box 8"/>
          <p:cNvSpPr txBox="1">
            <a:spLocks noChangeArrowheads="1"/>
          </p:cNvSpPr>
          <p:nvPr/>
        </p:nvSpPr>
        <p:spPr bwMode="auto">
          <a:xfrm>
            <a:off x="1066800" y="1676400"/>
            <a:ext cx="701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Cascading is a method of achieving higher-modulus counters. For synchronous IC counters, the next counter is enabled only when the terminal count of the previous stage is reached.</a:t>
            </a:r>
          </a:p>
        </p:txBody>
      </p:sp>
      <p:pic>
        <p:nvPicPr>
          <p:cNvPr id="147467" name="Picture 11"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7468" name="Text Box 12"/>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7469" name="Rectangle 13"/>
          <p:cNvSpPr>
            <a:spLocks noChangeArrowheads="1"/>
          </p:cNvSpPr>
          <p:nvPr/>
        </p:nvSpPr>
        <p:spPr bwMode="auto">
          <a:xfrm>
            <a:off x="914400" y="1143000"/>
            <a:ext cx="24685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Cascaded counters</a:t>
            </a:r>
          </a:p>
        </p:txBody>
      </p:sp>
      <p:sp>
        <p:nvSpPr>
          <p:cNvPr id="147472" name="Text Box 16"/>
          <p:cNvSpPr txBox="1">
            <a:spLocks noChangeArrowheads="1"/>
          </p:cNvSpPr>
          <p:nvPr/>
        </p:nvSpPr>
        <p:spPr bwMode="auto">
          <a:xfrm>
            <a:off x="2057400" y="4495800"/>
            <a:ext cx="6553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buFontTx/>
              <a:buAutoNum type="alphaLcParenR"/>
            </a:pPr>
            <a:r>
              <a:rPr lang="en-US" altLang="zh-CN" sz="2000">
                <a:latin typeface="Times New Roman" panose="02020603050405020304" pitchFamily="18" charset="0"/>
                <a:ea typeface="宋体" panose="02010600030101010101" pitchFamily="2" charset="-122"/>
              </a:rPr>
              <a:t>What is the modulus of the cascaded DIV 16 counters? </a:t>
            </a:r>
          </a:p>
          <a:p>
            <a:pPr eaLnBrk="1" hangingPunct="1">
              <a:buFontTx/>
              <a:buAutoNum type="alphaLcParenR"/>
            </a:pPr>
            <a:r>
              <a:rPr lang="en-US" altLang="zh-CN" sz="2000">
                <a:latin typeface="Times New Roman" panose="02020603050405020304" pitchFamily="18" charset="0"/>
                <a:ea typeface="宋体" panose="02010600030101010101" pitchFamily="2" charset="-122"/>
              </a:rPr>
              <a:t>If </a:t>
            </a:r>
            <a:r>
              <a:rPr lang="en-US" altLang="zh-CN" sz="2000" i="1">
                <a:latin typeface="Times New Roman" panose="02020603050405020304" pitchFamily="18" charset="0"/>
                <a:ea typeface="宋体" panose="02010600030101010101" pitchFamily="2" charset="-122"/>
              </a:rPr>
              <a:t>f</a:t>
            </a:r>
            <a:r>
              <a:rPr lang="en-US" altLang="zh-CN" sz="2000" i="1" baseline="-25000">
                <a:latin typeface="Times New Roman" panose="02020603050405020304" pitchFamily="18" charset="0"/>
                <a:ea typeface="宋体" panose="02010600030101010101" pitchFamily="2" charset="-122"/>
              </a:rPr>
              <a:t>in</a:t>
            </a:r>
            <a:r>
              <a:rPr lang="en-US" altLang="zh-CN" sz="2000">
                <a:latin typeface="Times New Roman" panose="02020603050405020304" pitchFamily="18" charset="0"/>
                <a:ea typeface="宋体" panose="02010600030101010101" pitchFamily="2" charset="-122"/>
              </a:rPr>
              <a:t> =100 kHz, what is </a:t>
            </a:r>
            <a:r>
              <a:rPr lang="en-US" altLang="zh-CN" sz="2000" i="1">
                <a:latin typeface="Times New Roman" panose="02020603050405020304" pitchFamily="18" charset="0"/>
                <a:ea typeface="宋体" panose="02010600030101010101" pitchFamily="2" charset="-122"/>
              </a:rPr>
              <a:t>f</a:t>
            </a:r>
            <a:r>
              <a:rPr lang="en-US" altLang="zh-CN" sz="2000" i="1" baseline="-25000">
                <a:latin typeface="Times New Roman" panose="02020603050405020304" pitchFamily="18" charset="0"/>
                <a:ea typeface="宋体" panose="02010600030101010101" pitchFamily="2" charset="-122"/>
              </a:rPr>
              <a:t>out</a:t>
            </a:r>
            <a:r>
              <a:rPr lang="en-US" altLang="zh-CN" sz="2000">
                <a:latin typeface="Times New Roman" panose="02020603050405020304" pitchFamily="18" charset="0"/>
                <a:ea typeface="宋体" panose="02010600030101010101" pitchFamily="2" charset="-122"/>
              </a:rPr>
              <a:t>?</a:t>
            </a:r>
          </a:p>
          <a:p>
            <a:pPr eaLnBrk="1" hangingPunct="1">
              <a:buFontTx/>
              <a:buAutoNum type="alphaLcParenR"/>
            </a:pPr>
            <a:endParaRPr lang="en-US" altLang="zh-CN" sz="2000">
              <a:latin typeface="Times New Roman" panose="02020603050405020304" pitchFamily="18" charset="0"/>
              <a:ea typeface="宋体" panose="02010600030101010101" pitchFamily="2" charset="-122"/>
            </a:endParaRPr>
          </a:p>
        </p:txBody>
      </p:sp>
      <p:sp>
        <p:nvSpPr>
          <p:cNvPr id="147515" name="Rectangle 59"/>
          <p:cNvSpPr>
            <a:spLocks noChangeArrowheads="1"/>
          </p:cNvSpPr>
          <p:nvPr/>
        </p:nvSpPr>
        <p:spPr bwMode="auto">
          <a:xfrm>
            <a:off x="4724400" y="2886075"/>
            <a:ext cx="457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16" name="Rectangle 60"/>
          <p:cNvSpPr>
            <a:spLocks noChangeArrowheads="1"/>
          </p:cNvSpPr>
          <p:nvPr/>
        </p:nvSpPr>
        <p:spPr bwMode="auto">
          <a:xfrm>
            <a:off x="7239000" y="3114675"/>
            <a:ext cx="457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20" name="Text Box 64"/>
          <p:cNvSpPr txBox="1">
            <a:spLocks noChangeArrowheads="1"/>
          </p:cNvSpPr>
          <p:nvPr/>
        </p:nvSpPr>
        <p:spPr bwMode="auto">
          <a:xfrm>
            <a:off x="7010400" y="29845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f</a:t>
            </a:r>
            <a:r>
              <a:rPr lang="en-US" altLang="zh-CN" sz="1400" i="1" baseline="-25000">
                <a:solidFill>
                  <a:srgbClr val="FF3300"/>
                </a:solidFill>
                <a:ea typeface="宋体" panose="02010600030101010101" pitchFamily="2" charset="-122"/>
              </a:rPr>
              <a:t>out</a:t>
            </a:r>
          </a:p>
        </p:txBody>
      </p:sp>
      <p:sp>
        <p:nvSpPr>
          <p:cNvPr id="147524" name="Text Box 68"/>
          <p:cNvSpPr txBox="1">
            <a:spLocks noChangeArrowheads="1"/>
          </p:cNvSpPr>
          <p:nvPr/>
        </p:nvSpPr>
        <p:spPr bwMode="auto">
          <a:xfrm>
            <a:off x="2133600" y="5791200"/>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r>
              <a:rPr lang="en-US" altLang="zh-CN" sz="2000">
                <a:latin typeface="Times New Roman" panose="02020603050405020304" pitchFamily="18" charset="0"/>
                <a:ea typeface="宋体" panose="02010600030101010101" pitchFamily="2" charset="-122"/>
              </a:rPr>
              <a:t>b) The output frequency is 100 kHz/256 = </a:t>
            </a:r>
            <a:r>
              <a:rPr lang="en-US" altLang="zh-CN" sz="2000">
                <a:solidFill>
                  <a:srgbClr val="FF3300"/>
                </a:solidFill>
                <a:latin typeface="Times New Roman" panose="02020603050405020304" pitchFamily="18" charset="0"/>
                <a:ea typeface="宋体" panose="02010600030101010101" pitchFamily="2" charset="-122"/>
              </a:rPr>
              <a:t>391 Hz</a:t>
            </a:r>
            <a:endParaRPr lang="en-US" altLang="zh-CN">
              <a:solidFill>
                <a:srgbClr val="FF3300"/>
              </a:solidFill>
              <a:latin typeface="Times New Roman" panose="02020603050405020304" pitchFamily="18" charset="0"/>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74"/>
                                        </p:tgtEl>
                                        <p:attrNameLst>
                                          <p:attrName>style.visibility</p:attrName>
                                        </p:attrNameLst>
                                      </p:cBhvr>
                                      <p:to>
                                        <p:strVal val="visible"/>
                                      </p:to>
                                    </p:set>
                                    <p:animEffect transition="in" filter="dissolve">
                                      <p:cBhvr>
                                        <p:cTn id="7" dur="500"/>
                                        <p:tgtEl>
                                          <p:spTgt spid="14747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47472"/>
                                        </p:tgtEl>
                                        <p:attrNameLst>
                                          <p:attrName>style.visibility</p:attrName>
                                        </p:attrNameLst>
                                      </p:cBhvr>
                                      <p:to>
                                        <p:strVal val="visible"/>
                                      </p:to>
                                    </p:set>
                                    <p:anim calcmode="lin" valueType="num">
                                      <p:cBhvr additive="base">
                                        <p:cTn id="10" dur="500" fill="hold"/>
                                        <p:tgtEl>
                                          <p:spTgt spid="147472"/>
                                        </p:tgtEl>
                                        <p:attrNameLst>
                                          <p:attrName>ppt_x</p:attrName>
                                        </p:attrNameLst>
                                      </p:cBhvr>
                                      <p:tavLst>
                                        <p:tav tm="0">
                                          <p:val>
                                            <p:strVal val="1+#ppt_w/2"/>
                                          </p:val>
                                        </p:tav>
                                        <p:tav tm="100000">
                                          <p:val>
                                            <p:strVal val="#ppt_x"/>
                                          </p:val>
                                        </p:tav>
                                      </p:tavLst>
                                    </p:anim>
                                    <p:anim calcmode="lin" valueType="num">
                                      <p:cBhvr additive="base">
                                        <p:cTn id="11" dur="500" fill="hold"/>
                                        <p:tgtEl>
                                          <p:spTgt spid="14747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7475"/>
                                        </p:tgtEl>
                                        <p:attrNameLst>
                                          <p:attrName>style.visibility</p:attrName>
                                        </p:attrNameLst>
                                      </p:cBhvr>
                                      <p:to>
                                        <p:strVal val="visible"/>
                                      </p:to>
                                    </p:set>
                                    <p:animEffect transition="in" filter="dissolve">
                                      <p:cBhvr>
                                        <p:cTn id="16" dur="500"/>
                                        <p:tgtEl>
                                          <p:spTgt spid="14747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47518">
                                            <p:txEl>
                                              <p:pRg st="0" end="0"/>
                                            </p:txEl>
                                          </p:spTgt>
                                        </p:tgtEl>
                                        <p:attrNameLst>
                                          <p:attrName>style.visibility</p:attrName>
                                        </p:attrNameLst>
                                      </p:cBhvr>
                                      <p:to>
                                        <p:strVal val="visible"/>
                                      </p:to>
                                    </p:set>
                                    <p:animEffect transition="in" filter="slide(fromBottom)">
                                      <p:cBhvr>
                                        <p:cTn id="19" dur="500"/>
                                        <p:tgtEl>
                                          <p:spTgt spid="147518">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47524">
                                            <p:txEl>
                                              <p:pRg st="0" end="0"/>
                                            </p:txEl>
                                          </p:spTgt>
                                        </p:tgtEl>
                                        <p:attrNameLst>
                                          <p:attrName>style.visibility</p:attrName>
                                        </p:attrNameLst>
                                      </p:cBhvr>
                                      <p:to>
                                        <p:strVal val="visible"/>
                                      </p:to>
                                    </p:set>
                                    <p:animEffect transition="in" filter="slide(fromBottom)">
                                      <p:cBhvr>
                                        <p:cTn id="24" dur="500"/>
                                        <p:tgtEl>
                                          <p:spTgt spid="1475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4" grpId="0" animBg="1"/>
      <p:bldP spid="147475" grpId="0" animBg="1"/>
      <p:bldP spid="147518" grpId="0" build="p"/>
      <p:bldP spid="147472" grpId="0"/>
      <p:bldP spid="14752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37224" name="Text Box 8"/>
          <p:cNvSpPr txBox="1">
            <a:spLocks noChangeArrowheads="1"/>
          </p:cNvSpPr>
          <p:nvPr/>
        </p:nvSpPr>
        <p:spPr bwMode="auto">
          <a:xfrm>
            <a:off x="990600" y="1616075"/>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Decoding is the detection of a binary number and can be done with an AND gate. </a:t>
            </a:r>
          </a:p>
        </p:txBody>
      </p:sp>
      <p:graphicFrame>
        <p:nvGraphicFramePr>
          <p:cNvPr id="137225" name="Object 9"/>
          <p:cNvGraphicFramePr>
            <a:graphicFrameLocks noChangeAspect="1"/>
          </p:cNvGraphicFramePr>
          <p:nvPr/>
        </p:nvGraphicFramePr>
        <p:xfrm>
          <a:off x="1676400" y="2514600"/>
          <a:ext cx="6324600" cy="3632200"/>
        </p:xfrm>
        <a:graphic>
          <a:graphicData uri="http://schemas.openxmlformats.org/presentationml/2006/ole">
            <mc:AlternateContent xmlns:mc="http://schemas.openxmlformats.org/markup-compatibility/2006">
              <mc:Choice xmlns:v="urn:schemas-microsoft-com:vml" Requires="v">
                <p:oleObj spid="_x0000_s137239" name="CorelDRAW" r:id="rId5" imgW="3670706" imgH="2107997" progId="CorelDRAW.Graphic.12">
                  <p:embed/>
                </p:oleObj>
              </mc:Choice>
              <mc:Fallback>
                <p:oleObj name="CorelDRAW" r:id="rId5" imgW="3670706" imgH="2107997" progId="CorelDRAW.Graphic.1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514600"/>
                        <a:ext cx="63246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6" name="Line 10"/>
          <p:cNvSpPr>
            <a:spLocks noChangeShapeType="1"/>
          </p:cNvSpPr>
          <p:nvPr/>
        </p:nvSpPr>
        <p:spPr bwMode="auto">
          <a:xfrm>
            <a:off x="4038600" y="5181600"/>
            <a:ext cx="1524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7228" name="Picture 12"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7229" name="Text Box 1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7230" name="Rectangle 14"/>
          <p:cNvSpPr>
            <a:spLocks noChangeArrowheads="1"/>
          </p:cNvSpPr>
          <p:nvPr/>
        </p:nvSpPr>
        <p:spPr bwMode="auto">
          <a:xfrm>
            <a:off x="914400" y="1143000"/>
            <a:ext cx="24352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Counter Decoding</a:t>
            </a:r>
          </a:p>
        </p:txBody>
      </p:sp>
      <p:sp>
        <p:nvSpPr>
          <p:cNvPr id="137231" name="WordArt 15"/>
          <p:cNvSpPr>
            <a:spLocks noChangeArrowheads="1" noChangeShapeType="1" noTextEdit="1"/>
          </p:cNvSpPr>
          <p:nvPr/>
        </p:nvSpPr>
        <p:spPr bwMode="auto">
          <a:xfrm>
            <a:off x="838200" y="46482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37232" name="Text Box 16"/>
          <p:cNvSpPr txBox="1">
            <a:spLocks noChangeArrowheads="1"/>
          </p:cNvSpPr>
          <p:nvPr/>
        </p:nvSpPr>
        <p:spPr bwMode="auto">
          <a:xfrm>
            <a:off x="1066800" y="5029200"/>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What number is decoded by this gate?</a:t>
            </a:r>
          </a:p>
        </p:txBody>
      </p:sp>
      <p:sp>
        <p:nvSpPr>
          <p:cNvPr id="137233" name="Rectangle 17"/>
          <p:cNvSpPr>
            <a:spLocks noChangeArrowheads="1"/>
          </p:cNvSpPr>
          <p:nvPr/>
        </p:nvSpPr>
        <p:spPr bwMode="auto">
          <a:xfrm>
            <a:off x="4800600" y="5562600"/>
            <a:ext cx="1600200" cy="609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231"/>
                                        </p:tgtEl>
                                        <p:attrNameLst>
                                          <p:attrName>style.visibility</p:attrName>
                                        </p:attrNameLst>
                                      </p:cBhvr>
                                      <p:to>
                                        <p:strVal val="visible"/>
                                      </p:to>
                                    </p:set>
                                    <p:animEffect transition="in" filter="dissolve">
                                      <p:cBhvr>
                                        <p:cTn id="7" dur="500"/>
                                        <p:tgtEl>
                                          <p:spTgt spid="137231"/>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137232"/>
                                        </p:tgtEl>
                                        <p:attrNameLst>
                                          <p:attrName>style.visibility</p:attrName>
                                        </p:attrNameLst>
                                      </p:cBhvr>
                                      <p:to>
                                        <p:strVal val="visible"/>
                                      </p:to>
                                    </p:set>
                                    <p:animEffect transition="in" filter="fade">
                                      <p:cBhvr>
                                        <p:cTn id="10" dur="1000"/>
                                        <p:tgtEl>
                                          <p:spTgt spid="137232"/>
                                        </p:tgtEl>
                                      </p:cBhvr>
                                    </p:animEffect>
                                    <p:anim calcmode="lin" valueType="num">
                                      <p:cBhvr>
                                        <p:cTn id="11" dur="1000" fill="hold"/>
                                        <p:tgtEl>
                                          <p:spTgt spid="137232"/>
                                        </p:tgtEl>
                                        <p:attrNameLst>
                                          <p:attrName>ppt_x</p:attrName>
                                        </p:attrNameLst>
                                      </p:cBhvr>
                                      <p:tavLst>
                                        <p:tav tm="0">
                                          <p:val>
                                            <p:strVal val="#ppt_x"/>
                                          </p:val>
                                        </p:tav>
                                        <p:tav tm="100000">
                                          <p:val>
                                            <p:strVal val="#ppt_x"/>
                                          </p:val>
                                        </p:tav>
                                      </p:tavLst>
                                    </p:anim>
                                    <p:anim calcmode="lin" valueType="num">
                                      <p:cBhvr>
                                        <p:cTn id="12" dur="900" decel="100000" fill="hold"/>
                                        <p:tgtEl>
                                          <p:spTgt spid="137232"/>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37232"/>
                                        </p:tgtEl>
                                        <p:attrNameLst>
                                          <p:attrName>ppt_y</p:attrName>
                                        </p:attrNameLst>
                                      </p:cBhvr>
                                      <p:tavLst>
                                        <p:tav tm="0">
                                          <p:val>
                                            <p:strVal val="#ppt_y-.03"/>
                                          </p:val>
                                        </p:tav>
                                        <p:tav tm="100000">
                                          <p:val>
                                            <p:strVal val="#ppt_y"/>
                                          </p:val>
                                        </p:tav>
                                      </p:tavLst>
                                    </p:anim>
                                  </p:childTnLst>
                                </p:cTn>
                              </p:par>
                            </p:childTnLst>
                          </p:cTn>
                        </p:par>
                        <p:par>
                          <p:cTn id="14" fill="hold" nodeType="afterGroup">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37226"/>
                                        </p:tgtEl>
                                        <p:attrNameLst>
                                          <p:attrName>style.visibility</p:attrName>
                                        </p:attrNameLst>
                                      </p:cBhvr>
                                      <p:to>
                                        <p:strVal val="visible"/>
                                      </p:to>
                                    </p:set>
                                    <p:animEffect transition="in" filter="wipe(up)">
                                      <p:cBhvr>
                                        <p:cTn id="17" dur="500"/>
                                        <p:tgtEl>
                                          <p:spTgt spid="137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137233"/>
                                        </p:tgtEl>
                                      </p:cBhvr>
                                    </p:animEffect>
                                    <p:set>
                                      <p:cBhvr>
                                        <p:cTn id="22" dur="1" fill="hold">
                                          <p:stCondLst>
                                            <p:cond delay="499"/>
                                          </p:stCondLst>
                                        </p:cTn>
                                        <p:tgtEl>
                                          <p:spTgt spid="1372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6" grpId="0" animBg="1"/>
      <p:bldP spid="137231" grpId="0" animBg="1"/>
      <p:bldP spid="137232" grpId="0"/>
      <p:bldP spid="13723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41320" name="Text Box 8"/>
          <p:cNvSpPr txBox="1">
            <a:spLocks noChangeArrowheads="1"/>
          </p:cNvSpPr>
          <p:nvPr/>
        </p:nvSpPr>
        <p:spPr bwMode="auto">
          <a:xfrm>
            <a:off x="1219200" y="1676400"/>
            <a:ext cx="701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decade counter shown previously incorporates </a:t>
            </a:r>
            <a:r>
              <a:rPr lang="en-US" altLang="zh-CN" i="1">
                <a:ea typeface="宋体" panose="02010600030101010101" pitchFamily="2" charset="-122"/>
              </a:rPr>
              <a:t>partial decoding</a:t>
            </a:r>
            <a:r>
              <a:rPr lang="en-US" altLang="zh-CN">
                <a:ea typeface="宋体" panose="02010600030101010101" pitchFamily="2" charset="-122"/>
              </a:rPr>
              <a:t> (looking at only the MSB and the LSB) to detect 1001. This was possible because this is the first occurrence of this combination in the sequence. </a:t>
            </a:r>
          </a:p>
        </p:txBody>
      </p:sp>
      <p:graphicFrame>
        <p:nvGraphicFramePr>
          <p:cNvPr id="141321" name="Object 9"/>
          <p:cNvGraphicFramePr>
            <a:graphicFrameLocks noChangeAspect="1"/>
          </p:cNvGraphicFramePr>
          <p:nvPr/>
        </p:nvGraphicFramePr>
        <p:xfrm>
          <a:off x="858838" y="3806825"/>
          <a:ext cx="7294562" cy="2212975"/>
        </p:xfrm>
        <a:graphic>
          <a:graphicData uri="http://schemas.openxmlformats.org/presentationml/2006/ole">
            <mc:AlternateContent xmlns:mc="http://schemas.openxmlformats.org/markup-compatibility/2006">
              <mc:Choice xmlns:v="urn:schemas-microsoft-com:vml" Requires="v">
                <p:oleObj spid="_x0000_s141336" name="CorelDRAW" r:id="rId5" imgW="5140757" imgH="1559662" progId="CorelDRAW.Graphic.12">
                  <p:embed/>
                </p:oleObj>
              </mc:Choice>
              <mc:Fallback>
                <p:oleObj name="CorelDRAW" r:id="rId5" imgW="5140757" imgH="1559662" progId="CorelDRAW.Graphic.1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838" y="3806825"/>
                        <a:ext cx="7294562"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1323" name="Picture 11"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1324" name="Text Box 12"/>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1325" name="Rectangle 13"/>
          <p:cNvSpPr>
            <a:spLocks noChangeArrowheads="1"/>
          </p:cNvSpPr>
          <p:nvPr/>
        </p:nvSpPr>
        <p:spPr bwMode="auto">
          <a:xfrm>
            <a:off x="914400" y="1143000"/>
            <a:ext cx="22479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Partial Decoding</a:t>
            </a:r>
          </a:p>
        </p:txBody>
      </p:sp>
      <p:sp>
        <p:nvSpPr>
          <p:cNvPr id="141330" name="Text Box 18"/>
          <p:cNvSpPr txBox="1">
            <a:spLocks noChangeArrowheads="1"/>
          </p:cNvSpPr>
          <p:nvPr/>
        </p:nvSpPr>
        <p:spPr bwMode="auto">
          <a:xfrm>
            <a:off x="1371600" y="3429000"/>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rgbClr val="FF3300"/>
                </a:solidFill>
                <a:ea typeface="宋体" panose="02010600030101010101" pitchFamily="2" charset="-122"/>
              </a:rPr>
              <a:t>Detects 1001 by looking only at two bits</a:t>
            </a:r>
          </a:p>
        </p:txBody>
      </p:sp>
      <p:sp>
        <p:nvSpPr>
          <p:cNvPr id="141331" name="Line 19"/>
          <p:cNvSpPr>
            <a:spLocks noChangeShapeType="1"/>
          </p:cNvSpPr>
          <p:nvPr/>
        </p:nvSpPr>
        <p:spPr bwMode="auto">
          <a:xfrm>
            <a:off x="5257800" y="3810000"/>
            <a:ext cx="7620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30"/>
                                        </p:tgtEl>
                                        <p:attrNameLst>
                                          <p:attrName>style.visibility</p:attrName>
                                        </p:attrNameLst>
                                      </p:cBhvr>
                                      <p:to>
                                        <p:strVal val="visible"/>
                                      </p:to>
                                    </p:set>
                                    <p:anim calcmode="lin" valueType="num">
                                      <p:cBhvr additive="base">
                                        <p:cTn id="7" dur="500" fill="hold"/>
                                        <p:tgtEl>
                                          <p:spTgt spid="141330"/>
                                        </p:tgtEl>
                                        <p:attrNameLst>
                                          <p:attrName>ppt_x</p:attrName>
                                        </p:attrNameLst>
                                      </p:cBhvr>
                                      <p:tavLst>
                                        <p:tav tm="0">
                                          <p:val>
                                            <p:strVal val="0-#ppt_w/2"/>
                                          </p:val>
                                        </p:tav>
                                        <p:tav tm="100000">
                                          <p:val>
                                            <p:strVal val="#ppt_x"/>
                                          </p:val>
                                        </p:tav>
                                      </p:tavLst>
                                    </p:anim>
                                    <p:anim calcmode="lin" valueType="num">
                                      <p:cBhvr additive="base">
                                        <p:cTn id="8" dur="500" fill="hold"/>
                                        <p:tgtEl>
                                          <p:spTgt spid="14133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1331"/>
                                        </p:tgtEl>
                                        <p:attrNameLst>
                                          <p:attrName>style.visibility</p:attrName>
                                        </p:attrNameLst>
                                      </p:cBhvr>
                                      <p:to>
                                        <p:strVal val="visible"/>
                                      </p:to>
                                    </p:set>
                                    <p:anim calcmode="lin" valueType="num">
                                      <p:cBhvr additive="base">
                                        <p:cTn id="11" dur="500" fill="hold"/>
                                        <p:tgtEl>
                                          <p:spTgt spid="141331"/>
                                        </p:tgtEl>
                                        <p:attrNameLst>
                                          <p:attrName>ppt_x</p:attrName>
                                        </p:attrNameLst>
                                      </p:cBhvr>
                                      <p:tavLst>
                                        <p:tav tm="0">
                                          <p:val>
                                            <p:strVal val="0-#ppt_w/2"/>
                                          </p:val>
                                        </p:tav>
                                        <p:tav tm="100000">
                                          <p:val>
                                            <p:strVal val="#ppt_x"/>
                                          </p:val>
                                        </p:tav>
                                      </p:tavLst>
                                    </p:anim>
                                    <p:anim calcmode="lin" valueType="num">
                                      <p:cBhvr additive="base">
                                        <p:cTn id="12" dur="500" fill="hold"/>
                                        <p:tgtEl>
                                          <p:spTgt spid="1413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0" grpId="0"/>
      <p:bldP spid="141331"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43368" name="Text Box 8"/>
          <p:cNvSpPr txBox="1">
            <a:spLocks noChangeArrowheads="1"/>
          </p:cNvSpPr>
          <p:nvPr/>
        </p:nvSpPr>
        <p:spPr bwMode="auto">
          <a:xfrm>
            <a:off x="1066800" y="1676400"/>
            <a:ext cx="701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divide-by-60 counter in the text also uses partial decoding to clear the tens count when a 6 was detected. </a:t>
            </a:r>
          </a:p>
        </p:txBody>
      </p:sp>
      <p:graphicFrame>
        <p:nvGraphicFramePr>
          <p:cNvPr id="143369" name="Object 9"/>
          <p:cNvGraphicFramePr>
            <a:graphicFrameLocks noChangeAspect="1"/>
          </p:cNvGraphicFramePr>
          <p:nvPr/>
        </p:nvGraphicFramePr>
        <p:xfrm>
          <a:off x="838200" y="2667000"/>
          <a:ext cx="7467600" cy="2600325"/>
        </p:xfrm>
        <a:graphic>
          <a:graphicData uri="http://schemas.openxmlformats.org/presentationml/2006/ole">
            <mc:AlternateContent xmlns:mc="http://schemas.openxmlformats.org/markup-compatibility/2006">
              <mc:Choice xmlns:v="urn:schemas-microsoft-com:vml" Requires="v">
                <p:oleObj spid="_x0000_s143379" name="CorelDRAW" r:id="rId5" imgW="4876800" imgH="1698041" progId="CorelDRAW.Graphic.12">
                  <p:embed/>
                </p:oleObj>
              </mc:Choice>
              <mc:Fallback>
                <p:oleObj name="CorelDRAW" r:id="rId5" imgW="4876800" imgH="1698041" progId="CorelDRAW.Graphic.1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667000"/>
                        <a:ext cx="7467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70" name="Line 10"/>
          <p:cNvSpPr>
            <a:spLocks noChangeShapeType="1"/>
          </p:cNvSpPr>
          <p:nvPr/>
        </p:nvSpPr>
        <p:spPr bwMode="auto">
          <a:xfrm>
            <a:off x="6172200" y="2438400"/>
            <a:ext cx="152400" cy="1828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1" name="Text Box 11"/>
          <p:cNvSpPr txBox="1">
            <a:spLocks noChangeArrowheads="1"/>
          </p:cNvSpPr>
          <p:nvPr/>
        </p:nvSpPr>
        <p:spPr bwMode="auto">
          <a:xfrm>
            <a:off x="914400" y="5257800"/>
            <a:ext cx="72548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ea typeface="宋体" panose="02010600030101010101" pitchFamily="2" charset="-122"/>
              </a:rPr>
              <a:t>The divide characteristic illustrated here is a good way to obtain a lower frequency using a counter. For example, the 60 Hz power line can be converted to 1 Hz.</a:t>
            </a:r>
          </a:p>
        </p:txBody>
      </p:sp>
      <p:pic>
        <p:nvPicPr>
          <p:cNvPr id="143372" name="Picture 12"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3373" name="Text Box 1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3374" name="Rectangle 14"/>
          <p:cNvSpPr>
            <a:spLocks noChangeArrowheads="1"/>
          </p:cNvSpPr>
          <p:nvPr/>
        </p:nvSpPr>
        <p:spPr bwMode="auto">
          <a:xfrm>
            <a:off x="914400" y="1143000"/>
            <a:ext cx="45720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rgbClr val="FFFF99"/>
                </a:solidFill>
                <a:ea typeface="宋体" panose="02010600030101010101" pitchFamily="2" charset="-122"/>
              </a:rPr>
              <a:t>Resetting the Count with a Decoder</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70"/>
                                        </p:tgtEl>
                                        <p:attrNameLst>
                                          <p:attrName>style.visibility</p:attrName>
                                        </p:attrNameLst>
                                      </p:cBhvr>
                                      <p:to>
                                        <p:strVal val="visible"/>
                                      </p:to>
                                    </p:set>
                                    <p:animEffect transition="in" filter="wipe(up)">
                                      <p:cBhvr>
                                        <p:cTn id="7" dur="500"/>
                                        <p:tgtEl>
                                          <p:spTgt spid="143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3371"/>
                                        </p:tgtEl>
                                        <p:attrNameLst>
                                          <p:attrName>style.visibility</p:attrName>
                                        </p:attrNameLst>
                                      </p:cBhvr>
                                      <p:to>
                                        <p:strVal val="visible"/>
                                      </p:to>
                                    </p:set>
                                    <p:anim calcmode="lin" valueType="num">
                                      <p:cBhvr additive="base">
                                        <p:cTn id="12" dur="500" fill="hold"/>
                                        <p:tgtEl>
                                          <p:spTgt spid="143371"/>
                                        </p:tgtEl>
                                        <p:attrNameLst>
                                          <p:attrName>ppt_x</p:attrName>
                                        </p:attrNameLst>
                                      </p:cBhvr>
                                      <p:tavLst>
                                        <p:tav tm="0">
                                          <p:val>
                                            <p:strVal val="0-#ppt_w/2"/>
                                          </p:val>
                                        </p:tav>
                                        <p:tav tm="100000">
                                          <p:val>
                                            <p:strVal val="#ppt_x"/>
                                          </p:val>
                                        </p:tav>
                                      </p:tavLst>
                                    </p:anim>
                                    <p:anim calcmode="lin" valueType="num">
                                      <p:cBhvr additive="base">
                                        <p:cTn id="13" dur="500" fill="hold"/>
                                        <p:tgtEl>
                                          <p:spTgt spid="143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0" grpId="0" animBg="1"/>
      <p:bldP spid="14337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6096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39272" name="Rectangle 8"/>
          <p:cNvSpPr>
            <a:spLocks noChangeArrowheads="1"/>
          </p:cNvSpPr>
          <p:nvPr/>
        </p:nvSpPr>
        <p:spPr bwMode="auto">
          <a:xfrm>
            <a:off x="1150938" y="1600200"/>
            <a:ext cx="7154862" cy="914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9274" name="Text Box 10"/>
          <p:cNvSpPr txBox="1">
            <a:spLocks noChangeArrowheads="1"/>
          </p:cNvSpPr>
          <p:nvPr/>
        </p:nvSpPr>
        <p:spPr bwMode="auto">
          <a:xfrm>
            <a:off x="1219200" y="21336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Show how to decode state 5 with an active LOW output. </a:t>
            </a:r>
          </a:p>
        </p:txBody>
      </p:sp>
      <p:graphicFrame>
        <p:nvGraphicFramePr>
          <p:cNvPr id="139275" name="Object 11"/>
          <p:cNvGraphicFramePr>
            <a:graphicFrameLocks noChangeAspect="1"/>
          </p:cNvGraphicFramePr>
          <p:nvPr/>
        </p:nvGraphicFramePr>
        <p:xfrm>
          <a:off x="1600200" y="2743200"/>
          <a:ext cx="5721350" cy="3344863"/>
        </p:xfrm>
        <a:graphic>
          <a:graphicData uri="http://schemas.openxmlformats.org/presentationml/2006/ole">
            <mc:AlternateContent xmlns:mc="http://schemas.openxmlformats.org/markup-compatibility/2006">
              <mc:Choice xmlns:v="urn:schemas-microsoft-com:vml" Requires="v">
                <p:oleObj spid="_x0000_s139301" name="CorelDRAW" r:id="rId5" imgW="3670706" imgH="2146706" progId="CorelDRAW.Graphic.12">
                  <p:embed/>
                </p:oleObj>
              </mc:Choice>
              <mc:Fallback>
                <p:oleObj name="CorelDRAW" r:id="rId5" imgW="3670706" imgH="2146706" progId="CorelDRAW.Graphic.1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743200"/>
                        <a:ext cx="5721350" cy="334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9276" name="Group 12"/>
          <p:cNvGrpSpPr>
            <a:grpSpLocks/>
          </p:cNvGrpSpPr>
          <p:nvPr/>
        </p:nvGrpSpPr>
        <p:grpSpPr bwMode="auto">
          <a:xfrm>
            <a:off x="1905000" y="2971800"/>
            <a:ext cx="5622925" cy="3276600"/>
            <a:chOff x="1200" y="1872"/>
            <a:chExt cx="3542" cy="2064"/>
          </a:xfrm>
        </p:grpSpPr>
        <p:sp>
          <p:nvSpPr>
            <p:cNvPr id="139277" name="Rectangle 13"/>
            <p:cNvSpPr>
              <a:spLocks noChangeArrowheads="1"/>
            </p:cNvSpPr>
            <p:nvPr/>
          </p:nvSpPr>
          <p:spPr bwMode="auto">
            <a:xfrm>
              <a:off x="4398" y="1872"/>
              <a:ext cx="192"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8" name="Rectangle 14"/>
            <p:cNvSpPr>
              <a:spLocks noChangeArrowheads="1"/>
            </p:cNvSpPr>
            <p:nvPr/>
          </p:nvSpPr>
          <p:spPr bwMode="auto">
            <a:xfrm>
              <a:off x="2040" y="1880"/>
              <a:ext cx="440" cy="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9" name="Rectangle 15"/>
            <p:cNvSpPr>
              <a:spLocks noChangeArrowheads="1"/>
            </p:cNvSpPr>
            <p:nvPr/>
          </p:nvSpPr>
          <p:spPr bwMode="auto">
            <a:xfrm>
              <a:off x="2958" y="3024"/>
              <a:ext cx="864" cy="9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0" name="Rectangle 16"/>
            <p:cNvSpPr>
              <a:spLocks noChangeArrowheads="1"/>
            </p:cNvSpPr>
            <p:nvPr/>
          </p:nvSpPr>
          <p:spPr bwMode="auto">
            <a:xfrm>
              <a:off x="2200" y="2192"/>
              <a:ext cx="104" cy="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1" name="Rectangle 17"/>
            <p:cNvSpPr>
              <a:spLocks noChangeArrowheads="1"/>
            </p:cNvSpPr>
            <p:nvPr/>
          </p:nvSpPr>
          <p:spPr bwMode="auto">
            <a:xfrm>
              <a:off x="1400" y="2776"/>
              <a:ext cx="3342" cy="3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2" name="Rectangle 18"/>
            <p:cNvSpPr>
              <a:spLocks noChangeArrowheads="1"/>
            </p:cNvSpPr>
            <p:nvPr/>
          </p:nvSpPr>
          <p:spPr bwMode="auto">
            <a:xfrm>
              <a:off x="3264" y="2496"/>
              <a:ext cx="96" cy="4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3" name="Rectangle 19"/>
            <p:cNvSpPr>
              <a:spLocks noChangeArrowheads="1"/>
            </p:cNvSpPr>
            <p:nvPr/>
          </p:nvSpPr>
          <p:spPr bwMode="auto">
            <a:xfrm>
              <a:off x="4542" y="2016"/>
              <a:ext cx="144"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4" name="Rectangle 20"/>
            <p:cNvSpPr>
              <a:spLocks noChangeArrowheads="1"/>
            </p:cNvSpPr>
            <p:nvPr/>
          </p:nvSpPr>
          <p:spPr bwMode="auto">
            <a:xfrm>
              <a:off x="3094" y="2377"/>
              <a:ext cx="192"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5" name="Rectangle 21"/>
            <p:cNvSpPr>
              <a:spLocks noChangeArrowheads="1"/>
            </p:cNvSpPr>
            <p:nvPr/>
          </p:nvSpPr>
          <p:spPr bwMode="auto">
            <a:xfrm>
              <a:off x="1200" y="2640"/>
              <a:ext cx="110" cy="3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6" name="Line 22"/>
            <p:cNvSpPr>
              <a:spLocks noChangeShapeType="1"/>
            </p:cNvSpPr>
            <p:nvPr/>
          </p:nvSpPr>
          <p:spPr bwMode="auto">
            <a:xfrm>
              <a:off x="1200" y="2784"/>
              <a:ext cx="222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7" name="Rectangle 23"/>
            <p:cNvSpPr>
              <a:spLocks noChangeArrowheads="1"/>
            </p:cNvSpPr>
            <p:nvPr/>
          </p:nvSpPr>
          <p:spPr bwMode="auto">
            <a:xfrm>
              <a:off x="2544" y="1872"/>
              <a:ext cx="96" cy="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8" name="Line 24"/>
            <p:cNvSpPr>
              <a:spLocks noChangeShapeType="1"/>
            </p:cNvSpPr>
            <p:nvPr/>
          </p:nvSpPr>
          <p:spPr bwMode="auto">
            <a:xfrm>
              <a:off x="2016" y="2037"/>
              <a:ext cx="624"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9" name="Oval 25"/>
            <p:cNvSpPr>
              <a:spLocks noChangeArrowheads="1"/>
            </p:cNvSpPr>
            <p:nvPr/>
          </p:nvSpPr>
          <p:spPr bwMode="auto">
            <a:xfrm>
              <a:off x="2352" y="2760"/>
              <a:ext cx="48" cy="4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9290" name="Text Box 26"/>
          <p:cNvSpPr txBox="1">
            <a:spLocks noChangeArrowheads="1"/>
          </p:cNvSpPr>
          <p:nvPr/>
        </p:nvSpPr>
        <p:spPr bwMode="auto">
          <a:xfrm>
            <a:off x="1143000" y="4953000"/>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Notice that a NAND gate was used to give the active LOW output.</a:t>
            </a:r>
          </a:p>
        </p:txBody>
      </p:sp>
      <p:pic>
        <p:nvPicPr>
          <p:cNvPr id="139291" name="Picture 27" descr="SH2507-cr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9292" name="Text Box 28"/>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9294" name="Rectangle 30"/>
          <p:cNvSpPr>
            <a:spLocks noChangeArrowheads="1"/>
          </p:cNvSpPr>
          <p:nvPr/>
        </p:nvSpPr>
        <p:spPr bwMode="auto">
          <a:xfrm>
            <a:off x="914400" y="1143000"/>
            <a:ext cx="24352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Counter Decoding</a:t>
            </a:r>
          </a:p>
        </p:txBody>
      </p:sp>
      <p:sp>
        <p:nvSpPr>
          <p:cNvPr id="139295" name="WordArt 31"/>
          <p:cNvSpPr>
            <a:spLocks noChangeArrowheads="1" noChangeShapeType="1" noTextEdit="1"/>
          </p:cNvSpPr>
          <p:nvPr/>
        </p:nvSpPr>
        <p:spPr bwMode="auto">
          <a:xfrm>
            <a:off x="914400" y="17526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39296" name="WordArt 32"/>
          <p:cNvSpPr>
            <a:spLocks noChangeArrowheads="1" noChangeShapeType="1" noTextEdit="1"/>
          </p:cNvSpPr>
          <p:nvPr/>
        </p:nvSpPr>
        <p:spPr bwMode="auto">
          <a:xfrm>
            <a:off x="762000" y="45037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Solution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96"/>
                                        </p:tgtEl>
                                        <p:attrNameLst>
                                          <p:attrName>style.visibility</p:attrName>
                                        </p:attrNameLst>
                                      </p:cBhvr>
                                      <p:to>
                                        <p:strVal val="visible"/>
                                      </p:to>
                                    </p:set>
                                    <p:animEffect transition="in" filter="dissolve">
                                      <p:cBhvr>
                                        <p:cTn id="7" dur="500"/>
                                        <p:tgtEl>
                                          <p:spTgt spid="139296"/>
                                        </p:tgtEl>
                                      </p:cBhvr>
                                    </p:animEffect>
                                  </p:childTnLst>
                                </p:cTn>
                              </p:par>
                            </p:childTnLst>
                          </p:cTn>
                        </p:par>
                        <p:par>
                          <p:cTn id="8" fill="hold" nodeType="afterGroup">
                            <p:stCondLst>
                              <p:cond delay="500"/>
                            </p:stCondLst>
                            <p:childTnLst>
                              <p:par>
                                <p:cTn id="9" presetID="22" presetClass="exit" presetSubtype="1" fill="hold" nodeType="afterEffect">
                                  <p:stCondLst>
                                    <p:cond delay="0"/>
                                  </p:stCondLst>
                                  <p:childTnLst>
                                    <p:animEffect transition="out" filter="wipe(up)">
                                      <p:cBhvr>
                                        <p:cTn id="10" dur="2000"/>
                                        <p:tgtEl>
                                          <p:spTgt spid="139276"/>
                                        </p:tgtEl>
                                      </p:cBhvr>
                                    </p:animEffect>
                                    <p:set>
                                      <p:cBhvr>
                                        <p:cTn id="11" dur="1" fill="hold">
                                          <p:stCondLst>
                                            <p:cond delay="1999"/>
                                          </p:stCondLst>
                                        </p:cTn>
                                        <p:tgtEl>
                                          <p:spTgt spid="139276"/>
                                        </p:tgtEl>
                                        <p:attrNameLst>
                                          <p:attrName>style.visibility</p:attrName>
                                        </p:attrNameLst>
                                      </p:cBhvr>
                                      <p:to>
                                        <p:strVal val="hidden"/>
                                      </p:to>
                                    </p:set>
                                  </p:childTnLst>
                                </p:cTn>
                              </p:par>
                            </p:childTnLst>
                          </p:cTn>
                        </p:par>
                        <p:par>
                          <p:cTn id="12" fill="hold" nodeType="afterGroup">
                            <p:stCondLst>
                              <p:cond delay="2500"/>
                            </p:stCondLst>
                            <p:childTnLst>
                              <p:par>
                                <p:cTn id="13" presetID="17" presetClass="entr" presetSubtype="10" fill="hold" grpId="0" nodeType="afterEffect">
                                  <p:stCondLst>
                                    <p:cond delay="0"/>
                                  </p:stCondLst>
                                  <p:childTnLst>
                                    <p:set>
                                      <p:cBhvr>
                                        <p:cTn id="14" dur="1" fill="hold">
                                          <p:stCondLst>
                                            <p:cond delay="0"/>
                                          </p:stCondLst>
                                        </p:cTn>
                                        <p:tgtEl>
                                          <p:spTgt spid="139290"/>
                                        </p:tgtEl>
                                        <p:attrNameLst>
                                          <p:attrName>style.visibility</p:attrName>
                                        </p:attrNameLst>
                                      </p:cBhvr>
                                      <p:to>
                                        <p:strVal val="visible"/>
                                      </p:to>
                                    </p:set>
                                    <p:anim calcmode="lin" valueType="num">
                                      <p:cBhvr>
                                        <p:cTn id="15" dur="1000" fill="hold"/>
                                        <p:tgtEl>
                                          <p:spTgt spid="139290"/>
                                        </p:tgtEl>
                                        <p:attrNameLst>
                                          <p:attrName>ppt_w</p:attrName>
                                        </p:attrNameLst>
                                      </p:cBhvr>
                                      <p:tavLst>
                                        <p:tav tm="0">
                                          <p:val>
                                            <p:fltVal val="0"/>
                                          </p:val>
                                        </p:tav>
                                        <p:tav tm="100000">
                                          <p:val>
                                            <p:strVal val="#ppt_w"/>
                                          </p:val>
                                        </p:tav>
                                      </p:tavLst>
                                    </p:anim>
                                    <p:anim calcmode="lin" valueType="num">
                                      <p:cBhvr>
                                        <p:cTn id="16" dur="1000" fill="hold"/>
                                        <p:tgtEl>
                                          <p:spTgt spid="1392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0" grpId="0"/>
      <p:bldP spid="13929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12954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31080" name="Text Box 8"/>
          <p:cNvSpPr txBox="1">
            <a:spLocks noChangeArrowheads="1"/>
          </p:cNvSpPr>
          <p:nvPr/>
        </p:nvSpPr>
        <p:spPr bwMode="auto">
          <a:xfrm>
            <a:off x="990600" y="1752600"/>
            <a:ext cx="7086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 counter can form the same pattern of 0’s and 1’s with logic levels. The first stage in the counter represents the least significant bit – notice that these waveforms follow the same pattern as counting in binary.</a:t>
            </a:r>
          </a:p>
        </p:txBody>
      </p:sp>
      <p:graphicFrame>
        <p:nvGraphicFramePr>
          <p:cNvPr id="131081" name="Object 9"/>
          <p:cNvGraphicFramePr>
            <a:graphicFrameLocks noChangeAspect="1"/>
          </p:cNvGraphicFramePr>
          <p:nvPr/>
        </p:nvGraphicFramePr>
        <p:xfrm>
          <a:off x="1828800" y="3846513"/>
          <a:ext cx="5491163" cy="1436687"/>
        </p:xfrm>
        <a:graphic>
          <a:graphicData uri="http://schemas.openxmlformats.org/presentationml/2006/ole">
            <mc:AlternateContent xmlns:mc="http://schemas.openxmlformats.org/markup-compatibility/2006">
              <mc:Choice xmlns:v="urn:schemas-microsoft-com:vml" Requires="v">
                <p:oleObj spid="_x0000_s131096" name="CorelDRAW" r:id="rId5" imgW="2143658" imgH="560832" progId="CorelDRAW.Graphic.12">
                  <p:embed/>
                </p:oleObj>
              </mc:Choice>
              <mc:Fallback>
                <p:oleObj name="CorelDRAW" r:id="rId5" imgW="2143658" imgH="560832" progId="CorelDRAW.Graphic.1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846513"/>
                        <a:ext cx="5491163" cy="14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2" name="Object 10"/>
          <p:cNvGraphicFramePr>
            <a:graphicFrameLocks noChangeAspect="1"/>
          </p:cNvGraphicFramePr>
          <p:nvPr/>
        </p:nvGraphicFramePr>
        <p:xfrm>
          <a:off x="1600200" y="3733800"/>
          <a:ext cx="6172200" cy="1636713"/>
        </p:xfrm>
        <a:graphic>
          <a:graphicData uri="http://schemas.openxmlformats.org/presentationml/2006/ole">
            <mc:AlternateContent xmlns:mc="http://schemas.openxmlformats.org/markup-compatibility/2006">
              <mc:Choice xmlns:v="urn:schemas-microsoft-com:vml" Requires="v">
                <p:oleObj spid="_x0000_s131097" name="CorelDRAW" r:id="rId7" imgW="2330806" imgH="655320" progId="CorelDRAW.Graphic.12">
                  <p:embed/>
                </p:oleObj>
              </mc:Choice>
              <mc:Fallback>
                <p:oleObj name="CorelDRAW" r:id="rId7" imgW="2330806" imgH="655320" progId="CorelDRAW.Graphic.1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733800"/>
                        <a:ext cx="6172200"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3" name="Text Box 11"/>
          <p:cNvSpPr txBox="1">
            <a:spLocks noChangeArrowheads="1"/>
          </p:cNvSpPr>
          <p:nvPr/>
        </p:nvSpPr>
        <p:spPr bwMode="auto">
          <a:xfrm>
            <a:off x="914400" y="3770313"/>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chemeClr val="tx2"/>
                </a:solidFill>
                <a:ea typeface="宋体" panose="02010600030101010101" pitchFamily="2" charset="-122"/>
              </a:rPr>
              <a:t>LSB</a:t>
            </a:r>
          </a:p>
        </p:txBody>
      </p:sp>
      <p:sp>
        <p:nvSpPr>
          <p:cNvPr id="131084" name="Text Box 12"/>
          <p:cNvSpPr txBox="1">
            <a:spLocks noChangeArrowheads="1"/>
          </p:cNvSpPr>
          <p:nvPr/>
        </p:nvSpPr>
        <p:spPr bwMode="auto">
          <a:xfrm>
            <a:off x="914400" y="4913313"/>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FF0000"/>
                </a:solidFill>
                <a:ea typeface="宋体" panose="02010600030101010101" pitchFamily="2" charset="-122"/>
              </a:rPr>
              <a:t>MSB</a:t>
            </a:r>
          </a:p>
        </p:txBody>
      </p:sp>
      <p:pic>
        <p:nvPicPr>
          <p:cNvPr id="131085" name="Picture 13" descr="SH2507-cro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1086" name="Text Box 1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1087" name="Rectangle 15"/>
          <p:cNvSpPr>
            <a:spLocks noChangeArrowheads="1"/>
          </p:cNvSpPr>
          <p:nvPr/>
        </p:nvSpPr>
        <p:spPr bwMode="auto">
          <a:xfrm>
            <a:off x="914400" y="1143000"/>
            <a:ext cx="25447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Counting in Binary</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1082"/>
                                        </p:tgtEl>
                                        <p:attrNameLst>
                                          <p:attrName>style.visibility</p:attrName>
                                        </p:attrNameLst>
                                      </p:cBhvr>
                                      <p:to>
                                        <p:strVal val="visible"/>
                                      </p:to>
                                    </p:set>
                                    <p:animEffect transition="in" filter="wipe(left)">
                                      <p:cBhvr>
                                        <p:cTn id="7" dur="5000"/>
                                        <p:tgtEl>
                                          <p:spTgt spid="131082"/>
                                        </p:tgtEl>
                                      </p:cBhvr>
                                    </p:animEffect>
                                  </p:childTnLst>
                                </p:cTn>
                              </p:par>
                            </p:childTnLst>
                          </p:cTn>
                        </p:par>
                        <p:par>
                          <p:cTn id="8" fill="hold" nodeType="afterGroup">
                            <p:stCondLst>
                              <p:cond delay="5000"/>
                            </p:stCondLst>
                            <p:childTnLst>
                              <p:par>
                                <p:cTn id="9" presetID="2" presetClass="entr" presetSubtype="8" fill="hold" grpId="0" nodeType="afterEffect">
                                  <p:stCondLst>
                                    <p:cond delay="0"/>
                                  </p:stCondLst>
                                  <p:childTnLst>
                                    <p:set>
                                      <p:cBhvr>
                                        <p:cTn id="10" dur="1" fill="hold">
                                          <p:stCondLst>
                                            <p:cond delay="0"/>
                                          </p:stCondLst>
                                        </p:cTn>
                                        <p:tgtEl>
                                          <p:spTgt spid="131083"/>
                                        </p:tgtEl>
                                        <p:attrNameLst>
                                          <p:attrName>style.visibility</p:attrName>
                                        </p:attrNameLst>
                                      </p:cBhvr>
                                      <p:to>
                                        <p:strVal val="visible"/>
                                      </p:to>
                                    </p:set>
                                    <p:anim calcmode="lin" valueType="num">
                                      <p:cBhvr additive="base">
                                        <p:cTn id="11" dur="500" fill="hold"/>
                                        <p:tgtEl>
                                          <p:spTgt spid="131083"/>
                                        </p:tgtEl>
                                        <p:attrNameLst>
                                          <p:attrName>ppt_x</p:attrName>
                                        </p:attrNameLst>
                                      </p:cBhvr>
                                      <p:tavLst>
                                        <p:tav tm="0">
                                          <p:val>
                                            <p:strVal val="0-#ppt_w/2"/>
                                          </p:val>
                                        </p:tav>
                                        <p:tav tm="100000">
                                          <p:val>
                                            <p:strVal val="#ppt_x"/>
                                          </p:val>
                                        </p:tav>
                                      </p:tavLst>
                                    </p:anim>
                                    <p:anim calcmode="lin" valueType="num">
                                      <p:cBhvr additive="base">
                                        <p:cTn id="12" dur="500" fill="hold"/>
                                        <p:tgtEl>
                                          <p:spTgt spid="13108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500"/>
                            </p:stCondLst>
                            <p:childTnLst>
                              <p:par>
                                <p:cTn id="14" presetID="2" presetClass="entr" presetSubtype="8" fill="hold" grpId="0" nodeType="afterEffect">
                                  <p:stCondLst>
                                    <p:cond delay="0"/>
                                  </p:stCondLst>
                                  <p:childTnLst>
                                    <p:set>
                                      <p:cBhvr>
                                        <p:cTn id="15" dur="1" fill="hold">
                                          <p:stCondLst>
                                            <p:cond delay="0"/>
                                          </p:stCondLst>
                                        </p:cTn>
                                        <p:tgtEl>
                                          <p:spTgt spid="131084"/>
                                        </p:tgtEl>
                                        <p:attrNameLst>
                                          <p:attrName>style.visibility</p:attrName>
                                        </p:attrNameLst>
                                      </p:cBhvr>
                                      <p:to>
                                        <p:strVal val="visible"/>
                                      </p:to>
                                    </p:set>
                                    <p:anim calcmode="lin" valueType="num">
                                      <p:cBhvr additive="base">
                                        <p:cTn id="16" dur="500" fill="hold"/>
                                        <p:tgtEl>
                                          <p:spTgt spid="131084"/>
                                        </p:tgtEl>
                                        <p:attrNameLst>
                                          <p:attrName>ppt_x</p:attrName>
                                        </p:attrNameLst>
                                      </p:cBhvr>
                                      <p:tavLst>
                                        <p:tav tm="0">
                                          <p:val>
                                            <p:strVal val="0-#ppt_w/2"/>
                                          </p:val>
                                        </p:tav>
                                        <p:tav tm="100000">
                                          <p:val>
                                            <p:strVal val="#ppt_x"/>
                                          </p:val>
                                        </p:tav>
                                      </p:tavLst>
                                    </p:anim>
                                    <p:anim calcmode="lin" valueType="num">
                                      <p:cBhvr additive="base">
                                        <p:cTn id="17" dur="500" fill="hold"/>
                                        <p:tgtEl>
                                          <p:spTgt spid="131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3" grpId="0"/>
      <p:bldP spid="13108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58" name="Picture 1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
            <a:ext cx="39624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6149" name="Text Box 5"/>
          <p:cNvSpPr txBox="1">
            <a:spLocks noChangeArrowheads="1"/>
          </p:cNvSpPr>
          <p:nvPr/>
        </p:nvSpPr>
        <p:spPr bwMode="auto">
          <a:xfrm>
            <a:off x="2438400" y="2286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Selected Key Terms</a:t>
            </a:r>
          </a:p>
        </p:txBody>
      </p:sp>
      <p:sp>
        <p:nvSpPr>
          <p:cNvPr id="6159" name="Rectangle 15"/>
          <p:cNvSpPr>
            <a:spLocks noChangeArrowheads="1"/>
          </p:cNvSpPr>
          <p:nvPr/>
        </p:nvSpPr>
        <p:spPr bwMode="auto">
          <a:xfrm>
            <a:off x="20638" y="0"/>
            <a:ext cx="9155112" cy="6889750"/>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Text Box 16"/>
          <p:cNvSpPr txBox="1">
            <a:spLocks noChangeArrowheads="1"/>
          </p:cNvSpPr>
          <p:nvPr/>
        </p:nvSpPr>
        <p:spPr bwMode="auto">
          <a:xfrm>
            <a:off x="1447800" y="147955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a:latin typeface="Times" panose="02020603050405020304" pitchFamily="18" charset="0"/>
                <a:ea typeface="宋体" panose="02010600030101010101" pitchFamily="2" charset="-122"/>
                <a:cs typeface="Times New Roman" panose="02020603050405020304" pitchFamily="18" charset="0"/>
              </a:rPr>
              <a:t> </a:t>
            </a:r>
          </a:p>
        </p:txBody>
      </p:sp>
      <p:sp>
        <p:nvSpPr>
          <p:cNvPr id="6161" name="Text Box 17"/>
          <p:cNvSpPr txBox="1">
            <a:spLocks noChangeArrowheads="1"/>
          </p:cNvSpPr>
          <p:nvPr/>
        </p:nvSpPr>
        <p:spPr bwMode="auto">
          <a:xfrm>
            <a:off x="152400" y="1546225"/>
            <a:ext cx="22098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Asynchronous  </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Modulus</a:t>
            </a:r>
            <a:endParaRPr lang="en-US" altLang="zh-CN" b="1" i="1">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b="1" i="1">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Synchronous</a:t>
            </a:r>
          </a:p>
          <a:p>
            <a:pPr algn="r" eaLnBrk="1" hangingPunct="1"/>
            <a:endParaRPr lang="en-US" altLang="zh-CN" sz="14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Terminal count</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State machine</a:t>
            </a:r>
          </a:p>
          <a:p>
            <a:pPr algn="r" eaLnBrk="1" hangingPunct="1"/>
            <a:endPar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0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Cascade</a:t>
            </a:r>
          </a:p>
          <a:p>
            <a:pPr algn="r" eaLnBrk="1" hangingPunct="1"/>
            <a:endPar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p:txBody>
      </p:sp>
      <p:sp>
        <p:nvSpPr>
          <p:cNvPr id="6162" name="Text Box 18"/>
          <p:cNvSpPr txBox="1">
            <a:spLocks noChangeArrowheads="1"/>
          </p:cNvSpPr>
          <p:nvPr/>
        </p:nvSpPr>
        <p:spPr bwMode="auto">
          <a:xfrm>
            <a:off x="2444750" y="1543050"/>
            <a:ext cx="647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Times" panose="02020603050405020304" pitchFamily="18" charset="0"/>
                <a:ea typeface="宋体" panose="02010600030101010101" pitchFamily="2" charset="-122"/>
                <a:cs typeface="Times New Roman" panose="02020603050405020304" pitchFamily="18" charset="0"/>
              </a:rPr>
              <a:t>Not occurring at the same time.</a:t>
            </a:r>
          </a:p>
        </p:txBody>
      </p:sp>
      <p:sp>
        <p:nvSpPr>
          <p:cNvPr id="6163" name="Text Box 19"/>
          <p:cNvSpPr txBox="1">
            <a:spLocks noChangeArrowheads="1"/>
          </p:cNvSpPr>
          <p:nvPr/>
        </p:nvSpPr>
        <p:spPr bwMode="auto">
          <a:xfrm>
            <a:off x="2438400" y="2089150"/>
            <a:ext cx="647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The number of unique states through which a counter will sequence.</a:t>
            </a:r>
          </a:p>
        </p:txBody>
      </p:sp>
      <p:sp>
        <p:nvSpPr>
          <p:cNvPr id="6164" name="Text Box 20"/>
          <p:cNvSpPr txBox="1">
            <a:spLocks noChangeArrowheads="1"/>
          </p:cNvSpPr>
          <p:nvPr/>
        </p:nvSpPr>
        <p:spPr bwMode="auto">
          <a:xfrm>
            <a:off x="2438400" y="300355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Occurring at the same time.</a:t>
            </a:r>
          </a:p>
        </p:txBody>
      </p:sp>
      <p:sp>
        <p:nvSpPr>
          <p:cNvPr id="6165" name="Text Box 21"/>
          <p:cNvSpPr txBox="1">
            <a:spLocks noChangeArrowheads="1"/>
          </p:cNvSpPr>
          <p:nvPr/>
        </p:nvSpPr>
        <p:spPr bwMode="auto">
          <a:xfrm>
            <a:off x="2438400" y="35814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Times" panose="02020603050405020304" pitchFamily="18" charset="0"/>
                <a:ea typeface="宋体" panose="02010600030101010101" pitchFamily="2" charset="-122"/>
                <a:cs typeface="Times New Roman" panose="02020603050405020304" pitchFamily="18" charset="0"/>
              </a:rPr>
              <a:t>The final state in a counter’s sequence.  </a:t>
            </a:r>
          </a:p>
        </p:txBody>
      </p:sp>
      <p:sp>
        <p:nvSpPr>
          <p:cNvPr id="6166" name="Text Box 22"/>
          <p:cNvSpPr txBox="1">
            <a:spLocks noChangeArrowheads="1"/>
          </p:cNvSpPr>
          <p:nvPr/>
        </p:nvSpPr>
        <p:spPr bwMode="auto">
          <a:xfrm>
            <a:off x="2438400" y="4146550"/>
            <a:ext cx="647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Times" panose="02020603050405020304" pitchFamily="18" charset="0"/>
                <a:ea typeface="宋体" panose="02010600030101010101" pitchFamily="2" charset="-122"/>
                <a:cs typeface="Times New Roman" panose="02020603050405020304" pitchFamily="18" charset="0"/>
              </a:rPr>
              <a:t>A logic system exhibiting a sequence of states or values.</a:t>
            </a:r>
          </a:p>
        </p:txBody>
      </p:sp>
      <p:sp>
        <p:nvSpPr>
          <p:cNvPr id="6167" name="Text Box 23"/>
          <p:cNvSpPr txBox="1">
            <a:spLocks noChangeArrowheads="1"/>
          </p:cNvSpPr>
          <p:nvPr/>
        </p:nvSpPr>
        <p:spPr bwMode="auto">
          <a:xfrm>
            <a:off x="2438400" y="5045075"/>
            <a:ext cx="6477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Times" panose="02020603050405020304" pitchFamily="18" charset="0"/>
                <a:ea typeface="宋体" panose="02010600030101010101" pitchFamily="2" charset="-122"/>
                <a:cs typeface="Times New Roman" panose="02020603050405020304" pitchFamily="18" charset="0"/>
              </a:rPr>
              <a:t>To connect “end-to-end” as when several counters are connected from the terminal count output of one to the enable input of the next counter.</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66"/>
                                        </p:tgtEl>
                                        <p:attrNameLst>
                                          <p:attrName>style.visibility</p:attrName>
                                        </p:attrNameLst>
                                      </p:cBhvr>
                                      <p:to>
                                        <p:strVal val="visible"/>
                                      </p:to>
                                    </p:set>
                                    <p:anim calcmode="lin" valueType="num">
                                      <p:cBhvr additive="base">
                                        <p:cTn id="31" dur="500" fill="hold"/>
                                        <p:tgtEl>
                                          <p:spTgt spid="6166"/>
                                        </p:tgtEl>
                                        <p:attrNameLst>
                                          <p:attrName>ppt_x</p:attrName>
                                        </p:attrNameLst>
                                      </p:cBhvr>
                                      <p:tavLst>
                                        <p:tav tm="0">
                                          <p:val>
                                            <p:strVal val="1+#ppt_w/2"/>
                                          </p:val>
                                        </p:tav>
                                        <p:tav tm="100000">
                                          <p:val>
                                            <p:strVal val="#ppt_x"/>
                                          </p:val>
                                        </p:tav>
                                      </p:tavLst>
                                    </p:anim>
                                    <p:anim calcmode="lin" valueType="num">
                                      <p:cBhvr additive="base">
                                        <p:cTn id="32"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167"/>
                                        </p:tgtEl>
                                        <p:attrNameLst>
                                          <p:attrName>style.visibility</p:attrName>
                                        </p:attrNameLst>
                                      </p:cBhvr>
                                      <p:to>
                                        <p:strVal val="visible"/>
                                      </p:to>
                                    </p:set>
                                    <p:anim calcmode="lin" valueType="num">
                                      <p:cBhvr additive="base">
                                        <p:cTn id="37" dur="500" fill="hold"/>
                                        <p:tgtEl>
                                          <p:spTgt spid="6167"/>
                                        </p:tgtEl>
                                        <p:attrNameLst>
                                          <p:attrName>ppt_x</p:attrName>
                                        </p:attrNameLst>
                                      </p:cBhvr>
                                      <p:tavLst>
                                        <p:tav tm="0">
                                          <p:val>
                                            <p:strVal val="1+#ppt_w/2"/>
                                          </p:val>
                                        </p:tav>
                                        <p:tav tm="100000">
                                          <p:val>
                                            <p:strVal val="#ppt_x"/>
                                          </p:val>
                                        </p:tav>
                                      </p:tavLst>
                                    </p:anim>
                                    <p:anim calcmode="lin" valueType="num">
                                      <p:cBhvr additive="base">
                                        <p:cTn id="38"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P spid="6166" grpId="0" autoUpdateAnimBg="0"/>
      <p:bldP spid="616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0" name="Text Box 6"/>
          <p:cNvSpPr txBox="1">
            <a:spLocks noChangeArrowheads="1"/>
          </p:cNvSpPr>
          <p:nvPr/>
        </p:nvSpPr>
        <p:spPr bwMode="auto">
          <a:xfrm>
            <a:off x="838200" y="1600200"/>
            <a:ext cx="65532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1.	The counter shown below is an example of</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an asynchronous counter</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a BCD counter</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c.  a synchronous counter</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d.  none of the above</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endParaRPr lang="en-US" altLang="zh-CN">
              <a:solidFill>
                <a:schemeClr val="tx2"/>
              </a:solidFill>
              <a:latin typeface="Times New Roman" panose="02020603050405020304" pitchFamily="18" charset="0"/>
              <a:ea typeface="宋体" panose="02010600030101010101" pitchFamily="2" charset="-122"/>
            </a:endParaRPr>
          </a:p>
        </p:txBody>
      </p:sp>
      <p:sp>
        <p:nvSpPr>
          <p:cNvPr id="108549" name="WordArt 5" descr="White marble"/>
          <p:cNvSpPr>
            <a:spLocks noChangeArrowheads="1" noChangeShapeType="1" noTextEdit="1"/>
          </p:cNvSpPr>
          <p:nvPr/>
        </p:nvSpPr>
        <p:spPr bwMode="auto">
          <a:xfrm>
            <a:off x="3886200" y="5334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pSp>
        <p:nvGrpSpPr>
          <p:cNvPr id="108555" name="Group 11"/>
          <p:cNvGrpSpPr>
            <a:grpSpLocks/>
          </p:cNvGrpSpPr>
          <p:nvPr/>
        </p:nvGrpSpPr>
        <p:grpSpPr bwMode="auto">
          <a:xfrm>
            <a:off x="1828800" y="4343400"/>
            <a:ext cx="5486400" cy="1546225"/>
            <a:chOff x="1296" y="2477"/>
            <a:chExt cx="3456" cy="974"/>
          </a:xfrm>
        </p:grpSpPr>
        <p:graphicFrame>
          <p:nvGraphicFramePr>
            <p:cNvPr id="108556" name="Object 12"/>
            <p:cNvGraphicFramePr>
              <a:graphicFrameLocks noChangeAspect="1"/>
            </p:cNvGraphicFramePr>
            <p:nvPr/>
          </p:nvGraphicFramePr>
          <p:xfrm>
            <a:off x="1584" y="2496"/>
            <a:ext cx="2844" cy="955"/>
          </p:xfrm>
          <a:graphic>
            <a:graphicData uri="http://schemas.openxmlformats.org/presentationml/2006/ole">
              <mc:AlternateContent xmlns:mc="http://schemas.openxmlformats.org/markup-compatibility/2006">
                <mc:Choice xmlns:v="urn:schemas-microsoft-com:vml" Requires="v">
                  <p:oleObj spid="_x0000_s108581" name="CorelDRAW" r:id="rId5" imgW="2935384" imgH="985764" progId="CorelDRAW.Graphic.13">
                    <p:embed/>
                  </p:oleObj>
                </mc:Choice>
                <mc:Fallback>
                  <p:oleObj name="CorelDRAW" r:id="rId5" imgW="2935384" imgH="985764" progId="CorelDRAW.Graphic.1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2496"/>
                          <a:ext cx="2844"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7" name="Rectangle 13"/>
            <p:cNvSpPr>
              <a:spLocks noChangeArrowheads="1"/>
            </p:cNvSpPr>
            <p:nvPr/>
          </p:nvSpPr>
          <p:spPr bwMode="auto">
            <a:xfrm>
              <a:off x="1357" y="2992"/>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08558" name="Rectangle 14"/>
            <p:cNvSpPr>
              <a:spLocks noChangeArrowheads="1"/>
            </p:cNvSpPr>
            <p:nvPr/>
          </p:nvSpPr>
          <p:spPr bwMode="auto">
            <a:xfrm>
              <a:off x="1940"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08559" name="Rectangle 15"/>
            <p:cNvSpPr>
              <a:spLocks noChangeArrowheads="1"/>
            </p:cNvSpPr>
            <p:nvPr/>
          </p:nvSpPr>
          <p:spPr bwMode="auto">
            <a:xfrm>
              <a:off x="1964"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grpSp>
          <p:nvGrpSpPr>
            <p:cNvPr id="108560" name="Group 16"/>
            <p:cNvGrpSpPr>
              <a:grpSpLocks/>
            </p:cNvGrpSpPr>
            <p:nvPr/>
          </p:nvGrpSpPr>
          <p:grpSpPr bwMode="auto">
            <a:xfrm>
              <a:off x="2304" y="3120"/>
              <a:ext cx="240" cy="173"/>
              <a:chOff x="2304" y="3120"/>
              <a:chExt cx="240" cy="173"/>
            </a:xfrm>
          </p:grpSpPr>
          <p:sp>
            <p:nvSpPr>
              <p:cNvPr id="108561" name="Text Box 17"/>
              <p:cNvSpPr txBox="1">
                <a:spLocks noChangeArrowheads="1"/>
              </p:cNvSpPr>
              <p:nvPr/>
            </p:nvSpPr>
            <p:spPr bwMode="auto">
              <a:xfrm>
                <a:off x="2304" y="3120"/>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08562" name="Line 18"/>
              <p:cNvSpPr>
                <a:spLocks noChangeShapeType="1"/>
              </p:cNvSpPr>
              <p:nvPr/>
            </p:nvSpPr>
            <p:spPr bwMode="auto">
              <a:xfrm>
                <a:off x="2374" y="3156"/>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8563" name="Text Box 19"/>
            <p:cNvSpPr txBox="1">
              <a:spLocks noChangeArrowheads="1"/>
            </p:cNvSpPr>
            <p:nvPr/>
          </p:nvSpPr>
          <p:spPr bwMode="auto">
            <a:xfrm>
              <a:off x="2400"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08564" name="Rectangle 20"/>
            <p:cNvSpPr>
              <a:spLocks noChangeArrowheads="1"/>
            </p:cNvSpPr>
            <p:nvPr/>
          </p:nvSpPr>
          <p:spPr bwMode="auto">
            <a:xfrm>
              <a:off x="2047"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08565" name="Rectangle 21"/>
            <p:cNvSpPr>
              <a:spLocks noChangeArrowheads="1"/>
            </p:cNvSpPr>
            <p:nvPr/>
          </p:nvSpPr>
          <p:spPr bwMode="auto">
            <a:xfrm>
              <a:off x="3039"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08566" name="Rectangle 22"/>
            <p:cNvSpPr>
              <a:spLocks noChangeArrowheads="1"/>
            </p:cNvSpPr>
            <p:nvPr/>
          </p:nvSpPr>
          <p:spPr bwMode="auto">
            <a:xfrm>
              <a:off x="4044"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08567" name="Rectangle 23"/>
            <p:cNvSpPr>
              <a:spLocks noChangeArrowheads="1"/>
            </p:cNvSpPr>
            <p:nvPr/>
          </p:nvSpPr>
          <p:spPr bwMode="auto">
            <a:xfrm>
              <a:off x="2949"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08568" name="Rectangle 24"/>
            <p:cNvSpPr>
              <a:spLocks noChangeArrowheads="1"/>
            </p:cNvSpPr>
            <p:nvPr/>
          </p:nvSpPr>
          <p:spPr bwMode="auto">
            <a:xfrm>
              <a:off x="3957"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08569" name="Rectangle 25"/>
            <p:cNvSpPr>
              <a:spLocks noChangeArrowheads="1"/>
            </p:cNvSpPr>
            <p:nvPr/>
          </p:nvSpPr>
          <p:spPr bwMode="auto">
            <a:xfrm>
              <a:off x="2948"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08570" name="Rectangle 26"/>
            <p:cNvSpPr>
              <a:spLocks noChangeArrowheads="1"/>
            </p:cNvSpPr>
            <p:nvPr/>
          </p:nvSpPr>
          <p:spPr bwMode="auto">
            <a:xfrm>
              <a:off x="3956"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08571" name="Text Box 27"/>
            <p:cNvSpPr txBox="1">
              <a:spLocks noChangeArrowheads="1"/>
            </p:cNvSpPr>
            <p:nvPr/>
          </p:nvSpPr>
          <p:spPr bwMode="auto">
            <a:xfrm>
              <a:off x="3386"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08572" name="Text Box 28"/>
            <p:cNvSpPr txBox="1">
              <a:spLocks noChangeArrowheads="1"/>
            </p:cNvSpPr>
            <p:nvPr/>
          </p:nvSpPr>
          <p:spPr bwMode="auto">
            <a:xfrm>
              <a:off x="4416"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grpSp>
          <p:nvGrpSpPr>
            <p:cNvPr id="108573" name="Group 29"/>
            <p:cNvGrpSpPr>
              <a:grpSpLocks/>
            </p:cNvGrpSpPr>
            <p:nvPr/>
          </p:nvGrpSpPr>
          <p:grpSpPr bwMode="auto">
            <a:xfrm>
              <a:off x="3264" y="3120"/>
              <a:ext cx="240" cy="173"/>
              <a:chOff x="3264" y="3120"/>
              <a:chExt cx="240" cy="173"/>
            </a:xfrm>
          </p:grpSpPr>
          <p:sp>
            <p:nvSpPr>
              <p:cNvPr id="108574" name="Text Box 30"/>
              <p:cNvSpPr txBox="1">
                <a:spLocks noChangeArrowheads="1"/>
              </p:cNvSpPr>
              <p:nvPr/>
            </p:nvSpPr>
            <p:spPr bwMode="auto">
              <a:xfrm>
                <a:off x="3264" y="3120"/>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08575" name="Line 31"/>
              <p:cNvSpPr>
                <a:spLocks noChangeShapeType="1"/>
              </p:cNvSpPr>
              <p:nvPr/>
            </p:nvSpPr>
            <p:spPr bwMode="auto">
              <a:xfrm>
                <a:off x="3334" y="3156"/>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8576" name="Rectangle 32"/>
            <p:cNvSpPr>
              <a:spLocks noChangeArrowheads="1"/>
            </p:cNvSpPr>
            <p:nvPr/>
          </p:nvSpPr>
          <p:spPr bwMode="auto">
            <a:xfrm>
              <a:off x="1296" y="2477"/>
              <a:ext cx="23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HIGH</a:t>
              </a:r>
              <a:endParaRPr lang="en-US" altLang="zh-CN" sz="1200">
                <a:ea typeface="宋体" panose="02010600030101010101" pitchFamily="2" charset="-122"/>
              </a:endParaRPr>
            </a:p>
          </p:txBody>
        </p:sp>
      </p:grpSp>
    </p:spTree>
  </p:cSld>
  <p:clrMapOvr>
    <a:masterClrMapping/>
  </p:clrMapOvr>
  <p:transition>
    <p:circl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3" name="Text Box 3"/>
          <p:cNvSpPr txBox="1">
            <a:spLocks noChangeArrowheads="1"/>
          </p:cNvSpPr>
          <p:nvPr/>
        </p:nvSpPr>
        <p:spPr bwMode="auto">
          <a:xfrm>
            <a:off x="838200" y="1592263"/>
            <a:ext cx="6553200"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buFontTx/>
              <a:buAutoNum type="arabicPeriod" startAt="2"/>
            </a:pPr>
            <a:r>
              <a:rPr lang="en-US" altLang="zh-CN">
                <a:solidFill>
                  <a:schemeClr val="tx2"/>
                </a:solidFill>
                <a:latin typeface="Times New Roman" panose="02020603050405020304" pitchFamily="18" charset="0"/>
                <a:ea typeface="宋体" panose="02010600030101010101" pitchFamily="2" charset="-122"/>
              </a:rPr>
              <a:t>The </a:t>
            </a:r>
            <a:r>
              <a:rPr lang="en-US" altLang="zh-CN" i="1">
                <a:solidFill>
                  <a:schemeClr val="tx2"/>
                </a:solidFill>
                <a:latin typeface="Times New Roman" panose="02020603050405020304" pitchFamily="18" charset="0"/>
                <a:ea typeface="宋体" panose="02010600030101010101" pitchFamily="2" charset="-122"/>
              </a:rPr>
              <a:t>Q</a:t>
            </a:r>
            <a:r>
              <a:rPr lang="en-US" altLang="zh-CN" baseline="-25000">
                <a:solidFill>
                  <a:schemeClr val="tx2"/>
                </a:solidFill>
                <a:latin typeface="Times New Roman" panose="02020603050405020304" pitchFamily="18" charset="0"/>
                <a:ea typeface="宋体" panose="02010600030101010101" pitchFamily="2" charset="-122"/>
              </a:rPr>
              <a:t>0</a:t>
            </a:r>
            <a:r>
              <a:rPr lang="en-US" altLang="zh-CN">
                <a:solidFill>
                  <a:schemeClr val="tx2"/>
                </a:solidFill>
                <a:latin typeface="Times New Roman" panose="02020603050405020304" pitchFamily="18" charset="0"/>
                <a:ea typeface="宋体" panose="02010600030101010101" pitchFamily="2" charset="-122"/>
              </a:rPr>
              <a:t> output of the counter shown</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is present before </a:t>
            </a:r>
            <a:r>
              <a:rPr lang="en-US" altLang="zh-CN" i="1">
                <a:solidFill>
                  <a:schemeClr val="tx2"/>
                </a:solidFill>
                <a:latin typeface="Times New Roman" panose="02020603050405020304" pitchFamily="18" charset="0"/>
                <a:ea typeface="宋体" panose="02010600030101010101" pitchFamily="2" charset="-122"/>
              </a:rPr>
              <a:t>Q</a:t>
            </a:r>
            <a:r>
              <a:rPr lang="en-US" altLang="zh-CN" baseline="-25000">
                <a:solidFill>
                  <a:schemeClr val="tx2"/>
                </a:solidFill>
                <a:latin typeface="Times New Roman" panose="02020603050405020304" pitchFamily="18" charset="0"/>
                <a:ea typeface="宋体" panose="02010600030101010101" pitchFamily="2" charset="-122"/>
              </a:rPr>
              <a:t>1</a:t>
            </a:r>
            <a:r>
              <a:rPr lang="en-US" altLang="zh-CN">
                <a:solidFill>
                  <a:schemeClr val="tx2"/>
                </a:solidFill>
                <a:latin typeface="Times New Roman" panose="02020603050405020304" pitchFamily="18" charset="0"/>
                <a:ea typeface="宋体" panose="02010600030101010101" pitchFamily="2" charset="-122"/>
              </a:rPr>
              <a:t> or </a:t>
            </a:r>
            <a:r>
              <a:rPr lang="en-US" altLang="zh-CN" i="1">
                <a:solidFill>
                  <a:schemeClr val="tx2"/>
                </a:solidFill>
                <a:latin typeface="Times New Roman" panose="02020603050405020304" pitchFamily="18" charset="0"/>
                <a:ea typeface="宋体" panose="02010600030101010101" pitchFamily="2" charset="-122"/>
              </a:rPr>
              <a:t>Q</a:t>
            </a:r>
            <a:r>
              <a:rPr lang="en-US" altLang="zh-CN" baseline="-25000">
                <a:solidFill>
                  <a:schemeClr val="tx2"/>
                </a:solidFill>
                <a:latin typeface="Times New Roman" panose="02020603050405020304" pitchFamily="18" charset="0"/>
                <a:ea typeface="宋体" panose="02010600030101010101" pitchFamily="2" charset="-122"/>
              </a:rPr>
              <a:t>2</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changes on every clock pulse</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c.  has a higher frequency than </a:t>
            </a:r>
            <a:r>
              <a:rPr lang="en-US" altLang="zh-CN" i="1">
                <a:solidFill>
                  <a:schemeClr val="tx2"/>
                </a:solidFill>
                <a:latin typeface="Times New Roman" panose="02020603050405020304" pitchFamily="18" charset="0"/>
                <a:ea typeface="宋体" panose="02010600030101010101" pitchFamily="2" charset="-122"/>
              </a:rPr>
              <a:t>Q</a:t>
            </a:r>
            <a:r>
              <a:rPr lang="en-US" altLang="zh-CN" baseline="-25000">
                <a:solidFill>
                  <a:schemeClr val="tx2"/>
                </a:solidFill>
                <a:latin typeface="Times New Roman" panose="02020603050405020304" pitchFamily="18" charset="0"/>
                <a:ea typeface="宋体" panose="02010600030101010101" pitchFamily="2" charset="-122"/>
              </a:rPr>
              <a:t>1</a:t>
            </a:r>
            <a:r>
              <a:rPr lang="en-US" altLang="zh-CN">
                <a:solidFill>
                  <a:schemeClr val="tx2"/>
                </a:solidFill>
                <a:latin typeface="Times New Roman" panose="02020603050405020304" pitchFamily="18" charset="0"/>
                <a:ea typeface="宋体" panose="02010600030101010101" pitchFamily="2" charset="-122"/>
              </a:rPr>
              <a:t> or </a:t>
            </a:r>
            <a:r>
              <a:rPr lang="en-US" altLang="zh-CN" i="1">
                <a:solidFill>
                  <a:schemeClr val="tx2"/>
                </a:solidFill>
                <a:latin typeface="Times New Roman" panose="02020603050405020304" pitchFamily="18" charset="0"/>
                <a:ea typeface="宋体" panose="02010600030101010101" pitchFamily="2" charset="-122"/>
              </a:rPr>
              <a:t>Q</a:t>
            </a:r>
            <a:r>
              <a:rPr lang="en-US" altLang="zh-CN" baseline="-25000">
                <a:solidFill>
                  <a:schemeClr val="tx2"/>
                </a:solidFill>
                <a:latin typeface="Times New Roman" panose="02020603050405020304" pitchFamily="18" charset="0"/>
                <a:ea typeface="宋体" panose="02010600030101010101" pitchFamily="2" charset="-122"/>
              </a:rPr>
              <a:t>2</a:t>
            </a: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d.  all of the above</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50000"/>
              </a:spcBef>
            </a:pPr>
            <a:endParaRPr lang="en-US" altLang="zh-CN">
              <a:solidFill>
                <a:schemeClr val="tx2"/>
              </a:solidFill>
              <a:latin typeface="Times New Roman" panose="02020603050405020304" pitchFamily="18" charset="0"/>
              <a:ea typeface="宋体" panose="02010600030101010101" pitchFamily="2" charset="-122"/>
            </a:endParaRPr>
          </a:p>
        </p:txBody>
      </p:sp>
      <p:sp>
        <p:nvSpPr>
          <p:cNvPr id="194565" name="WordArt 5" descr="White marble"/>
          <p:cNvSpPr>
            <a:spLocks noChangeArrowheads="1" noChangeShapeType="1" noTextEdit="1"/>
          </p:cNvSpPr>
          <p:nvPr/>
        </p:nvSpPr>
        <p:spPr bwMode="auto">
          <a:xfrm>
            <a:off x="3886200" y="5334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pSp>
        <p:nvGrpSpPr>
          <p:cNvPr id="194566" name="Group 6"/>
          <p:cNvGrpSpPr>
            <a:grpSpLocks/>
          </p:cNvGrpSpPr>
          <p:nvPr/>
        </p:nvGrpSpPr>
        <p:grpSpPr bwMode="auto">
          <a:xfrm>
            <a:off x="1828800" y="4343400"/>
            <a:ext cx="5486400" cy="1546225"/>
            <a:chOff x="1296" y="2477"/>
            <a:chExt cx="3456" cy="974"/>
          </a:xfrm>
        </p:grpSpPr>
        <p:graphicFrame>
          <p:nvGraphicFramePr>
            <p:cNvPr id="194567" name="Object 7"/>
            <p:cNvGraphicFramePr>
              <a:graphicFrameLocks noChangeAspect="1"/>
            </p:cNvGraphicFramePr>
            <p:nvPr/>
          </p:nvGraphicFramePr>
          <p:xfrm>
            <a:off x="1584" y="2496"/>
            <a:ext cx="2844" cy="955"/>
          </p:xfrm>
          <a:graphic>
            <a:graphicData uri="http://schemas.openxmlformats.org/presentationml/2006/ole">
              <mc:AlternateContent xmlns:mc="http://schemas.openxmlformats.org/markup-compatibility/2006">
                <mc:Choice xmlns:v="urn:schemas-microsoft-com:vml" Requires="v">
                  <p:oleObj spid="_x0000_s194592" name="CorelDRAW" r:id="rId5" imgW="2935384" imgH="985764" progId="CorelDRAW.Graphic.13">
                    <p:embed/>
                  </p:oleObj>
                </mc:Choice>
                <mc:Fallback>
                  <p:oleObj name="CorelDRAW" r:id="rId5" imgW="2935384" imgH="985764" progId="CorelDRAW.Graphic.1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2496"/>
                          <a:ext cx="2844"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68" name="Rectangle 8"/>
            <p:cNvSpPr>
              <a:spLocks noChangeArrowheads="1"/>
            </p:cNvSpPr>
            <p:nvPr/>
          </p:nvSpPr>
          <p:spPr bwMode="auto">
            <a:xfrm>
              <a:off x="1357" y="2992"/>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94569" name="Rectangle 9"/>
            <p:cNvSpPr>
              <a:spLocks noChangeArrowheads="1"/>
            </p:cNvSpPr>
            <p:nvPr/>
          </p:nvSpPr>
          <p:spPr bwMode="auto">
            <a:xfrm>
              <a:off x="1940"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94570" name="Rectangle 10"/>
            <p:cNvSpPr>
              <a:spLocks noChangeArrowheads="1"/>
            </p:cNvSpPr>
            <p:nvPr/>
          </p:nvSpPr>
          <p:spPr bwMode="auto">
            <a:xfrm>
              <a:off x="1964"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grpSp>
          <p:nvGrpSpPr>
            <p:cNvPr id="194571" name="Group 11"/>
            <p:cNvGrpSpPr>
              <a:grpSpLocks/>
            </p:cNvGrpSpPr>
            <p:nvPr/>
          </p:nvGrpSpPr>
          <p:grpSpPr bwMode="auto">
            <a:xfrm>
              <a:off x="2304" y="3120"/>
              <a:ext cx="240" cy="173"/>
              <a:chOff x="2304" y="3120"/>
              <a:chExt cx="240" cy="173"/>
            </a:xfrm>
          </p:grpSpPr>
          <p:sp>
            <p:nvSpPr>
              <p:cNvPr id="194572" name="Text Box 12"/>
              <p:cNvSpPr txBox="1">
                <a:spLocks noChangeArrowheads="1"/>
              </p:cNvSpPr>
              <p:nvPr/>
            </p:nvSpPr>
            <p:spPr bwMode="auto">
              <a:xfrm>
                <a:off x="2304" y="3120"/>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94573" name="Line 13"/>
              <p:cNvSpPr>
                <a:spLocks noChangeShapeType="1"/>
              </p:cNvSpPr>
              <p:nvPr/>
            </p:nvSpPr>
            <p:spPr bwMode="auto">
              <a:xfrm>
                <a:off x="2374" y="3156"/>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574" name="Text Box 14"/>
            <p:cNvSpPr txBox="1">
              <a:spLocks noChangeArrowheads="1"/>
            </p:cNvSpPr>
            <p:nvPr/>
          </p:nvSpPr>
          <p:spPr bwMode="auto">
            <a:xfrm>
              <a:off x="2400"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94575" name="Rectangle 15"/>
            <p:cNvSpPr>
              <a:spLocks noChangeArrowheads="1"/>
            </p:cNvSpPr>
            <p:nvPr/>
          </p:nvSpPr>
          <p:spPr bwMode="auto">
            <a:xfrm>
              <a:off x="2047"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94576" name="Rectangle 16"/>
            <p:cNvSpPr>
              <a:spLocks noChangeArrowheads="1"/>
            </p:cNvSpPr>
            <p:nvPr/>
          </p:nvSpPr>
          <p:spPr bwMode="auto">
            <a:xfrm>
              <a:off x="3039"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94577" name="Rectangle 17"/>
            <p:cNvSpPr>
              <a:spLocks noChangeArrowheads="1"/>
            </p:cNvSpPr>
            <p:nvPr/>
          </p:nvSpPr>
          <p:spPr bwMode="auto">
            <a:xfrm>
              <a:off x="4044"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94578" name="Rectangle 18"/>
            <p:cNvSpPr>
              <a:spLocks noChangeArrowheads="1"/>
            </p:cNvSpPr>
            <p:nvPr/>
          </p:nvSpPr>
          <p:spPr bwMode="auto">
            <a:xfrm>
              <a:off x="2949"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94579" name="Rectangle 19"/>
            <p:cNvSpPr>
              <a:spLocks noChangeArrowheads="1"/>
            </p:cNvSpPr>
            <p:nvPr/>
          </p:nvSpPr>
          <p:spPr bwMode="auto">
            <a:xfrm>
              <a:off x="3957"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94580" name="Rectangle 20"/>
            <p:cNvSpPr>
              <a:spLocks noChangeArrowheads="1"/>
            </p:cNvSpPr>
            <p:nvPr/>
          </p:nvSpPr>
          <p:spPr bwMode="auto">
            <a:xfrm>
              <a:off x="2948"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94581" name="Rectangle 21"/>
            <p:cNvSpPr>
              <a:spLocks noChangeArrowheads="1"/>
            </p:cNvSpPr>
            <p:nvPr/>
          </p:nvSpPr>
          <p:spPr bwMode="auto">
            <a:xfrm>
              <a:off x="3956"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94582" name="Text Box 22"/>
            <p:cNvSpPr txBox="1">
              <a:spLocks noChangeArrowheads="1"/>
            </p:cNvSpPr>
            <p:nvPr/>
          </p:nvSpPr>
          <p:spPr bwMode="auto">
            <a:xfrm>
              <a:off x="3386"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94583" name="Text Box 23"/>
            <p:cNvSpPr txBox="1">
              <a:spLocks noChangeArrowheads="1"/>
            </p:cNvSpPr>
            <p:nvPr/>
          </p:nvSpPr>
          <p:spPr bwMode="auto">
            <a:xfrm>
              <a:off x="4416"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grpSp>
          <p:nvGrpSpPr>
            <p:cNvPr id="194584" name="Group 24"/>
            <p:cNvGrpSpPr>
              <a:grpSpLocks/>
            </p:cNvGrpSpPr>
            <p:nvPr/>
          </p:nvGrpSpPr>
          <p:grpSpPr bwMode="auto">
            <a:xfrm>
              <a:off x="3264" y="3120"/>
              <a:ext cx="240" cy="173"/>
              <a:chOff x="3264" y="3120"/>
              <a:chExt cx="240" cy="173"/>
            </a:xfrm>
          </p:grpSpPr>
          <p:sp>
            <p:nvSpPr>
              <p:cNvPr id="194585" name="Text Box 25"/>
              <p:cNvSpPr txBox="1">
                <a:spLocks noChangeArrowheads="1"/>
              </p:cNvSpPr>
              <p:nvPr/>
            </p:nvSpPr>
            <p:spPr bwMode="auto">
              <a:xfrm>
                <a:off x="3264" y="3120"/>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94586" name="Line 26"/>
              <p:cNvSpPr>
                <a:spLocks noChangeShapeType="1"/>
              </p:cNvSpPr>
              <p:nvPr/>
            </p:nvSpPr>
            <p:spPr bwMode="auto">
              <a:xfrm>
                <a:off x="3334" y="3156"/>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587" name="Rectangle 27"/>
            <p:cNvSpPr>
              <a:spLocks noChangeArrowheads="1"/>
            </p:cNvSpPr>
            <p:nvPr/>
          </p:nvSpPr>
          <p:spPr bwMode="auto">
            <a:xfrm>
              <a:off x="1296" y="2477"/>
              <a:ext cx="23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HIGH</a:t>
              </a:r>
              <a:endParaRPr lang="en-US" altLang="zh-CN" sz="12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3" name="Text Box 3"/>
          <p:cNvSpPr txBox="1">
            <a:spLocks noChangeArrowheads="1"/>
          </p:cNvSpPr>
          <p:nvPr/>
        </p:nvSpPr>
        <p:spPr bwMode="auto">
          <a:xfrm>
            <a:off x="914400" y="16764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3. To cause a D flip-flop to toggle, connect the</a:t>
            </a:r>
          </a:p>
          <a:p>
            <a:pPr eaLnBrk="1" hangingPunct="1">
              <a:spcBef>
                <a:spcPct val="50000"/>
              </a:spcBef>
            </a:pPr>
            <a:r>
              <a:rPr lang="en-US" altLang="zh-CN">
                <a:solidFill>
                  <a:schemeClr val="tx2"/>
                </a:solidFill>
                <a:ea typeface="宋体" panose="02010600030101010101" pitchFamily="2" charset="-122"/>
              </a:rPr>
              <a:t>	a. clock to the </a:t>
            </a:r>
            <a:r>
              <a:rPr lang="en-US" altLang="zh-CN" i="1">
                <a:solidFill>
                  <a:schemeClr val="tx2"/>
                </a:solidFill>
                <a:ea typeface="宋体" panose="02010600030101010101" pitchFamily="2" charset="-122"/>
              </a:rPr>
              <a:t>D</a:t>
            </a:r>
            <a:r>
              <a:rPr lang="en-US" altLang="zh-CN">
                <a:solidFill>
                  <a:schemeClr val="tx2"/>
                </a:solidFill>
                <a:ea typeface="宋体" panose="02010600030101010101" pitchFamily="2" charset="-122"/>
              </a:rPr>
              <a:t> input</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a:t>
            </a:r>
            <a:r>
              <a:rPr lang="en-US" altLang="zh-CN" i="1">
                <a:solidFill>
                  <a:schemeClr val="tx2"/>
                </a:solidFill>
                <a:ea typeface="宋体" panose="02010600030101010101" pitchFamily="2" charset="-122"/>
              </a:rPr>
              <a:t>Q</a:t>
            </a:r>
            <a:r>
              <a:rPr lang="en-US" altLang="zh-CN">
                <a:solidFill>
                  <a:schemeClr val="tx2"/>
                </a:solidFill>
                <a:ea typeface="宋体" panose="02010600030101010101" pitchFamily="2" charset="-122"/>
              </a:rPr>
              <a:t> output to the </a:t>
            </a:r>
            <a:r>
              <a:rPr lang="en-US" altLang="zh-CN" i="1">
                <a:solidFill>
                  <a:schemeClr val="tx2"/>
                </a:solidFill>
                <a:ea typeface="宋体" panose="02010600030101010101" pitchFamily="2" charset="-122"/>
              </a:rPr>
              <a:t>D</a:t>
            </a:r>
            <a:r>
              <a:rPr lang="en-US" altLang="zh-CN">
                <a:solidFill>
                  <a:schemeClr val="tx2"/>
                </a:solidFill>
                <a:ea typeface="宋体" panose="02010600030101010101" pitchFamily="2" charset="-122"/>
              </a:rPr>
              <a:t> input</a:t>
            </a:r>
          </a:p>
          <a:p>
            <a:pPr eaLnBrk="1" hangingPunct="1">
              <a:spcBef>
                <a:spcPct val="50000"/>
              </a:spcBef>
            </a:pPr>
            <a:r>
              <a:rPr lang="en-US" altLang="zh-CN">
                <a:solidFill>
                  <a:schemeClr val="tx2"/>
                </a:solidFill>
                <a:ea typeface="宋体" panose="02010600030101010101" pitchFamily="2" charset="-122"/>
              </a:rPr>
              <a:t>	c. </a:t>
            </a:r>
            <a:r>
              <a:rPr lang="en-US" altLang="zh-CN" i="1">
                <a:solidFill>
                  <a:schemeClr val="tx2"/>
                </a:solidFill>
                <a:ea typeface="宋体" panose="02010600030101010101" pitchFamily="2" charset="-122"/>
              </a:rPr>
              <a:t>Q</a:t>
            </a:r>
            <a:r>
              <a:rPr lang="en-US" altLang="zh-CN">
                <a:solidFill>
                  <a:schemeClr val="tx2"/>
                </a:solidFill>
                <a:ea typeface="宋体" panose="02010600030101010101" pitchFamily="2" charset="-122"/>
              </a:rPr>
              <a:t> output to the </a:t>
            </a:r>
            <a:r>
              <a:rPr lang="en-US" altLang="zh-CN" i="1">
                <a:solidFill>
                  <a:schemeClr val="tx2"/>
                </a:solidFill>
                <a:ea typeface="宋体" panose="02010600030101010101" pitchFamily="2" charset="-122"/>
              </a:rPr>
              <a:t>D</a:t>
            </a:r>
            <a:r>
              <a:rPr lang="en-US" altLang="zh-CN">
                <a:solidFill>
                  <a:schemeClr val="tx2"/>
                </a:solidFill>
                <a:ea typeface="宋体" panose="02010600030101010101" pitchFamily="2" charset="-122"/>
              </a:rPr>
              <a:t> input</a:t>
            </a:r>
          </a:p>
          <a:p>
            <a:pPr eaLnBrk="1" hangingPunct="1">
              <a:spcBef>
                <a:spcPct val="50000"/>
              </a:spcBef>
            </a:pPr>
            <a:r>
              <a:rPr lang="en-US" altLang="zh-CN">
                <a:solidFill>
                  <a:schemeClr val="tx2"/>
                </a:solidFill>
                <a:ea typeface="宋体" panose="02010600030101010101" pitchFamily="2" charset="-122"/>
              </a:rPr>
              <a:t>	d. clock to the preset input</a:t>
            </a:r>
          </a:p>
          <a:p>
            <a:pPr eaLnBrk="1" hangingPunct="1">
              <a:spcBef>
                <a:spcPct val="50000"/>
              </a:spcBef>
            </a:pPr>
            <a:endParaRPr lang="en-US" altLang="zh-CN">
              <a:solidFill>
                <a:schemeClr val="tx2"/>
              </a:solidFill>
              <a:ea typeface="宋体" panose="02010600030101010101" pitchFamily="2" charset="-122"/>
            </a:endParaRPr>
          </a:p>
        </p:txBody>
      </p:sp>
      <p:sp>
        <p:nvSpPr>
          <p:cNvPr id="11264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
        <p:nvSpPr>
          <p:cNvPr id="112646" name="Line 6"/>
          <p:cNvSpPr>
            <a:spLocks noChangeShapeType="1"/>
          </p:cNvSpPr>
          <p:nvPr/>
        </p:nvSpPr>
        <p:spPr bwMode="auto">
          <a:xfrm>
            <a:off x="2166938" y="33972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1" name="Text Box 3"/>
          <p:cNvSpPr txBox="1">
            <a:spLocks noChangeArrowheads="1"/>
          </p:cNvSpPr>
          <p:nvPr/>
        </p:nvSpPr>
        <p:spPr bwMode="auto">
          <a:xfrm>
            <a:off x="914400" y="1295400"/>
            <a:ext cx="7620000"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5000"/>
              </a:spcBef>
            </a:pPr>
            <a:r>
              <a:rPr lang="en-US" altLang="zh-CN">
                <a:solidFill>
                  <a:schemeClr val="tx2"/>
                </a:solidFill>
                <a:ea typeface="宋体" panose="02010600030101010101" pitchFamily="2" charset="-122"/>
              </a:rPr>
              <a:t>4. The 7493A asynchronous counter diagram is shown (</a:t>
            </a:r>
            <a:r>
              <a:rPr lang="en-US" altLang="zh-CN" i="1">
                <a:solidFill>
                  <a:schemeClr val="tx2"/>
                </a:solidFill>
                <a:ea typeface="宋体" panose="02010600030101010101" pitchFamily="2" charset="-122"/>
              </a:rPr>
              <a:t>J</a:t>
            </a:r>
            <a:r>
              <a:rPr lang="en-US" altLang="zh-CN">
                <a:solidFill>
                  <a:schemeClr val="tx2"/>
                </a:solidFill>
                <a:ea typeface="宋体" panose="02010600030101010101" pitchFamily="2" charset="-122"/>
              </a:rPr>
              <a:t>’s and </a:t>
            </a:r>
            <a:r>
              <a:rPr lang="en-US" altLang="zh-CN" i="1">
                <a:solidFill>
                  <a:schemeClr val="tx2"/>
                </a:solidFill>
                <a:ea typeface="宋体" panose="02010600030101010101" pitchFamily="2" charset="-122"/>
              </a:rPr>
              <a:t>K</a:t>
            </a:r>
            <a:r>
              <a:rPr lang="en-US" altLang="zh-CN">
                <a:solidFill>
                  <a:schemeClr val="tx2"/>
                </a:solidFill>
                <a:ea typeface="宋体" panose="02010600030101010101" pitchFamily="2" charset="-122"/>
              </a:rPr>
              <a:t>’s are HIGH.) To make the count have a modulus of 16, connect</a:t>
            </a:r>
          </a:p>
          <a:p>
            <a:pPr eaLnBrk="1" hangingPunct="1">
              <a:spcBef>
                <a:spcPct val="25000"/>
              </a:spcBef>
            </a:pPr>
            <a:r>
              <a:rPr lang="en-US" altLang="zh-CN">
                <a:solidFill>
                  <a:schemeClr val="tx2"/>
                </a:solidFill>
                <a:ea typeface="宋体" panose="02010600030101010101" pitchFamily="2" charset="-122"/>
              </a:rPr>
              <a:t>	a. </a:t>
            </a:r>
            <a:r>
              <a:rPr lang="en-US" altLang="zh-CN" i="1">
                <a:solidFill>
                  <a:schemeClr val="tx2"/>
                </a:solidFill>
                <a:ea typeface="宋体" panose="02010600030101010101" pitchFamily="2" charset="-122"/>
              </a:rPr>
              <a:t>Q</a:t>
            </a:r>
            <a:r>
              <a:rPr lang="en-US" altLang="zh-CN" baseline="-25000">
                <a:solidFill>
                  <a:schemeClr val="tx2"/>
                </a:solidFill>
                <a:ea typeface="宋体" panose="02010600030101010101" pitchFamily="2" charset="-122"/>
              </a:rPr>
              <a:t>0</a:t>
            </a:r>
            <a:r>
              <a:rPr lang="en-US" altLang="zh-CN">
                <a:ea typeface="宋体" panose="02010600030101010101" pitchFamily="2" charset="-122"/>
              </a:rPr>
              <a:t> </a:t>
            </a:r>
            <a:r>
              <a:rPr lang="en-US" altLang="zh-CN">
                <a:solidFill>
                  <a:schemeClr val="tx2"/>
                </a:solidFill>
                <a:ea typeface="宋体" panose="02010600030101010101" pitchFamily="2" charset="-122"/>
              </a:rPr>
              <a:t>to</a:t>
            </a:r>
            <a:r>
              <a:rPr lang="en-US" altLang="zh-CN">
                <a:ea typeface="宋体" panose="02010600030101010101" pitchFamily="2" charset="-122"/>
              </a:rPr>
              <a:t> </a:t>
            </a:r>
            <a:r>
              <a:rPr lang="en-US" altLang="zh-CN">
                <a:solidFill>
                  <a:schemeClr val="tx2"/>
                </a:solidFill>
                <a:ea typeface="宋体" panose="02010600030101010101" pitchFamily="2" charset="-122"/>
              </a:rPr>
              <a:t>RO(1) and RO(2) to</a:t>
            </a:r>
            <a:endParaRPr lang="en-US" altLang="zh-CN" baseline="-25000">
              <a:solidFill>
                <a:schemeClr val="tx2"/>
              </a:solidFill>
              <a:ea typeface="宋体" panose="02010600030101010101" pitchFamily="2" charset="-122"/>
            </a:endParaRPr>
          </a:p>
          <a:p>
            <a:pPr eaLnBrk="1" hangingPunct="1">
              <a:spcBef>
                <a:spcPct val="25000"/>
              </a:spcBef>
            </a:pPr>
            <a:r>
              <a:rPr lang="en-US" altLang="zh-CN">
                <a:solidFill>
                  <a:schemeClr val="tx2"/>
                </a:solidFill>
                <a:ea typeface="宋体" panose="02010600030101010101" pitchFamily="2" charset="-122"/>
              </a:rPr>
              <a:t>	b. </a:t>
            </a:r>
            <a:r>
              <a:rPr lang="en-US" altLang="zh-CN" i="1">
                <a:solidFill>
                  <a:schemeClr val="tx2"/>
                </a:solidFill>
                <a:ea typeface="宋体" panose="02010600030101010101" pitchFamily="2" charset="-122"/>
              </a:rPr>
              <a:t>Q</a:t>
            </a:r>
            <a:r>
              <a:rPr lang="en-US" altLang="zh-CN" baseline="-25000">
                <a:solidFill>
                  <a:schemeClr val="tx2"/>
                </a:solidFill>
                <a:ea typeface="宋体" panose="02010600030101010101" pitchFamily="2" charset="-122"/>
              </a:rPr>
              <a:t>3</a:t>
            </a:r>
            <a:r>
              <a:rPr lang="en-US" altLang="zh-CN">
                <a:solidFill>
                  <a:schemeClr val="tx2"/>
                </a:solidFill>
                <a:ea typeface="宋体" panose="02010600030101010101" pitchFamily="2" charset="-122"/>
              </a:rPr>
              <a:t> to</a:t>
            </a:r>
            <a:r>
              <a:rPr lang="en-US" altLang="zh-CN">
                <a:ea typeface="宋体" panose="02010600030101010101" pitchFamily="2" charset="-122"/>
              </a:rPr>
              <a:t> </a:t>
            </a:r>
            <a:r>
              <a:rPr lang="en-US" altLang="zh-CN">
                <a:solidFill>
                  <a:schemeClr val="tx2"/>
                </a:solidFill>
                <a:ea typeface="宋体" panose="02010600030101010101" pitchFamily="2" charset="-122"/>
              </a:rPr>
              <a:t>RO(1) and RO(2)</a:t>
            </a:r>
            <a:endParaRPr lang="en-US" altLang="zh-CN" baseline="-25000">
              <a:solidFill>
                <a:schemeClr val="tx2"/>
              </a:solidFill>
              <a:ea typeface="宋体" panose="02010600030101010101" pitchFamily="2" charset="-122"/>
            </a:endParaRPr>
          </a:p>
          <a:p>
            <a:pPr eaLnBrk="1" hangingPunct="1">
              <a:spcBef>
                <a:spcPct val="25000"/>
              </a:spcBef>
            </a:pPr>
            <a:r>
              <a:rPr lang="en-US" altLang="zh-CN">
                <a:solidFill>
                  <a:schemeClr val="tx2"/>
                </a:solidFill>
                <a:ea typeface="宋体" panose="02010600030101010101" pitchFamily="2" charset="-122"/>
              </a:rPr>
              <a:t>	c. </a:t>
            </a:r>
            <a:r>
              <a:rPr lang="en-US" altLang="zh-CN" i="1">
                <a:solidFill>
                  <a:schemeClr val="tx2"/>
                </a:solidFill>
                <a:ea typeface="宋体" panose="02010600030101010101" pitchFamily="2" charset="-122"/>
              </a:rPr>
              <a:t>CLK</a:t>
            </a:r>
            <a:r>
              <a:rPr lang="en-US" altLang="zh-CN">
                <a:solidFill>
                  <a:schemeClr val="tx2"/>
                </a:solidFill>
                <a:ea typeface="宋体" panose="02010600030101010101" pitchFamily="2" charset="-122"/>
              </a:rPr>
              <a:t> A and </a:t>
            </a:r>
            <a:r>
              <a:rPr lang="en-US" altLang="zh-CN" i="1">
                <a:solidFill>
                  <a:schemeClr val="tx2"/>
                </a:solidFill>
                <a:ea typeface="宋体" panose="02010600030101010101" pitchFamily="2" charset="-122"/>
              </a:rPr>
              <a:t>CLK</a:t>
            </a:r>
            <a:r>
              <a:rPr lang="en-US" altLang="zh-CN">
                <a:solidFill>
                  <a:schemeClr val="tx2"/>
                </a:solidFill>
                <a:ea typeface="宋体" panose="02010600030101010101" pitchFamily="2" charset="-122"/>
              </a:rPr>
              <a:t> B together</a:t>
            </a:r>
          </a:p>
          <a:p>
            <a:pPr eaLnBrk="1" hangingPunct="1">
              <a:spcBef>
                <a:spcPct val="25000"/>
              </a:spcBef>
            </a:pPr>
            <a:r>
              <a:rPr lang="en-US" altLang="zh-CN">
                <a:solidFill>
                  <a:schemeClr val="tx2"/>
                </a:solidFill>
                <a:ea typeface="宋体" panose="02010600030101010101" pitchFamily="2" charset="-122"/>
              </a:rPr>
              <a:t>	d. </a:t>
            </a:r>
            <a:r>
              <a:rPr lang="en-US" altLang="zh-CN" i="1">
                <a:solidFill>
                  <a:schemeClr val="tx2"/>
                </a:solidFill>
                <a:ea typeface="宋体" panose="02010600030101010101" pitchFamily="2" charset="-122"/>
              </a:rPr>
              <a:t>Q</a:t>
            </a:r>
            <a:r>
              <a:rPr lang="en-US" altLang="zh-CN" baseline="-25000">
                <a:solidFill>
                  <a:schemeClr val="tx2"/>
                </a:solidFill>
                <a:ea typeface="宋体" panose="02010600030101010101" pitchFamily="2" charset="-122"/>
              </a:rPr>
              <a:t>0 </a:t>
            </a:r>
            <a:r>
              <a:rPr lang="en-US" altLang="zh-CN">
                <a:solidFill>
                  <a:schemeClr val="tx2"/>
                </a:solidFill>
                <a:ea typeface="宋体" panose="02010600030101010101" pitchFamily="2" charset="-122"/>
              </a:rPr>
              <a:t>to </a:t>
            </a:r>
            <a:r>
              <a:rPr lang="en-US" altLang="zh-CN" i="1">
                <a:solidFill>
                  <a:schemeClr val="tx2"/>
                </a:solidFill>
                <a:ea typeface="宋体" panose="02010600030101010101" pitchFamily="2" charset="-122"/>
              </a:rPr>
              <a:t>CLK</a:t>
            </a:r>
            <a:r>
              <a:rPr lang="en-US" altLang="zh-CN">
                <a:solidFill>
                  <a:schemeClr val="tx2"/>
                </a:solidFill>
                <a:ea typeface="宋体" panose="02010600030101010101" pitchFamily="2" charset="-122"/>
              </a:rPr>
              <a:t> B</a:t>
            </a:r>
          </a:p>
          <a:p>
            <a:pPr eaLnBrk="1" hangingPunct="1">
              <a:spcBef>
                <a:spcPct val="25000"/>
              </a:spcBef>
            </a:pPr>
            <a:endParaRPr lang="en-US" altLang="zh-CN">
              <a:solidFill>
                <a:schemeClr val="tx2"/>
              </a:solidFill>
              <a:ea typeface="宋体" panose="02010600030101010101" pitchFamily="2" charset="-122"/>
            </a:endParaRPr>
          </a:p>
        </p:txBody>
      </p:sp>
      <p:sp>
        <p:nvSpPr>
          <p:cNvPr id="114693"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pic>
        <p:nvPicPr>
          <p:cNvPr id="114715"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419600"/>
            <a:ext cx="491490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6745" name="Object 9"/>
          <p:cNvGraphicFramePr>
            <a:graphicFrameLocks noChangeAspect="1"/>
          </p:cNvGraphicFramePr>
          <p:nvPr/>
        </p:nvGraphicFramePr>
        <p:xfrm>
          <a:off x="1371600" y="4114800"/>
          <a:ext cx="6629400" cy="2074863"/>
        </p:xfrm>
        <a:graphic>
          <a:graphicData uri="http://schemas.openxmlformats.org/presentationml/2006/ole">
            <mc:AlternateContent xmlns:mc="http://schemas.openxmlformats.org/markup-compatibility/2006">
              <mc:Choice xmlns:v="urn:schemas-microsoft-com:vml" Requires="v">
                <p:oleObj spid="_x0000_s116752" name="CorelDRAW" r:id="rId4" imgW="4263840" imgH="1335600" progId="CorelDRAW.Graphic.13">
                  <p:embed/>
                </p:oleObj>
              </mc:Choice>
              <mc:Fallback>
                <p:oleObj name="CorelDRAW" r:id="rId4" imgW="4263840" imgH="1335600" progId="CorelDRAW.Graphic.1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14800"/>
                        <a:ext cx="66294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1"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6"/>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6"/>
                <a:srcRect/>
                <a:tile tx="0" ty="0" sx="100000" sy="100000" flip="none" algn="tl"/>
              </a:blipFill>
              <a:cs typeface="Times New Roman" panose="02020603050405020304" pitchFamily="18" charset="0"/>
            </a:endParaRPr>
          </a:p>
        </p:txBody>
      </p:sp>
      <p:sp>
        <p:nvSpPr>
          <p:cNvPr id="116742" name="Text Box 6"/>
          <p:cNvSpPr txBox="1">
            <a:spLocks noChangeArrowheads="1"/>
          </p:cNvSpPr>
          <p:nvPr/>
        </p:nvSpPr>
        <p:spPr bwMode="auto">
          <a:xfrm>
            <a:off x="2492375" y="41465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a:solidFill>
                  <a:schemeClr val="tx2"/>
                </a:solidFill>
                <a:ea typeface="宋体" panose="02010600030101010101" pitchFamily="2" charset="-122"/>
              </a:rPr>
              <a:t>FF0</a:t>
            </a:r>
          </a:p>
        </p:txBody>
      </p:sp>
      <p:sp>
        <p:nvSpPr>
          <p:cNvPr id="116743" name="Text Box 7"/>
          <p:cNvSpPr txBox="1">
            <a:spLocks noChangeArrowheads="1"/>
          </p:cNvSpPr>
          <p:nvPr/>
        </p:nvSpPr>
        <p:spPr bwMode="auto">
          <a:xfrm>
            <a:off x="4549775" y="4135438"/>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a:solidFill>
                  <a:schemeClr val="tx2"/>
                </a:solidFill>
                <a:ea typeface="宋体" panose="02010600030101010101" pitchFamily="2" charset="-122"/>
              </a:rPr>
              <a:t>FF1</a:t>
            </a:r>
          </a:p>
        </p:txBody>
      </p:sp>
      <p:sp>
        <p:nvSpPr>
          <p:cNvPr id="116744" name="Text Box 8"/>
          <p:cNvSpPr txBox="1">
            <a:spLocks noChangeArrowheads="1"/>
          </p:cNvSpPr>
          <p:nvPr/>
        </p:nvSpPr>
        <p:spPr bwMode="auto">
          <a:xfrm>
            <a:off x="6988175" y="4135438"/>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a:solidFill>
                  <a:schemeClr val="tx2"/>
                </a:solidFill>
                <a:ea typeface="宋体" panose="02010600030101010101" pitchFamily="2" charset="-122"/>
              </a:rPr>
              <a:t>FF2</a:t>
            </a:r>
          </a:p>
        </p:txBody>
      </p:sp>
      <p:sp>
        <p:nvSpPr>
          <p:cNvPr id="116746" name="Text Box 10"/>
          <p:cNvSpPr txBox="1">
            <a:spLocks noChangeArrowheads="1"/>
          </p:cNvSpPr>
          <p:nvPr/>
        </p:nvSpPr>
        <p:spPr bwMode="auto">
          <a:xfrm>
            <a:off x="1066800" y="1371600"/>
            <a:ext cx="70866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5.	Assume </a:t>
            </a:r>
            <a:r>
              <a:rPr lang="en-US" altLang="zh-CN" i="1">
                <a:solidFill>
                  <a:schemeClr val="tx2"/>
                </a:solidFill>
                <a:latin typeface="Times New Roman" panose="02020603050405020304" pitchFamily="18" charset="0"/>
                <a:ea typeface="宋体" panose="02010600030101010101" pitchFamily="2" charset="-122"/>
              </a:rPr>
              <a:t>Q</a:t>
            </a:r>
            <a:r>
              <a:rPr lang="en-US" altLang="zh-CN" baseline="-25000">
                <a:solidFill>
                  <a:schemeClr val="tx2"/>
                </a:solidFill>
                <a:latin typeface="Times New Roman" panose="02020603050405020304" pitchFamily="18" charset="0"/>
                <a:ea typeface="宋体" panose="02010600030101010101" pitchFamily="2" charset="-122"/>
              </a:rPr>
              <a:t>0</a:t>
            </a:r>
            <a:r>
              <a:rPr lang="en-US" altLang="zh-CN">
                <a:solidFill>
                  <a:schemeClr val="tx2"/>
                </a:solidFill>
                <a:latin typeface="Times New Roman" panose="02020603050405020304" pitchFamily="18" charset="0"/>
                <a:ea typeface="宋体" panose="02010600030101010101" pitchFamily="2" charset="-122"/>
              </a:rPr>
              <a:t> is LOW. The next clock pulse will cause </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a. FF1 and FF2 to both toggle</a:t>
            </a:r>
            <a:r>
              <a:rPr lang="en-US" altLang="zh-CN">
                <a:latin typeface="Times New Roman" panose="02020603050405020304" pitchFamily="18" charset="0"/>
                <a:ea typeface="宋体" panose="02010600030101010101" pitchFamily="2" charset="-122"/>
              </a:rPr>
              <a:t> </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FF1 and FF2 to both latch</a:t>
            </a:r>
            <a:r>
              <a:rPr lang="en-US" altLang="zh-CN">
                <a:latin typeface="Times New Roman" panose="02020603050405020304" pitchFamily="18" charset="0"/>
                <a:ea typeface="宋体" panose="02010600030101010101" pitchFamily="2" charset="-122"/>
              </a:rPr>
              <a:t> </a:t>
            </a:r>
            <a:endParaRPr lang="en-US" altLang="zh-CN">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c. FF1 to latch; FF2 to toggle</a:t>
            </a:r>
            <a:r>
              <a:rPr lang="en-US" altLang="zh-CN">
                <a:latin typeface="Times New Roman" panose="02020603050405020304" pitchFamily="18" charset="0"/>
                <a:ea typeface="宋体" panose="02010600030101010101" pitchFamily="2" charset="-122"/>
              </a:rPr>
              <a:t> </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d. FF1 to toggle; FF2 to latch</a:t>
            </a:r>
          </a:p>
          <a:p>
            <a:pPr eaLnBrk="1" hangingPunct="1">
              <a:spcBef>
                <a:spcPct val="30000"/>
              </a:spcBef>
            </a:pP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endParaRPr lang="en-US" altLang="zh-CN">
              <a:solidFill>
                <a:schemeClr val="tx2"/>
              </a:solidFill>
              <a:latin typeface="Times New Roman" panose="02020603050405020304" pitchFamily="18" charset="0"/>
              <a:ea typeface="宋体" panose="02010600030101010101" pitchFamily="2" charset="-122"/>
            </a:endParaRPr>
          </a:p>
        </p:txBody>
      </p:sp>
      <p:sp>
        <p:nvSpPr>
          <p:cNvPr id="116747" name="Text Box 11"/>
          <p:cNvSpPr txBox="1">
            <a:spLocks noChangeArrowheads="1"/>
          </p:cNvSpPr>
          <p:nvPr/>
        </p:nvSpPr>
        <p:spPr bwMode="auto">
          <a:xfrm>
            <a:off x="3276600" y="44196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a:solidFill>
                  <a:srgbClr val="FF3300"/>
                </a:solidFill>
                <a:ea typeface="宋体" panose="02010600030101010101" pitchFamily="2" charset="-122"/>
              </a:rPr>
              <a:t>LOW</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89"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
        <p:nvSpPr>
          <p:cNvPr id="118790" name="Text Box 6"/>
          <p:cNvSpPr txBox="1">
            <a:spLocks noChangeArrowheads="1"/>
          </p:cNvSpPr>
          <p:nvPr/>
        </p:nvSpPr>
        <p:spPr bwMode="auto">
          <a:xfrm>
            <a:off x="1066800" y="1752600"/>
            <a:ext cx="68580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6.	A 4-bit binary counter has a terminal count of </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4</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10</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c.  15</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d.  16</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endParaRPr lang="en-US" altLang="zh-CN">
              <a:solidFill>
                <a:schemeClr val="tx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7"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
        <p:nvSpPr>
          <p:cNvPr id="120838" name="Text Box 6"/>
          <p:cNvSpPr txBox="1">
            <a:spLocks noChangeArrowheads="1"/>
          </p:cNvSpPr>
          <p:nvPr/>
        </p:nvSpPr>
        <p:spPr bwMode="auto">
          <a:xfrm>
            <a:off x="1066800" y="1600200"/>
            <a:ext cx="72390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7.	Assume the clock for a 4-bit binary counter is 80 kHz. The output frequency of the fourth stage (</a:t>
            </a:r>
            <a:r>
              <a:rPr lang="en-US" altLang="zh-CN" i="1">
                <a:solidFill>
                  <a:schemeClr val="tx2"/>
                </a:solidFill>
                <a:latin typeface="Times New Roman" panose="02020603050405020304" pitchFamily="18" charset="0"/>
                <a:ea typeface="宋体" panose="02010600030101010101" pitchFamily="2" charset="-122"/>
              </a:rPr>
              <a:t>Q</a:t>
            </a:r>
            <a:r>
              <a:rPr lang="en-US" altLang="zh-CN" baseline="-25000">
                <a:solidFill>
                  <a:schemeClr val="tx2"/>
                </a:solidFill>
                <a:latin typeface="Times New Roman" panose="02020603050405020304" pitchFamily="18" charset="0"/>
                <a:ea typeface="宋体" panose="02010600030101010101" pitchFamily="2" charset="-122"/>
              </a:rPr>
              <a:t>3</a:t>
            </a:r>
            <a:r>
              <a:rPr lang="en-US" altLang="zh-CN">
                <a:solidFill>
                  <a:schemeClr val="tx2"/>
                </a:solidFill>
                <a:latin typeface="Times New Roman" panose="02020603050405020304" pitchFamily="18" charset="0"/>
                <a:ea typeface="宋体" panose="02010600030101010101" pitchFamily="2" charset="-122"/>
              </a:rPr>
              <a:t>) is</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5 kHz</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10 kHz </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c.  20 kHz</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d.  320 kHz</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endParaRPr lang="en-US" altLang="zh-CN">
              <a:solidFill>
                <a:schemeClr val="tx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914400" y="16764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lang="en-US" altLang="zh-CN">
                <a:solidFill>
                  <a:schemeClr val="tx2"/>
                </a:solidFill>
                <a:ea typeface="宋体" panose="02010600030101010101" pitchFamily="2" charset="-122"/>
              </a:rPr>
              <a:t>8. A 3-bit count sequence is shown for a counter (</a:t>
            </a:r>
            <a:r>
              <a:rPr lang="en-US" altLang="zh-CN" i="1">
                <a:solidFill>
                  <a:schemeClr val="tx2"/>
                </a:solidFill>
                <a:ea typeface="宋体" panose="02010600030101010101" pitchFamily="2" charset="-122"/>
              </a:rPr>
              <a:t>Q</a:t>
            </a:r>
            <a:r>
              <a:rPr lang="en-US" altLang="zh-CN" baseline="-25000">
                <a:solidFill>
                  <a:schemeClr val="tx2"/>
                </a:solidFill>
                <a:ea typeface="宋体" panose="02010600030101010101" pitchFamily="2" charset="-122"/>
              </a:rPr>
              <a:t>2</a:t>
            </a:r>
            <a:r>
              <a:rPr lang="en-US" altLang="zh-CN">
                <a:solidFill>
                  <a:schemeClr val="tx2"/>
                </a:solidFill>
                <a:ea typeface="宋体" panose="02010600030101010101" pitchFamily="2" charset="-122"/>
              </a:rPr>
              <a:t> is the MSB). The sequence is</a:t>
            </a:r>
          </a:p>
          <a:p>
            <a:pPr eaLnBrk="1" hangingPunct="1">
              <a:spcBef>
                <a:spcPct val="30000"/>
              </a:spcBef>
            </a:pPr>
            <a:r>
              <a:rPr lang="en-US" altLang="zh-CN">
                <a:solidFill>
                  <a:schemeClr val="tx2"/>
                </a:solidFill>
                <a:ea typeface="宋体" panose="02010600030101010101" pitchFamily="2" charset="-122"/>
              </a:rPr>
              <a:t>	a. 0-1-2-3-4-5-6-7-0 (repeat)</a:t>
            </a:r>
            <a:endParaRPr lang="en-US" altLang="zh-CN" baseline="30000">
              <a:solidFill>
                <a:schemeClr val="tx2"/>
              </a:solidFill>
              <a:ea typeface="宋体" panose="02010600030101010101" pitchFamily="2" charset="-122"/>
            </a:endParaRPr>
          </a:p>
          <a:p>
            <a:pPr eaLnBrk="1" hangingPunct="1">
              <a:spcBef>
                <a:spcPct val="30000"/>
              </a:spcBef>
            </a:pPr>
            <a:r>
              <a:rPr lang="en-US" altLang="zh-CN">
                <a:solidFill>
                  <a:schemeClr val="tx2"/>
                </a:solidFill>
                <a:ea typeface="宋体" panose="02010600030101010101" pitchFamily="2" charset="-122"/>
              </a:rPr>
              <a:t>	b. 0-1-3-2-6-7-5-4-0 (repeat)</a:t>
            </a:r>
          </a:p>
          <a:p>
            <a:pPr eaLnBrk="1" hangingPunct="1">
              <a:spcBef>
                <a:spcPct val="30000"/>
              </a:spcBef>
            </a:pPr>
            <a:r>
              <a:rPr lang="en-US" altLang="zh-CN">
                <a:solidFill>
                  <a:schemeClr val="tx2"/>
                </a:solidFill>
                <a:ea typeface="宋体" panose="02010600030101010101" pitchFamily="2" charset="-122"/>
              </a:rPr>
              <a:t>	c. 0-2-4-6-1-3-5-7-0 (repeat)</a:t>
            </a:r>
          </a:p>
          <a:p>
            <a:pPr eaLnBrk="1" hangingPunct="1">
              <a:spcBef>
                <a:spcPct val="30000"/>
              </a:spcBef>
            </a:pPr>
            <a:r>
              <a:rPr lang="en-US" altLang="zh-CN">
                <a:solidFill>
                  <a:schemeClr val="tx2"/>
                </a:solidFill>
                <a:ea typeface="宋体" panose="02010600030101010101" pitchFamily="2" charset="-122"/>
              </a:rPr>
              <a:t>	d. 0-4-6-2-3-7-5-1-0 (repeat)</a:t>
            </a:r>
          </a:p>
          <a:p>
            <a:pPr eaLnBrk="1" hangingPunct="1">
              <a:spcBef>
                <a:spcPct val="30000"/>
              </a:spcBef>
            </a:pPr>
            <a:endParaRPr lang="en-US" altLang="zh-CN">
              <a:solidFill>
                <a:schemeClr val="tx2"/>
              </a:solidFill>
              <a:ea typeface="宋体" panose="02010600030101010101" pitchFamily="2" charset="-122"/>
            </a:endParaRPr>
          </a:p>
        </p:txBody>
      </p:sp>
      <p:sp>
        <p:nvSpPr>
          <p:cNvPr id="12288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pic>
        <p:nvPicPr>
          <p:cNvPr id="1228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648200"/>
            <a:ext cx="5581650" cy="178117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8" name="Text Box 8"/>
          <p:cNvSpPr txBox="1">
            <a:spLocks noChangeArrowheads="1"/>
          </p:cNvSpPr>
          <p:nvPr/>
        </p:nvSpPr>
        <p:spPr bwMode="auto">
          <a:xfrm>
            <a:off x="1981200" y="5002213"/>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CC3300"/>
                </a:solidFill>
                <a:ea typeface="宋体" panose="02010600030101010101" pitchFamily="2" charset="-122"/>
              </a:rPr>
              <a:t>Q</a:t>
            </a:r>
            <a:r>
              <a:rPr lang="en-US" altLang="zh-CN" sz="1600" baseline="-25000">
                <a:solidFill>
                  <a:srgbClr val="CC3300"/>
                </a:solidFill>
                <a:ea typeface="宋体" panose="02010600030101010101" pitchFamily="2" charset="-122"/>
              </a:rPr>
              <a:t>0</a:t>
            </a:r>
          </a:p>
        </p:txBody>
      </p:sp>
      <p:sp>
        <p:nvSpPr>
          <p:cNvPr id="122889" name="Text Box 9"/>
          <p:cNvSpPr txBox="1">
            <a:spLocks noChangeArrowheads="1"/>
          </p:cNvSpPr>
          <p:nvPr/>
        </p:nvSpPr>
        <p:spPr bwMode="auto">
          <a:xfrm>
            <a:off x="1966913" y="5334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122890" name="Text Box 10"/>
          <p:cNvSpPr txBox="1">
            <a:spLocks noChangeArrowheads="1"/>
          </p:cNvSpPr>
          <p:nvPr/>
        </p:nvSpPr>
        <p:spPr bwMode="auto">
          <a:xfrm>
            <a:off x="1981200" y="5715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6600"/>
                </a:solidFill>
                <a:ea typeface="宋体" panose="02010600030101010101" pitchFamily="2" charset="-122"/>
              </a:rPr>
              <a:t>Q</a:t>
            </a:r>
            <a:r>
              <a:rPr lang="en-US" altLang="zh-CN" sz="1600" baseline="-25000">
                <a:solidFill>
                  <a:srgbClr val="FF6600"/>
                </a:solidFill>
                <a:ea typeface="宋体" panose="02010600030101010101" pitchFamily="2" charset="-122"/>
              </a:rPr>
              <a:t>2</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1" name="Text Box 3"/>
          <p:cNvSpPr txBox="1">
            <a:spLocks noChangeArrowheads="1"/>
          </p:cNvSpPr>
          <p:nvPr/>
        </p:nvSpPr>
        <p:spPr bwMode="auto">
          <a:xfrm>
            <a:off x="914400" y="1789113"/>
            <a:ext cx="74676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a:solidFill>
                  <a:schemeClr val="tx2"/>
                </a:solidFill>
                <a:ea typeface="宋体" panose="02010600030101010101" pitchFamily="2" charset="-122"/>
              </a:rPr>
              <a:t>9. FF2 represents the MSB. The counts that are being decoded by the 3-input AND gates are</a:t>
            </a:r>
          </a:p>
          <a:p>
            <a:pPr>
              <a:spcBef>
                <a:spcPct val="30000"/>
              </a:spcBef>
            </a:pPr>
            <a:r>
              <a:rPr lang="en-US" altLang="zh-CN">
                <a:solidFill>
                  <a:schemeClr val="tx2"/>
                </a:solidFill>
                <a:ea typeface="宋体" panose="02010600030101010101" pitchFamily="2" charset="-122"/>
              </a:rPr>
              <a:t>	a.  2 and 3</a:t>
            </a:r>
          </a:p>
          <a:p>
            <a:pPr>
              <a:spcBef>
                <a:spcPct val="30000"/>
              </a:spcBef>
            </a:pPr>
            <a:r>
              <a:rPr lang="en-US" altLang="zh-CN">
                <a:solidFill>
                  <a:schemeClr val="tx2"/>
                </a:solidFill>
                <a:ea typeface="宋体" panose="02010600030101010101" pitchFamily="2" charset="-122"/>
              </a:rPr>
              <a:t>	b.  3 and 6</a:t>
            </a:r>
            <a:endParaRPr lang="en-US" altLang="zh-CN" i="1">
              <a:solidFill>
                <a:schemeClr val="tx2"/>
              </a:solidFill>
              <a:ea typeface="宋体" panose="02010600030101010101" pitchFamily="2" charset="-122"/>
            </a:endParaRPr>
          </a:p>
          <a:p>
            <a:pPr>
              <a:spcBef>
                <a:spcPct val="30000"/>
              </a:spcBef>
            </a:pPr>
            <a:r>
              <a:rPr lang="en-US" altLang="zh-CN" i="1">
                <a:solidFill>
                  <a:schemeClr val="tx2"/>
                </a:solidFill>
                <a:ea typeface="宋体" panose="02010600030101010101" pitchFamily="2" charset="-122"/>
              </a:rPr>
              <a:t>	</a:t>
            </a:r>
            <a:r>
              <a:rPr lang="en-US" altLang="zh-CN">
                <a:solidFill>
                  <a:schemeClr val="tx2"/>
                </a:solidFill>
                <a:ea typeface="宋体" panose="02010600030101010101" pitchFamily="2" charset="-122"/>
              </a:rPr>
              <a:t>c.  2 and 5</a:t>
            </a:r>
          </a:p>
          <a:p>
            <a:pPr>
              <a:spcBef>
                <a:spcPct val="30000"/>
              </a:spcBef>
            </a:pPr>
            <a:r>
              <a:rPr lang="en-US" altLang="zh-CN">
                <a:solidFill>
                  <a:schemeClr val="tx2"/>
                </a:solidFill>
                <a:ea typeface="宋体" panose="02010600030101010101" pitchFamily="2" charset="-122"/>
              </a:rPr>
              <a:t>	d.  5 and 6</a:t>
            </a:r>
            <a:endParaRPr lang="en-US" altLang="zh-CN" i="1">
              <a:solidFill>
                <a:schemeClr val="tx2"/>
              </a:solidFill>
              <a:ea typeface="宋体" panose="02010600030101010101" pitchFamily="2" charset="-122"/>
            </a:endParaRPr>
          </a:p>
          <a:p>
            <a:pPr eaLnBrk="1" hangingPunct="1">
              <a:spcBef>
                <a:spcPct val="30000"/>
              </a:spcBef>
            </a:pPr>
            <a:endParaRPr lang="en-US" altLang="zh-CN">
              <a:solidFill>
                <a:schemeClr val="tx2"/>
              </a:solidFill>
              <a:ea typeface="宋体" panose="02010600030101010101" pitchFamily="2" charset="-122"/>
            </a:endParaRPr>
          </a:p>
        </p:txBody>
      </p:sp>
      <p:sp>
        <p:nvSpPr>
          <p:cNvPr id="124933"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24935" name="Object 7"/>
          <p:cNvGraphicFramePr>
            <a:graphicFrameLocks noChangeAspect="1"/>
          </p:cNvGraphicFramePr>
          <p:nvPr/>
        </p:nvGraphicFramePr>
        <p:xfrm>
          <a:off x="3657600" y="2895600"/>
          <a:ext cx="5022850" cy="2695575"/>
        </p:xfrm>
        <a:graphic>
          <a:graphicData uri="http://schemas.openxmlformats.org/presentationml/2006/ole">
            <mc:AlternateContent xmlns:mc="http://schemas.openxmlformats.org/markup-compatibility/2006">
              <mc:Choice xmlns:v="urn:schemas-microsoft-com:vml" Requires="v">
                <p:oleObj spid="_x0000_s124940" name="CorelDRAW" r:id="rId5" imgW="3950513" imgH="2120494" progId="CorelDRAW.Graphic.12">
                  <p:embed/>
                </p:oleObj>
              </mc:Choice>
              <mc:Fallback>
                <p:oleObj name="CorelDRAW" r:id="rId5" imgW="3950513" imgH="2120494" progId="CorelDRAW.Graphic.1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895600"/>
                        <a:ext cx="50228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762000" y="12954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sp>
        <p:nvSpPr>
          <p:cNvPr id="149507" name="Text Box 3"/>
          <p:cNvSpPr txBox="1">
            <a:spLocks noChangeArrowheads="1"/>
          </p:cNvSpPr>
          <p:nvPr/>
        </p:nvSpPr>
        <p:spPr bwMode="auto">
          <a:xfrm>
            <a:off x="990600" y="1752600"/>
            <a:ext cx="708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In an asynchronous counter, the clock is applied only to the first stage. Subsequent stages derive the clock from the previous stage. </a:t>
            </a:r>
          </a:p>
        </p:txBody>
      </p:sp>
      <p:pic>
        <p:nvPicPr>
          <p:cNvPr id="149512" name="Picture 8"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9513" name="Text Box 9"/>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9514" name="Rectangle 10"/>
          <p:cNvSpPr>
            <a:spLocks noChangeArrowheads="1"/>
          </p:cNvSpPr>
          <p:nvPr/>
        </p:nvSpPr>
        <p:spPr bwMode="auto">
          <a:xfrm>
            <a:off x="914400" y="1143000"/>
            <a:ext cx="41957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Three bit Asynchronous Counter</a:t>
            </a:r>
          </a:p>
        </p:txBody>
      </p:sp>
      <p:sp>
        <p:nvSpPr>
          <p:cNvPr id="149517" name="Text Box 13"/>
          <p:cNvSpPr txBox="1">
            <a:spLocks noChangeArrowheads="1"/>
          </p:cNvSpPr>
          <p:nvPr/>
        </p:nvSpPr>
        <p:spPr bwMode="auto">
          <a:xfrm>
            <a:off x="990600" y="2895600"/>
            <a:ext cx="685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three-bit asynchronous counter shown is typical. It uses J-K flip-flops in the toggle mode. </a:t>
            </a:r>
          </a:p>
        </p:txBody>
      </p:sp>
      <p:grpSp>
        <p:nvGrpSpPr>
          <p:cNvPr id="149539" name="Group 35"/>
          <p:cNvGrpSpPr>
            <a:grpSpLocks/>
          </p:cNvGrpSpPr>
          <p:nvPr/>
        </p:nvGrpSpPr>
        <p:grpSpPr bwMode="auto">
          <a:xfrm>
            <a:off x="2057400" y="3932238"/>
            <a:ext cx="5486400" cy="1546225"/>
            <a:chOff x="1296" y="2477"/>
            <a:chExt cx="3456" cy="974"/>
          </a:xfrm>
        </p:grpSpPr>
        <p:graphicFrame>
          <p:nvGraphicFramePr>
            <p:cNvPr id="149516" name="Object 12"/>
            <p:cNvGraphicFramePr>
              <a:graphicFrameLocks noChangeAspect="1"/>
            </p:cNvGraphicFramePr>
            <p:nvPr/>
          </p:nvGraphicFramePr>
          <p:xfrm>
            <a:off x="1584" y="2496"/>
            <a:ext cx="2844" cy="955"/>
          </p:xfrm>
          <a:graphic>
            <a:graphicData uri="http://schemas.openxmlformats.org/presentationml/2006/ole">
              <mc:AlternateContent xmlns:mc="http://schemas.openxmlformats.org/markup-compatibility/2006">
                <mc:Choice xmlns:v="urn:schemas-microsoft-com:vml" Requires="v">
                  <p:oleObj spid="_x0000_s149547" name="CorelDRAW" r:id="rId6" imgW="2935384" imgH="985764" progId="CorelDRAW.Graphic.13">
                    <p:embed/>
                  </p:oleObj>
                </mc:Choice>
                <mc:Fallback>
                  <p:oleObj name="CorelDRAW" r:id="rId6" imgW="2935384" imgH="985764" progId="CorelDRAW.Graphic.1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496"/>
                          <a:ext cx="2844"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8" name="Rectangle 14"/>
            <p:cNvSpPr>
              <a:spLocks noChangeArrowheads="1"/>
            </p:cNvSpPr>
            <p:nvPr/>
          </p:nvSpPr>
          <p:spPr bwMode="auto">
            <a:xfrm>
              <a:off x="1357" y="2992"/>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49519" name="Rectangle 15"/>
            <p:cNvSpPr>
              <a:spLocks noChangeArrowheads="1"/>
            </p:cNvSpPr>
            <p:nvPr/>
          </p:nvSpPr>
          <p:spPr bwMode="auto">
            <a:xfrm>
              <a:off x="1940"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49520" name="Rectangle 16"/>
            <p:cNvSpPr>
              <a:spLocks noChangeArrowheads="1"/>
            </p:cNvSpPr>
            <p:nvPr/>
          </p:nvSpPr>
          <p:spPr bwMode="auto">
            <a:xfrm>
              <a:off x="1964"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grpSp>
          <p:nvGrpSpPr>
            <p:cNvPr id="149537" name="Group 33"/>
            <p:cNvGrpSpPr>
              <a:grpSpLocks/>
            </p:cNvGrpSpPr>
            <p:nvPr/>
          </p:nvGrpSpPr>
          <p:grpSpPr bwMode="auto">
            <a:xfrm>
              <a:off x="2304" y="3120"/>
              <a:ext cx="240" cy="173"/>
              <a:chOff x="2304" y="3120"/>
              <a:chExt cx="240" cy="173"/>
            </a:xfrm>
          </p:grpSpPr>
          <p:sp>
            <p:nvSpPr>
              <p:cNvPr id="149522" name="Text Box 18"/>
              <p:cNvSpPr txBox="1">
                <a:spLocks noChangeArrowheads="1"/>
              </p:cNvSpPr>
              <p:nvPr/>
            </p:nvSpPr>
            <p:spPr bwMode="auto">
              <a:xfrm>
                <a:off x="2304" y="3120"/>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49523" name="Line 19"/>
              <p:cNvSpPr>
                <a:spLocks noChangeShapeType="1"/>
              </p:cNvSpPr>
              <p:nvPr/>
            </p:nvSpPr>
            <p:spPr bwMode="auto">
              <a:xfrm>
                <a:off x="2374" y="3156"/>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9524" name="Text Box 20"/>
            <p:cNvSpPr txBox="1">
              <a:spLocks noChangeArrowheads="1"/>
            </p:cNvSpPr>
            <p:nvPr/>
          </p:nvSpPr>
          <p:spPr bwMode="auto">
            <a:xfrm>
              <a:off x="2400"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49525" name="Rectangle 21"/>
            <p:cNvSpPr>
              <a:spLocks noChangeArrowheads="1"/>
            </p:cNvSpPr>
            <p:nvPr/>
          </p:nvSpPr>
          <p:spPr bwMode="auto">
            <a:xfrm>
              <a:off x="2047"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49526" name="Rectangle 22"/>
            <p:cNvSpPr>
              <a:spLocks noChangeArrowheads="1"/>
            </p:cNvSpPr>
            <p:nvPr/>
          </p:nvSpPr>
          <p:spPr bwMode="auto">
            <a:xfrm>
              <a:off x="3039"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49527" name="Rectangle 23"/>
            <p:cNvSpPr>
              <a:spLocks noChangeArrowheads="1"/>
            </p:cNvSpPr>
            <p:nvPr/>
          </p:nvSpPr>
          <p:spPr bwMode="auto">
            <a:xfrm>
              <a:off x="4044" y="299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49528" name="Rectangle 24"/>
            <p:cNvSpPr>
              <a:spLocks noChangeArrowheads="1"/>
            </p:cNvSpPr>
            <p:nvPr/>
          </p:nvSpPr>
          <p:spPr bwMode="auto">
            <a:xfrm>
              <a:off x="2949"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49529" name="Rectangle 25"/>
            <p:cNvSpPr>
              <a:spLocks noChangeArrowheads="1"/>
            </p:cNvSpPr>
            <p:nvPr/>
          </p:nvSpPr>
          <p:spPr bwMode="auto">
            <a:xfrm>
              <a:off x="3957" y="2744"/>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49530" name="Rectangle 26"/>
            <p:cNvSpPr>
              <a:spLocks noChangeArrowheads="1"/>
            </p:cNvSpPr>
            <p:nvPr/>
          </p:nvSpPr>
          <p:spPr bwMode="auto">
            <a:xfrm>
              <a:off x="2948"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49531" name="Rectangle 27"/>
            <p:cNvSpPr>
              <a:spLocks noChangeArrowheads="1"/>
            </p:cNvSpPr>
            <p:nvPr/>
          </p:nvSpPr>
          <p:spPr bwMode="auto">
            <a:xfrm>
              <a:off x="3956" y="321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49532" name="Text Box 28"/>
            <p:cNvSpPr txBox="1">
              <a:spLocks noChangeArrowheads="1"/>
            </p:cNvSpPr>
            <p:nvPr/>
          </p:nvSpPr>
          <p:spPr bwMode="auto">
            <a:xfrm>
              <a:off x="3386"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49533" name="Text Box 29"/>
            <p:cNvSpPr txBox="1">
              <a:spLocks noChangeArrowheads="1"/>
            </p:cNvSpPr>
            <p:nvPr/>
          </p:nvSpPr>
          <p:spPr bwMode="auto">
            <a:xfrm>
              <a:off x="4416" y="268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grpSp>
          <p:nvGrpSpPr>
            <p:cNvPr id="149536" name="Group 32"/>
            <p:cNvGrpSpPr>
              <a:grpSpLocks/>
            </p:cNvGrpSpPr>
            <p:nvPr/>
          </p:nvGrpSpPr>
          <p:grpSpPr bwMode="auto">
            <a:xfrm>
              <a:off x="3264" y="3120"/>
              <a:ext cx="240" cy="173"/>
              <a:chOff x="3264" y="3120"/>
              <a:chExt cx="240" cy="173"/>
            </a:xfrm>
          </p:grpSpPr>
          <p:sp>
            <p:nvSpPr>
              <p:cNvPr id="149534" name="Text Box 30"/>
              <p:cNvSpPr txBox="1">
                <a:spLocks noChangeArrowheads="1"/>
              </p:cNvSpPr>
              <p:nvPr/>
            </p:nvSpPr>
            <p:spPr bwMode="auto">
              <a:xfrm>
                <a:off x="3264" y="3120"/>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49535" name="Line 31"/>
              <p:cNvSpPr>
                <a:spLocks noChangeShapeType="1"/>
              </p:cNvSpPr>
              <p:nvPr/>
            </p:nvSpPr>
            <p:spPr bwMode="auto">
              <a:xfrm>
                <a:off x="3334" y="3156"/>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9538" name="Rectangle 34"/>
            <p:cNvSpPr>
              <a:spLocks noChangeArrowheads="1"/>
            </p:cNvSpPr>
            <p:nvPr/>
          </p:nvSpPr>
          <p:spPr bwMode="auto">
            <a:xfrm>
              <a:off x="1296" y="2477"/>
              <a:ext cx="23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HIGH</a:t>
              </a:r>
              <a:endParaRPr lang="en-US" altLang="zh-CN" sz="1200">
                <a:ea typeface="宋体" panose="02010600030101010101" pitchFamily="2" charset="-122"/>
              </a:endParaRPr>
            </a:p>
          </p:txBody>
        </p:sp>
      </p:grpSp>
      <p:sp>
        <p:nvSpPr>
          <p:cNvPr id="149542" name="Text Box 38"/>
          <p:cNvSpPr txBox="1">
            <a:spLocks noChangeArrowheads="1"/>
          </p:cNvSpPr>
          <p:nvPr/>
        </p:nvSpPr>
        <p:spPr bwMode="auto">
          <a:xfrm>
            <a:off x="3810000" y="5715000"/>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Waveforms are on the following slide…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9542"/>
                                        </p:tgtEl>
                                        <p:attrNameLst>
                                          <p:attrName>style.visibility</p:attrName>
                                        </p:attrNameLst>
                                      </p:cBhvr>
                                      <p:to>
                                        <p:strVal val="visible"/>
                                      </p:to>
                                    </p:set>
                                    <p:animEffect transition="in" filter="fade">
                                      <p:cBhvr>
                                        <p:cTn id="7" dur="1000"/>
                                        <p:tgtEl>
                                          <p:spTgt spid="149542"/>
                                        </p:tgtEl>
                                      </p:cBhvr>
                                    </p:animEffect>
                                    <p:anim calcmode="lin" valueType="num">
                                      <p:cBhvr>
                                        <p:cTn id="8" dur="1000" fill="hold"/>
                                        <p:tgtEl>
                                          <p:spTgt spid="149542"/>
                                        </p:tgtEl>
                                        <p:attrNameLst>
                                          <p:attrName>ppt_x</p:attrName>
                                        </p:attrNameLst>
                                      </p:cBhvr>
                                      <p:tavLst>
                                        <p:tav tm="0">
                                          <p:val>
                                            <p:strVal val="#ppt_x"/>
                                          </p:val>
                                        </p:tav>
                                        <p:tav tm="100000">
                                          <p:val>
                                            <p:strVal val="#ppt_x"/>
                                          </p:val>
                                        </p:tav>
                                      </p:tavLst>
                                    </p:anim>
                                    <p:anim calcmode="lin" valueType="num">
                                      <p:cBhvr>
                                        <p:cTn id="9" dur="900" decel="100000" fill="hold"/>
                                        <p:tgtEl>
                                          <p:spTgt spid="14954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9" name="Text Box 3"/>
          <p:cNvSpPr txBox="1">
            <a:spLocks noChangeArrowheads="1"/>
          </p:cNvSpPr>
          <p:nvPr/>
        </p:nvSpPr>
        <p:spPr bwMode="auto">
          <a:xfrm>
            <a:off x="914400" y="1676400"/>
            <a:ext cx="7467600" cy="32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lang="en-US" altLang="zh-CN">
                <a:solidFill>
                  <a:schemeClr val="tx2"/>
                </a:solidFill>
                <a:ea typeface="宋体" panose="02010600030101010101" pitchFamily="2" charset="-122"/>
              </a:rPr>
              <a:t>10. Assume the input frequency (</a:t>
            </a:r>
            <a:r>
              <a:rPr lang="en-US" altLang="zh-CN" i="1">
                <a:solidFill>
                  <a:schemeClr val="tx2"/>
                </a:solidFill>
                <a:ea typeface="宋体" panose="02010600030101010101" pitchFamily="2" charset="-122"/>
              </a:rPr>
              <a:t>f</a:t>
            </a:r>
            <a:r>
              <a:rPr lang="en-US" altLang="zh-CN" i="1" baseline="-25000">
                <a:solidFill>
                  <a:schemeClr val="tx2"/>
                </a:solidFill>
                <a:ea typeface="宋体" panose="02010600030101010101" pitchFamily="2" charset="-122"/>
              </a:rPr>
              <a:t>in</a:t>
            </a:r>
            <a:r>
              <a:rPr lang="en-US" altLang="zh-CN">
                <a:solidFill>
                  <a:schemeClr val="tx2"/>
                </a:solidFill>
                <a:ea typeface="宋体" panose="02010600030101010101" pitchFamily="2" charset="-122"/>
              </a:rPr>
              <a:t>) is 256 Hz. The output frequency (</a:t>
            </a:r>
            <a:r>
              <a:rPr lang="en-US" altLang="zh-CN" i="1">
                <a:solidFill>
                  <a:schemeClr val="tx2"/>
                </a:solidFill>
                <a:ea typeface="宋体" panose="02010600030101010101" pitchFamily="2" charset="-122"/>
              </a:rPr>
              <a:t>f</a:t>
            </a:r>
            <a:r>
              <a:rPr lang="en-US" altLang="zh-CN" i="1" baseline="-25000">
                <a:solidFill>
                  <a:schemeClr val="tx2"/>
                </a:solidFill>
                <a:ea typeface="宋体" panose="02010600030101010101" pitchFamily="2" charset="-122"/>
              </a:rPr>
              <a:t>out</a:t>
            </a:r>
            <a:r>
              <a:rPr lang="en-US" altLang="zh-CN">
                <a:solidFill>
                  <a:schemeClr val="tx2"/>
                </a:solidFill>
                <a:ea typeface="宋体" panose="02010600030101010101" pitchFamily="2" charset="-122"/>
              </a:rPr>
              <a:t>) will be</a:t>
            </a:r>
          </a:p>
          <a:p>
            <a:pPr eaLnBrk="1" hangingPunct="1">
              <a:spcBef>
                <a:spcPct val="30000"/>
              </a:spcBef>
            </a:pPr>
            <a:r>
              <a:rPr lang="en-US" altLang="zh-CN">
                <a:solidFill>
                  <a:schemeClr val="tx2"/>
                </a:solidFill>
                <a:ea typeface="宋体" panose="02010600030101010101" pitchFamily="2" charset="-122"/>
              </a:rPr>
              <a:t>	a. 16 Hz</a:t>
            </a:r>
            <a:endParaRPr lang="en-US" altLang="zh-CN" baseline="30000">
              <a:solidFill>
                <a:schemeClr val="tx2"/>
              </a:solidFill>
              <a:ea typeface="宋体" panose="02010600030101010101" pitchFamily="2" charset="-122"/>
            </a:endParaRPr>
          </a:p>
          <a:p>
            <a:pPr eaLnBrk="1" hangingPunct="1">
              <a:spcBef>
                <a:spcPct val="30000"/>
              </a:spcBef>
            </a:pPr>
            <a:r>
              <a:rPr lang="en-US" altLang="zh-CN">
                <a:solidFill>
                  <a:schemeClr val="tx2"/>
                </a:solidFill>
                <a:ea typeface="宋体" panose="02010600030101010101" pitchFamily="2" charset="-122"/>
              </a:rPr>
              <a:t>	b. 1 kHz</a:t>
            </a:r>
          </a:p>
          <a:p>
            <a:pPr eaLnBrk="1" hangingPunct="1">
              <a:spcBef>
                <a:spcPct val="30000"/>
              </a:spcBef>
            </a:pPr>
            <a:r>
              <a:rPr lang="en-US" altLang="zh-CN">
                <a:solidFill>
                  <a:schemeClr val="tx2"/>
                </a:solidFill>
                <a:ea typeface="宋体" panose="02010600030101010101" pitchFamily="2" charset="-122"/>
              </a:rPr>
              <a:t>	c. 65 kHz</a:t>
            </a:r>
          </a:p>
          <a:p>
            <a:pPr eaLnBrk="1" hangingPunct="1">
              <a:spcBef>
                <a:spcPct val="30000"/>
              </a:spcBef>
            </a:pPr>
            <a:r>
              <a:rPr lang="en-US" altLang="zh-CN">
                <a:solidFill>
                  <a:schemeClr val="tx2"/>
                </a:solidFill>
                <a:ea typeface="宋体" panose="02010600030101010101" pitchFamily="2" charset="-122"/>
              </a:rPr>
              <a:t>	d. none of the above</a:t>
            </a:r>
          </a:p>
          <a:p>
            <a:pPr eaLnBrk="1" hangingPunct="1">
              <a:spcBef>
                <a:spcPct val="50000"/>
              </a:spcBef>
            </a:pPr>
            <a:endParaRPr lang="en-US" altLang="zh-CN">
              <a:solidFill>
                <a:schemeClr val="tx2"/>
              </a:solidFill>
              <a:ea typeface="宋体" panose="02010600030101010101" pitchFamily="2" charset="-122"/>
            </a:endParaRPr>
          </a:p>
        </p:txBody>
      </p:sp>
      <p:sp>
        <p:nvSpPr>
          <p:cNvPr id="126981"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pSp>
        <p:nvGrpSpPr>
          <p:cNvPr id="126982" name="Group 6"/>
          <p:cNvGrpSpPr>
            <a:grpSpLocks/>
          </p:cNvGrpSpPr>
          <p:nvPr/>
        </p:nvGrpSpPr>
        <p:grpSpPr bwMode="auto">
          <a:xfrm>
            <a:off x="1752600" y="4495800"/>
            <a:ext cx="5791200" cy="1743075"/>
            <a:chOff x="1104" y="1680"/>
            <a:chExt cx="3648" cy="1098"/>
          </a:xfrm>
        </p:grpSpPr>
        <p:graphicFrame>
          <p:nvGraphicFramePr>
            <p:cNvPr id="126983" name="Object 7"/>
            <p:cNvGraphicFramePr>
              <a:graphicFrameLocks noChangeAspect="1"/>
            </p:cNvGraphicFramePr>
            <p:nvPr/>
          </p:nvGraphicFramePr>
          <p:xfrm>
            <a:off x="1392" y="1824"/>
            <a:ext cx="3360" cy="954"/>
          </p:xfrm>
          <a:graphic>
            <a:graphicData uri="http://schemas.openxmlformats.org/presentationml/2006/ole">
              <mc:AlternateContent xmlns:mc="http://schemas.openxmlformats.org/markup-compatibility/2006">
                <mc:Choice xmlns:v="urn:schemas-microsoft-com:vml" Requires="v">
                  <p:oleObj spid="_x0000_s127013" name="CorelDRAW" r:id="rId5" imgW="3595677" imgH="1020877" progId="CorelDRAW.Graphic.13">
                    <p:embed/>
                  </p:oleObj>
                </mc:Choice>
                <mc:Fallback>
                  <p:oleObj name="CorelDRAW" r:id="rId5" imgW="3595677" imgH="1020877" progId="CorelDRAW.Graphic.1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1824"/>
                          <a:ext cx="3360"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6984" name="Group 8"/>
            <p:cNvGrpSpPr>
              <a:grpSpLocks/>
            </p:cNvGrpSpPr>
            <p:nvPr/>
          </p:nvGrpSpPr>
          <p:grpSpPr bwMode="auto">
            <a:xfrm>
              <a:off x="1104" y="1680"/>
              <a:ext cx="3392" cy="1008"/>
              <a:chOff x="1104" y="1680"/>
              <a:chExt cx="3392" cy="1008"/>
            </a:xfrm>
          </p:grpSpPr>
          <p:sp>
            <p:nvSpPr>
              <p:cNvPr id="126985" name="Text Box 9"/>
              <p:cNvSpPr txBox="1">
                <a:spLocks noChangeArrowheads="1"/>
              </p:cNvSpPr>
              <p:nvPr/>
            </p:nvSpPr>
            <p:spPr bwMode="auto">
              <a:xfrm>
                <a:off x="1296" y="1680"/>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HIGH</a:t>
                </a:r>
              </a:p>
            </p:txBody>
          </p:sp>
          <p:sp>
            <p:nvSpPr>
              <p:cNvPr id="126986" name="Text Box 10"/>
              <p:cNvSpPr txBox="1">
                <a:spLocks noChangeArrowheads="1"/>
              </p:cNvSpPr>
              <p:nvPr/>
            </p:nvSpPr>
            <p:spPr bwMode="auto">
              <a:xfrm>
                <a:off x="1104" y="230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CLK</a:t>
                </a:r>
              </a:p>
            </p:txBody>
          </p:sp>
          <p:sp>
            <p:nvSpPr>
              <p:cNvPr id="126987" name="Text Box 11"/>
              <p:cNvSpPr txBox="1">
                <a:spLocks noChangeArrowheads="1"/>
              </p:cNvSpPr>
              <p:nvPr/>
            </p:nvSpPr>
            <p:spPr bwMode="auto">
              <a:xfrm>
                <a:off x="2052" y="2352"/>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0</a:t>
                </a:r>
              </a:p>
            </p:txBody>
          </p:sp>
          <p:sp>
            <p:nvSpPr>
              <p:cNvPr id="126988" name="Text Box 12"/>
              <p:cNvSpPr txBox="1">
                <a:spLocks noChangeArrowheads="1"/>
              </p:cNvSpPr>
              <p:nvPr/>
            </p:nvSpPr>
            <p:spPr bwMode="auto">
              <a:xfrm>
                <a:off x="2184" y="2352"/>
                <a:ext cx="2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1</a:t>
                </a:r>
              </a:p>
            </p:txBody>
          </p:sp>
          <p:sp>
            <p:nvSpPr>
              <p:cNvPr id="126989" name="Text Box 13"/>
              <p:cNvSpPr txBox="1">
                <a:spLocks noChangeArrowheads="1"/>
              </p:cNvSpPr>
              <p:nvPr/>
            </p:nvSpPr>
            <p:spPr bwMode="auto">
              <a:xfrm>
                <a:off x="2316" y="234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2</a:t>
                </a:r>
              </a:p>
            </p:txBody>
          </p:sp>
          <p:sp>
            <p:nvSpPr>
              <p:cNvPr id="126990" name="Rectangle 14"/>
              <p:cNvSpPr>
                <a:spLocks noChangeArrowheads="1"/>
              </p:cNvSpPr>
              <p:nvPr/>
            </p:nvSpPr>
            <p:spPr bwMode="auto">
              <a:xfrm>
                <a:off x="1740" y="2344"/>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26991" name="Text Box 15"/>
              <p:cNvSpPr txBox="1">
                <a:spLocks noChangeArrowheads="1"/>
              </p:cNvSpPr>
              <p:nvPr/>
            </p:nvSpPr>
            <p:spPr bwMode="auto">
              <a:xfrm>
                <a:off x="1632" y="1824"/>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Counter 1</a:t>
                </a:r>
              </a:p>
            </p:txBody>
          </p:sp>
          <p:sp>
            <p:nvSpPr>
              <p:cNvPr id="126992" name="Text Box 16"/>
              <p:cNvSpPr txBox="1">
                <a:spLocks noChangeArrowheads="1"/>
              </p:cNvSpPr>
              <p:nvPr/>
            </p:nvSpPr>
            <p:spPr bwMode="auto">
              <a:xfrm>
                <a:off x="3360" y="1818"/>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Counter 2</a:t>
                </a:r>
              </a:p>
            </p:txBody>
          </p:sp>
          <p:sp>
            <p:nvSpPr>
              <p:cNvPr id="126993" name="Rectangle 17"/>
              <p:cNvSpPr>
                <a:spLocks noChangeArrowheads="1"/>
              </p:cNvSpPr>
              <p:nvPr/>
            </p:nvSpPr>
            <p:spPr bwMode="auto">
              <a:xfrm>
                <a:off x="3456" y="2352"/>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26994" name="Rectangle 18"/>
              <p:cNvSpPr>
                <a:spLocks noChangeArrowheads="1"/>
              </p:cNvSpPr>
              <p:nvPr/>
            </p:nvSpPr>
            <p:spPr bwMode="auto">
              <a:xfrm>
                <a:off x="1660" y="2050"/>
                <a:ext cx="3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CTEN</a:t>
                </a:r>
                <a:endParaRPr lang="en-US" altLang="zh-CN" sz="1200">
                  <a:ea typeface="宋体" panose="02010600030101010101" pitchFamily="2" charset="-122"/>
                </a:endParaRPr>
              </a:p>
            </p:txBody>
          </p:sp>
          <p:sp>
            <p:nvSpPr>
              <p:cNvPr id="126995" name="Rectangle 19"/>
              <p:cNvSpPr>
                <a:spLocks noChangeArrowheads="1"/>
              </p:cNvSpPr>
              <p:nvPr/>
            </p:nvSpPr>
            <p:spPr bwMode="auto">
              <a:xfrm>
                <a:off x="3360" y="2064"/>
                <a:ext cx="3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CTEN</a:t>
                </a:r>
                <a:endParaRPr lang="en-US" altLang="zh-CN" sz="1200">
                  <a:ea typeface="宋体" panose="02010600030101010101" pitchFamily="2" charset="-122"/>
                </a:endParaRPr>
              </a:p>
            </p:txBody>
          </p:sp>
          <p:sp>
            <p:nvSpPr>
              <p:cNvPr id="126996" name="Text Box 20"/>
              <p:cNvSpPr txBox="1">
                <a:spLocks noChangeArrowheads="1"/>
              </p:cNvSpPr>
              <p:nvPr/>
            </p:nvSpPr>
            <p:spPr bwMode="auto">
              <a:xfrm>
                <a:off x="1776" y="216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CTR DIV 16</a:t>
                </a:r>
              </a:p>
            </p:txBody>
          </p:sp>
          <p:sp>
            <p:nvSpPr>
              <p:cNvPr id="126997" name="Text Box 21"/>
              <p:cNvSpPr txBox="1">
                <a:spLocks noChangeArrowheads="1"/>
              </p:cNvSpPr>
              <p:nvPr/>
            </p:nvSpPr>
            <p:spPr bwMode="auto">
              <a:xfrm>
                <a:off x="3600" y="216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CTR DIV 16</a:t>
                </a:r>
              </a:p>
            </p:txBody>
          </p:sp>
          <p:sp>
            <p:nvSpPr>
              <p:cNvPr id="126998" name="Text Box 22"/>
              <p:cNvSpPr txBox="1">
                <a:spLocks noChangeArrowheads="1"/>
              </p:cNvSpPr>
              <p:nvPr/>
            </p:nvSpPr>
            <p:spPr bwMode="auto">
              <a:xfrm>
                <a:off x="2448" y="2352"/>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3</a:t>
                </a:r>
              </a:p>
            </p:txBody>
          </p:sp>
          <p:sp>
            <p:nvSpPr>
              <p:cNvPr id="126999" name="Text Box 23"/>
              <p:cNvSpPr txBox="1">
                <a:spLocks noChangeArrowheads="1"/>
              </p:cNvSpPr>
              <p:nvPr/>
            </p:nvSpPr>
            <p:spPr bwMode="auto">
              <a:xfrm>
                <a:off x="3792" y="2356"/>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0</a:t>
                </a:r>
              </a:p>
            </p:txBody>
          </p:sp>
          <p:sp>
            <p:nvSpPr>
              <p:cNvPr id="127000" name="Text Box 24"/>
              <p:cNvSpPr txBox="1">
                <a:spLocks noChangeArrowheads="1"/>
              </p:cNvSpPr>
              <p:nvPr/>
            </p:nvSpPr>
            <p:spPr bwMode="auto">
              <a:xfrm>
                <a:off x="3924" y="2356"/>
                <a:ext cx="2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1</a:t>
                </a:r>
              </a:p>
            </p:txBody>
          </p:sp>
          <p:sp>
            <p:nvSpPr>
              <p:cNvPr id="127001" name="Text Box 25"/>
              <p:cNvSpPr txBox="1">
                <a:spLocks noChangeArrowheads="1"/>
              </p:cNvSpPr>
              <p:nvPr/>
            </p:nvSpPr>
            <p:spPr bwMode="auto">
              <a:xfrm>
                <a:off x="4056" y="2352"/>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2</a:t>
                </a:r>
              </a:p>
            </p:txBody>
          </p:sp>
          <p:sp>
            <p:nvSpPr>
              <p:cNvPr id="127002" name="Text Box 26"/>
              <p:cNvSpPr txBox="1">
                <a:spLocks noChangeArrowheads="1"/>
              </p:cNvSpPr>
              <p:nvPr/>
            </p:nvSpPr>
            <p:spPr bwMode="auto">
              <a:xfrm>
                <a:off x="4188" y="2356"/>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Q</a:t>
                </a:r>
                <a:r>
                  <a:rPr lang="en-US" altLang="zh-CN" sz="1200" baseline="-25000">
                    <a:ea typeface="宋体" panose="02010600030101010101" pitchFamily="2" charset="-122"/>
                  </a:rPr>
                  <a:t>3</a:t>
                </a:r>
              </a:p>
            </p:txBody>
          </p:sp>
          <p:sp>
            <p:nvSpPr>
              <p:cNvPr id="127003" name="Rectangle 27"/>
              <p:cNvSpPr>
                <a:spLocks noChangeArrowheads="1"/>
              </p:cNvSpPr>
              <p:nvPr/>
            </p:nvSpPr>
            <p:spPr bwMode="auto">
              <a:xfrm>
                <a:off x="2544" y="2064"/>
                <a:ext cx="2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TC</a:t>
                </a:r>
                <a:endParaRPr lang="en-US" altLang="zh-CN" sz="1200">
                  <a:ea typeface="宋体" panose="02010600030101010101" pitchFamily="2" charset="-122"/>
                </a:endParaRPr>
              </a:p>
            </p:txBody>
          </p:sp>
          <p:sp>
            <p:nvSpPr>
              <p:cNvPr id="127004" name="Rectangle 28"/>
              <p:cNvSpPr>
                <a:spLocks noChangeArrowheads="1"/>
              </p:cNvSpPr>
              <p:nvPr/>
            </p:nvSpPr>
            <p:spPr bwMode="auto">
              <a:xfrm>
                <a:off x="4272" y="2064"/>
                <a:ext cx="2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TC</a:t>
                </a:r>
                <a:endParaRPr lang="en-US" altLang="zh-CN" sz="1200">
                  <a:ea typeface="宋体" panose="02010600030101010101" pitchFamily="2" charset="-122"/>
                </a:endParaRPr>
              </a:p>
            </p:txBody>
          </p:sp>
          <p:sp>
            <p:nvSpPr>
              <p:cNvPr id="127005" name="Text Box 29"/>
              <p:cNvSpPr txBox="1">
                <a:spLocks noChangeArrowheads="1"/>
              </p:cNvSpPr>
              <p:nvPr/>
            </p:nvSpPr>
            <p:spPr bwMode="auto">
              <a:xfrm>
                <a:off x="1296" y="249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f</a:t>
                </a:r>
                <a:r>
                  <a:rPr lang="en-US" altLang="zh-CN" sz="1400" baseline="-25000">
                    <a:solidFill>
                      <a:srgbClr val="FF0000"/>
                    </a:solidFill>
                    <a:ea typeface="宋体" panose="02010600030101010101" pitchFamily="2" charset="-122"/>
                  </a:rPr>
                  <a:t>in</a:t>
                </a:r>
              </a:p>
            </p:txBody>
          </p:sp>
        </p:grpSp>
      </p:grpSp>
      <p:sp>
        <p:nvSpPr>
          <p:cNvPr id="127006" name="Rectangle 30"/>
          <p:cNvSpPr>
            <a:spLocks noChangeArrowheads="1"/>
          </p:cNvSpPr>
          <p:nvPr/>
        </p:nvSpPr>
        <p:spPr bwMode="auto">
          <a:xfrm>
            <a:off x="4724400" y="4714875"/>
            <a:ext cx="457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7" name="Rectangle 31"/>
          <p:cNvSpPr>
            <a:spLocks noChangeArrowheads="1"/>
          </p:cNvSpPr>
          <p:nvPr/>
        </p:nvSpPr>
        <p:spPr bwMode="auto">
          <a:xfrm>
            <a:off x="7239000" y="4943475"/>
            <a:ext cx="457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8" name="Text Box 32"/>
          <p:cNvSpPr txBox="1">
            <a:spLocks noChangeArrowheads="1"/>
          </p:cNvSpPr>
          <p:nvPr/>
        </p:nvSpPr>
        <p:spPr bwMode="auto">
          <a:xfrm>
            <a:off x="7010400" y="48133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f</a:t>
            </a:r>
            <a:r>
              <a:rPr lang="en-US" altLang="zh-CN" sz="1400" i="1" baseline="-25000">
                <a:solidFill>
                  <a:srgbClr val="FF3300"/>
                </a:solidFill>
                <a:ea typeface="宋体" panose="02010600030101010101" pitchFamily="2" charset="-122"/>
              </a:rPr>
              <a:t>out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03" name="Rectangle 7"/>
          <p:cNvSpPr>
            <a:spLocks noChangeArrowheads="1"/>
          </p:cNvSpPr>
          <p:nvPr/>
        </p:nvSpPr>
        <p:spPr bwMode="auto">
          <a:xfrm>
            <a:off x="3200400" y="1981200"/>
            <a:ext cx="2819400" cy="342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4" name="Text Box 8"/>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Answers:</a:t>
            </a:r>
          </a:p>
          <a:p>
            <a:pPr eaLnBrk="1" hangingPunct="1">
              <a:spcBef>
                <a:spcPct val="50000"/>
              </a:spcBef>
            </a:pPr>
            <a:r>
              <a:rPr lang="en-US" altLang="zh-CN">
                <a:ea typeface="宋体" panose="02010600030101010101" pitchFamily="2" charset="-122"/>
              </a:rPr>
              <a:t>1.  a</a:t>
            </a:r>
          </a:p>
          <a:p>
            <a:pPr eaLnBrk="1" hangingPunct="1">
              <a:spcBef>
                <a:spcPct val="50000"/>
              </a:spcBef>
            </a:pPr>
            <a:r>
              <a:rPr lang="en-US" altLang="zh-CN">
                <a:ea typeface="宋体" panose="02010600030101010101" pitchFamily="2" charset="-122"/>
              </a:rPr>
              <a:t>2.  d</a:t>
            </a:r>
          </a:p>
          <a:p>
            <a:pPr eaLnBrk="1" hangingPunct="1">
              <a:spcBef>
                <a:spcPct val="50000"/>
              </a:spcBef>
            </a:pPr>
            <a:r>
              <a:rPr lang="en-US" altLang="zh-CN">
                <a:ea typeface="宋体" panose="02010600030101010101" pitchFamily="2" charset="-122"/>
              </a:rPr>
              <a:t>3.  c</a:t>
            </a:r>
          </a:p>
          <a:p>
            <a:pPr eaLnBrk="1" hangingPunct="1">
              <a:spcBef>
                <a:spcPct val="50000"/>
              </a:spcBef>
            </a:pPr>
            <a:r>
              <a:rPr lang="en-US" altLang="zh-CN">
                <a:ea typeface="宋体" panose="02010600030101010101" pitchFamily="2" charset="-122"/>
              </a:rPr>
              <a:t>4.  d</a:t>
            </a:r>
          </a:p>
          <a:p>
            <a:pPr eaLnBrk="1" hangingPunct="1">
              <a:spcBef>
                <a:spcPct val="50000"/>
              </a:spcBef>
            </a:pPr>
            <a:r>
              <a:rPr lang="en-US" altLang="zh-CN">
                <a:ea typeface="宋体" panose="02010600030101010101" pitchFamily="2" charset="-122"/>
              </a:rPr>
              <a:t>5.  b</a:t>
            </a:r>
          </a:p>
        </p:txBody>
      </p:sp>
      <p:sp>
        <p:nvSpPr>
          <p:cNvPr id="106505" name="Text Box 9"/>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6.  c</a:t>
            </a:r>
          </a:p>
          <a:p>
            <a:pPr eaLnBrk="1" hangingPunct="1">
              <a:spcBef>
                <a:spcPct val="50000"/>
              </a:spcBef>
            </a:pPr>
            <a:r>
              <a:rPr lang="en-US" altLang="zh-CN">
                <a:ea typeface="宋体" panose="02010600030101010101" pitchFamily="2" charset="-122"/>
              </a:rPr>
              <a:t>7.  a</a:t>
            </a:r>
          </a:p>
          <a:p>
            <a:pPr eaLnBrk="1" hangingPunct="1">
              <a:spcBef>
                <a:spcPct val="50000"/>
              </a:spcBef>
            </a:pPr>
            <a:r>
              <a:rPr lang="en-US" altLang="zh-CN">
                <a:ea typeface="宋体" panose="02010600030101010101" pitchFamily="2" charset="-122"/>
              </a:rPr>
              <a:t>8.  b</a:t>
            </a:r>
          </a:p>
          <a:p>
            <a:pPr eaLnBrk="1" hangingPunct="1">
              <a:spcBef>
                <a:spcPct val="50000"/>
              </a:spcBef>
            </a:pPr>
            <a:r>
              <a:rPr lang="en-US" altLang="zh-CN">
                <a:ea typeface="宋体" panose="02010600030101010101" pitchFamily="2" charset="-122"/>
              </a:rPr>
              <a:t>9.  b</a:t>
            </a:r>
          </a:p>
          <a:p>
            <a:pPr eaLnBrk="1" hangingPunct="1">
              <a:spcBef>
                <a:spcPct val="50000"/>
              </a:spcBef>
            </a:pPr>
            <a:r>
              <a:rPr lang="en-US" altLang="zh-CN">
                <a:ea typeface="宋体" panose="02010600030101010101" pitchFamily="2" charset="-122"/>
              </a:rPr>
              <a:t>10. d</a:t>
            </a:r>
          </a:p>
          <a:p>
            <a:pPr eaLnBrk="1" hangingPunct="1">
              <a:spcBef>
                <a:spcPct val="50000"/>
              </a:spcBef>
            </a:pPr>
            <a:endParaRPr lang="en-US" altLang="zh-CN">
              <a:ea typeface="宋体" panose="02010600030101010101" pitchFamily="2" charset="-122"/>
            </a:endParaRPr>
          </a:p>
        </p:txBody>
      </p:sp>
      <p:sp>
        <p:nvSpPr>
          <p:cNvPr id="106506" name="WordArt 10"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762000" y="12954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1" hangingPunct="1"/>
            <a:endParaRPr lang="zh-CN" altLang="zh-CN"/>
          </a:p>
        </p:txBody>
      </p:sp>
      <p:pic>
        <p:nvPicPr>
          <p:cNvPr id="151556" name="Picture 4"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1557" name="Text Box 5"/>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1558" name="Rectangle 6"/>
          <p:cNvSpPr>
            <a:spLocks noChangeArrowheads="1"/>
          </p:cNvSpPr>
          <p:nvPr/>
        </p:nvSpPr>
        <p:spPr bwMode="auto">
          <a:xfrm>
            <a:off x="914400" y="1143000"/>
            <a:ext cx="41957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Three bit Asynchronous Counter</a:t>
            </a:r>
          </a:p>
        </p:txBody>
      </p:sp>
      <p:sp>
        <p:nvSpPr>
          <p:cNvPr id="151562" name="Rectangle 10"/>
          <p:cNvSpPr>
            <a:spLocks noChangeArrowheads="1"/>
          </p:cNvSpPr>
          <p:nvPr/>
        </p:nvSpPr>
        <p:spPr bwMode="auto">
          <a:xfrm>
            <a:off x="1979613" y="3733800"/>
            <a:ext cx="3825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i="1">
                <a:solidFill>
                  <a:srgbClr val="000000"/>
                </a:solidFill>
                <a:latin typeface="Times" panose="02020603050405020304" pitchFamily="18" charset="0"/>
                <a:ea typeface="宋体" panose="02010600030101010101" pitchFamily="2" charset="-122"/>
              </a:rPr>
              <a:t>CLK</a:t>
            </a:r>
            <a:endParaRPr lang="en-US" altLang="zh-CN" sz="1600">
              <a:ea typeface="宋体" panose="02010600030101010101" pitchFamily="2" charset="-122"/>
            </a:endParaRPr>
          </a:p>
        </p:txBody>
      </p:sp>
      <p:sp>
        <p:nvSpPr>
          <p:cNvPr id="151568" name="Text Box 16"/>
          <p:cNvSpPr txBox="1">
            <a:spLocks noChangeArrowheads="1"/>
          </p:cNvSpPr>
          <p:nvPr/>
        </p:nvSpPr>
        <p:spPr bwMode="auto">
          <a:xfrm>
            <a:off x="1981200" y="4191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0</a:t>
            </a:r>
          </a:p>
        </p:txBody>
      </p:sp>
      <p:sp>
        <p:nvSpPr>
          <p:cNvPr id="151576" name="Text Box 24"/>
          <p:cNvSpPr txBox="1">
            <a:spLocks noChangeArrowheads="1"/>
          </p:cNvSpPr>
          <p:nvPr/>
        </p:nvSpPr>
        <p:spPr bwMode="auto">
          <a:xfrm>
            <a:off x="1981200" y="4800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151577" name="Text Box 25"/>
          <p:cNvSpPr txBox="1">
            <a:spLocks noChangeArrowheads="1"/>
          </p:cNvSpPr>
          <p:nvPr/>
        </p:nvSpPr>
        <p:spPr bwMode="auto">
          <a:xfrm>
            <a:off x="1981200" y="541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2</a:t>
            </a:r>
          </a:p>
        </p:txBody>
      </p:sp>
      <p:graphicFrame>
        <p:nvGraphicFramePr>
          <p:cNvPr id="151584" name="Object 32"/>
          <p:cNvGraphicFramePr>
            <a:graphicFrameLocks noChangeAspect="1"/>
          </p:cNvGraphicFramePr>
          <p:nvPr/>
        </p:nvGraphicFramePr>
        <p:xfrm>
          <a:off x="2438400" y="3584575"/>
          <a:ext cx="5257800" cy="2206625"/>
        </p:xfrm>
        <a:graphic>
          <a:graphicData uri="http://schemas.openxmlformats.org/presentationml/2006/ole">
            <mc:AlternateContent xmlns:mc="http://schemas.openxmlformats.org/markup-compatibility/2006">
              <mc:Choice xmlns:v="urn:schemas-microsoft-com:vml" Requires="v">
                <p:oleObj spid="_x0000_s151592" name="CorelDRAW" r:id="rId6" imgW="3021370" imgH="1268943" progId="CorelDRAW.Graphic.13">
                  <p:embed/>
                </p:oleObj>
              </mc:Choice>
              <mc:Fallback>
                <p:oleObj name="CorelDRAW" r:id="rId6" imgW="3021370" imgH="1268943" progId="CorelDRAW.Graphic.1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584575"/>
                        <a:ext cx="52578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5" name="Text Box 3"/>
          <p:cNvSpPr txBox="1">
            <a:spLocks noChangeArrowheads="1"/>
          </p:cNvSpPr>
          <p:nvPr/>
        </p:nvSpPr>
        <p:spPr bwMode="auto">
          <a:xfrm>
            <a:off x="990600" y="1752600"/>
            <a:ext cx="7543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Notice that the </a:t>
            </a:r>
            <a:r>
              <a:rPr lang="en-US" altLang="zh-CN" i="1">
                <a:ea typeface="宋体" panose="02010600030101010101" pitchFamily="2" charset="-122"/>
              </a:rPr>
              <a:t>Q</a:t>
            </a:r>
            <a:r>
              <a:rPr lang="en-US" altLang="zh-CN" baseline="-25000">
                <a:ea typeface="宋体" panose="02010600030101010101" pitchFamily="2" charset="-122"/>
              </a:rPr>
              <a:t>0</a:t>
            </a:r>
            <a:r>
              <a:rPr lang="en-US" altLang="zh-CN">
                <a:ea typeface="宋体" panose="02010600030101010101" pitchFamily="2" charset="-122"/>
              </a:rPr>
              <a:t> output is triggered on the leading edge of the clock signal. The following stage is triggered from </a:t>
            </a:r>
            <a:r>
              <a:rPr lang="en-US" altLang="zh-CN" i="1">
                <a:ea typeface="宋体" panose="02010600030101010101" pitchFamily="2" charset="-122"/>
              </a:rPr>
              <a:t>Q</a:t>
            </a:r>
            <a:r>
              <a:rPr lang="en-US" altLang="zh-CN" baseline="-25000">
                <a:ea typeface="宋体" panose="02010600030101010101" pitchFamily="2" charset="-122"/>
              </a:rPr>
              <a:t>0</a:t>
            </a:r>
            <a:r>
              <a:rPr lang="en-US" altLang="zh-CN">
                <a:ea typeface="宋体" panose="02010600030101010101" pitchFamily="2" charset="-122"/>
              </a:rPr>
              <a:t>. The leading edge of </a:t>
            </a:r>
            <a:r>
              <a:rPr lang="en-US" altLang="zh-CN" i="1">
                <a:ea typeface="宋体" panose="02010600030101010101" pitchFamily="2" charset="-122"/>
              </a:rPr>
              <a:t>Q</a:t>
            </a:r>
            <a:r>
              <a:rPr lang="en-US" altLang="zh-CN" baseline="-25000">
                <a:ea typeface="宋体" panose="02010600030101010101" pitchFamily="2" charset="-122"/>
              </a:rPr>
              <a:t>0</a:t>
            </a:r>
            <a:r>
              <a:rPr lang="en-US" altLang="zh-CN">
                <a:ea typeface="宋体" panose="02010600030101010101" pitchFamily="2" charset="-122"/>
              </a:rPr>
              <a:t> is equivalent to the trailing edge of </a:t>
            </a:r>
            <a:r>
              <a:rPr lang="en-US" altLang="zh-CN" i="1">
                <a:ea typeface="宋体" panose="02010600030101010101" pitchFamily="2" charset="-122"/>
              </a:rPr>
              <a:t>Q</a:t>
            </a:r>
            <a:r>
              <a:rPr lang="en-US" altLang="zh-CN" baseline="-25000">
                <a:ea typeface="宋体" panose="02010600030101010101" pitchFamily="2" charset="-122"/>
              </a:rPr>
              <a:t>0</a:t>
            </a:r>
            <a:r>
              <a:rPr lang="en-US" altLang="zh-CN">
                <a:ea typeface="宋体" panose="02010600030101010101" pitchFamily="2" charset="-122"/>
              </a:rPr>
              <a:t>. The resulting sequence is that of an 3-bit binary up counter.</a:t>
            </a:r>
          </a:p>
        </p:txBody>
      </p:sp>
      <p:sp>
        <p:nvSpPr>
          <p:cNvPr id="151583" name="Line 31"/>
          <p:cNvSpPr>
            <a:spLocks noChangeShapeType="1"/>
          </p:cNvSpPr>
          <p:nvPr/>
        </p:nvSpPr>
        <p:spPr bwMode="auto">
          <a:xfrm>
            <a:off x="7821613" y="21939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85" name="Line 33"/>
          <p:cNvSpPr>
            <a:spLocks noChangeShapeType="1"/>
          </p:cNvSpPr>
          <p:nvPr/>
        </p:nvSpPr>
        <p:spPr bwMode="auto">
          <a:xfrm>
            <a:off x="3594100" y="25701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87" name="Rectangle 35"/>
          <p:cNvSpPr>
            <a:spLocks noChangeArrowheads="1"/>
          </p:cNvSpPr>
          <p:nvPr/>
        </p:nvSpPr>
        <p:spPr bwMode="auto">
          <a:xfrm>
            <a:off x="2438400" y="3581400"/>
            <a:ext cx="5334000" cy="2209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8" fill="hold" grpId="0" nodeType="afterEffect">
                                  <p:stCondLst>
                                    <p:cond delay="0"/>
                                  </p:stCondLst>
                                  <p:childTnLst>
                                    <p:animEffect transition="out" filter="wipe(left)">
                                      <p:cBhvr>
                                        <p:cTn id="6" dur="1000"/>
                                        <p:tgtEl>
                                          <p:spTgt spid="151587"/>
                                        </p:tgtEl>
                                      </p:cBhvr>
                                    </p:animEffect>
                                    <p:set>
                                      <p:cBhvr>
                                        <p:cTn id="7" dur="1" fill="hold">
                                          <p:stCondLst>
                                            <p:cond delay="999"/>
                                          </p:stCondLst>
                                        </p:cTn>
                                        <p:tgtEl>
                                          <p:spTgt spid="1515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30" name="Picture 10"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3131" name="Text Box 11"/>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3132" name="Rectangle 12"/>
          <p:cNvSpPr>
            <a:spLocks noChangeArrowheads="1"/>
          </p:cNvSpPr>
          <p:nvPr/>
        </p:nvSpPr>
        <p:spPr bwMode="auto">
          <a:xfrm>
            <a:off x="914400" y="1143000"/>
            <a:ext cx="24685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Propagation Delay</a:t>
            </a:r>
          </a:p>
        </p:txBody>
      </p:sp>
      <p:sp>
        <p:nvSpPr>
          <p:cNvPr id="133134" name="Text Box 14"/>
          <p:cNvSpPr txBox="1">
            <a:spLocks noChangeArrowheads="1"/>
          </p:cNvSpPr>
          <p:nvPr/>
        </p:nvSpPr>
        <p:spPr bwMode="auto">
          <a:xfrm>
            <a:off x="1066800" y="1676400"/>
            <a:ext cx="7162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Asynchronous counters are sometimes called </a:t>
            </a:r>
            <a:r>
              <a:rPr lang="en-US" altLang="zh-CN" b="1">
                <a:ea typeface="宋体" panose="02010600030101010101" pitchFamily="2" charset="-122"/>
              </a:rPr>
              <a:t>ripple</a:t>
            </a:r>
            <a:r>
              <a:rPr lang="en-US" altLang="zh-CN">
                <a:ea typeface="宋体" panose="02010600030101010101" pitchFamily="2" charset="-122"/>
              </a:rPr>
              <a:t> counters, because the stages do not all change together. For certain applications requiring high clock rates, this is a major disadvantage.</a:t>
            </a:r>
          </a:p>
        </p:txBody>
      </p:sp>
      <p:sp>
        <p:nvSpPr>
          <p:cNvPr id="133135" name="Text Box 15"/>
          <p:cNvSpPr txBox="1">
            <a:spLocks noChangeArrowheads="1"/>
          </p:cNvSpPr>
          <p:nvPr/>
        </p:nvSpPr>
        <p:spPr bwMode="auto">
          <a:xfrm>
            <a:off x="1143000" y="3352800"/>
            <a:ext cx="2362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Notice how delays are cumulative as each stage in a counter is clocked later than the previous stage.</a:t>
            </a:r>
          </a:p>
        </p:txBody>
      </p:sp>
      <p:sp>
        <p:nvSpPr>
          <p:cNvPr id="133136" name="Rectangle 16"/>
          <p:cNvSpPr>
            <a:spLocks noChangeArrowheads="1"/>
          </p:cNvSpPr>
          <p:nvPr/>
        </p:nvSpPr>
        <p:spPr bwMode="auto">
          <a:xfrm>
            <a:off x="3503613" y="3365500"/>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sz="1400">
              <a:ea typeface="宋体" panose="02010600030101010101" pitchFamily="2" charset="-122"/>
            </a:endParaRPr>
          </a:p>
        </p:txBody>
      </p:sp>
      <p:sp>
        <p:nvSpPr>
          <p:cNvPr id="133137" name="Text Box 17"/>
          <p:cNvSpPr txBox="1">
            <a:spLocks noChangeArrowheads="1"/>
          </p:cNvSpPr>
          <p:nvPr/>
        </p:nvSpPr>
        <p:spPr bwMode="auto">
          <a:xfrm>
            <a:off x="3581400" y="370205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Q</a:t>
            </a:r>
            <a:r>
              <a:rPr lang="en-US" altLang="zh-CN" sz="1400" baseline="-25000">
                <a:solidFill>
                  <a:srgbClr val="FF0000"/>
                </a:solidFill>
                <a:ea typeface="宋体" panose="02010600030101010101" pitchFamily="2" charset="-122"/>
              </a:rPr>
              <a:t>0</a:t>
            </a:r>
          </a:p>
        </p:txBody>
      </p:sp>
      <p:sp>
        <p:nvSpPr>
          <p:cNvPr id="133138" name="Text Box 18"/>
          <p:cNvSpPr txBox="1">
            <a:spLocks noChangeArrowheads="1"/>
          </p:cNvSpPr>
          <p:nvPr/>
        </p:nvSpPr>
        <p:spPr bwMode="auto">
          <a:xfrm>
            <a:off x="3581400" y="415925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Q</a:t>
            </a:r>
            <a:r>
              <a:rPr lang="en-US" altLang="zh-CN" sz="1400" baseline="-25000">
                <a:solidFill>
                  <a:srgbClr val="FF0000"/>
                </a:solidFill>
                <a:ea typeface="宋体" panose="02010600030101010101" pitchFamily="2" charset="-122"/>
              </a:rPr>
              <a:t>1</a:t>
            </a:r>
          </a:p>
        </p:txBody>
      </p:sp>
      <p:sp>
        <p:nvSpPr>
          <p:cNvPr id="133139" name="Text Box 19"/>
          <p:cNvSpPr txBox="1">
            <a:spLocks noChangeArrowheads="1"/>
          </p:cNvSpPr>
          <p:nvPr/>
        </p:nvSpPr>
        <p:spPr bwMode="auto">
          <a:xfrm>
            <a:off x="3581400" y="461645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Q</a:t>
            </a:r>
            <a:r>
              <a:rPr lang="en-US" altLang="zh-CN" sz="1400" baseline="-25000">
                <a:solidFill>
                  <a:srgbClr val="FF0000"/>
                </a:solidFill>
                <a:ea typeface="宋体" panose="02010600030101010101" pitchFamily="2" charset="-122"/>
              </a:rPr>
              <a:t>2</a:t>
            </a:r>
          </a:p>
        </p:txBody>
      </p:sp>
      <p:graphicFrame>
        <p:nvGraphicFramePr>
          <p:cNvPr id="133140" name="Object 20"/>
          <p:cNvGraphicFramePr>
            <a:graphicFrameLocks noChangeAspect="1"/>
          </p:cNvGraphicFramePr>
          <p:nvPr/>
        </p:nvGraphicFramePr>
        <p:xfrm>
          <a:off x="3886200" y="3321050"/>
          <a:ext cx="3886200" cy="1993900"/>
        </p:xfrm>
        <a:graphic>
          <a:graphicData uri="http://schemas.openxmlformats.org/presentationml/2006/ole">
            <mc:AlternateContent xmlns:mc="http://schemas.openxmlformats.org/markup-compatibility/2006">
              <mc:Choice xmlns:v="urn:schemas-microsoft-com:vml" Requires="v">
                <p:oleObj spid="_x0000_s133149" name="CorelDRAW" r:id="rId6" imgW="2572833" imgH="1320312" progId="CorelDRAW.Graphic.13">
                  <p:embed/>
                </p:oleObj>
              </mc:Choice>
              <mc:Fallback>
                <p:oleObj name="CorelDRAW" r:id="rId6" imgW="2572833" imgH="1320312" progId="CorelDRAW.Graphic.1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321050"/>
                        <a:ext cx="38862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41" name="Text Box 21"/>
          <p:cNvSpPr txBox="1">
            <a:spLocks noChangeArrowheads="1"/>
          </p:cNvSpPr>
          <p:nvPr/>
        </p:nvSpPr>
        <p:spPr bwMode="auto">
          <a:xfrm>
            <a:off x="1600200" y="5683250"/>
            <a:ext cx="678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0</a:t>
            </a:r>
            <a:r>
              <a:rPr lang="en-US" altLang="zh-CN" sz="1600">
                <a:solidFill>
                  <a:srgbClr val="FF0000"/>
                </a:solidFill>
                <a:ea typeface="宋体" panose="02010600030101010101" pitchFamily="2" charset="-122"/>
              </a:rPr>
              <a:t> is delayed by 1 propagation delay, </a:t>
            </a: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2</a:t>
            </a:r>
            <a:r>
              <a:rPr lang="en-US" altLang="zh-CN" sz="1600">
                <a:solidFill>
                  <a:srgbClr val="FF0000"/>
                </a:solidFill>
                <a:ea typeface="宋体" panose="02010600030101010101" pitchFamily="2" charset="-122"/>
              </a:rPr>
              <a:t> by 2 delays and </a:t>
            </a: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3</a:t>
            </a:r>
            <a:r>
              <a:rPr lang="en-US" altLang="zh-CN" sz="1600">
                <a:solidFill>
                  <a:srgbClr val="FF0000"/>
                </a:solidFill>
                <a:ea typeface="宋体" panose="02010600030101010101" pitchFamily="2" charset="-122"/>
              </a:rPr>
              <a:t> by 3 delays.</a:t>
            </a:r>
          </a:p>
        </p:txBody>
      </p:sp>
      <p:sp>
        <p:nvSpPr>
          <p:cNvPr id="133142" name="Line 22"/>
          <p:cNvSpPr>
            <a:spLocks noChangeShapeType="1"/>
          </p:cNvSpPr>
          <p:nvPr/>
        </p:nvSpPr>
        <p:spPr bwMode="auto">
          <a:xfrm flipV="1">
            <a:off x="3200400" y="5378450"/>
            <a:ext cx="838200" cy="3365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3" name="Line 23"/>
          <p:cNvSpPr>
            <a:spLocks noChangeShapeType="1"/>
          </p:cNvSpPr>
          <p:nvPr/>
        </p:nvSpPr>
        <p:spPr bwMode="auto">
          <a:xfrm flipH="1" flipV="1">
            <a:off x="5105400" y="5334000"/>
            <a:ext cx="228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4" name="Line 24"/>
          <p:cNvSpPr>
            <a:spLocks noChangeShapeType="1"/>
          </p:cNvSpPr>
          <p:nvPr/>
        </p:nvSpPr>
        <p:spPr bwMode="auto">
          <a:xfrm flipH="1" flipV="1">
            <a:off x="6858000" y="5334000"/>
            <a:ext cx="76200" cy="4127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35"/>
                                        </p:tgtEl>
                                        <p:attrNameLst>
                                          <p:attrName>style.visibility</p:attrName>
                                        </p:attrNameLst>
                                      </p:cBhvr>
                                      <p:to>
                                        <p:strVal val="visible"/>
                                      </p:to>
                                    </p:set>
                                    <p:anim calcmode="lin" valueType="num">
                                      <p:cBhvr additive="base">
                                        <p:cTn id="7" dur="500" fill="hold"/>
                                        <p:tgtEl>
                                          <p:spTgt spid="133135"/>
                                        </p:tgtEl>
                                        <p:attrNameLst>
                                          <p:attrName>ppt_x</p:attrName>
                                        </p:attrNameLst>
                                      </p:cBhvr>
                                      <p:tavLst>
                                        <p:tav tm="0">
                                          <p:val>
                                            <p:strVal val="0-#ppt_w/2"/>
                                          </p:val>
                                        </p:tav>
                                        <p:tav tm="100000">
                                          <p:val>
                                            <p:strVal val="#ppt_x"/>
                                          </p:val>
                                        </p:tav>
                                      </p:tavLst>
                                    </p:anim>
                                    <p:anim calcmode="lin" valueType="num">
                                      <p:cBhvr additive="base">
                                        <p:cTn id="8" dur="500" fill="hold"/>
                                        <p:tgtEl>
                                          <p:spTgt spid="1331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133141"/>
                                        </p:tgtEl>
                                        <p:attrNameLst>
                                          <p:attrName>style.visibility</p:attrName>
                                        </p:attrNameLst>
                                      </p:cBhvr>
                                      <p:to>
                                        <p:strVal val="visible"/>
                                      </p:to>
                                    </p:set>
                                    <p:animEffect transition="in" filter="fade">
                                      <p:cBhvr>
                                        <p:cTn id="13" dur="1000"/>
                                        <p:tgtEl>
                                          <p:spTgt spid="133141"/>
                                        </p:tgtEl>
                                      </p:cBhvr>
                                    </p:animEffect>
                                    <p:anim calcmode="lin" valueType="num">
                                      <p:cBhvr>
                                        <p:cTn id="14" dur="1000" fill="hold"/>
                                        <p:tgtEl>
                                          <p:spTgt spid="133141"/>
                                        </p:tgtEl>
                                        <p:attrNameLst>
                                          <p:attrName>ppt_x</p:attrName>
                                        </p:attrNameLst>
                                      </p:cBhvr>
                                      <p:tavLst>
                                        <p:tav tm="0">
                                          <p:val>
                                            <p:strVal val="#ppt_x"/>
                                          </p:val>
                                        </p:tav>
                                        <p:tav tm="100000">
                                          <p:val>
                                            <p:strVal val="#ppt_x"/>
                                          </p:val>
                                        </p:tav>
                                      </p:tavLst>
                                    </p:anim>
                                    <p:anim calcmode="lin" valueType="num">
                                      <p:cBhvr>
                                        <p:cTn id="15" dur="900" decel="100000" fill="hold"/>
                                        <p:tgtEl>
                                          <p:spTgt spid="13314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41"/>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3142"/>
                                        </p:tgtEl>
                                        <p:attrNameLst>
                                          <p:attrName>style.visibility</p:attrName>
                                        </p:attrNameLst>
                                      </p:cBhvr>
                                      <p:to>
                                        <p:strVal val="visible"/>
                                      </p:to>
                                    </p:set>
                                    <p:animEffect transition="in" filter="fade">
                                      <p:cBhvr>
                                        <p:cTn id="19" dur="1000"/>
                                        <p:tgtEl>
                                          <p:spTgt spid="133142"/>
                                        </p:tgtEl>
                                      </p:cBhvr>
                                    </p:animEffect>
                                    <p:anim calcmode="lin" valueType="num">
                                      <p:cBhvr>
                                        <p:cTn id="20" dur="1000" fill="hold"/>
                                        <p:tgtEl>
                                          <p:spTgt spid="133142"/>
                                        </p:tgtEl>
                                        <p:attrNameLst>
                                          <p:attrName>ppt_x</p:attrName>
                                        </p:attrNameLst>
                                      </p:cBhvr>
                                      <p:tavLst>
                                        <p:tav tm="0">
                                          <p:val>
                                            <p:strVal val="#ppt_x"/>
                                          </p:val>
                                        </p:tav>
                                        <p:tav tm="100000">
                                          <p:val>
                                            <p:strVal val="#ppt_x"/>
                                          </p:val>
                                        </p:tav>
                                      </p:tavLst>
                                    </p:anim>
                                    <p:anim calcmode="lin" valueType="num">
                                      <p:cBhvr>
                                        <p:cTn id="21" dur="900" decel="100000" fill="hold"/>
                                        <p:tgtEl>
                                          <p:spTgt spid="13314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314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33143"/>
                                        </p:tgtEl>
                                        <p:attrNameLst>
                                          <p:attrName>style.visibility</p:attrName>
                                        </p:attrNameLst>
                                      </p:cBhvr>
                                      <p:to>
                                        <p:strVal val="visible"/>
                                      </p:to>
                                    </p:set>
                                    <p:animEffect transition="in" filter="fade">
                                      <p:cBhvr>
                                        <p:cTn id="25" dur="1000"/>
                                        <p:tgtEl>
                                          <p:spTgt spid="133143"/>
                                        </p:tgtEl>
                                      </p:cBhvr>
                                    </p:animEffect>
                                    <p:anim calcmode="lin" valueType="num">
                                      <p:cBhvr>
                                        <p:cTn id="26" dur="1000" fill="hold"/>
                                        <p:tgtEl>
                                          <p:spTgt spid="133143"/>
                                        </p:tgtEl>
                                        <p:attrNameLst>
                                          <p:attrName>ppt_x</p:attrName>
                                        </p:attrNameLst>
                                      </p:cBhvr>
                                      <p:tavLst>
                                        <p:tav tm="0">
                                          <p:val>
                                            <p:strVal val="#ppt_x"/>
                                          </p:val>
                                        </p:tav>
                                        <p:tav tm="100000">
                                          <p:val>
                                            <p:strVal val="#ppt_x"/>
                                          </p:val>
                                        </p:tav>
                                      </p:tavLst>
                                    </p:anim>
                                    <p:anim calcmode="lin" valueType="num">
                                      <p:cBhvr>
                                        <p:cTn id="27" dur="900" decel="100000" fill="hold"/>
                                        <p:tgtEl>
                                          <p:spTgt spid="13314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3314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33144"/>
                                        </p:tgtEl>
                                        <p:attrNameLst>
                                          <p:attrName>style.visibility</p:attrName>
                                        </p:attrNameLst>
                                      </p:cBhvr>
                                      <p:to>
                                        <p:strVal val="visible"/>
                                      </p:to>
                                    </p:set>
                                    <p:animEffect transition="in" filter="fade">
                                      <p:cBhvr>
                                        <p:cTn id="31" dur="1000"/>
                                        <p:tgtEl>
                                          <p:spTgt spid="133144"/>
                                        </p:tgtEl>
                                      </p:cBhvr>
                                    </p:animEffect>
                                    <p:anim calcmode="lin" valueType="num">
                                      <p:cBhvr>
                                        <p:cTn id="32" dur="1000" fill="hold"/>
                                        <p:tgtEl>
                                          <p:spTgt spid="133144"/>
                                        </p:tgtEl>
                                        <p:attrNameLst>
                                          <p:attrName>ppt_x</p:attrName>
                                        </p:attrNameLst>
                                      </p:cBhvr>
                                      <p:tavLst>
                                        <p:tav tm="0">
                                          <p:val>
                                            <p:strVal val="#ppt_x"/>
                                          </p:val>
                                        </p:tav>
                                        <p:tav tm="100000">
                                          <p:val>
                                            <p:strVal val="#ppt_x"/>
                                          </p:val>
                                        </p:tav>
                                      </p:tavLst>
                                    </p:anim>
                                    <p:anim calcmode="lin" valueType="num">
                                      <p:cBhvr>
                                        <p:cTn id="33" dur="900" decel="100000" fill="hold"/>
                                        <p:tgtEl>
                                          <p:spTgt spid="13314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331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5" grpId="0"/>
      <p:bldP spid="133141" grpId="0"/>
      <p:bldP spid="133142" grpId="0" animBg="1"/>
      <p:bldP spid="133143" grpId="0" animBg="1"/>
      <p:bldP spid="13314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5650"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565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5652" name="Rectangle 4"/>
          <p:cNvSpPr>
            <a:spLocks noChangeArrowheads="1"/>
          </p:cNvSpPr>
          <p:nvPr/>
        </p:nvSpPr>
        <p:spPr bwMode="auto">
          <a:xfrm>
            <a:off x="914400" y="1143000"/>
            <a:ext cx="40020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Asynchronous Decade Counter</a:t>
            </a:r>
          </a:p>
        </p:txBody>
      </p:sp>
      <p:sp>
        <p:nvSpPr>
          <p:cNvPr id="155664" name="Text Box 16"/>
          <p:cNvSpPr txBox="1">
            <a:spLocks noChangeArrowheads="1"/>
          </p:cNvSpPr>
          <p:nvPr/>
        </p:nvSpPr>
        <p:spPr bwMode="auto">
          <a:xfrm>
            <a:off x="1066800" y="1752600"/>
            <a:ext cx="7010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This counter uses partial decoding to recycle the count sequence to zero after the 1001 state. The flip-flops are trailing-edge triggered, so clocks are derived from the </a:t>
            </a:r>
            <a:r>
              <a:rPr lang="en-US" altLang="zh-CN" i="1">
                <a:ea typeface="宋体" panose="02010600030101010101" pitchFamily="2" charset="-122"/>
              </a:rPr>
              <a:t>Q</a:t>
            </a:r>
            <a:r>
              <a:rPr lang="en-US" altLang="zh-CN">
                <a:ea typeface="宋体" panose="02010600030101010101" pitchFamily="2" charset="-122"/>
              </a:rPr>
              <a:t> outputs. Other truncated sequences can be obtained using a similar technique.</a:t>
            </a:r>
          </a:p>
        </p:txBody>
      </p:sp>
      <p:sp>
        <p:nvSpPr>
          <p:cNvPr id="155688" name="Text Box 40"/>
          <p:cNvSpPr txBox="1">
            <a:spLocks noChangeArrowheads="1"/>
          </p:cNvSpPr>
          <p:nvPr/>
        </p:nvSpPr>
        <p:spPr bwMode="auto">
          <a:xfrm>
            <a:off x="4267200" y="5867400"/>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Waveforms are on the following slide…</a:t>
            </a:r>
          </a:p>
        </p:txBody>
      </p:sp>
      <p:grpSp>
        <p:nvGrpSpPr>
          <p:cNvPr id="155694" name="Group 46"/>
          <p:cNvGrpSpPr>
            <a:grpSpLocks/>
          </p:cNvGrpSpPr>
          <p:nvPr/>
        </p:nvGrpSpPr>
        <p:grpSpPr bwMode="auto">
          <a:xfrm>
            <a:off x="1978025" y="3581400"/>
            <a:ext cx="5489575" cy="2066925"/>
            <a:chOff x="1246" y="2256"/>
            <a:chExt cx="3458" cy="1302"/>
          </a:xfrm>
        </p:grpSpPr>
        <p:graphicFrame>
          <p:nvGraphicFramePr>
            <p:cNvPr id="155665" name="Object 17"/>
            <p:cNvGraphicFramePr>
              <a:graphicFrameLocks noChangeAspect="1"/>
            </p:cNvGraphicFramePr>
            <p:nvPr/>
          </p:nvGraphicFramePr>
          <p:xfrm>
            <a:off x="1488" y="2256"/>
            <a:ext cx="3216" cy="1302"/>
          </p:xfrm>
          <a:graphic>
            <a:graphicData uri="http://schemas.openxmlformats.org/presentationml/2006/ole">
              <mc:AlternateContent xmlns:mc="http://schemas.openxmlformats.org/markup-compatibility/2006">
                <mc:Choice xmlns:v="urn:schemas-microsoft-com:vml" Requires="v">
                  <p:oleObj spid="_x0000_s155702" name="CorelDRAW" r:id="rId6" imgW="3785937" imgH="1533591" progId="CorelDRAW.Graphic.13">
                    <p:embed/>
                  </p:oleObj>
                </mc:Choice>
                <mc:Fallback>
                  <p:oleObj name="CorelDRAW" r:id="rId6" imgW="3785937" imgH="1533591" progId="CorelDRAW.Graphic.1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2256"/>
                          <a:ext cx="3216" cy="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68" name="Rectangle 20"/>
            <p:cNvSpPr>
              <a:spLocks noChangeArrowheads="1"/>
            </p:cNvSpPr>
            <p:nvPr/>
          </p:nvSpPr>
          <p:spPr bwMode="auto">
            <a:xfrm>
              <a:off x="1307" y="2915"/>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55669" name="Rectangle 21"/>
            <p:cNvSpPr>
              <a:spLocks noChangeArrowheads="1"/>
            </p:cNvSpPr>
            <p:nvPr/>
          </p:nvSpPr>
          <p:spPr bwMode="auto">
            <a:xfrm>
              <a:off x="1726" y="3139"/>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55670" name="Rectangle 22"/>
            <p:cNvSpPr>
              <a:spLocks noChangeArrowheads="1"/>
            </p:cNvSpPr>
            <p:nvPr/>
          </p:nvSpPr>
          <p:spPr bwMode="auto">
            <a:xfrm>
              <a:off x="1750" y="2667"/>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55674" name="Text Box 26"/>
            <p:cNvSpPr txBox="1">
              <a:spLocks noChangeArrowheads="1"/>
            </p:cNvSpPr>
            <p:nvPr/>
          </p:nvSpPr>
          <p:spPr bwMode="auto">
            <a:xfrm>
              <a:off x="1994" y="2563"/>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55675" name="Rectangle 27"/>
            <p:cNvSpPr>
              <a:spLocks noChangeArrowheads="1"/>
            </p:cNvSpPr>
            <p:nvPr/>
          </p:nvSpPr>
          <p:spPr bwMode="auto">
            <a:xfrm>
              <a:off x="1797" y="2915"/>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55676" name="Rectangle 28"/>
            <p:cNvSpPr>
              <a:spLocks noChangeArrowheads="1"/>
            </p:cNvSpPr>
            <p:nvPr/>
          </p:nvSpPr>
          <p:spPr bwMode="auto">
            <a:xfrm>
              <a:off x="2480" y="2915"/>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55677" name="Rectangle 29"/>
            <p:cNvSpPr>
              <a:spLocks noChangeArrowheads="1"/>
            </p:cNvSpPr>
            <p:nvPr/>
          </p:nvSpPr>
          <p:spPr bwMode="auto">
            <a:xfrm>
              <a:off x="3141" y="2915"/>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55678" name="Rectangle 30"/>
            <p:cNvSpPr>
              <a:spLocks noChangeArrowheads="1"/>
            </p:cNvSpPr>
            <p:nvPr/>
          </p:nvSpPr>
          <p:spPr bwMode="auto">
            <a:xfrm>
              <a:off x="2427" y="2667"/>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55679" name="Rectangle 31"/>
            <p:cNvSpPr>
              <a:spLocks noChangeArrowheads="1"/>
            </p:cNvSpPr>
            <p:nvPr/>
          </p:nvSpPr>
          <p:spPr bwMode="auto">
            <a:xfrm>
              <a:off x="3099" y="2667"/>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55680" name="Rectangle 32"/>
            <p:cNvSpPr>
              <a:spLocks noChangeArrowheads="1"/>
            </p:cNvSpPr>
            <p:nvPr/>
          </p:nvSpPr>
          <p:spPr bwMode="auto">
            <a:xfrm>
              <a:off x="2426" y="3139"/>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55681" name="Rectangle 33"/>
            <p:cNvSpPr>
              <a:spLocks noChangeArrowheads="1"/>
            </p:cNvSpPr>
            <p:nvPr/>
          </p:nvSpPr>
          <p:spPr bwMode="auto">
            <a:xfrm>
              <a:off x="3098" y="3139"/>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55682" name="Text Box 34"/>
            <p:cNvSpPr txBox="1">
              <a:spLocks noChangeArrowheads="1"/>
            </p:cNvSpPr>
            <p:nvPr/>
          </p:nvSpPr>
          <p:spPr bwMode="auto">
            <a:xfrm>
              <a:off x="2631" y="2563"/>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55683" name="Text Box 35"/>
            <p:cNvSpPr txBox="1">
              <a:spLocks noChangeArrowheads="1"/>
            </p:cNvSpPr>
            <p:nvPr/>
          </p:nvSpPr>
          <p:spPr bwMode="auto">
            <a:xfrm>
              <a:off x="3338" y="2563"/>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55687" name="Rectangle 39"/>
            <p:cNvSpPr>
              <a:spLocks noChangeArrowheads="1"/>
            </p:cNvSpPr>
            <p:nvPr/>
          </p:nvSpPr>
          <p:spPr bwMode="auto">
            <a:xfrm>
              <a:off x="1246" y="2400"/>
              <a:ext cx="23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HIGH</a:t>
              </a:r>
              <a:endParaRPr lang="en-US" altLang="zh-CN" sz="1200">
                <a:ea typeface="宋体" panose="02010600030101010101" pitchFamily="2" charset="-122"/>
              </a:endParaRPr>
            </a:p>
          </p:txBody>
        </p:sp>
        <p:sp>
          <p:nvSpPr>
            <p:cNvPr id="155690" name="Rectangle 42"/>
            <p:cNvSpPr>
              <a:spLocks noChangeArrowheads="1"/>
            </p:cNvSpPr>
            <p:nvPr/>
          </p:nvSpPr>
          <p:spPr bwMode="auto">
            <a:xfrm>
              <a:off x="3801" y="2915"/>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55691" name="Rectangle 43"/>
            <p:cNvSpPr>
              <a:spLocks noChangeArrowheads="1"/>
            </p:cNvSpPr>
            <p:nvPr/>
          </p:nvSpPr>
          <p:spPr bwMode="auto">
            <a:xfrm>
              <a:off x="3759" y="2667"/>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3</a:t>
              </a:r>
            </a:p>
          </p:txBody>
        </p:sp>
        <p:sp>
          <p:nvSpPr>
            <p:cNvPr id="155692" name="Rectangle 44"/>
            <p:cNvSpPr>
              <a:spLocks noChangeArrowheads="1"/>
            </p:cNvSpPr>
            <p:nvPr/>
          </p:nvSpPr>
          <p:spPr bwMode="auto">
            <a:xfrm>
              <a:off x="3758" y="3139"/>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3</a:t>
              </a:r>
            </a:p>
          </p:txBody>
        </p:sp>
        <p:sp>
          <p:nvSpPr>
            <p:cNvPr id="155693" name="Text Box 45"/>
            <p:cNvSpPr txBox="1">
              <a:spLocks noChangeArrowheads="1"/>
            </p:cNvSpPr>
            <p:nvPr/>
          </p:nvSpPr>
          <p:spPr bwMode="auto">
            <a:xfrm>
              <a:off x="3998" y="2558"/>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grpSp>
      <p:sp>
        <p:nvSpPr>
          <p:cNvPr id="155695" name="Text Box 47"/>
          <p:cNvSpPr txBox="1">
            <a:spLocks noChangeArrowheads="1"/>
          </p:cNvSpPr>
          <p:nvPr/>
        </p:nvSpPr>
        <p:spPr bwMode="auto">
          <a:xfrm>
            <a:off x="7162800" y="35052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CLR</a:t>
            </a:r>
          </a:p>
        </p:txBody>
      </p:sp>
      <p:sp>
        <p:nvSpPr>
          <p:cNvPr id="155697" name="Line 49"/>
          <p:cNvSpPr>
            <a:spLocks noChangeShapeType="1"/>
          </p:cNvSpPr>
          <p:nvPr/>
        </p:nvSpPr>
        <p:spPr bwMode="auto">
          <a:xfrm>
            <a:off x="7259638" y="3551238"/>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5688"/>
                                        </p:tgtEl>
                                        <p:attrNameLst>
                                          <p:attrName>style.visibility</p:attrName>
                                        </p:attrNameLst>
                                      </p:cBhvr>
                                      <p:to>
                                        <p:strVal val="visible"/>
                                      </p:to>
                                    </p:set>
                                    <p:animEffect transition="in" filter="fade">
                                      <p:cBhvr>
                                        <p:cTn id="7" dur="1000"/>
                                        <p:tgtEl>
                                          <p:spTgt spid="155688"/>
                                        </p:tgtEl>
                                      </p:cBhvr>
                                    </p:animEffect>
                                    <p:anim calcmode="lin" valueType="num">
                                      <p:cBhvr>
                                        <p:cTn id="8" dur="1000" fill="hold"/>
                                        <p:tgtEl>
                                          <p:spTgt spid="155688"/>
                                        </p:tgtEl>
                                        <p:attrNameLst>
                                          <p:attrName>ppt_x</p:attrName>
                                        </p:attrNameLst>
                                      </p:cBhvr>
                                      <p:tavLst>
                                        <p:tav tm="0">
                                          <p:val>
                                            <p:strVal val="#ppt_x"/>
                                          </p:val>
                                        </p:tav>
                                        <p:tav tm="100000">
                                          <p:val>
                                            <p:strVal val="#ppt_x"/>
                                          </p:val>
                                        </p:tav>
                                      </p:tavLst>
                                    </p:anim>
                                    <p:anim calcmode="lin" valueType="num">
                                      <p:cBhvr>
                                        <p:cTn id="9" dur="900" decel="100000" fill="hold"/>
                                        <p:tgtEl>
                                          <p:spTgt spid="15568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56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7698"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769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7700" name="Rectangle 4"/>
          <p:cNvSpPr>
            <a:spLocks noChangeArrowheads="1"/>
          </p:cNvSpPr>
          <p:nvPr/>
        </p:nvSpPr>
        <p:spPr bwMode="auto">
          <a:xfrm>
            <a:off x="914400" y="1143000"/>
            <a:ext cx="40020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Asynchronous Decade Counter</a:t>
            </a:r>
          </a:p>
        </p:txBody>
      </p:sp>
      <p:sp>
        <p:nvSpPr>
          <p:cNvPr id="157701" name="Text Box 5"/>
          <p:cNvSpPr txBox="1">
            <a:spLocks noChangeArrowheads="1"/>
          </p:cNvSpPr>
          <p:nvPr/>
        </p:nvSpPr>
        <p:spPr bwMode="auto">
          <a:xfrm>
            <a:off x="1066800" y="1752600"/>
            <a:ext cx="716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When </a:t>
            </a:r>
            <a:r>
              <a:rPr lang="en-US" altLang="zh-CN" i="1">
                <a:ea typeface="宋体" panose="02010600030101010101" pitchFamily="2" charset="-122"/>
              </a:rPr>
              <a:t>Q</a:t>
            </a:r>
            <a:r>
              <a:rPr lang="en-US" altLang="zh-CN" baseline="-25000">
                <a:ea typeface="宋体" panose="02010600030101010101" pitchFamily="2" charset="-122"/>
              </a:rPr>
              <a:t>1</a:t>
            </a:r>
            <a:r>
              <a:rPr lang="en-US" altLang="zh-CN">
                <a:ea typeface="宋体" panose="02010600030101010101" pitchFamily="2" charset="-122"/>
              </a:rPr>
              <a:t> and </a:t>
            </a:r>
            <a:r>
              <a:rPr lang="en-US" altLang="zh-CN" i="1">
                <a:ea typeface="宋体" panose="02010600030101010101" pitchFamily="2" charset="-122"/>
              </a:rPr>
              <a:t>Q</a:t>
            </a:r>
            <a:r>
              <a:rPr lang="en-US" altLang="zh-CN" baseline="-25000">
                <a:ea typeface="宋体" panose="02010600030101010101" pitchFamily="2" charset="-122"/>
              </a:rPr>
              <a:t>3</a:t>
            </a:r>
            <a:r>
              <a:rPr lang="en-US" altLang="zh-CN">
                <a:ea typeface="宋体" panose="02010600030101010101" pitchFamily="2" charset="-122"/>
              </a:rPr>
              <a:t> are HIGH together, the counter is cleared by a “glitch” on the </a:t>
            </a:r>
            <a:r>
              <a:rPr lang="en-US" altLang="zh-CN" i="1">
                <a:ea typeface="宋体" panose="02010600030101010101" pitchFamily="2" charset="-122"/>
              </a:rPr>
              <a:t>CLR</a:t>
            </a:r>
            <a:r>
              <a:rPr lang="en-US" altLang="zh-CN">
                <a:ea typeface="宋体" panose="02010600030101010101" pitchFamily="2" charset="-122"/>
              </a:rPr>
              <a:t> line. </a:t>
            </a:r>
          </a:p>
        </p:txBody>
      </p:sp>
      <p:graphicFrame>
        <p:nvGraphicFramePr>
          <p:cNvPr id="157725" name="Object 29"/>
          <p:cNvGraphicFramePr>
            <a:graphicFrameLocks noChangeAspect="1"/>
          </p:cNvGraphicFramePr>
          <p:nvPr/>
        </p:nvGraphicFramePr>
        <p:xfrm>
          <a:off x="2133600" y="2878138"/>
          <a:ext cx="5638800" cy="3065462"/>
        </p:xfrm>
        <a:graphic>
          <a:graphicData uri="http://schemas.openxmlformats.org/presentationml/2006/ole">
            <mc:AlternateContent xmlns:mc="http://schemas.openxmlformats.org/markup-compatibility/2006">
              <mc:Choice xmlns:v="urn:schemas-microsoft-com:vml" Requires="v">
                <p:oleObj spid="_x0000_s157745" name="CorelDRAW" r:id="rId6" imgW="3757061" imgH="2043704" progId="CorelDRAW.Graphic.13">
                  <p:embed/>
                </p:oleObj>
              </mc:Choice>
              <mc:Fallback>
                <p:oleObj name="CorelDRAW" r:id="rId6" imgW="3757061" imgH="2043704" progId="CorelDRAW.Graphic.1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878138"/>
                        <a:ext cx="5638800" cy="306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26" name="Rectangle 30"/>
          <p:cNvSpPr>
            <a:spLocks noChangeArrowheads="1"/>
          </p:cNvSpPr>
          <p:nvPr/>
        </p:nvSpPr>
        <p:spPr bwMode="auto">
          <a:xfrm>
            <a:off x="1598613" y="2922588"/>
            <a:ext cx="3825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i="1">
                <a:solidFill>
                  <a:srgbClr val="000000"/>
                </a:solidFill>
                <a:latin typeface="Times" panose="02020603050405020304" pitchFamily="18" charset="0"/>
                <a:ea typeface="宋体" panose="02010600030101010101" pitchFamily="2" charset="-122"/>
              </a:rPr>
              <a:t>CLK</a:t>
            </a:r>
            <a:endParaRPr lang="en-US" altLang="zh-CN" sz="1600">
              <a:ea typeface="宋体" panose="02010600030101010101" pitchFamily="2" charset="-122"/>
            </a:endParaRPr>
          </a:p>
        </p:txBody>
      </p:sp>
      <p:sp>
        <p:nvSpPr>
          <p:cNvPr id="157727" name="Text Box 31"/>
          <p:cNvSpPr txBox="1">
            <a:spLocks noChangeArrowheads="1"/>
          </p:cNvSpPr>
          <p:nvPr/>
        </p:nvSpPr>
        <p:spPr bwMode="auto">
          <a:xfrm>
            <a:off x="1676400" y="325913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0</a:t>
            </a:r>
          </a:p>
        </p:txBody>
      </p:sp>
      <p:sp>
        <p:nvSpPr>
          <p:cNvPr id="157728" name="Text Box 32"/>
          <p:cNvSpPr txBox="1">
            <a:spLocks noChangeArrowheads="1"/>
          </p:cNvSpPr>
          <p:nvPr/>
        </p:nvSpPr>
        <p:spPr bwMode="auto">
          <a:xfrm>
            <a:off x="1676400" y="37607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157729" name="Text Box 33"/>
          <p:cNvSpPr txBox="1">
            <a:spLocks noChangeArrowheads="1"/>
          </p:cNvSpPr>
          <p:nvPr/>
        </p:nvSpPr>
        <p:spPr bwMode="auto">
          <a:xfrm>
            <a:off x="1676400" y="42941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2</a:t>
            </a:r>
          </a:p>
        </p:txBody>
      </p:sp>
      <p:sp>
        <p:nvSpPr>
          <p:cNvPr id="157730" name="Text Box 34"/>
          <p:cNvSpPr txBox="1">
            <a:spLocks noChangeArrowheads="1"/>
          </p:cNvSpPr>
          <p:nvPr/>
        </p:nvSpPr>
        <p:spPr bwMode="auto">
          <a:xfrm>
            <a:off x="1676400" y="48275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3</a:t>
            </a:r>
          </a:p>
        </p:txBody>
      </p:sp>
      <p:sp>
        <p:nvSpPr>
          <p:cNvPr id="157731" name="Text Box 35"/>
          <p:cNvSpPr txBox="1">
            <a:spLocks noChangeArrowheads="1"/>
          </p:cNvSpPr>
          <p:nvPr/>
        </p:nvSpPr>
        <p:spPr bwMode="auto">
          <a:xfrm>
            <a:off x="1524000" y="5437188"/>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CLR</a:t>
            </a:r>
            <a:endParaRPr lang="en-US" altLang="zh-CN" sz="1600" baseline="-25000">
              <a:solidFill>
                <a:srgbClr val="FF0000"/>
              </a:solidFill>
              <a:ea typeface="宋体" panose="02010600030101010101" pitchFamily="2" charset="-122"/>
            </a:endParaRPr>
          </a:p>
        </p:txBody>
      </p:sp>
      <p:sp>
        <p:nvSpPr>
          <p:cNvPr id="157733" name="Line 37"/>
          <p:cNvSpPr>
            <a:spLocks noChangeShapeType="1"/>
          </p:cNvSpPr>
          <p:nvPr/>
        </p:nvSpPr>
        <p:spPr bwMode="auto">
          <a:xfrm>
            <a:off x="4648200" y="2209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737" name="Line 41"/>
          <p:cNvSpPr>
            <a:spLocks noChangeShapeType="1"/>
          </p:cNvSpPr>
          <p:nvPr/>
        </p:nvSpPr>
        <p:spPr bwMode="auto">
          <a:xfrm>
            <a:off x="1655763" y="5508625"/>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738" name="Text Box 42"/>
          <p:cNvSpPr txBox="1">
            <a:spLocks noChangeArrowheads="1"/>
          </p:cNvSpPr>
          <p:nvPr/>
        </p:nvSpPr>
        <p:spPr bwMode="auto">
          <a:xfrm>
            <a:off x="6502400" y="3695700"/>
            <a:ext cx="696913" cy="33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Glitch</a:t>
            </a:r>
          </a:p>
        </p:txBody>
      </p:sp>
      <p:sp>
        <p:nvSpPr>
          <p:cNvPr id="157739" name="Text Box 43"/>
          <p:cNvSpPr txBox="1">
            <a:spLocks noChangeArrowheads="1"/>
          </p:cNvSpPr>
          <p:nvPr/>
        </p:nvSpPr>
        <p:spPr bwMode="auto">
          <a:xfrm>
            <a:off x="6553200" y="5703888"/>
            <a:ext cx="696913" cy="33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Glitch</a:t>
            </a:r>
          </a:p>
        </p:txBody>
      </p:sp>
      <p:sp>
        <p:nvSpPr>
          <p:cNvPr id="157740" name="Rectangle 44"/>
          <p:cNvSpPr>
            <a:spLocks noChangeArrowheads="1"/>
          </p:cNvSpPr>
          <p:nvPr/>
        </p:nvSpPr>
        <p:spPr bwMode="auto">
          <a:xfrm>
            <a:off x="2133600" y="2819400"/>
            <a:ext cx="6019800" cy="3200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8" fill="hold" grpId="0" nodeType="afterEffect">
                                  <p:stCondLst>
                                    <p:cond delay="0"/>
                                  </p:stCondLst>
                                  <p:childTnLst>
                                    <p:animEffect transition="out" filter="wipe(left)">
                                      <p:cBhvr>
                                        <p:cTn id="6" dur="1000"/>
                                        <p:tgtEl>
                                          <p:spTgt spid="157740"/>
                                        </p:tgtEl>
                                      </p:cBhvr>
                                    </p:animEffect>
                                    <p:set>
                                      <p:cBhvr>
                                        <p:cTn id="7" dur="1" fill="hold">
                                          <p:stCondLst>
                                            <p:cond delay="999"/>
                                          </p:stCondLst>
                                        </p:cTn>
                                        <p:tgtEl>
                                          <p:spTgt spid="1577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42" name="Picture 2" descr="SH2507-c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384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3853" name="Rectangle 13"/>
          <p:cNvSpPr>
            <a:spLocks noChangeArrowheads="1"/>
          </p:cNvSpPr>
          <p:nvPr/>
        </p:nvSpPr>
        <p:spPr bwMode="auto">
          <a:xfrm>
            <a:off x="914400" y="1143000"/>
            <a:ext cx="48244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The 74LS93A Asynchronous Counter</a:t>
            </a:r>
          </a:p>
        </p:txBody>
      </p:sp>
      <p:graphicFrame>
        <p:nvGraphicFramePr>
          <p:cNvPr id="163855" name="Object 15"/>
          <p:cNvGraphicFramePr>
            <a:graphicFrameLocks noChangeAspect="1"/>
          </p:cNvGraphicFramePr>
          <p:nvPr/>
        </p:nvGraphicFramePr>
        <p:xfrm>
          <a:off x="2971800" y="3536950"/>
          <a:ext cx="5410200" cy="2360613"/>
        </p:xfrm>
        <a:graphic>
          <a:graphicData uri="http://schemas.openxmlformats.org/presentationml/2006/ole">
            <mc:AlternateContent xmlns:mc="http://schemas.openxmlformats.org/markup-compatibility/2006">
              <mc:Choice xmlns:v="urn:schemas-microsoft-com:vml" Requires="v">
                <p:oleObj spid="_x0000_s163888" name="CorelDRAW" r:id="rId6" imgW="3737490" imgH="1630152" progId="CorelDRAW.Graphic.13">
                  <p:embed/>
                </p:oleObj>
              </mc:Choice>
              <mc:Fallback>
                <p:oleObj name="CorelDRAW" r:id="rId6" imgW="3737490" imgH="1630152" progId="CorelDRAW.Graphic.1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536950"/>
                        <a:ext cx="5410200"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56" name="Text Box 16"/>
          <p:cNvSpPr txBox="1">
            <a:spLocks noChangeArrowheads="1"/>
          </p:cNvSpPr>
          <p:nvPr/>
        </p:nvSpPr>
        <p:spPr bwMode="auto">
          <a:xfrm>
            <a:off x="1066800" y="1600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The 74LS93A has one independent toggle J-K flip-flop driven by </a:t>
            </a:r>
            <a:r>
              <a:rPr lang="en-US" altLang="zh-CN" i="1">
                <a:ea typeface="宋体" panose="02010600030101010101" pitchFamily="2" charset="-122"/>
              </a:rPr>
              <a:t>CLK</a:t>
            </a:r>
            <a:r>
              <a:rPr lang="en-US" altLang="zh-CN">
                <a:ea typeface="宋体" panose="02010600030101010101" pitchFamily="2" charset="-122"/>
              </a:rPr>
              <a:t> A and three toggle J-K flip-flops that form an asynchronous counter driven by </a:t>
            </a:r>
            <a:r>
              <a:rPr lang="en-US" altLang="zh-CN" i="1">
                <a:ea typeface="宋体" panose="02010600030101010101" pitchFamily="2" charset="-122"/>
              </a:rPr>
              <a:t>CLK</a:t>
            </a:r>
            <a:r>
              <a:rPr lang="en-US" altLang="zh-CN">
                <a:ea typeface="宋体" panose="02010600030101010101" pitchFamily="2" charset="-122"/>
              </a:rPr>
              <a:t> B. </a:t>
            </a:r>
          </a:p>
        </p:txBody>
      </p:sp>
      <p:sp>
        <p:nvSpPr>
          <p:cNvPr id="163859" name="Rectangle 19"/>
          <p:cNvSpPr>
            <a:spLocks noChangeArrowheads="1"/>
          </p:cNvSpPr>
          <p:nvPr/>
        </p:nvSpPr>
        <p:spPr bwMode="auto">
          <a:xfrm>
            <a:off x="2438400" y="4343400"/>
            <a:ext cx="515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CLK </a:t>
            </a:r>
            <a:r>
              <a:rPr lang="en-US" altLang="zh-CN" sz="1200">
                <a:solidFill>
                  <a:srgbClr val="000000"/>
                </a:solidFill>
                <a:latin typeface="Times" panose="02020603050405020304" pitchFamily="18" charset="0"/>
                <a:ea typeface="宋体" panose="02010600030101010101" pitchFamily="2" charset="-122"/>
              </a:rPr>
              <a:t>A</a:t>
            </a:r>
            <a:endParaRPr lang="en-US" altLang="zh-CN" sz="1200">
              <a:ea typeface="宋体" panose="02010600030101010101" pitchFamily="2" charset="-122"/>
            </a:endParaRPr>
          </a:p>
        </p:txBody>
      </p:sp>
      <p:sp>
        <p:nvSpPr>
          <p:cNvPr id="163860" name="Rectangle 20"/>
          <p:cNvSpPr>
            <a:spLocks noChangeArrowheads="1"/>
          </p:cNvSpPr>
          <p:nvPr/>
        </p:nvSpPr>
        <p:spPr bwMode="auto">
          <a:xfrm>
            <a:off x="3630613" y="46863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63861" name="Rectangle 21"/>
          <p:cNvSpPr>
            <a:spLocks noChangeArrowheads="1"/>
          </p:cNvSpPr>
          <p:nvPr/>
        </p:nvSpPr>
        <p:spPr bwMode="auto">
          <a:xfrm>
            <a:off x="3668713" y="3937000"/>
            <a:ext cx="1190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0</a:t>
            </a:r>
          </a:p>
        </p:txBody>
      </p:sp>
      <p:sp>
        <p:nvSpPr>
          <p:cNvPr id="163862" name="Text Box 22"/>
          <p:cNvSpPr txBox="1">
            <a:spLocks noChangeArrowheads="1"/>
          </p:cNvSpPr>
          <p:nvPr/>
        </p:nvSpPr>
        <p:spPr bwMode="auto">
          <a:xfrm>
            <a:off x="4170363" y="58975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63863" name="Rectangle 23"/>
          <p:cNvSpPr>
            <a:spLocks noChangeArrowheads="1"/>
          </p:cNvSpPr>
          <p:nvPr/>
        </p:nvSpPr>
        <p:spPr bwMode="auto">
          <a:xfrm>
            <a:off x="3743325" y="43307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63864" name="Rectangle 24"/>
          <p:cNvSpPr>
            <a:spLocks noChangeArrowheads="1"/>
          </p:cNvSpPr>
          <p:nvPr/>
        </p:nvSpPr>
        <p:spPr bwMode="auto">
          <a:xfrm>
            <a:off x="4964113" y="43307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63865" name="Rectangle 25"/>
          <p:cNvSpPr>
            <a:spLocks noChangeArrowheads="1"/>
          </p:cNvSpPr>
          <p:nvPr/>
        </p:nvSpPr>
        <p:spPr bwMode="auto">
          <a:xfrm>
            <a:off x="6192838" y="43307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63866" name="Rectangle 26"/>
          <p:cNvSpPr>
            <a:spLocks noChangeArrowheads="1"/>
          </p:cNvSpPr>
          <p:nvPr/>
        </p:nvSpPr>
        <p:spPr bwMode="auto">
          <a:xfrm>
            <a:off x="4879975" y="3937000"/>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63867" name="Rectangle 27"/>
          <p:cNvSpPr>
            <a:spLocks noChangeArrowheads="1"/>
          </p:cNvSpPr>
          <p:nvPr/>
        </p:nvSpPr>
        <p:spPr bwMode="auto">
          <a:xfrm>
            <a:off x="6099175" y="3937000"/>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63868" name="Rectangle 28"/>
          <p:cNvSpPr>
            <a:spLocks noChangeArrowheads="1"/>
          </p:cNvSpPr>
          <p:nvPr/>
        </p:nvSpPr>
        <p:spPr bwMode="auto">
          <a:xfrm>
            <a:off x="4878388" y="46863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1</a:t>
            </a:r>
          </a:p>
        </p:txBody>
      </p:sp>
      <p:sp>
        <p:nvSpPr>
          <p:cNvPr id="163869" name="Rectangle 29"/>
          <p:cNvSpPr>
            <a:spLocks noChangeArrowheads="1"/>
          </p:cNvSpPr>
          <p:nvPr/>
        </p:nvSpPr>
        <p:spPr bwMode="auto">
          <a:xfrm>
            <a:off x="6097588" y="46863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2</a:t>
            </a:r>
          </a:p>
        </p:txBody>
      </p:sp>
      <p:sp>
        <p:nvSpPr>
          <p:cNvPr id="163870" name="Text Box 30"/>
          <p:cNvSpPr txBox="1">
            <a:spLocks noChangeArrowheads="1"/>
          </p:cNvSpPr>
          <p:nvPr/>
        </p:nvSpPr>
        <p:spPr bwMode="auto">
          <a:xfrm>
            <a:off x="5449888" y="58975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63871" name="Text Box 31"/>
          <p:cNvSpPr txBox="1">
            <a:spLocks noChangeArrowheads="1"/>
          </p:cNvSpPr>
          <p:nvPr/>
        </p:nvSpPr>
        <p:spPr bwMode="auto">
          <a:xfrm>
            <a:off x="6705600" y="58975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63873" name="Rectangle 33"/>
          <p:cNvSpPr>
            <a:spLocks noChangeArrowheads="1"/>
          </p:cNvSpPr>
          <p:nvPr/>
        </p:nvSpPr>
        <p:spPr bwMode="auto">
          <a:xfrm>
            <a:off x="7443788" y="4330700"/>
            <a:ext cx="101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a:t>
            </a:r>
            <a:endParaRPr lang="en-US" altLang="zh-CN" sz="1200">
              <a:ea typeface="宋体" panose="02010600030101010101" pitchFamily="2" charset="-122"/>
            </a:endParaRPr>
          </a:p>
        </p:txBody>
      </p:sp>
      <p:sp>
        <p:nvSpPr>
          <p:cNvPr id="163874" name="Rectangle 34"/>
          <p:cNvSpPr>
            <a:spLocks noChangeArrowheads="1"/>
          </p:cNvSpPr>
          <p:nvPr/>
        </p:nvSpPr>
        <p:spPr bwMode="auto">
          <a:xfrm>
            <a:off x="7350125" y="3937000"/>
            <a:ext cx="1190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J</a:t>
            </a:r>
            <a:r>
              <a:rPr lang="en-US" altLang="zh-CN" sz="1200" baseline="-25000">
                <a:solidFill>
                  <a:srgbClr val="000000"/>
                </a:solidFill>
                <a:latin typeface="Times" panose="02020603050405020304" pitchFamily="18" charset="0"/>
                <a:ea typeface="宋体" panose="02010600030101010101" pitchFamily="2" charset="-122"/>
              </a:rPr>
              <a:t>3</a:t>
            </a:r>
          </a:p>
        </p:txBody>
      </p:sp>
      <p:sp>
        <p:nvSpPr>
          <p:cNvPr id="163875" name="Rectangle 35"/>
          <p:cNvSpPr>
            <a:spLocks noChangeArrowheads="1"/>
          </p:cNvSpPr>
          <p:nvPr/>
        </p:nvSpPr>
        <p:spPr bwMode="auto">
          <a:xfrm>
            <a:off x="7348538" y="468630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K</a:t>
            </a:r>
            <a:r>
              <a:rPr lang="en-US" altLang="zh-CN" sz="1200" baseline="-25000">
                <a:solidFill>
                  <a:srgbClr val="000000"/>
                </a:solidFill>
                <a:latin typeface="Times" panose="02020603050405020304" pitchFamily="18" charset="0"/>
                <a:ea typeface="宋体" panose="02010600030101010101" pitchFamily="2" charset="-122"/>
              </a:rPr>
              <a:t>3</a:t>
            </a:r>
          </a:p>
        </p:txBody>
      </p:sp>
      <p:sp>
        <p:nvSpPr>
          <p:cNvPr id="163876" name="Text Box 36"/>
          <p:cNvSpPr txBox="1">
            <a:spLocks noChangeArrowheads="1"/>
          </p:cNvSpPr>
          <p:nvPr/>
        </p:nvSpPr>
        <p:spPr bwMode="auto">
          <a:xfrm>
            <a:off x="7924800" y="58896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63879" name="Rectangle 39"/>
          <p:cNvSpPr>
            <a:spLocks noChangeArrowheads="1"/>
          </p:cNvSpPr>
          <p:nvPr/>
        </p:nvSpPr>
        <p:spPr bwMode="auto">
          <a:xfrm>
            <a:off x="2438400" y="3627438"/>
            <a:ext cx="5159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CLK </a:t>
            </a:r>
            <a:r>
              <a:rPr lang="en-US" altLang="zh-CN" sz="1200">
                <a:solidFill>
                  <a:srgbClr val="000000"/>
                </a:solidFill>
                <a:latin typeface="Times" panose="02020603050405020304" pitchFamily="18" charset="0"/>
                <a:ea typeface="宋体" panose="02010600030101010101" pitchFamily="2" charset="-122"/>
              </a:rPr>
              <a:t>B</a:t>
            </a:r>
            <a:endParaRPr lang="en-US" altLang="zh-CN" sz="1200">
              <a:ea typeface="宋体" panose="02010600030101010101" pitchFamily="2" charset="-122"/>
            </a:endParaRPr>
          </a:p>
        </p:txBody>
      </p:sp>
      <p:sp>
        <p:nvSpPr>
          <p:cNvPr id="163880" name="Text Box 40"/>
          <p:cNvSpPr txBox="1">
            <a:spLocks noChangeArrowheads="1"/>
          </p:cNvSpPr>
          <p:nvPr/>
        </p:nvSpPr>
        <p:spPr bwMode="auto">
          <a:xfrm>
            <a:off x="1066800" y="2743200"/>
            <a:ext cx="7239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counter can be extended to form a 4-bit counter by connecting </a:t>
            </a:r>
            <a:r>
              <a:rPr lang="en-US" altLang="zh-CN" sz="2000" i="1">
                <a:ea typeface="宋体" panose="02010600030101010101" pitchFamily="2" charset="-122"/>
              </a:rPr>
              <a:t>Q</a:t>
            </a:r>
            <a:r>
              <a:rPr lang="en-US" altLang="zh-CN" sz="2000" baseline="-25000">
                <a:ea typeface="宋体" panose="02010600030101010101" pitchFamily="2" charset="-122"/>
              </a:rPr>
              <a:t>0</a:t>
            </a:r>
            <a:r>
              <a:rPr lang="en-US" altLang="zh-CN" sz="2000">
                <a:ea typeface="宋体" panose="02010600030101010101" pitchFamily="2" charset="-122"/>
              </a:rPr>
              <a:t> to the </a:t>
            </a:r>
            <a:r>
              <a:rPr lang="en-US" altLang="zh-CN" sz="2000" i="1">
                <a:ea typeface="宋体" panose="02010600030101010101" pitchFamily="2" charset="-122"/>
              </a:rPr>
              <a:t>CLK</a:t>
            </a:r>
            <a:r>
              <a:rPr lang="en-US" altLang="zh-CN" sz="2000">
                <a:ea typeface="宋体" panose="02010600030101010101" pitchFamily="2" charset="-122"/>
              </a:rPr>
              <a:t> B input. Two inputs are provided that clear the count.</a:t>
            </a:r>
          </a:p>
          <a:p>
            <a:pPr>
              <a:spcBef>
                <a:spcPct val="50000"/>
              </a:spcBef>
            </a:pPr>
            <a:endParaRPr lang="en-US" altLang="zh-CN" sz="2000">
              <a:ea typeface="宋体" panose="02010600030101010101" pitchFamily="2" charset="-122"/>
            </a:endParaRPr>
          </a:p>
        </p:txBody>
      </p:sp>
      <p:sp>
        <p:nvSpPr>
          <p:cNvPr id="163881" name="Rectangle 41"/>
          <p:cNvSpPr>
            <a:spLocks noChangeArrowheads="1"/>
          </p:cNvSpPr>
          <p:nvPr/>
        </p:nvSpPr>
        <p:spPr bwMode="auto">
          <a:xfrm>
            <a:off x="2438400" y="5151438"/>
            <a:ext cx="5159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RO </a:t>
            </a:r>
            <a:r>
              <a:rPr lang="en-US" altLang="zh-CN" sz="1200">
                <a:solidFill>
                  <a:srgbClr val="000000"/>
                </a:solidFill>
                <a:latin typeface="Times" panose="02020603050405020304" pitchFamily="18" charset="0"/>
                <a:ea typeface="宋体" panose="02010600030101010101" pitchFamily="2" charset="-122"/>
              </a:rPr>
              <a:t>(1)</a:t>
            </a:r>
            <a:endParaRPr lang="en-US" altLang="zh-CN" sz="1200">
              <a:ea typeface="宋体" panose="02010600030101010101" pitchFamily="2" charset="-122"/>
            </a:endParaRPr>
          </a:p>
        </p:txBody>
      </p:sp>
      <p:sp>
        <p:nvSpPr>
          <p:cNvPr id="163882" name="Rectangle 42"/>
          <p:cNvSpPr>
            <a:spLocks noChangeArrowheads="1"/>
          </p:cNvSpPr>
          <p:nvPr/>
        </p:nvSpPr>
        <p:spPr bwMode="auto">
          <a:xfrm>
            <a:off x="2438400" y="5380038"/>
            <a:ext cx="5159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RO </a:t>
            </a:r>
            <a:r>
              <a:rPr lang="en-US" altLang="zh-CN" sz="1200">
                <a:solidFill>
                  <a:srgbClr val="000000"/>
                </a:solidFill>
                <a:latin typeface="Times" panose="02020603050405020304" pitchFamily="18" charset="0"/>
                <a:ea typeface="宋体" panose="02010600030101010101" pitchFamily="2" charset="-122"/>
              </a:rPr>
              <a:t>(2)</a:t>
            </a:r>
            <a:endParaRPr lang="en-US" altLang="zh-CN" sz="1200">
              <a:ea typeface="宋体" panose="02010600030101010101" pitchFamily="2" charset="-122"/>
            </a:endParaRPr>
          </a:p>
        </p:txBody>
      </p:sp>
      <p:sp>
        <p:nvSpPr>
          <p:cNvPr id="163883" name="Text Box 43"/>
          <p:cNvSpPr txBox="1">
            <a:spLocks noChangeArrowheads="1"/>
          </p:cNvSpPr>
          <p:nvPr/>
        </p:nvSpPr>
        <p:spPr bwMode="auto">
          <a:xfrm>
            <a:off x="609600" y="5105400"/>
            <a:ext cx="16764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All J and K inputs are connected internally HIGH</a:t>
            </a:r>
          </a:p>
        </p:txBody>
      </p:sp>
    </p:spTree>
    <p:custDataLst>
      <p:tags r:id="rId2"/>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0.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4.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5.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6.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7.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8.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19.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0.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4.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5.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6.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7.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8.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4.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5.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6.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7.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8.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9.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theme1.xml><?xml version="1.0" encoding="utf-8"?>
<a:theme xmlns:a="http://schemas.openxmlformats.org/drawingml/2006/main" name="Hightech027 Print PowerPlugs Favorites 2">
  <a:themeElements>
    <a:clrScheme name="">
      <a:dk1>
        <a:srgbClr val="000000"/>
      </a:dk1>
      <a:lt1>
        <a:srgbClr val="B2B2B2"/>
      </a:lt1>
      <a:dk2>
        <a:srgbClr val="663300"/>
      </a:dk2>
      <a:lt2>
        <a:srgbClr val="B2B2B2"/>
      </a:lt2>
      <a:accent1>
        <a:srgbClr val="FFCC00"/>
      </a:accent1>
      <a:accent2>
        <a:srgbClr val="CC6600"/>
      </a:accent2>
      <a:accent3>
        <a:srgbClr val="D5D5D5"/>
      </a:accent3>
      <a:accent4>
        <a:srgbClr val="000000"/>
      </a:accent4>
      <a:accent5>
        <a:srgbClr val="FFE2AA"/>
      </a:accent5>
      <a:accent6>
        <a:srgbClr val="B95C00"/>
      </a:accent6>
      <a:hlink>
        <a:srgbClr val="FF9900"/>
      </a:hlink>
      <a:folHlink>
        <a:srgbClr val="B2B2B2"/>
      </a:folHlink>
    </a:clrScheme>
    <a:fontScheme name="Hightech027 Print PowerPlugs Favorites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Hightech027 Print PowerPlugs Favorites 2</Template>
  <TotalTime>6641</TotalTime>
  <Words>2224</Words>
  <Application>Microsoft Office PowerPoint</Application>
  <PresentationFormat>On-screen Show (4:3)</PresentationFormat>
  <Paragraphs>661</Paragraphs>
  <Slides>41</Slides>
  <Notes>40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宋体</vt:lpstr>
      <vt:lpstr>Arial</vt:lpstr>
      <vt:lpstr>Impact</vt:lpstr>
      <vt:lpstr>Times</vt:lpstr>
      <vt:lpstr>Times New Roman</vt:lpstr>
      <vt:lpstr>Wingdings</vt:lpstr>
      <vt:lpstr>Hightech027 Print PowerPlugs Favorites 2</vt:lpstr>
      <vt:lpstr>CorelDRAW</vt:lpstr>
      <vt:lpstr>Digital Logic &amp; Systems  Counters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Prof. Wenye Li (SSE)</cp:lastModifiedBy>
  <cp:revision>84</cp:revision>
  <dcterms:created xsi:type="dcterms:W3CDTF">2006-09-20T21:54:22Z</dcterms:created>
  <dcterms:modified xsi:type="dcterms:W3CDTF">2016-11-16T09:31:13Z</dcterms:modified>
</cp:coreProperties>
</file>