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1"/>
  </p:notesMasterIdLst>
  <p:sldIdLst>
    <p:sldId id="303" r:id="rId2"/>
    <p:sldId id="257" r:id="rId3"/>
    <p:sldId id="276" r:id="rId4"/>
    <p:sldId id="277" r:id="rId5"/>
    <p:sldId id="278" r:id="rId6"/>
    <p:sldId id="279" r:id="rId7"/>
    <p:sldId id="280" r:id="rId8"/>
    <p:sldId id="281" r:id="rId9"/>
    <p:sldId id="282" r:id="rId10"/>
    <p:sldId id="264" r:id="rId11"/>
    <p:sldId id="283" r:id="rId12"/>
    <p:sldId id="284" r:id="rId13"/>
    <p:sldId id="285" r:id="rId14"/>
    <p:sldId id="287" r:id="rId15"/>
    <p:sldId id="288" r:id="rId16"/>
    <p:sldId id="289" r:id="rId17"/>
    <p:sldId id="290" r:id="rId18"/>
    <p:sldId id="291" r:id="rId19"/>
    <p:sldId id="292" r:id="rId20"/>
    <p:sldId id="293" r:id="rId21"/>
    <p:sldId id="295" r:id="rId22"/>
    <p:sldId id="296" r:id="rId23"/>
    <p:sldId id="297" r:id="rId24"/>
    <p:sldId id="298" r:id="rId25"/>
    <p:sldId id="304" r:id="rId26"/>
    <p:sldId id="305" r:id="rId27"/>
    <p:sldId id="258" r:id="rId28"/>
    <p:sldId id="302" r:id="rId29"/>
    <p:sldId id="266" r:id="rId30"/>
    <p:sldId id="267" r:id="rId31"/>
    <p:sldId id="268" r:id="rId32"/>
    <p:sldId id="269" r:id="rId33"/>
    <p:sldId id="270" r:id="rId34"/>
    <p:sldId id="271" r:id="rId35"/>
    <p:sldId id="273" r:id="rId36"/>
    <p:sldId id="272" r:id="rId37"/>
    <p:sldId id="274" r:id="rId38"/>
    <p:sldId id="275" r:id="rId39"/>
    <p:sldId id="265"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000000"/>
    <a:srgbClr val="FFCC00"/>
    <a:srgbClr val="DDDDDD"/>
    <a:srgbClr val="FF3300"/>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45" autoAdjust="0"/>
  </p:normalViewPr>
  <p:slideViewPr>
    <p:cSldViewPr>
      <p:cViewPr varScale="1">
        <p:scale>
          <a:sx n="116" d="100"/>
          <a:sy n="116" d="100"/>
        </p:scale>
        <p:origin x="978"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CCE9A5BE-F90B-4D1A-BB15-58C767B1F059}" type="slidenum">
              <a:rPr lang="en-US" altLang="zh-CN"/>
              <a:pPr/>
              <a:t>‹#›</a:t>
            </a:fld>
            <a:endParaRPr lang="en-US" altLang="zh-CN"/>
          </a:p>
        </p:txBody>
      </p:sp>
    </p:spTree>
    <p:extLst>
      <p:ext uri="{BB962C8B-B14F-4D97-AF65-F5344CB8AC3E}">
        <p14:creationId xmlns:p14="http://schemas.microsoft.com/office/powerpoint/2010/main" val="17479040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8216F-7211-4003-86F2-0BED76CEF02F}" type="slidenum">
              <a:rPr lang="en-US" altLang="zh-CN"/>
              <a:pPr/>
              <a:t>2</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9340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01700-D777-488A-AE53-22DAED990934}" type="slidenum">
              <a:rPr lang="en-US" altLang="zh-CN"/>
              <a:pPr/>
              <a:t>11</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548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7205C-18AC-4731-A755-4F2D742F74D0}" type="slidenum">
              <a:rPr lang="en-US" altLang="zh-CN"/>
              <a:pPr/>
              <a:t>12</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9186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A6695-8908-432E-B3EE-96DA5ECD088D}" type="slidenum">
              <a:rPr lang="en-US" altLang="zh-CN"/>
              <a:pPr/>
              <a:t>13</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429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50B19-E7E4-498B-AC0E-D88F4321087E}" type="slidenum">
              <a:rPr lang="en-US" altLang="zh-CN"/>
              <a:pPr/>
              <a:t>14</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7554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82C85-E14E-4A43-86F7-F198760F5DF2}" type="slidenum">
              <a:rPr lang="en-US" altLang="zh-CN"/>
              <a:pPr/>
              <a:t>15</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600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8CF6B-10E3-458E-AB6A-AF27F41E33FE}" type="slidenum">
              <a:rPr lang="en-US" altLang="zh-CN"/>
              <a:pPr/>
              <a:t>16</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325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24E9C-55E6-421F-9001-FB9DE76515F1}" type="slidenum">
              <a:rPr lang="en-US" altLang="zh-CN"/>
              <a:pPr/>
              <a:t>17</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8631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DE995-570F-475B-97C3-EB962D5CBB24}" type="slidenum">
              <a:rPr lang="en-US" altLang="zh-CN"/>
              <a:pPr/>
              <a:t>18</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68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E06A0-4CA1-4D4A-8DDC-3BBC9CD9BFB1}" type="slidenum">
              <a:rPr lang="en-US" altLang="zh-CN"/>
              <a:pPr/>
              <a:t>19</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8559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9B90E-592C-4960-A09A-678C8B7BFD4B}" type="slidenum">
              <a:rPr lang="en-US" altLang="zh-CN"/>
              <a:pPr/>
              <a:t>20</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58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12C67-01A4-41D2-9ABD-4248A129F532}" type="slidenum">
              <a:rPr lang="en-US" altLang="zh-CN"/>
              <a:pPr/>
              <a:t>3</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4647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1720B-0EA6-4D32-9CC7-751E9CDB626D}" type="slidenum">
              <a:rPr lang="en-US" altLang="zh-CN"/>
              <a:pPr/>
              <a:t>21</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0292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276D0-F916-4EBA-B0AB-9420BA570A47}" type="slidenum">
              <a:rPr lang="en-US" altLang="zh-CN"/>
              <a:pPr/>
              <a:t>22</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990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70829-247A-4561-93AD-8E3352F75935}" type="slidenum">
              <a:rPr lang="en-US" altLang="zh-CN"/>
              <a:pPr/>
              <a:t>23</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643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A8A05-8518-44EF-8505-000136B74F99}" type="slidenum">
              <a:rPr lang="en-US" altLang="zh-CN"/>
              <a:pPr/>
              <a:t>24</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8500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A8A05-8518-44EF-8505-000136B74F99}" type="slidenum">
              <a:rPr lang="en-US" altLang="zh-CN"/>
              <a:pPr/>
              <a:t>25</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25381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A8A05-8518-44EF-8505-000136B74F99}" type="slidenum">
              <a:rPr lang="en-US" altLang="zh-CN"/>
              <a:pPr/>
              <a:t>26</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9607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EA12A-A602-4107-9BDE-CC95010DC5F7}" type="slidenum">
              <a:rPr lang="en-US" altLang="zh-CN"/>
              <a:pPr/>
              <a:t>27</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54655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B4144-A1CE-45D2-8165-867C35ABF932}" type="slidenum">
              <a:rPr lang="en-US" altLang="zh-CN"/>
              <a:pPr/>
              <a:t>28</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6424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72525-58A6-43D3-B7A3-1AAAEE8911A2}" type="slidenum">
              <a:rPr lang="en-US" altLang="zh-CN"/>
              <a:pPr/>
              <a:t>29</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8748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23D72-9E69-419E-9B55-647FBF539F69}" type="slidenum">
              <a:rPr lang="en-US" altLang="zh-CN"/>
              <a:pPr/>
              <a:t>30</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550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EB582-9E0B-4008-A763-6823AC6640E8}" type="slidenum">
              <a:rPr lang="en-US" altLang="zh-CN"/>
              <a:pPr/>
              <a:t>4</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5061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66A36-F0C1-41B3-9DE4-09748971F942}" type="slidenum">
              <a:rPr lang="en-US" altLang="zh-CN"/>
              <a:pPr/>
              <a:t>31</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140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A6223-3CB0-44D5-999A-DD144B381CD8}" type="slidenum">
              <a:rPr lang="en-US" altLang="zh-CN"/>
              <a:pPr/>
              <a:t>32</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1788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4DE13-8971-46B1-BBCF-EE3836CAFD21}" type="slidenum">
              <a:rPr lang="en-US" altLang="zh-CN"/>
              <a:pPr/>
              <a:t>33</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3115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F19EC-D22D-4E6F-B4A0-6B510122A7FD}" type="slidenum">
              <a:rPr lang="en-US" altLang="zh-CN"/>
              <a:pPr/>
              <a:t>34</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8282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D7BE7-6005-4BC3-AD5A-B15FFFAE3635}" type="slidenum">
              <a:rPr lang="en-US" altLang="zh-CN"/>
              <a:pPr/>
              <a:t>35</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435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9C545-F102-4E27-B9EB-5D47FD96B745}" type="slidenum">
              <a:rPr lang="en-US" altLang="zh-CN"/>
              <a:pPr/>
              <a:t>36</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7043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825DB-DC93-4456-B130-AE8E2ED061AB}" type="slidenum">
              <a:rPr lang="en-US" altLang="zh-CN"/>
              <a:pPr/>
              <a:t>37</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0419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06E8C-1CEA-44CB-8A9C-43870384A708}" type="slidenum">
              <a:rPr lang="en-US" altLang="zh-CN"/>
              <a:pPr/>
              <a:t>38</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103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1C28A-F9A8-43F7-8AE0-77A5DD8E4037}" type="slidenum">
              <a:rPr lang="en-US" altLang="zh-CN"/>
              <a:pPr/>
              <a:t>39</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440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6D088-206C-40CA-BC34-15B77648E679}" type="slidenum">
              <a:rPr lang="en-US" altLang="zh-CN"/>
              <a:pPr/>
              <a:t>5</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238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21988-27C3-4175-A463-698A157077BA}" type="slidenum">
              <a:rPr lang="en-US" altLang="zh-CN"/>
              <a:pPr/>
              <a:t>6</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612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0DA9F-26B3-421C-8F4D-E81A630E58A8}" type="slidenum">
              <a:rPr lang="en-US" altLang="zh-CN"/>
              <a:pPr/>
              <a:t>7</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356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74DC2-CCCD-4879-9674-29812E6BE9BC}" type="slidenum">
              <a:rPr lang="en-US" altLang="zh-CN"/>
              <a:pPr/>
              <a:t>8</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791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9AA9D-E050-4C68-8C75-B97309313438}" type="slidenum">
              <a:rPr lang="en-US" altLang="zh-CN"/>
              <a:pPr/>
              <a:t>9</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503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3771A-CB5E-47CF-AAE4-D407D53527C4}" type="slidenum">
              <a:rPr lang="en-US" altLang="zh-CN"/>
              <a:pPr/>
              <a:t>10</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69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Text Box 15"/>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7904" name="Text Box 16"/>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FFFFFF"/>
                </a:solidFill>
                <a:ea typeface="宋体" panose="02010600030101010101" pitchFamily="2" charset="-122"/>
              </a:rPr>
              <a:t>Floyd, Digital Fundamentals, 10</a:t>
            </a:r>
            <a:r>
              <a:rPr lang="en-US" altLang="zh-CN" sz="1200" b="1" baseline="30000">
                <a:solidFill>
                  <a:srgbClr val="FFFFFF"/>
                </a:solidFill>
                <a:ea typeface="宋体" panose="02010600030101010101" pitchFamily="2" charset="-122"/>
              </a:rPr>
              <a:t>th</a:t>
            </a:r>
            <a:r>
              <a:rPr lang="en-US" altLang="zh-CN" sz="1200" b="1">
                <a:solidFill>
                  <a:srgbClr val="FFFFFF"/>
                </a:solidFill>
                <a:ea typeface="宋体" panose="02010600030101010101" pitchFamily="2" charset="-122"/>
              </a:rPr>
              <a:t> 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73533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194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87155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Tree>
    <p:extLst>
      <p:ext uri="{BB962C8B-B14F-4D97-AF65-F5344CB8AC3E}">
        <p14:creationId xmlns:p14="http://schemas.microsoft.com/office/powerpoint/2010/main" val="87196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75443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16298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17569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3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230850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144237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36872" name="Text Box 8"/>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6873" name="Text Box 9"/>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FFFFFF"/>
                </a:solidFill>
                <a:ea typeface="宋体" panose="02010600030101010101" pitchFamily="2" charset="-122"/>
              </a:rPr>
              <a:t>Floyd, Digital Fundamentals, 10</a:t>
            </a:r>
            <a:r>
              <a:rPr lang="en-US" altLang="zh-CN" sz="1200" b="1" baseline="30000">
                <a:solidFill>
                  <a:srgbClr val="FFFFFF"/>
                </a:solidFill>
                <a:ea typeface="宋体" panose="02010600030101010101" pitchFamily="2" charset="-122"/>
              </a:rPr>
              <a:t>th</a:t>
            </a:r>
            <a:r>
              <a:rPr lang="en-US" altLang="zh-CN" sz="1200" b="1">
                <a:solidFill>
                  <a:srgbClr val="FFFFFF"/>
                </a:solidFill>
                <a:ea typeface="宋体" panose="02010600030101010101" pitchFamily="2" charset="-122"/>
              </a:rPr>
              <a:t> ed</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defRPr>
      </a:lvl2pPr>
      <a:lvl3pPr algn="l" rtl="0" eaLnBrk="0" fontAlgn="base" hangingPunct="0">
        <a:spcBef>
          <a:spcPct val="0"/>
        </a:spcBef>
        <a:spcAft>
          <a:spcPct val="0"/>
        </a:spcAft>
        <a:defRPr sz="3200" b="1">
          <a:solidFill>
            <a:schemeClr val="tx2"/>
          </a:solidFill>
          <a:latin typeface="Arial" panose="020B0604020202020204" pitchFamily="34" charset="0"/>
        </a:defRPr>
      </a:lvl3pPr>
      <a:lvl4pPr algn="l" rtl="0" eaLnBrk="0" fontAlgn="base" hangingPunct="0">
        <a:spcBef>
          <a:spcPct val="0"/>
        </a:spcBef>
        <a:spcAft>
          <a:spcPct val="0"/>
        </a:spcAft>
        <a:defRPr sz="3200" b="1">
          <a:solidFill>
            <a:schemeClr val="tx2"/>
          </a:solidFill>
          <a:latin typeface="Arial" panose="020B0604020202020204" pitchFamily="34" charset="0"/>
        </a:defRPr>
      </a:lvl4pPr>
      <a:lvl5pPr algn="l" rtl="0" eaLnBrk="0" fontAlgn="base" hangingPunct="0">
        <a:spcBef>
          <a:spcPct val="0"/>
        </a:spcBef>
        <a:spcAft>
          <a:spcPct val="0"/>
        </a:spcAft>
        <a:defRPr sz="3200" b="1">
          <a:solidFill>
            <a:schemeClr val="tx2"/>
          </a:solidFill>
          <a:latin typeface="Arial" panose="020B0604020202020204" pitchFamily="34" charset="0"/>
        </a:defRPr>
      </a:lvl5pPr>
      <a:lvl6pPr marL="457200" algn="l" rtl="0" eaLnBrk="0" fontAlgn="base" hangingPunct="0">
        <a:spcBef>
          <a:spcPct val="0"/>
        </a:spcBef>
        <a:spcAft>
          <a:spcPct val="0"/>
        </a:spcAft>
        <a:defRPr sz="3200" b="1">
          <a:solidFill>
            <a:schemeClr val="tx2"/>
          </a:solidFill>
          <a:latin typeface="Arial" panose="020B0604020202020204" pitchFamily="34" charset="0"/>
        </a:defRPr>
      </a:lvl6pPr>
      <a:lvl7pPr marL="914400" algn="l" rtl="0" eaLnBrk="0" fontAlgn="base" hangingPunct="0">
        <a:spcBef>
          <a:spcPct val="0"/>
        </a:spcBef>
        <a:spcAft>
          <a:spcPct val="0"/>
        </a:spcAft>
        <a:defRPr sz="3200" b="1">
          <a:solidFill>
            <a:schemeClr val="tx2"/>
          </a:solidFill>
          <a:latin typeface="Arial" panose="020B0604020202020204" pitchFamily="34" charset="0"/>
        </a:defRPr>
      </a:lvl7pPr>
      <a:lvl8pPr marL="1371600" algn="l" rtl="0" eaLnBrk="0" fontAlgn="base" hangingPunct="0">
        <a:spcBef>
          <a:spcPct val="0"/>
        </a:spcBef>
        <a:spcAft>
          <a:spcPct val="0"/>
        </a:spcAft>
        <a:defRPr sz="3200" b="1">
          <a:solidFill>
            <a:schemeClr val="tx2"/>
          </a:solidFill>
          <a:latin typeface="Arial" panose="020B0604020202020204" pitchFamily="34" charset="0"/>
        </a:defRPr>
      </a:lvl8pPr>
      <a:lvl9pPr marL="1828800" algn="l" rtl="0" eaLnBrk="0" fontAlgn="base" hangingPunct="0">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11.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3.emf"/><Relationship Id="rId5" Type="http://schemas.openxmlformats.org/officeDocument/2006/relationships/oleObject" Target="../embeddings/oleObject10.bin"/><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5.emf"/><Relationship Id="rId5" Type="http://schemas.openxmlformats.org/officeDocument/2006/relationships/oleObject" Target="../embeddings/oleObject12.bin"/><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oleObject" Target="../embeddings/oleObject13.bin"/><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5.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6.xml"/><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7.xml"/><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21.emf"/><Relationship Id="rId5" Type="http://schemas.openxmlformats.org/officeDocument/2006/relationships/oleObject" Target="../embeddings/oleObject18.bin"/><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8.xml"/><Relationship Id="rId7"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2.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23.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notesSlide" Target="../notesSlides/notesSlide20.xml"/><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24.emf"/><Relationship Id="rId5" Type="http://schemas.openxmlformats.org/officeDocument/2006/relationships/oleObject" Target="../embeddings/oleObject23.bin"/><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21.xml"/><Relationship Id="rId7"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26.emf"/><Relationship Id="rId5" Type="http://schemas.openxmlformats.org/officeDocument/2006/relationships/oleObject" Target="../embeddings/oleObject25.bin"/><Relationship Id="rId10" Type="http://schemas.openxmlformats.org/officeDocument/2006/relationships/image" Target="../media/image28.emf"/><Relationship Id="rId4" Type="http://schemas.openxmlformats.org/officeDocument/2006/relationships/image" Target="../media/image2.jpeg"/><Relationship Id="rId9"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22.xml"/><Relationship Id="rId7"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29.emf"/><Relationship Id="rId5" Type="http://schemas.openxmlformats.org/officeDocument/2006/relationships/oleObject" Target="../embeddings/oleObject28.bin"/><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2.jpeg"/><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31.emf"/><Relationship Id="rId5" Type="http://schemas.openxmlformats.org/officeDocument/2006/relationships/oleObject" Target="../embeddings/oleObject30.bin"/><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36.emf"/><Relationship Id="rId5" Type="http://schemas.openxmlformats.org/officeDocument/2006/relationships/oleObject" Target="../embeddings/oleObject31.bin"/><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37.emf"/><Relationship Id="rId5" Type="http://schemas.openxmlformats.org/officeDocument/2006/relationships/oleObject" Target="../embeddings/oleObject32.bin"/><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38.emf"/><Relationship Id="rId5" Type="http://schemas.openxmlformats.org/officeDocument/2006/relationships/oleObject" Target="../embeddings/oleObject33.bin"/><Relationship Id="rId4" Type="http://schemas.openxmlformats.org/officeDocument/2006/relationships/image" Target="../media/image35.jpeg"/></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34.bin"/><Relationship Id="rId4" Type="http://schemas.openxmlformats.org/officeDocument/2006/relationships/image" Target="../media/image35.jpeg"/></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8.xml"/><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jpeg"/><Relationship Id="rId5" Type="http://schemas.openxmlformats.org/officeDocument/2006/relationships/image" Target="../media/image9.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sz="4800" dirty="0" smtClean="0"/>
              <a:t>Digital Logic &amp; Systems</a:t>
            </a:r>
            <a:br>
              <a:rPr lang="en-US" sz="4800" dirty="0" smtClean="0"/>
            </a:br>
            <a:r>
              <a:rPr lang="en-US" sz="4800" dirty="0" smtClean="0"/>
              <a:t/>
            </a:r>
            <a:br>
              <a:rPr lang="en-US" sz="4800" dirty="0" smtClean="0"/>
            </a:br>
            <a:r>
              <a:rPr lang="en-US" sz="2400" smtClean="0"/>
              <a:t>Programmable </a:t>
            </a:r>
            <a:r>
              <a:rPr lang="en-US" sz="2400" smtClean="0"/>
              <a:t>Logic and VHDL</a:t>
            </a:r>
            <a:r>
              <a:rPr lang="en-US" sz="2400" dirty="0" smtClean="0"/>
              <a:t/>
            </a:r>
            <a:br>
              <a:rPr lang="en-US" sz="2400" dirty="0" smtClean="0"/>
            </a:br>
            <a:endParaRPr lang="en-US" sz="2400" dirty="0"/>
          </a:p>
        </p:txBody>
      </p:sp>
      <p:sp>
        <p:nvSpPr>
          <p:cNvPr id="5" name="Text Placeholder 4"/>
          <p:cNvSpPr>
            <a:spLocks noGrp="1"/>
          </p:cNvSpPr>
          <p:nvPr>
            <p:ph type="body" idx="1"/>
          </p:nvPr>
        </p:nvSpPr>
        <p:spPr/>
        <p:txBody>
          <a:bodyPr/>
          <a:lstStyle/>
          <a:p>
            <a:pPr algn="r"/>
            <a:r>
              <a:rPr lang="en-US" dirty="0" smtClean="0"/>
              <a:t>Wenye Li, </a:t>
            </a:r>
            <a:r>
              <a:rPr lang="en-US" dirty="0" err="1" smtClean="0"/>
              <a:t>Ph.D</a:t>
            </a:r>
            <a:endParaRPr lang="en-US" dirty="0" smtClean="0"/>
          </a:p>
          <a:p>
            <a:pPr algn="r"/>
            <a:r>
              <a:rPr lang="en-US" dirty="0" smtClean="0"/>
              <a:t>The Chinese University of Hong Kong</a:t>
            </a:r>
            <a:endParaRPr lang="en-US" dirty="0"/>
          </a:p>
        </p:txBody>
      </p:sp>
    </p:spTree>
    <p:extLst>
      <p:ext uri="{BB962C8B-B14F-4D97-AF65-F5344CB8AC3E}">
        <p14:creationId xmlns:p14="http://schemas.microsoft.com/office/powerpoint/2010/main" val="269761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77830" name="Picture 6"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77831" name="Text Box 7"/>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77832" name="Rectangle 8"/>
          <p:cNvSpPr>
            <a:spLocks noChangeArrowheads="1"/>
          </p:cNvSpPr>
          <p:nvPr/>
        </p:nvSpPr>
        <p:spPr bwMode="auto">
          <a:xfrm>
            <a:off x="914400" y="1143000"/>
            <a:ext cx="10922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CPLDs</a:t>
            </a:r>
          </a:p>
        </p:txBody>
      </p:sp>
      <p:sp>
        <p:nvSpPr>
          <p:cNvPr id="77843" name="Text Box 19"/>
          <p:cNvSpPr txBox="1">
            <a:spLocks noChangeArrowheads="1"/>
          </p:cNvSpPr>
          <p:nvPr/>
        </p:nvSpPr>
        <p:spPr bwMode="auto">
          <a:xfrm>
            <a:off x="990600" y="1600200"/>
            <a:ext cx="754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 complex programmable logic device (</a:t>
            </a:r>
            <a:r>
              <a:rPr lang="en-US" altLang="zh-CN" sz="2000" b="1">
                <a:ea typeface="宋体" panose="02010600030101010101" pitchFamily="2" charset="-122"/>
              </a:rPr>
              <a:t>CPLD</a:t>
            </a:r>
            <a:r>
              <a:rPr lang="en-US" altLang="zh-CN" sz="2000">
                <a:ea typeface="宋体" panose="02010600030101010101" pitchFamily="2" charset="-122"/>
              </a:rPr>
              <a:t>) has multiple logic array blocks (</a:t>
            </a:r>
            <a:r>
              <a:rPr lang="en-US" altLang="zh-CN" sz="2000" b="1">
                <a:ea typeface="宋体" panose="02010600030101010101" pitchFamily="2" charset="-122"/>
              </a:rPr>
              <a:t>LAB</a:t>
            </a:r>
            <a:r>
              <a:rPr lang="en-US" altLang="zh-CN" sz="2000">
                <a:ea typeface="宋体" panose="02010600030101010101" pitchFamily="2" charset="-122"/>
              </a:rPr>
              <a:t>s) that are actually SPLDs on a single IC. LABs are connected via a programmable interconnect array (</a:t>
            </a:r>
            <a:r>
              <a:rPr lang="en-US" altLang="zh-CN" sz="2000" b="1">
                <a:ea typeface="宋体" panose="02010600030101010101" pitchFamily="2" charset="-122"/>
              </a:rPr>
              <a:t>PIA</a:t>
            </a:r>
            <a:r>
              <a:rPr lang="en-US" altLang="zh-CN" sz="2000">
                <a:ea typeface="宋体" panose="02010600030101010101" pitchFamily="2" charset="-122"/>
              </a:rPr>
              <a:t>). Various CPLDs have different structures for these elements.</a:t>
            </a:r>
          </a:p>
        </p:txBody>
      </p:sp>
      <p:graphicFrame>
        <p:nvGraphicFramePr>
          <p:cNvPr id="77848" name="Object 24"/>
          <p:cNvGraphicFramePr>
            <a:graphicFrameLocks noChangeAspect="1"/>
          </p:cNvGraphicFramePr>
          <p:nvPr/>
        </p:nvGraphicFramePr>
        <p:xfrm>
          <a:off x="4648200" y="3098800"/>
          <a:ext cx="3657600" cy="3054350"/>
        </p:xfrm>
        <a:graphic>
          <a:graphicData uri="http://schemas.openxmlformats.org/presentationml/2006/ole">
            <mc:AlternateContent xmlns:mc="http://schemas.openxmlformats.org/markup-compatibility/2006">
              <mc:Choice xmlns:v="urn:schemas-microsoft-com:vml" Requires="v">
                <p:oleObj spid="_x0000_s77853" name="CorelDRAW" r:id="rId5" imgW="3220613" imgH="2688742" progId="CorelDRAW.Graphic.13">
                  <p:embed/>
                </p:oleObj>
              </mc:Choice>
              <mc:Fallback>
                <p:oleObj name="CorelDRAW" r:id="rId5" imgW="3220613" imgH="2688742" progId="CorelDRAW.Graphic.1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098800"/>
                        <a:ext cx="36576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6" name="Text Box 22"/>
          <p:cNvSpPr txBox="1">
            <a:spLocks noChangeArrowheads="1"/>
          </p:cNvSpPr>
          <p:nvPr/>
        </p:nvSpPr>
        <p:spPr bwMode="auto">
          <a:xfrm>
            <a:off x="990600" y="3048000"/>
            <a:ext cx="3581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PIA is the interconnection between the LABs. Logic is fitted to the CPLD and routing is determined by a high-level programming language called a hardware description language (HDL).</a:t>
            </a:r>
          </a:p>
        </p:txBody>
      </p:sp>
      <p:sp>
        <p:nvSpPr>
          <p:cNvPr id="77847" name="Line 23"/>
          <p:cNvSpPr>
            <a:spLocks noChangeShapeType="1"/>
          </p:cNvSpPr>
          <p:nvPr/>
        </p:nvSpPr>
        <p:spPr bwMode="auto">
          <a:xfrm>
            <a:off x="4267200" y="3352800"/>
            <a:ext cx="2209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46"/>
                                        </p:tgtEl>
                                        <p:attrNameLst>
                                          <p:attrName>style.visibility</p:attrName>
                                        </p:attrNameLst>
                                      </p:cBhvr>
                                      <p:to>
                                        <p:strVal val="visible"/>
                                      </p:to>
                                    </p:set>
                                    <p:anim calcmode="lin" valueType="num">
                                      <p:cBhvr additive="base">
                                        <p:cTn id="7" dur="500" fill="hold"/>
                                        <p:tgtEl>
                                          <p:spTgt spid="77846"/>
                                        </p:tgtEl>
                                        <p:attrNameLst>
                                          <p:attrName>ppt_x</p:attrName>
                                        </p:attrNameLst>
                                      </p:cBhvr>
                                      <p:tavLst>
                                        <p:tav tm="0">
                                          <p:val>
                                            <p:strVal val="0-#ppt_w/2"/>
                                          </p:val>
                                        </p:tav>
                                        <p:tav tm="100000">
                                          <p:val>
                                            <p:strVal val="#ppt_x"/>
                                          </p:val>
                                        </p:tav>
                                      </p:tavLst>
                                    </p:anim>
                                    <p:anim calcmode="lin" valueType="num">
                                      <p:cBhvr additive="base">
                                        <p:cTn id="8" dur="500" fill="hold"/>
                                        <p:tgtEl>
                                          <p:spTgt spid="778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7847"/>
                                        </p:tgtEl>
                                        <p:attrNameLst>
                                          <p:attrName>style.visibility</p:attrName>
                                        </p:attrNameLst>
                                      </p:cBhvr>
                                      <p:to>
                                        <p:strVal val="visible"/>
                                      </p:to>
                                    </p:set>
                                    <p:animEffect transition="in" filter="wipe(left)">
                                      <p:cBhvr>
                                        <p:cTn id="12" dur="500"/>
                                        <p:tgtEl>
                                          <p:spTgt spid="7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6" grpId="0"/>
      <p:bldP spid="7784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336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336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3364" name="Rectangle 4"/>
          <p:cNvSpPr>
            <a:spLocks noChangeArrowheads="1"/>
          </p:cNvSpPr>
          <p:nvPr/>
        </p:nvSpPr>
        <p:spPr bwMode="auto">
          <a:xfrm>
            <a:off x="914400" y="1143000"/>
            <a:ext cx="10922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CPLDs</a:t>
            </a:r>
          </a:p>
        </p:txBody>
      </p:sp>
      <p:sp>
        <p:nvSpPr>
          <p:cNvPr id="143365" name="Text Box 5"/>
          <p:cNvSpPr txBox="1">
            <a:spLocks noChangeArrowheads="1"/>
          </p:cNvSpPr>
          <p:nvPr/>
        </p:nvSpPr>
        <p:spPr bwMode="auto">
          <a:xfrm>
            <a:off x="990600" y="1600200"/>
            <a:ext cx="7391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a:t>
            </a:r>
            <a:r>
              <a:rPr lang="en-US" altLang="zh-CN" sz="2000" b="1">
                <a:ea typeface="宋体" panose="02010600030101010101" pitchFamily="2" charset="-122"/>
              </a:rPr>
              <a:t>architecture</a:t>
            </a:r>
            <a:r>
              <a:rPr lang="en-US" altLang="zh-CN" sz="2000">
                <a:ea typeface="宋体" panose="02010600030101010101" pitchFamily="2" charset="-122"/>
              </a:rPr>
              <a:t> of a CPLD is the way in which the internal elements are configured. A portion of the Altera MAX 7000 series is shown. This structure is typical for CPLDs although densities, size, speed, and internal factors (macrocells, etc) will vary between manufacturers.</a:t>
            </a:r>
          </a:p>
          <a:p>
            <a:pPr eaLnBrk="1" hangingPunct="1">
              <a:spcBef>
                <a:spcPct val="50000"/>
              </a:spcBef>
            </a:pPr>
            <a:endParaRPr lang="en-US" altLang="zh-CN" sz="2000">
              <a:ea typeface="宋体" panose="02010600030101010101" pitchFamily="2" charset="-122"/>
            </a:endParaRPr>
          </a:p>
        </p:txBody>
      </p:sp>
      <p:sp>
        <p:nvSpPr>
          <p:cNvPr id="143371" name="Text Box 11"/>
          <p:cNvSpPr txBox="1">
            <a:spLocks noChangeArrowheads="1"/>
          </p:cNvSpPr>
          <p:nvPr/>
        </p:nvSpPr>
        <p:spPr bwMode="auto">
          <a:xfrm>
            <a:off x="1143000" y="35814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I/O pins</a:t>
            </a:r>
          </a:p>
        </p:txBody>
      </p:sp>
      <p:sp>
        <p:nvSpPr>
          <p:cNvPr id="143372" name="Text Box 12"/>
          <p:cNvSpPr txBox="1">
            <a:spLocks noChangeArrowheads="1"/>
          </p:cNvSpPr>
          <p:nvPr/>
        </p:nvSpPr>
        <p:spPr bwMode="auto">
          <a:xfrm>
            <a:off x="7467600" y="35814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I/O pins</a:t>
            </a:r>
          </a:p>
        </p:txBody>
      </p:sp>
      <p:sp>
        <p:nvSpPr>
          <p:cNvPr id="143373" name="Text Box 13"/>
          <p:cNvSpPr txBox="1">
            <a:spLocks noChangeArrowheads="1"/>
          </p:cNvSpPr>
          <p:nvPr/>
        </p:nvSpPr>
        <p:spPr bwMode="auto">
          <a:xfrm>
            <a:off x="1752600" y="2971800"/>
            <a:ext cx="228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General-purpose inputs</a:t>
            </a:r>
          </a:p>
        </p:txBody>
      </p:sp>
      <p:graphicFrame>
        <p:nvGraphicFramePr>
          <p:cNvPr id="143374" name="Object 14"/>
          <p:cNvGraphicFramePr>
            <a:graphicFrameLocks noChangeAspect="1"/>
          </p:cNvGraphicFramePr>
          <p:nvPr/>
        </p:nvGraphicFramePr>
        <p:xfrm>
          <a:off x="1524000" y="3217863"/>
          <a:ext cx="6292850" cy="2860675"/>
        </p:xfrm>
        <a:graphic>
          <a:graphicData uri="http://schemas.openxmlformats.org/presentationml/2006/ole">
            <mc:AlternateContent xmlns:mc="http://schemas.openxmlformats.org/markup-compatibility/2006">
              <mc:Choice xmlns:v="urn:schemas-microsoft-com:vml" Requires="v">
                <p:oleObj spid="_x0000_s143380" name="CorelDRAW" r:id="rId5" imgW="5420627" imgH="2463759" progId="CorelDRAW.Graphic.13">
                  <p:embed/>
                </p:oleObj>
              </mc:Choice>
              <mc:Fallback>
                <p:oleObj name="CorelDRAW" r:id="rId5" imgW="5420627" imgH="2463759" progId="CorelDRAW.Graphic.1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217863"/>
                        <a:ext cx="629285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541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541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5412" name="Rectangle 4"/>
          <p:cNvSpPr>
            <a:spLocks noChangeArrowheads="1"/>
          </p:cNvSpPr>
          <p:nvPr/>
        </p:nvSpPr>
        <p:spPr bwMode="auto">
          <a:xfrm>
            <a:off x="914400" y="1143000"/>
            <a:ext cx="10922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CPLDs</a:t>
            </a:r>
          </a:p>
        </p:txBody>
      </p:sp>
      <p:sp>
        <p:nvSpPr>
          <p:cNvPr id="145413" name="Text Box 5"/>
          <p:cNvSpPr txBox="1">
            <a:spLocks noChangeArrowheads="1"/>
          </p:cNvSpPr>
          <p:nvPr/>
        </p:nvSpPr>
        <p:spPr bwMode="auto">
          <a:xfrm>
            <a:off x="990600" y="1600200"/>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Macrocells in the Altera MAX 7000 series can generate up to five product terms. For expressions requiring more terms, the output can be expanded as described in the text.</a:t>
            </a:r>
          </a:p>
        </p:txBody>
      </p:sp>
      <p:graphicFrame>
        <p:nvGraphicFramePr>
          <p:cNvPr id="145418" name="Object 10"/>
          <p:cNvGraphicFramePr>
            <a:graphicFrameLocks noChangeAspect="1"/>
          </p:cNvGraphicFramePr>
          <p:nvPr/>
        </p:nvGraphicFramePr>
        <p:xfrm>
          <a:off x="1219200" y="2743200"/>
          <a:ext cx="5103813" cy="3341688"/>
        </p:xfrm>
        <a:graphic>
          <a:graphicData uri="http://schemas.openxmlformats.org/presentationml/2006/ole">
            <mc:AlternateContent xmlns:mc="http://schemas.openxmlformats.org/markup-compatibility/2006">
              <mc:Choice xmlns:v="urn:schemas-microsoft-com:vml" Requires="v">
                <p:oleObj spid="_x0000_s145431" name="CorelDRAW" r:id="rId5" imgW="4264954" imgH="2792131" progId="CorelDRAW.Graphic.13">
                  <p:embed/>
                </p:oleObj>
              </mc:Choice>
              <mc:Fallback>
                <p:oleObj name="CorelDRAW" r:id="rId5" imgW="4264954" imgH="2792131" progId="CorelDRAW.Graphic.1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743200"/>
                        <a:ext cx="5103813"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5422" name="Group 14"/>
          <p:cNvGrpSpPr>
            <a:grpSpLocks/>
          </p:cNvGrpSpPr>
          <p:nvPr/>
        </p:nvGrpSpPr>
        <p:grpSpPr bwMode="auto">
          <a:xfrm>
            <a:off x="5562600" y="4495800"/>
            <a:ext cx="2895600" cy="1676400"/>
            <a:chOff x="3504" y="2832"/>
            <a:chExt cx="1824" cy="1056"/>
          </a:xfrm>
        </p:grpSpPr>
        <p:sp>
          <p:nvSpPr>
            <p:cNvPr id="145420" name="Rectangle 12"/>
            <p:cNvSpPr>
              <a:spLocks noChangeArrowheads="1"/>
            </p:cNvSpPr>
            <p:nvPr/>
          </p:nvSpPr>
          <p:spPr bwMode="auto">
            <a:xfrm>
              <a:off x="3504" y="2928"/>
              <a:ext cx="1824" cy="96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5419" name="Object 11"/>
            <p:cNvGraphicFramePr>
              <a:graphicFrameLocks noChangeAspect="1"/>
            </p:cNvGraphicFramePr>
            <p:nvPr/>
          </p:nvGraphicFramePr>
          <p:xfrm>
            <a:off x="3552" y="2976"/>
            <a:ext cx="1701" cy="828"/>
          </p:xfrm>
          <a:graphic>
            <a:graphicData uri="http://schemas.openxmlformats.org/presentationml/2006/ole">
              <mc:AlternateContent xmlns:mc="http://schemas.openxmlformats.org/markup-compatibility/2006">
                <mc:Choice xmlns:v="urn:schemas-microsoft-com:vml" Requires="v">
                  <p:oleObj spid="_x0000_s145432" name="CorelDRAW" r:id="rId7" imgW="2319368" imgH="1128817" progId="CorelDRAW.Graphic.13">
                    <p:embed/>
                  </p:oleObj>
                </mc:Choice>
                <mc:Fallback>
                  <p:oleObj name="CorelDRAW" r:id="rId7" imgW="2319368" imgH="1128817" progId="CorelDRAW.Graphic.1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2976"/>
                          <a:ext cx="1701"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21" name="Text Box 13"/>
            <p:cNvSpPr txBox="1">
              <a:spLocks noChangeArrowheads="1"/>
            </p:cNvSpPr>
            <p:nvPr/>
          </p:nvSpPr>
          <p:spPr bwMode="auto">
            <a:xfrm>
              <a:off x="4272" y="2832"/>
              <a:ext cx="1008" cy="19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Expander 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5422"/>
                                        </p:tgtEl>
                                        <p:attrNameLst>
                                          <p:attrName>style.visibility</p:attrName>
                                        </p:attrNameLst>
                                      </p:cBhvr>
                                      <p:to>
                                        <p:strVal val="visible"/>
                                      </p:to>
                                    </p:set>
                                    <p:anim calcmode="lin" valueType="num">
                                      <p:cBhvr additive="base">
                                        <p:cTn id="7" dur="500" fill="hold"/>
                                        <p:tgtEl>
                                          <p:spTgt spid="145422"/>
                                        </p:tgtEl>
                                        <p:attrNameLst>
                                          <p:attrName>ppt_x</p:attrName>
                                        </p:attrNameLst>
                                      </p:cBhvr>
                                      <p:tavLst>
                                        <p:tav tm="0">
                                          <p:val>
                                            <p:strVal val="1+#ppt_w/2"/>
                                          </p:val>
                                        </p:tav>
                                        <p:tav tm="100000">
                                          <p:val>
                                            <p:strVal val="#ppt_x"/>
                                          </p:val>
                                        </p:tav>
                                      </p:tavLst>
                                    </p:anim>
                                    <p:anim calcmode="lin" valueType="num">
                                      <p:cBhvr additive="base">
                                        <p:cTn id="8" dur="500" fill="hold"/>
                                        <p:tgtEl>
                                          <p:spTgt spid="145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745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745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7460" name="Rectangle 4"/>
          <p:cNvSpPr>
            <a:spLocks noChangeArrowheads="1"/>
          </p:cNvSpPr>
          <p:nvPr/>
        </p:nvSpPr>
        <p:spPr bwMode="auto">
          <a:xfrm>
            <a:off x="914400" y="1143000"/>
            <a:ext cx="10937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FPGAs</a:t>
            </a:r>
          </a:p>
        </p:txBody>
      </p:sp>
      <p:sp>
        <p:nvSpPr>
          <p:cNvPr id="147461" name="Text Box 5"/>
          <p:cNvSpPr txBox="1">
            <a:spLocks noChangeArrowheads="1"/>
          </p:cNvSpPr>
          <p:nvPr/>
        </p:nvSpPr>
        <p:spPr bwMode="auto">
          <a:xfrm>
            <a:off x="990600" y="1600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 field programmable gate array (</a:t>
            </a:r>
            <a:r>
              <a:rPr lang="en-US" altLang="zh-CN" b="1">
                <a:ea typeface="宋体" panose="02010600030101010101" pitchFamily="2" charset="-122"/>
              </a:rPr>
              <a:t>FPGA</a:t>
            </a:r>
            <a:r>
              <a:rPr lang="en-US" altLang="zh-CN">
                <a:ea typeface="宋体" panose="02010600030101010101" pitchFamily="2" charset="-122"/>
              </a:rPr>
              <a:t>) uses a different architecture than a CPLD. The configurable logic block (</a:t>
            </a:r>
            <a:r>
              <a:rPr lang="en-US" altLang="zh-CN" b="1">
                <a:ea typeface="宋体" panose="02010600030101010101" pitchFamily="2" charset="-122"/>
              </a:rPr>
              <a:t>CLB</a:t>
            </a:r>
            <a:r>
              <a:rPr lang="en-US" altLang="zh-CN">
                <a:ea typeface="宋体" panose="02010600030101010101" pitchFamily="2" charset="-122"/>
              </a:rPr>
              <a:t>) is the basic element which is replicated many times. </a:t>
            </a:r>
          </a:p>
        </p:txBody>
      </p:sp>
      <p:graphicFrame>
        <p:nvGraphicFramePr>
          <p:cNvPr id="147465" name="Object 9"/>
          <p:cNvGraphicFramePr>
            <a:graphicFrameLocks noChangeAspect="1"/>
          </p:cNvGraphicFramePr>
          <p:nvPr/>
        </p:nvGraphicFramePr>
        <p:xfrm>
          <a:off x="4114800" y="2895600"/>
          <a:ext cx="4267200" cy="3192463"/>
        </p:xfrm>
        <a:graphic>
          <a:graphicData uri="http://schemas.openxmlformats.org/presentationml/2006/ole">
            <mc:AlternateContent xmlns:mc="http://schemas.openxmlformats.org/markup-compatibility/2006">
              <mc:Choice xmlns:v="urn:schemas-microsoft-com:vml" Requires="v">
                <p:oleObj spid="_x0000_s147472" name="CorelDRAW" r:id="rId5" imgW="3926466" imgH="2937459" progId="CorelDRAW.Graphic.13">
                  <p:embed/>
                </p:oleObj>
              </mc:Choice>
              <mc:Fallback>
                <p:oleObj name="CorelDRAW" r:id="rId5" imgW="3926466" imgH="2937459"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895600"/>
                        <a:ext cx="4267200"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6" name="Text Box 10"/>
          <p:cNvSpPr txBox="1">
            <a:spLocks noChangeArrowheads="1"/>
          </p:cNvSpPr>
          <p:nvPr/>
        </p:nvSpPr>
        <p:spPr bwMode="auto">
          <a:xfrm>
            <a:off x="1066800" y="2819400"/>
            <a:ext cx="3276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CLBs are arranged in a row and column structure. Within the CLBs are </a:t>
            </a:r>
            <a:r>
              <a:rPr lang="en-US" altLang="zh-CN" sz="2000" b="1">
                <a:ea typeface="宋体" panose="02010600030101010101" pitchFamily="2" charset="-122"/>
              </a:rPr>
              <a:t>logic modules</a:t>
            </a:r>
            <a:r>
              <a:rPr lang="en-US" altLang="zh-CN" sz="2000">
                <a:ea typeface="宋体" panose="02010600030101010101" pitchFamily="2" charset="-122"/>
              </a:rPr>
              <a:t> joined by local interconnects. Generally, the logic modules are composed of a look-up table (LUT), a flip-flop, and a MUX that can be used to bypass the flip-flop for strictly combinational logic. </a:t>
            </a:r>
          </a:p>
        </p:txBody>
      </p:sp>
      <p:sp>
        <p:nvSpPr>
          <p:cNvPr id="147467" name="Line 11"/>
          <p:cNvSpPr>
            <a:spLocks noChangeShapeType="1"/>
          </p:cNvSpPr>
          <p:nvPr/>
        </p:nvSpPr>
        <p:spPr bwMode="auto">
          <a:xfrm>
            <a:off x="4114800" y="36576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 calcmode="lin" valueType="num">
                                      <p:cBhvr additive="base">
                                        <p:cTn id="7" dur="500" fill="hold"/>
                                        <p:tgtEl>
                                          <p:spTgt spid="147466"/>
                                        </p:tgtEl>
                                        <p:attrNameLst>
                                          <p:attrName>ppt_x</p:attrName>
                                        </p:attrNameLst>
                                      </p:cBhvr>
                                      <p:tavLst>
                                        <p:tav tm="0">
                                          <p:val>
                                            <p:strVal val="0-#ppt_w/2"/>
                                          </p:val>
                                        </p:tav>
                                        <p:tav tm="100000">
                                          <p:val>
                                            <p:strVal val="#ppt_x"/>
                                          </p:val>
                                        </p:tav>
                                      </p:tavLst>
                                    </p:anim>
                                    <p:anim calcmode="lin" valueType="num">
                                      <p:cBhvr additive="base">
                                        <p:cTn id="8" dur="500" fill="hold"/>
                                        <p:tgtEl>
                                          <p:spTgt spid="1474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7467"/>
                                        </p:tgtEl>
                                        <p:attrNameLst>
                                          <p:attrName>style.visibility</p:attrName>
                                        </p:attrNameLst>
                                      </p:cBhvr>
                                      <p:to>
                                        <p:strVal val="visible"/>
                                      </p:to>
                                    </p:set>
                                    <p:animEffect transition="in" filter="wipe(left)">
                                      <p:cBhvr>
                                        <p:cTn id="12" dur="500"/>
                                        <p:tgtEl>
                                          <p:spTgt spid="147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6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155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155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1556" name="Rectangle 4"/>
          <p:cNvSpPr>
            <a:spLocks noChangeArrowheads="1"/>
          </p:cNvSpPr>
          <p:nvPr/>
        </p:nvSpPr>
        <p:spPr bwMode="auto">
          <a:xfrm>
            <a:off x="914400" y="1143000"/>
            <a:ext cx="10937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FPGAs</a:t>
            </a:r>
          </a:p>
        </p:txBody>
      </p:sp>
      <p:sp>
        <p:nvSpPr>
          <p:cNvPr id="151557" name="Text Box 5"/>
          <p:cNvSpPr txBox="1">
            <a:spLocks noChangeArrowheads="1"/>
          </p:cNvSpPr>
          <p:nvPr/>
        </p:nvSpPr>
        <p:spPr bwMode="auto">
          <a:xfrm>
            <a:off x="990600" y="16002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Logic modules can be configured for combinational logic, registered logic, or a combination of both. The </a:t>
            </a:r>
            <a:r>
              <a:rPr lang="en-US" altLang="zh-CN" b="1">
                <a:ea typeface="宋体" panose="02010600030101010101" pitchFamily="2" charset="-122"/>
              </a:rPr>
              <a:t>global interconnects</a:t>
            </a:r>
            <a:r>
              <a:rPr lang="en-US" altLang="zh-CN">
                <a:ea typeface="宋体" panose="02010600030101010101" pitchFamily="2" charset="-122"/>
              </a:rPr>
              <a:t> distribute signals (including the clock) to various CLBs.</a:t>
            </a:r>
          </a:p>
        </p:txBody>
      </p:sp>
      <p:sp>
        <p:nvSpPr>
          <p:cNvPr id="151562" name="Text Box 10"/>
          <p:cNvSpPr txBox="1">
            <a:spLocks noChangeArrowheads="1"/>
          </p:cNvSpPr>
          <p:nvPr/>
        </p:nvSpPr>
        <p:spPr bwMode="auto">
          <a:xfrm>
            <a:off x="990600" y="3124200"/>
            <a:ext cx="2819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宋体" panose="02010600030101010101" pitchFamily="2" charset="-122"/>
              </a:rPr>
              <a:t>FPGAs may also have a hard core portion of logic that is put in by the manufacturer and cannot be reprogrammed by the user. These FPGAs are useful in commonly used functions such as I/O interfaces.</a:t>
            </a:r>
          </a:p>
        </p:txBody>
      </p:sp>
      <p:graphicFrame>
        <p:nvGraphicFramePr>
          <p:cNvPr id="151563" name="Object 11"/>
          <p:cNvGraphicFramePr>
            <a:graphicFrameLocks noChangeAspect="1"/>
          </p:cNvGraphicFramePr>
          <p:nvPr/>
        </p:nvGraphicFramePr>
        <p:xfrm>
          <a:off x="4114800" y="2895600"/>
          <a:ext cx="4267200" cy="3192463"/>
        </p:xfrm>
        <a:graphic>
          <a:graphicData uri="http://schemas.openxmlformats.org/presentationml/2006/ole">
            <mc:AlternateContent xmlns:mc="http://schemas.openxmlformats.org/markup-compatibility/2006">
              <mc:Choice xmlns:v="urn:schemas-microsoft-com:vml" Requires="v">
                <p:oleObj spid="_x0000_s151571" name="CorelDRAW" r:id="rId5" imgW="3926466" imgH="2937459" progId="CorelDRAW.Graphic.13">
                  <p:embed/>
                </p:oleObj>
              </mc:Choice>
              <mc:Fallback>
                <p:oleObj name="CorelDRAW" r:id="rId5" imgW="3926466" imgH="2937459" progId="CorelDRAW.Graphic.1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895600"/>
                        <a:ext cx="4267200"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6" name="Line 14"/>
          <p:cNvSpPr>
            <a:spLocks noChangeShapeType="1"/>
          </p:cNvSpPr>
          <p:nvPr/>
        </p:nvSpPr>
        <p:spPr bwMode="auto">
          <a:xfrm>
            <a:off x="2971800" y="27432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566"/>
                                        </p:tgtEl>
                                        <p:attrNameLst>
                                          <p:attrName>style.visibility</p:attrName>
                                        </p:attrNameLst>
                                      </p:cBhvr>
                                      <p:to>
                                        <p:strVal val="visible"/>
                                      </p:to>
                                    </p:set>
                                    <p:animEffect transition="in" filter="wipe(left)">
                                      <p:cBhvr>
                                        <p:cTn id="7" dur="500"/>
                                        <p:tgtEl>
                                          <p:spTgt spid="151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1562"/>
                                        </p:tgtEl>
                                        <p:attrNameLst>
                                          <p:attrName>style.visibility</p:attrName>
                                        </p:attrNameLst>
                                      </p:cBhvr>
                                      <p:to>
                                        <p:strVal val="visible"/>
                                      </p:to>
                                    </p:set>
                                    <p:anim calcmode="lin" valueType="num">
                                      <p:cBhvr additive="base">
                                        <p:cTn id="12" dur="500" fill="hold"/>
                                        <p:tgtEl>
                                          <p:spTgt spid="151562"/>
                                        </p:tgtEl>
                                        <p:attrNameLst>
                                          <p:attrName>ppt_x</p:attrName>
                                        </p:attrNameLst>
                                      </p:cBhvr>
                                      <p:tavLst>
                                        <p:tav tm="0">
                                          <p:val>
                                            <p:strVal val="0-#ppt_w/2"/>
                                          </p:val>
                                        </p:tav>
                                        <p:tav tm="100000">
                                          <p:val>
                                            <p:strVal val="#ppt_x"/>
                                          </p:val>
                                        </p:tav>
                                      </p:tavLst>
                                    </p:anim>
                                    <p:anim calcmode="lin" valueType="num">
                                      <p:cBhvr additive="base">
                                        <p:cTn id="13"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2" grpId="0"/>
      <p:bldP spid="15156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360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360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3604" name="Rectangle 4"/>
          <p:cNvSpPr>
            <a:spLocks noChangeArrowheads="1"/>
          </p:cNvSpPr>
          <p:nvPr/>
        </p:nvSpPr>
        <p:spPr bwMode="auto">
          <a:xfrm>
            <a:off x="914400" y="1143000"/>
            <a:ext cx="39481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 Software</a:t>
            </a:r>
          </a:p>
        </p:txBody>
      </p:sp>
      <p:sp>
        <p:nvSpPr>
          <p:cNvPr id="153605" name="Text Box 5"/>
          <p:cNvSpPr txBox="1">
            <a:spLocks noChangeArrowheads="1"/>
          </p:cNvSpPr>
          <p:nvPr/>
        </p:nvSpPr>
        <p:spPr bwMode="auto">
          <a:xfrm>
            <a:off x="990600" y="1600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All manufacturers of programmable logic provide software to support their products. The process is illustrated in the flowchart. </a:t>
            </a:r>
          </a:p>
        </p:txBody>
      </p:sp>
      <p:graphicFrame>
        <p:nvGraphicFramePr>
          <p:cNvPr id="153609" name="Object 9"/>
          <p:cNvGraphicFramePr>
            <a:graphicFrameLocks noChangeAspect="1"/>
          </p:cNvGraphicFramePr>
          <p:nvPr/>
        </p:nvGraphicFramePr>
        <p:xfrm>
          <a:off x="3886200" y="2743200"/>
          <a:ext cx="4495800" cy="2878138"/>
        </p:xfrm>
        <a:graphic>
          <a:graphicData uri="http://schemas.openxmlformats.org/presentationml/2006/ole">
            <mc:AlternateContent xmlns:mc="http://schemas.openxmlformats.org/markup-compatibility/2006">
              <mc:Choice xmlns:v="urn:schemas-microsoft-com:vml" Requires="v">
                <p:oleObj spid="_x0000_s153615" name="CorelDRAW" r:id="rId5" imgW="3019445" imgH="1932838" progId="CorelDRAW.Graphic.13">
                  <p:embed/>
                </p:oleObj>
              </mc:Choice>
              <mc:Fallback>
                <p:oleObj name="CorelDRAW" r:id="rId5" imgW="3019445" imgH="1932838"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743200"/>
                        <a:ext cx="4495800" cy="287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10" name="Text Box 10"/>
          <p:cNvSpPr txBox="1">
            <a:spLocks noChangeArrowheads="1"/>
          </p:cNvSpPr>
          <p:nvPr/>
        </p:nvSpPr>
        <p:spPr bwMode="auto">
          <a:xfrm>
            <a:off x="1066800" y="2819400"/>
            <a:ext cx="2743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zh-CN" sz="2000">
                <a:latin typeface="Times New Roman" panose="02020603050405020304" pitchFamily="18" charset="0"/>
                <a:ea typeface="宋体" panose="02010600030101010101" pitchFamily="2" charset="-122"/>
              </a:rPr>
              <a:t>The first step is to enter the logic design into a computer. It is done in one of two ways:</a:t>
            </a:r>
          </a:p>
          <a:p>
            <a:r>
              <a:rPr lang="en-US" altLang="zh-CN" sz="2000">
                <a:latin typeface="Times New Roman" panose="02020603050405020304" pitchFamily="18" charset="0"/>
                <a:ea typeface="宋体" panose="02010600030101010101" pitchFamily="2" charset="-122"/>
              </a:rPr>
              <a:t>1) Schematic entry</a:t>
            </a:r>
          </a:p>
          <a:p>
            <a:r>
              <a:rPr lang="en-US" altLang="zh-CN" sz="2000">
                <a:latin typeface="Times New Roman" panose="02020603050405020304" pitchFamily="18" charset="0"/>
                <a:ea typeface="宋体" panose="02010600030101010101" pitchFamily="2" charset="-122"/>
              </a:rPr>
              <a:t>2) Hardware description language (HDL).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565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565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5652" name="Rectangle 4"/>
          <p:cNvSpPr>
            <a:spLocks noChangeArrowheads="1"/>
          </p:cNvSpPr>
          <p:nvPr/>
        </p:nvSpPr>
        <p:spPr bwMode="auto">
          <a:xfrm>
            <a:off x="914400" y="1143000"/>
            <a:ext cx="39481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 Software</a:t>
            </a:r>
          </a:p>
        </p:txBody>
      </p:sp>
      <p:sp>
        <p:nvSpPr>
          <p:cNvPr id="155655" name="Text Box 7"/>
          <p:cNvSpPr txBox="1">
            <a:spLocks noChangeArrowheads="1"/>
          </p:cNvSpPr>
          <p:nvPr/>
        </p:nvSpPr>
        <p:spPr bwMode="auto">
          <a:xfrm>
            <a:off x="1066800" y="1676400"/>
            <a:ext cx="7467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In </a:t>
            </a:r>
            <a:r>
              <a:rPr lang="en-US" altLang="zh-CN" sz="2000" b="1">
                <a:ea typeface="宋体" panose="02010600030101010101" pitchFamily="2" charset="-122"/>
              </a:rPr>
              <a:t>schematic entry</a:t>
            </a:r>
            <a:r>
              <a:rPr lang="en-US" altLang="zh-CN" sz="2000">
                <a:ea typeface="宋体" panose="02010600030101010101" pitchFamily="2" charset="-122"/>
              </a:rPr>
              <a:t>, the design is drawn on a computer screen by placing components and connecting then with simulated wires. You do not need to know the details of an HDL. After drawing the schematic, it can be reduced to a single block symbol:</a:t>
            </a:r>
          </a:p>
        </p:txBody>
      </p:sp>
      <p:grpSp>
        <p:nvGrpSpPr>
          <p:cNvPr id="155656" name="Group 8"/>
          <p:cNvGrpSpPr>
            <a:grpSpLocks/>
          </p:cNvGrpSpPr>
          <p:nvPr/>
        </p:nvGrpSpPr>
        <p:grpSpPr bwMode="auto">
          <a:xfrm>
            <a:off x="1828800" y="3048000"/>
            <a:ext cx="5638800" cy="3387725"/>
            <a:chOff x="1800" y="7258"/>
            <a:chExt cx="8640" cy="4974"/>
          </a:xfrm>
        </p:grpSpPr>
        <p:pic>
          <p:nvPicPr>
            <p:cNvPr id="1556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 y="7258"/>
              <a:ext cx="8640"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2" y="9720"/>
              <a:ext cx="2620" cy="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5660" name="Object 12"/>
          <p:cNvGraphicFramePr>
            <a:graphicFrameLocks noChangeAspect="1"/>
          </p:cNvGraphicFramePr>
          <p:nvPr/>
        </p:nvGraphicFramePr>
        <p:xfrm>
          <a:off x="5029200" y="990600"/>
          <a:ext cx="1066800" cy="723900"/>
        </p:xfrm>
        <a:graphic>
          <a:graphicData uri="http://schemas.openxmlformats.org/presentationml/2006/ole">
            <mc:AlternateContent xmlns:mc="http://schemas.openxmlformats.org/markup-compatibility/2006">
              <mc:Choice xmlns:v="urn:schemas-microsoft-com:vml" Requires="v">
                <p:oleObj spid="_x0000_s155665" name="CorelDRAW" r:id="rId7" imgW="796651" imgH="540675" progId="CorelDRAW.Graphic.13">
                  <p:embed/>
                </p:oleObj>
              </mc:Choice>
              <mc:Fallback>
                <p:oleObj name="CorelDRAW" r:id="rId7" imgW="796651" imgH="540675" progId="CorelDRAW.Graphic.1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769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769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7700" name="Rectangle 4"/>
          <p:cNvSpPr>
            <a:spLocks noChangeArrowheads="1"/>
          </p:cNvSpPr>
          <p:nvPr/>
        </p:nvSpPr>
        <p:spPr bwMode="auto">
          <a:xfrm>
            <a:off x="914400" y="1143000"/>
            <a:ext cx="39481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 Software</a:t>
            </a:r>
          </a:p>
        </p:txBody>
      </p:sp>
      <p:sp>
        <p:nvSpPr>
          <p:cNvPr id="157701" name="Text Box 5"/>
          <p:cNvSpPr txBox="1">
            <a:spLocks noChangeArrowheads="1"/>
          </p:cNvSpPr>
          <p:nvPr/>
        </p:nvSpPr>
        <p:spPr bwMode="auto">
          <a:xfrm>
            <a:off x="1066800" y="16764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In </a:t>
            </a:r>
            <a:r>
              <a:rPr lang="en-US" altLang="zh-CN" b="1">
                <a:ea typeface="宋体" panose="02010600030101010101" pitchFamily="2" charset="-122"/>
              </a:rPr>
              <a:t>text entry</a:t>
            </a:r>
            <a:r>
              <a:rPr lang="en-US" altLang="zh-CN">
                <a:ea typeface="宋体" panose="02010600030101010101" pitchFamily="2" charset="-122"/>
              </a:rPr>
              <a:t>, the design is entered via a hardware description language such as VHDL or Verilog.</a:t>
            </a:r>
          </a:p>
        </p:txBody>
      </p:sp>
      <p:sp>
        <p:nvSpPr>
          <p:cNvPr id="157705" name="Text Box 9"/>
          <p:cNvSpPr txBox="1">
            <a:spLocks noChangeArrowheads="1"/>
          </p:cNvSpPr>
          <p:nvPr/>
        </p:nvSpPr>
        <p:spPr bwMode="auto">
          <a:xfrm>
            <a:off x="1066800" y="2514600"/>
            <a:ext cx="449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VHDL has two key parts: the </a:t>
            </a:r>
            <a:r>
              <a:rPr lang="en-US" altLang="zh-CN" sz="2000" b="1">
                <a:ea typeface="宋体" panose="02010600030101010101" pitchFamily="2" charset="-122"/>
              </a:rPr>
              <a:t>entity</a:t>
            </a:r>
            <a:r>
              <a:rPr lang="en-US" altLang="zh-CN" sz="2000">
                <a:ea typeface="宋体" panose="02010600030101010101" pitchFamily="2" charset="-122"/>
              </a:rPr>
              <a:t> and the </a:t>
            </a:r>
            <a:r>
              <a:rPr lang="en-US" altLang="zh-CN" sz="2000" b="1">
                <a:ea typeface="宋体" panose="02010600030101010101" pitchFamily="2" charset="-122"/>
              </a:rPr>
              <a:t>architecture</a:t>
            </a:r>
            <a:r>
              <a:rPr lang="en-US" altLang="zh-CN" sz="2000">
                <a:ea typeface="宋体" panose="02010600030101010101" pitchFamily="2" charset="-122"/>
              </a:rPr>
              <a:t>. The entity section describes the inputs, outputs, and variables. The architecture section describes the relationships between variables using Boolean equations. The VHDL equation can be understood, even if you do not know VHDL.</a:t>
            </a:r>
          </a:p>
        </p:txBody>
      </p:sp>
      <p:graphicFrame>
        <p:nvGraphicFramePr>
          <p:cNvPr id="157706" name="Object 10"/>
          <p:cNvGraphicFramePr>
            <a:graphicFrameLocks noChangeAspect="1"/>
          </p:cNvGraphicFramePr>
          <p:nvPr/>
        </p:nvGraphicFramePr>
        <p:xfrm>
          <a:off x="5638800" y="2590800"/>
          <a:ext cx="2667000" cy="2546350"/>
        </p:xfrm>
        <a:graphic>
          <a:graphicData uri="http://schemas.openxmlformats.org/presentationml/2006/ole">
            <mc:AlternateContent xmlns:mc="http://schemas.openxmlformats.org/markup-compatibility/2006">
              <mc:Choice xmlns:v="urn:schemas-microsoft-com:vml" Requires="v">
                <p:oleObj spid="_x0000_s157719" name="CorelDRAW" r:id="rId5" imgW="2403360" imgH="2295000" progId="CorelDRAW.Graphic.9">
                  <p:embed/>
                </p:oleObj>
              </mc:Choice>
              <mc:Fallback>
                <p:oleObj name="CorelDRAW" r:id="rId5" imgW="2403360" imgH="2295000" progId="CorelDRAW.Graphic.9">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590800"/>
                        <a:ext cx="26670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7" name="Text Box 11"/>
          <p:cNvSpPr txBox="1">
            <a:spLocks noChangeArrowheads="1"/>
          </p:cNvSpPr>
          <p:nvPr/>
        </p:nvSpPr>
        <p:spPr bwMode="auto">
          <a:xfrm>
            <a:off x="1219200" y="5257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For example, the VHDL expression for LED1 is written as</a:t>
            </a:r>
          </a:p>
        </p:txBody>
      </p:sp>
      <p:sp>
        <p:nvSpPr>
          <p:cNvPr id="157708" name="Rectangle 12"/>
          <p:cNvSpPr>
            <a:spLocks noChangeArrowheads="1"/>
          </p:cNvSpPr>
          <p:nvPr/>
        </p:nvSpPr>
        <p:spPr bwMode="auto">
          <a:xfrm>
            <a:off x="1905000" y="56388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latin typeface="Arial" panose="020B0604020202020204" pitchFamily="34" charset="0"/>
                <a:ea typeface="宋体" panose="02010600030101010101" pitchFamily="2" charset="-122"/>
                <a:cs typeface="Times New Roman" panose="02020603050405020304" pitchFamily="18" charset="0"/>
              </a:rPr>
              <a:t>LED1 &lt;= ((D </a:t>
            </a:r>
            <a:r>
              <a:rPr lang="en-US" altLang="zh-CN" sz="2000" b="1">
                <a:latin typeface="Arial" panose="020B0604020202020204" pitchFamily="34" charset="0"/>
                <a:ea typeface="宋体" panose="02010600030101010101" pitchFamily="2" charset="-122"/>
                <a:cs typeface="Times New Roman" panose="02020603050405020304" pitchFamily="18" charset="0"/>
              </a:rPr>
              <a:t>XOR</a:t>
            </a:r>
            <a:r>
              <a:rPr lang="en-US" altLang="zh-CN" sz="2000">
                <a:latin typeface="Arial" panose="020B0604020202020204" pitchFamily="34" charset="0"/>
                <a:ea typeface="宋体" panose="02010600030101010101" pitchFamily="2" charset="-122"/>
                <a:cs typeface="Times New Roman" panose="02020603050405020304" pitchFamily="18" charset="0"/>
              </a:rPr>
              <a:t> C) </a:t>
            </a:r>
            <a:r>
              <a:rPr lang="en-US" altLang="zh-CN" sz="2000" b="1">
                <a:latin typeface="Arial" panose="020B0604020202020204" pitchFamily="34" charset="0"/>
                <a:ea typeface="宋体" panose="02010600030101010101" pitchFamily="2" charset="-122"/>
                <a:cs typeface="Times New Roman" panose="02020603050405020304" pitchFamily="18" charset="0"/>
              </a:rPr>
              <a:t>XOR</a:t>
            </a:r>
            <a:r>
              <a:rPr lang="en-US" altLang="zh-CN" sz="2000">
                <a:latin typeface="Arial" panose="020B0604020202020204" pitchFamily="34" charset="0"/>
                <a:ea typeface="宋体" panose="02010600030101010101" pitchFamily="2" charset="-122"/>
                <a:cs typeface="Times New Roman" panose="02020603050405020304" pitchFamily="18" charset="0"/>
              </a:rPr>
              <a:t> B) </a:t>
            </a:r>
            <a:r>
              <a:rPr lang="en-US" altLang="zh-CN" sz="2000" b="1">
                <a:latin typeface="Arial" panose="020B0604020202020204" pitchFamily="34" charset="0"/>
                <a:ea typeface="宋体" panose="02010600030101010101" pitchFamily="2" charset="-122"/>
                <a:cs typeface="Times New Roman" panose="02020603050405020304" pitchFamily="18" charset="0"/>
              </a:rPr>
              <a:t>XOR</a:t>
            </a:r>
            <a:r>
              <a:rPr lang="en-US" altLang="zh-CN" sz="2000">
                <a:latin typeface="Arial" panose="020B0604020202020204" pitchFamily="34" charset="0"/>
                <a:ea typeface="宋体" panose="02010600030101010101" pitchFamily="2" charset="-122"/>
                <a:cs typeface="Times New Roman" panose="02020603050405020304" pitchFamily="18" charset="0"/>
              </a:rPr>
              <a:t> A; </a:t>
            </a:r>
          </a:p>
        </p:txBody>
      </p:sp>
      <p:graphicFrame>
        <p:nvGraphicFramePr>
          <p:cNvPr id="157710" name="Object 14"/>
          <p:cNvGraphicFramePr>
            <a:graphicFrameLocks noChangeAspect="1"/>
          </p:cNvGraphicFramePr>
          <p:nvPr/>
        </p:nvGraphicFramePr>
        <p:xfrm>
          <a:off x="5029200" y="990600"/>
          <a:ext cx="1066800" cy="723900"/>
        </p:xfrm>
        <a:graphic>
          <a:graphicData uri="http://schemas.openxmlformats.org/presentationml/2006/ole">
            <mc:AlternateContent xmlns:mc="http://schemas.openxmlformats.org/markup-compatibility/2006">
              <mc:Choice xmlns:v="urn:schemas-microsoft-com:vml" Requires="v">
                <p:oleObj spid="_x0000_s157720" name="CorelDRAW" r:id="rId7" imgW="796651" imgH="540675" progId="CorelDRAW.Graphic.13">
                  <p:embed/>
                </p:oleObj>
              </mc:Choice>
              <mc:Fallback>
                <p:oleObj name="CorelDRAW" r:id="rId7" imgW="796651" imgH="540675" progId="CorelDRAW.Graphic.1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5"/>
                                        </p:tgtEl>
                                        <p:attrNameLst>
                                          <p:attrName>style.visibility</p:attrName>
                                        </p:attrNameLst>
                                      </p:cBhvr>
                                      <p:to>
                                        <p:strVal val="visible"/>
                                      </p:to>
                                    </p:set>
                                    <p:anim calcmode="lin" valueType="num">
                                      <p:cBhvr additive="base">
                                        <p:cTn id="7" dur="500" fill="hold"/>
                                        <p:tgtEl>
                                          <p:spTgt spid="157705"/>
                                        </p:tgtEl>
                                        <p:attrNameLst>
                                          <p:attrName>ppt_x</p:attrName>
                                        </p:attrNameLst>
                                      </p:cBhvr>
                                      <p:tavLst>
                                        <p:tav tm="0">
                                          <p:val>
                                            <p:strVal val="0-#ppt_w/2"/>
                                          </p:val>
                                        </p:tav>
                                        <p:tav tm="100000">
                                          <p:val>
                                            <p:strVal val="#ppt_x"/>
                                          </p:val>
                                        </p:tav>
                                      </p:tavLst>
                                    </p:anim>
                                    <p:anim calcmode="lin" valueType="num">
                                      <p:cBhvr additive="base">
                                        <p:cTn id="8" dur="500" fill="hold"/>
                                        <p:tgtEl>
                                          <p:spTgt spid="1577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57706"/>
                                        </p:tgtEl>
                                        <p:attrNameLst>
                                          <p:attrName>style.visibility</p:attrName>
                                        </p:attrNameLst>
                                      </p:cBhvr>
                                      <p:to>
                                        <p:strVal val="visible"/>
                                      </p:to>
                                    </p:set>
                                    <p:anim calcmode="lin" valueType="num">
                                      <p:cBhvr additive="base">
                                        <p:cTn id="13" dur="500" fill="hold"/>
                                        <p:tgtEl>
                                          <p:spTgt spid="157706"/>
                                        </p:tgtEl>
                                        <p:attrNameLst>
                                          <p:attrName>ppt_x</p:attrName>
                                        </p:attrNameLst>
                                      </p:cBhvr>
                                      <p:tavLst>
                                        <p:tav tm="0">
                                          <p:val>
                                            <p:strVal val="1+#ppt_w/2"/>
                                          </p:val>
                                        </p:tav>
                                        <p:tav tm="100000">
                                          <p:val>
                                            <p:strVal val="#ppt_x"/>
                                          </p:val>
                                        </p:tav>
                                      </p:tavLst>
                                    </p:anim>
                                    <p:anim calcmode="lin" valueType="num">
                                      <p:cBhvr additive="base">
                                        <p:cTn id="14" dur="500" fill="hold"/>
                                        <p:tgtEl>
                                          <p:spTgt spid="15770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7707"/>
                                        </p:tgtEl>
                                        <p:attrNameLst>
                                          <p:attrName>style.visibility</p:attrName>
                                        </p:attrNameLst>
                                      </p:cBhvr>
                                      <p:to>
                                        <p:strVal val="visible"/>
                                      </p:to>
                                    </p:set>
                                    <p:anim calcmode="lin" valueType="num">
                                      <p:cBhvr additive="base">
                                        <p:cTn id="17" dur="500" fill="hold"/>
                                        <p:tgtEl>
                                          <p:spTgt spid="157707"/>
                                        </p:tgtEl>
                                        <p:attrNameLst>
                                          <p:attrName>ppt_x</p:attrName>
                                        </p:attrNameLst>
                                      </p:cBhvr>
                                      <p:tavLst>
                                        <p:tav tm="0">
                                          <p:val>
                                            <p:strVal val="0-#ppt_w/2"/>
                                          </p:val>
                                        </p:tav>
                                        <p:tav tm="100000">
                                          <p:val>
                                            <p:strVal val="#ppt_x"/>
                                          </p:val>
                                        </p:tav>
                                      </p:tavLst>
                                    </p:anim>
                                    <p:anim calcmode="lin" valueType="num">
                                      <p:cBhvr additive="base">
                                        <p:cTn id="18" dur="500" fill="hold"/>
                                        <p:tgtEl>
                                          <p:spTgt spid="15770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157708"/>
                                        </p:tgtEl>
                                        <p:attrNameLst>
                                          <p:attrName>style.visibility</p:attrName>
                                        </p:attrNameLst>
                                      </p:cBhvr>
                                      <p:to>
                                        <p:strVal val="visible"/>
                                      </p:to>
                                    </p:set>
                                    <p:anim calcmode="lin" valueType="num">
                                      <p:cBhvr additive="base">
                                        <p:cTn id="22" dur="500" fill="hold"/>
                                        <p:tgtEl>
                                          <p:spTgt spid="157708"/>
                                        </p:tgtEl>
                                        <p:attrNameLst>
                                          <p:attrName>ppt_x</p:attrName>
                                        </p:attrNameLst>
                                      </p:cBhvr>
                                      <p:tavLst>
                                        <p:tav tm="0">
                                          <p:val>
                                            <p:strVal val="1+#ppt_w/2"/>
                                          </p:val>
                                        </p:tav>
                                        <p:tav tm="100000">
                                          <p:val>
                                            <p:strVal val="#ppt_x"/>
                                          </p:val>
                                        </p:tav>
                                      </p:tavLst>
                                    </p:anim>
                                    <p:anim calcmode="lin" valueType="num">
                                      <p:cBhvr additive="base">
                                        <p:cTn id="23" dur="500" fill="hold"/>
                                        <p:tgtEl>
                                          <p:spTgt spid="157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5" grpId="0"/>
      <p:bldP spid="157707" grpId="0"/>
      <p:bldP spid="15770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974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974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9748" name="Rectangle 4"/>
          <p:cNvSpPr>
            <a:spLocks noChangeArrowheads="1"/>
          </p:cNvSpPr>
          <p:nvPr/>
        </p:nvSpPr>
        <p:spPr bwMode="auto">
          <a:xfrm>
            <a:off x="914400" y="1143000"/>
            <a:ext cx="39481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 Software</a:t>
            </a:r>
          </a:p>
        </p:txBody>
      </p:sp>
      <p:sp>
        <p:nvSpPr>
          <p:cNvPr id="159754" name="Text Box 10"/>
          <p:cNvSpPr txBox="1">
            <a:spLocks noChangeArrowheads="1"/>
          </p:cNvSpPr>
          <p:nvPr/>
        </p:nvSpPr>
        <p:spPr bwMode="auto">
          <a:xfrm>
            <a:off x="914400" y="52578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complete VHDL program for this component is shown on the following slide…..</a:t>
            </a:r>
          </a:p>
        </p:txBody>
      </p:sp>
      <p:sp>
        <p:nvSpPr>
          <p:cNvPr id="159758" name="Text Box 14"/>
          <p:cNvSpPr txBox="1">
            <a:spLocks noChangeArrowheads="1"/>
          </p:cNvSpPr>
          <p:nvPr/>
        </p:nvSpPr>
        <p:spPr bwMode="auto">
          <a:xfrm>
            <a:off x="990600" y="1600200"/>
            <a:ext cx="701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VHDL allows you to describe components in one program and then use them in another program. </a:t>
            </a:r>
          </a:p>
        </p:txBody>
      </p:sp>
      <p:sp>
        <p:nvSpPr>
          <p:cNvPr id="159759" name="Text Box 15"/>
          <p:cNvSpPr txBox="1">
            <a:spLocks noChangeArrowheads="1"/>
          </p:cNvSpPr>
          <p:nvPr/>
        </p:nvSpPr>
        <p:spPr bwMode="auto">
          <a:xfrm>
            <a:off x="990600" y="2438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For example, an active-LOW </a:t>
            </a:r>
            <a:r>
              <a:rPr lang="en-US" altLang="zh-CN" i="1">
                <a:ea typeface="宋体" panose="02010600030101010101" pitchFamily="2" charset="-122"/>
              </a:rPr>
              <a:t>S-R</a:t>
            </a:r>
            <a:r>
              <a:rPr lang="en-US" altLang="zh-CN">
                <a:ea typeface="宋体" panose="02010600030101010101" pitchFamily="2" charset="-122"/>
              </a:rPr>
              <a:t> latch can be drawn as</a:t>
            </a:r>
          </a:p>
        </p:txBody>
      </p:sp>
      <p:graphicFrame>
        <p:nvGraphicFramePr>
          <p:cNvPr id="159760" name="Object 16"/>
          <p:cNvGraphicFramePr>
            <a:graphicFrameLocks noChangeAspect="1"/>
          </p:cNvGraphicFramePr>
          <p:nvPr/>
        </p:nvGraphicFramePr>
        <p:xfrm>
          <a:off x="3124200" y="3124200"/>
          <a:ext cx="3124200" cy="1984375"/>
        </p:xfrm>
        <a:graphic>
          <a:graphicData uri="http://schemas.openxmlformats.org/presentationml/2006/ole">
            <mc:AlternateContent xmlns:mc="http://schemas.openxmlformats.org/markup-compatibility/2006">
              <mc:Choice xmlns:v="urn:schemas-microsoft-com:vml" Requires="v">
                <p:oleObj spid="_x0000_s159773" name="CorelDRAW" r:id="rId5" imgW="1964195" imgH="1248136" progId="CorelDRAW.Graphic.13">
                  <p:embed/>
                </p:oleObj>
              </mc:Choice>
              <mc:Fallback>
                <p:oleObj name="CorelDRAW" r:id="rId5" imgW="1964195" imgH="1248136" progId="CorelDRAW.Graphic.1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124200"/>
                        <a:ext cx="31242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1" name="Line 17"/>
          <p:cNvSpPr>
            <a:spLocks noChangeShapeType="1"/>
          </p:cNvSpPr>
          <p:nvPr/>
        </p:nvSpPr>
        <p:spPr bwMode="auto">
          <a:xfrm>
            <a:off x="4724400" y="2514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62" name="Line 18"/>
          <p:cNvSpPr>
            <a:spLocks noChangeShapeType="1"/>
          </p:cNvSpPr>
          <p:nvPr/>
        </p:nvSpPr>
        <p:spPr bwMode="auto">
          <a:xfrm>
            <a:off x="4976813" y="2514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9764" name="Object 20"/>
          <p:cNvGraphicFramePr>
            <a:graphicFrameLocks noChangeAspect="1"/>
          </p:cNvGraphicFramePr>
          <p:nvPr/>
        </p:nvGraphicFramePr>
        <p:xfrm>
          <a:off x="5029200" y="990600"/>
          <a:ext cx="1066800" cy="723900"/>
        </p:xfrm>
        <a:graphic>
          <a:graphicData uri="http://schemas.openxmlformats.org/presentationml/2006/ole">
            <mc:AlternateContent xmlns:mc="http://schemas.openxmlformats.org/markup-compatibility/2006">
              <mc:Choice xmlns:v="urn:schemas-microsoft-com:vml" Requires="v">
                <p:oleObj spid="_x0000_s159774" name="CorelDRAW" r:id="rId7" imgW="796651" imgH="540675" progId="CorelDRAW.Graphic.13">
                  <p:embed/>
                </p:oleObj>
              </mc:Choice>
              <mc:Fallback>
                <p:oleObj name="CorelDRAW" r:id="rId7" imgW="796651" imgH="540675" progId="CorelDRAW.Graphic.1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9754"/>
                                        </p:tgtEl>
                                        <p:attrNameLst>
                                          <p:attrName>style.visibility</p:attrName>
                                        </p:attrNameLst>
                                      </p:cBhvr>
                                      <p:to>
                                        <p:strVal val="visible"/>
                                      </p:to>
                                    </p:set>
                                    <p:anim calcmode="lin" valueType="num">
                                      <p:cBhvr>
                                        <p:cTn id="7" dur="500" fill="hold"/>
                                        <p:tgtEl>
                                          <p:spTgt spid="159754"/>
                                        </p:tgtEl>
                                        <p:attrNameLst>
                                          <p:attrName>ppt_w</p:attrName>
                                        </p:attrNameLst>
                                      </p:cBhvr>
                                      <p:tavLst>
                                        <p:tav tm="0">
                                          <p:val>
                                            <p:fltVal val="0"/>
                                          </p:val>
                                        </p:tav>
                                        <p:tav tm="100000">
                                          <p:val>
                                            <p:strVal val="#ppt_w"/>
                                          </p:val>
                                        </p:tav>
                                      </p:tavLst>
                                    </p:anim>
                                    <p:anim calcmode="lin" valueType="num">
                                      <p:cBhvr>
                                        <p:cTn id="8" dur="500" fill="hold"/>
                                        <p:tgtEl>
                                          <p:spTgt spid="1597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179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179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1796" name="Rectangle 4"/>
          <p:cNvSpPr>
            <a:spLocks noChangeArrowheads="1"/>
          </p:cNvSpPr>
          <p:nvPr/>
        </p:nvSpPr>
        <p:spPr bwMode="auto">
          <a:xfrm>
            <a:off x="914400" y="1143000"/>
            <a:ext cx="39481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 Software</a:t>
            </a:r>
          </a:p>
        </p:txBody>
      </p:sp>
      <p:sp>
        <p:nvSpPr>
          <p:cNvPr id="161804" name="Text Box 12"/>
          <p:cNvSpPr txBox="1">
            <a:spLocks noChangeArrowheads="1"/>
          </p:cNvSpPr>
          <p:nvPr/>
        </p:nvSpPr>
        <p:spPr bwMode="auto">
          <a:xfrm>
            <a:off x="2133600" y="1828800"/>
            <a:ext cx="5410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b="1">
                <a:ea typeface="宋体" panose="02010600030101010101" pitchFamily="2" charset="-122"/>
                <a:cs typeface="Arial" panose="020B0604020202020204" pitchFamily="34" charset="0"/>
              </a:rPr>
              <a:t>entity</a:t>
            </a:r>
            <a:r>
              <a:rPr lang="en-US" altLang="zh-CN">
                <a:ea typeface="宋体" panose="02010600030101010101" pitchFamily="2" charset="-122"/>
                <a:cs typeface="Arial" panose="020B0604020202020204" pitchFamily="34" charset="0"/>
              </a:rPr>
              <a:t> S_RLatch </a:t>
            </a:r>
            <a:r>
              <a:rPr lang="en-US" altLang="zh-CN" b="1">
                <a:ea typeface="宋体" panose="02010600030101010101" pitchFamily="2" charset="-122"/>
                <a:cs typeface="Arial" panose="020B0604020202020204" pitchFamily="34" charset="0"/>
              </a:rPr>
              <a:t>is</a:t>
            </a:r>
            <a:r>
              <a:rPr lang="en-US" altLang="zh-CN">
                <a:ea typeface="宋体" panose="02010600030101010101" pitchFamily="2" charset="-122"/>
                <a:cs typeface="Arial" panose="020B0604020202020204" pitchFamily="34" charset="0"/>
              </a:rPr>
              <a:t>  </a:t>
            </a:r>
          </a:p>
          <a:p>
            <a:pPr eaLnBrk="1" hangingPunct="1"/>
            <a:r>
              <a:rPr lang="en-US" altLang="zh-CN">
                <a:ea typeface="宋体" panose="02010600030101010101" pitchFamily="2" charset="-122"/>
                <a:cs typeface="Arial" panose="020B0604020202020204" pitchFamily="34" charset="0"/>
              </a:rPr>
              <a:t> </a:t>
            </a:r>
            <a:r>
              <a:rPr lang="en-US" altLang="zh-CN" b="1">
                <a:ea typeface="宋体" panose="02010600030101010101" pitchFamily="2" charset="-122"/>
                <a:cs typeface="Arial" panose="020B0604020202020204" pitchFamily="34" charset="0"/>
              </a:rPr>
              <a:t>port </a:t>
            </a:r>
            <a:r>
              <a:rPr lang="en-US" altLang="zh-CN">
                <a:ea typeface="宋体" panose="02010600030101010101" pitchFamily="2" charset="-122"/>
                <a:cs typeface="Arial" panose="020B0604020202020204" pitchFamily="34" charset="0"/>
              </a:rPr>
              <a:t>(A, B: </a:t>
            </a:r>
            <a:r>
              <a:rPr lang="en-US" altLang="zh-CN" b="1">
                <a:ea typeface="宋体" panose="02010600030101010101" pitchFamily="2" charset="-122"/>
                <a:cs typeface="Arial" panose="020B0604020202020204" pitchFamily="34" charset="0"/>
              </a:rPr>
              <a:t>in bit</a:t>
            </a:r>
            <a:r>
              <a:rPr lang="en-US" altLang="zh-CN">
                <a:ea typeface="宋体" panose="02010600030101010101" pitchFamily="2" charset="-122"/>
                <a:cs typeface="Arial" panose="020B0604020202020204" pitchFamily="34" charset="0"/>
              </a:rPr>
              <a:t>; Q, QNot: </a:t>
            </a:r>
            <a:r>
              <a:rPr lang="en-US" altLang="zh-CN" b="1">
                <a:ea typeface="宋体" panose="02010600030101010101" pitchFamily="2" charset="-122"/>
                <a:cs typeface="Arial" panose="020B0604020202020204" pitchFamily="34" charset="0"/>
              </a:rPr>
              <a:t>inout bit</a:t>
            </a:r>
            <a:r>
              <a:rPr lang="en-US" altLang="zh-CN">
                <a:ea typeface="宋体" panose="02010600030101010101" pitchFamily="2" charset="-122"/>
                <a:cs typeface="Arial" panose="020B0604020202020204" pitchFamily="34" charset="0"/>
              </a:rPr>
              <a:t>);</a:t>
            </a:r>
          </a:p>
          <a:p>
            <a:pPr eaLnBrk="1" hangingPunct="1"/>
            <a:r>
              <a:rPr lang="en-US" altLang="zh-CN" b="1">
                <a:ea typeface="宋体" panose="02010600030101010101" pitchFamily="2" charset="-122"/>
                <a:cs typeface="Arial" panose="020B0604020202020204" pitchFamily="34" charset="0"/>
              </a:rPr>
              <a:t>end</a:t>
            </a:r>
            <a:r>
              <a:rPr lang="en-US" altLang="zh-CN">
                <a:ea typeface="宋体" panose="02010600030101010101" pitchFamily="2" charset="-122"/>
                <a:cs typeface="Arial" panose="020B0604020202020204" pitchFamily="34" charset="0"/>
              </a:rPr>
              <a:t> </a:t>
            </a:r>
            <a:r>
              <a:rPr lang="en-US" altLang="zh-CN" b="1">
                <a:ea typeface="宋体" panose="02010600030101010101" pitchFamily="2" charset="-122"/>
                <a:cs typeface="Arial" panose="020B0604020202020204" pitchFamily="34" charset="0"/>
              </a:rPr>
              <a:t>entity</a:t>
            </a:r>
            <a:r>
              <a:rPr lang="en-US" altLang="zh-CN">
                <a:ea typeface="宋体" panose="02010600030101010101" pitchFamily="2" charset="-122"/>
                <a:cs typeface="Arial" panose="020B0604020202020204" pitchFamily="34" charset="0"/>
              </a:rPr>
              <a:t> S_RLatch;</a:t>
            </a:r>
          </a:p>
          <a:p>
            <a:pPr eaLnBrk="1" hangingPunct="1"/>
            <a:endParaRPr lang="en-US" altLang="zh-CN">
              <a:ea typeface="宋体" panose="02010600030101010101" pitchFamily="2" charset="-122"/>
              <a:cs typeface="Arial" panose="020B0604020202020204" pitchFamily="34" charset="0"/>
            </a:endParaRPr>
          </a:p>
          <a:p>
            <a:pPr eaLnBrk="1" hangingPunct="1"/>
            <a:r>
              <a:rPr lang="en-US" altLang="zh-CN">
                <a:ea typeface="宋体" panose="02010600030101010101" pitchFamily="2" charset="-122"/>
                <a:cs typeface="Arial" panose="020B0604020202020204" pitchFamily="34" charset="0"/>
              </a:rPr>
              <a:t> </a:t>
            </a:r>
          </a:p>
          <a:p>
            <a:pPr eaLnBrk="1" hangingPunct="1"/>
            <a:r>
              <a:rPr lang="en-US" altLang="zh-CN" b="1">
                <a:ea typeface="宋体" panose="02010600030101010101" pitchFamily="2" charset="-122"/>
                <a:cs typeface="Arial" panose="020B0604020202020204" pitchFamily="34" charset="0"/>
              </a:rPr>
              <a:t> architecture</a:t>
            </a:r>
            <a:r>
              <a:rPr lang="en-US" altLang="zh-CN">
                <a:ea typeface="宋体" panose="02010600030101010101" pitchFamily="2" charset="-122"/>
                <a:cs typeface="Arial" panose="020B0604020202020204" pitchFamily="34" charset="0"/>
              </a:rPr>
              <a:t> Behavior </a:t>
            </a:r>
            <a:r>
              <a:rPr lang="en-US" altLang="zh-CN" b="1">
                <a:ea typeface="宋体" panose="02010600030101010101" pitchFamily="2" charset="-122"/>
                <a:cs typeface="Arial" panose="020B0604020202020204" pitchFamily="34" charset="0"/>
              </a:rPr>
              <a:t>of</a:t>
            </a:r>
            <a:r>
              <a:rPr lang="en-US" altLang="zh-CN">
                <a:ea typeface="宋体" panose="02010600030101010101" pitchFamily="2" charset="-122"/>
                <a:cs typeface="Arial" panose="020B0604020202020204" pitchFamily="34" charset="0"/>
              </a:rPr>
              <a:t> S_RLatch </a:t>
            </a:r>
            <a:r>
              <a:rPr lang="en-US" altLang="zh-CN" b="1">
                <a:ea typeface="宋体" panose="02010600030101010101" pitchFamily="2" charset="-122"/>
                <a:cs typeface="Arial" panose="020B0604020202020204" pitchFamily="34" charset="0"/>
              </a:rPr>
              <a:t>is</a:t>
            </a:r>
            <a:endParaRPr lang="en-US" altLang="zh-CN">
              <a:ea typeface="宋体" panose="02010600030101010101" pitchFamily="2" charset="-122"/>
              <a:cs typeface="Arial" panose="020B0604020202020204" pitchFamily="34" charset="0"/>
            </a:endParaRPr>
          </a:p>
          <a:p>
            <a:pPr eaLnBrk="1" hangingPunct="1"/>
            <a:r>
              <a:rPr lang="en-US" altLang="zh-CN" b="1">
                <a:ea typeface="宋体" panose="02010600030101010101" pitchFamily="2" charset="-122"/>
                <a:cs typeface="Arial" panose="020B0604020202020204" pitchFamily="34" charset="0"/>
              </a:rPr>
              <a:t>   begin</a:t>
            </a:r>
            <a:endParaRPr lang="en-US" altLang="zh-CN">
              <a:ea typeface="宋体" panose="02010600030101010101" pitchFamily="2" charset="-122"/>
              <a:cs typeface="Arial" panose="020B0604020202020204" pitchFamily="34" charset="0"/>
            </a:endParaRPr>
          </a:p>
          <a:p>
            <a:pPr eaLnBrk="1" hangingPunct="1"/>
            <a:r>
              <a:rPr lang="en-US" altLang="zh-CN">
                <a:ea typeface="宋体" panose="02010600030101010101" pitchFamily="2" charset="-122"/>
                <a:cs typeface="Arial" panose="020B0604020202020204" pitchFamily="34" charset="0"/>
              </a:rPr>
              <a:t>     Q  &lt;=  </a:t>
            </a:r>
            <a:r>
              <a:rPr lang="en-US" altLang="zh-CN" b="1">
                <a:ea typeface="宋体" panose="02010600030101010101" pitchFamily="2" charset="-122"/>
                <a:cs typeface="Arial" panose="020B0604020202020204" pitchFamily="34" charset="0"/>
              </a:rPr>
              <a:t>not</a:t>
            </a:r>
            <a:r>
              <a:rPr lang="en-US" altLang="zh-CN">
                <a:ea typeface="宋体" panose="02010600030101010101" pitchFamily="2" charset="-122"/>
                <a:cs typeface="Arial" panose="020B0604020202020204" pitchFamily="34" charset="0"/>
              </a:rPr>
              <a:t> A </a:t>
            </a:r>
            <a:r>
              <a:rPr lang="en-US" altLang="zh-CN" b="1">
                <a:ea typeface="宋体" panose="02010600030101010101" pitchFamily="2" charset="-122"/>
                <a:cs typeface="Arial" panose="020B0604020202020204" pitchFamily="34" charset="0"/>
              </a:rPr>
              <a:t>or </a:t>
            </a:r>
            <a:r>
              <a:rPr lang="en-US" altLang="zh-CN">
                <a:ea typeface="宋体" panose="02010600030101010101" pitchFamily="2" charset="-122"/>
                <a:cs typeface="Arial" panose="020B0604020202020204" pitchFamily="34" charset="0"/>
              </a:rPr>
              <a:t>not QNot;</a:t>
            </a:r>
          </a:p>
          <a:p>
            <a:pPr eaLnBrk="1" hangingPunct="1"/>
            <a:r>
              <a:rPr lang="en-US" altLang="zh-CN">
                <a:ea typeface="宋体" panose="02010600030101010101" pitchFamily="2" charset="-122"/>
                <a:cs typeface="Arial" panose="020B0604020202020204" pitchFamily="34" charset="0"/>
              </a:rPr>
              <a:t>     QNot &lt;=  </a:t>
            </a:r>
            <a:r>
              <a:rPr lang="en-US" altLang="zh-CN" b="1">
                <a:ea typeface="宋体" panose="02010600030101010101" pitchFamily="2" charset="-122"/>
                <a:cs typeface="Arial" panose="020B0604020202020204" pitchFamily="34" charset="0"/>
              </a:rPr>
              <a:t>not</a:t>
            </a:r>
            <a:r>
              <a:rPr lang="en-US" altLang="zh-CN">
                <a:ea typeface="宋体" panose="02010600030101010101" pitchFamily="2" charset="-122"/>
                <a:cs typeface="Arial" panose="020B0604020202020204" pitchFamily="34" charset="0"/>
              </a:rPr>
              <a:t> B </a:t>
            </a:r>
            <a:r>
              <a:rPr lang="en-US" altLang="zh-CN" b="1">
                <a:ea typeface="宋体" panose="02010600030101010101" pitchFamily="2" charset="-122"/>
                <a:cs typeface="Arial" panose="020B0604020202020204" pitchFamily="34" charset="0"/>
              </a:rPr>
              <a:t>or not</a:t>
            </a:r>
            <a:r>
              <a:rPr lang="en-US" altLang="zh-CN">
                <a:ea typeface="宋体" panose="02010600030101010101" pitchFamily="2" charset="-122"/>
                <a:cs typeface="Arial" panose="020B0604020202020204" pitchFamily="34" charset="0"/>
              </a:rPr>
              <a:t> Q;</a:t>
            </a:r>
          </a:p>
          <a:p>
            <a:pPr eaLnBrk="1" hangingPunct="1"/>
            <a:r>
              <a:rPr lang="en-US" altLang="zh-CN" b="1">
                <a:ea typeface="宋体" panose="02010600030101010101" pitchFamily="2" charset="-122"/>
                <a:cs typeface="Arial" panose="020B0604020202020204" pitchFamily="34" charset="0"/>
              </a:rPr>
              <a:t>end architecture</a:t>
            </a:r>
            <a:r>
              <a:rPr lang="en-US" altLang="zh-CN">
                <a:ea typeface="宋体" panose="02010600030101010101" pitchFamily="2" charset="-122"/>
                <a:cs typeface="Arial" panose="020B0604020202020204" pitchFamily="34" charset="0"/>
              </a:rPr>
              <a:t> Behavior; </a:t>
            </a:r>
            <a:endParaRPr lang="en-US" altLang="zh-CN">
              <a:ea typeface="宋体" panose="02010600030101010101" pitchFamily="2" charset="-122"/>
            </a:endParaRPr>
          </a:p>
        </p:txBody>
      </p:sp>
      <p:sp>
        <p:nvSpPr>
          <p:cNvPr id="161805" name="Text Box 13"/>
          <p:cNvSpPr txBox="1">
            <a:spLocks noChangeArrowheads="1"/>
          </p:cNvSpPr>
          <p:nvPr/>
        </p:nvSpPr>
        <p:spPr bwMode="auto">
          <a:xfrm>
            <a:off x="533400" y="1981200"/>
            <a:ext cx="1295400" cy="701675"/>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Entity section</a:t>
            </a:r>
          </a:p>
        </p:txBody>
      </p:sp>
      <p:sp>
        <p:nvSpPr>
          <p:cNvPr id="161806" name="Text Box 14"/>
          <p:cNvSpPr txBox="1">
            <a:spLocks noChangeArrowheads="1"/>
          </p:cNvSpPr>
          <p:nvPr/>
        </p:nvSpPr>
        <p:spPr bwMode="auto">
          <a:xfrm>
            <a:off x="533400" y="3810000"/>
            <a:ext cx="1524000" cy="701675"/>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Architecture section</a:t>
            </a:r>
          </a:p>
        </p:txBody>
      </p:sp>
      <p:grpSp>
        <p:nvGrpSpPr>
          <p:cNvPr id="161807" name="Group 15"/>
          <p:cNvGrpSpPr>
            <a:grpSpLocks/>
          </p:cNvGrpSpPr>
          <p:nvPr/>
        </p:nvGrpSpPr>
        <p:grpSpPr bwMode="auto">
          <a:xfrm>
            <a:off x="5334000" y="2667000"/>
            <a:ext cx="3276600" cy="777875"/>
            <a:chOff x="3360" y="1824"/>
            <a:chExt cx="2064" cy="490"/>
          </a:xfrm>
        </p:grpSpPr>
        <p:sp>
          <p:nvSpPr>
            <p:cNvPr id="161808" name="Text Box 16"/>
            <p:cNvSpPr txBox="1">
              <a:spLocks noChangeArrowheads="1"/>
            </p:cNvSpPr>
            <p:nvPr/>
          </p:nvSpPr>
          <p:spPr bwMode="auto">
            <a:xfrm>
              <a:off x="3648" y="1872"/>
              <a:ext cx="1776" cy="44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Input and output variable names and types</a:t>
              </a:r>
            </a:p>
          </p:txBody>
        </p:sp>
        <p:sp>
          <p:nvSpPr>
            <p:cNvPr id="161809" name="Line 17"/>
            <p:cNvSpPr>
              <a:spLocks noChangeShapeType="1"/>
            </p:cNvSpPr>
            <p:nvPr/>
          </p:nvSpPr>
          <p:spPr bwMode="auto">
            <a:xfrm flipH="1" flipV="1">
              <a:off x="3360" y="1824"/>
              <a:ext cx="273"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1810" name="Group 18"/>
          <p:cNvGrpSpPr>
            <a:grpSpLocks/>
          </p:cNvGrpSpPr>
          <p:nvPr/>
        </p:nvGrpSpPr>
        <p:grpSpPr bwMode="auto">
          <a:xfrm>
            <a:off x="3657600" y="5105400"/>
            <a:ext cx="3276600" cy="1311275"/>
            <a:chOff x="2304" y="3360"/>
            <a:chExt cx="2064" cy="826"/>
          </a:xfrm>
        </p:grpSpPr>
        <p:sp>
          <p:nvSpPr>
            <p:cNvPr id="161811" name="Text Box 19"/>
            <p:cNvSpPr txBox="1">
              <a:spLocks noChangeArrowheads="1"/>
            </p:cNvSpPr>
            <p:nvPr/>
          </p:nvSpPr>
          <p:spPr bwMode="auto">
            <a:xfrm>
              <a:off x="2544" y="3744"/>
              <a:ext cx="1824" cy="44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Assigns expression on right to variable on left</a:t>
              </a:r>
            </a:p>
          </p:txBody>
        </p:sp>
        <p:sp>
          <p:nvSpPr>
            <p:cNvPr id="161812" name="Line 20"/>
            <p:cNvSpPr>
              <a:spLocks noChangeShapeType="1"/>
            </p:cNvSpPr>
            <p:nvPr/>
          </p:nvSpPr>
          <p:spPr bwMode="auto">
            <a:xfrm flipH="1" flipV="1">
              <a:off x="2304" y="3360"/>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1813" name="Group 21"/>
          <p:cNvGrpSpPr>
            <a:grpSpLocks/>
          </p:cNvGrpSpPr>
          <p:nvPr/>
        </p:nvGrpSpPr>
        <p:grpSpPr bwMode="auto">
          <a:xfrm>
            <a:off x="5943600" y="4419600"/>
            <a:ext cx="2971800" cy="854075"/>
            <a:chOff x="3744" y="2928"/>
            <a:chExt cx="1872" cy="538"/>
          </a:xfrm>
        </p:grpSpPr>
        <p:sp>
          <p:nvSpPr>
            <p:cNvPr id="161814" name="Text Box 22"/>
            <p:cNvSpPr txBox="1">
              <a:spLocks noChangeArrowheads="1"/>
            </p:cNvSpPr>
            <p:nvPr/>
          </p:nvSpPr>
          <p:spPr bwMode="auto">
            <a:xfrm>
              <a:off x="4128" y="3024"/>
              <a:ext cx="1488" cy="44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Boolean descriptions of circuit</a:t>
              </a:r>
            </a:p>
          </p:txBody>
        </p:sp>
        <p:sp>
          <p:nvSpPr>
            <p:cNvPr id="161815" name="Line 23"/>
            <p:cNvSpPr>
              <a:spLocks noChangeShapeType="1"/>
            </p:cNvSpPr>
            <p:nvPr/>
          </p:nvSpPr>
          <p:spPr bwMode="auto">
            <a:xfrm flipH="1">
              <a:off x="3936" y="316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6" name="Text Box 24"/>
            <p:cNvSpPr txBox="1">
              <a:spLocks noChangeArrowheads="1"/>
            </p:cNvSpPr>
            <p:nvPr/>
          </p:nvSpPr>
          <p:spPr bwMode="auto">
            <a:xfrm>
              <a:off x="3744" y="2928"/>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ea typeface="宋体" panose="02010600030101010101" pitchFamily="2" charset="-122"/>
                </a:rPr>
                <a:t>}</a:t>
              </a:r>
            </a:p>
          </p:txBody>
        </p:sp>
      </p:grpSp>
      <p:graphicFrame>
        <p:nvGraphicFramePr>
          <p:cNvPr id="161817" name="Object 25"/>
          <p:cNvGraphicFramePr>
            <a:graphicFrameLocks noChangeAspect="1"/>
          </p:cNvGraphicFramePr>
          <p:nvPr/>
        </p:nvGraphicFramePr>
        <p:xfrm>
          <a:off x="6248400" y="609600"/>
          <a:ext cx="2209800" cy="1404938"/>
        </p:xfrm>
        <a:graphic>
          <a:graphicData uri="http://schemas.openxmlformats.org/presentationml/2006/ole">
            <mc:AlternateContent xmlns:mc="http://schemas.openxmlformats.org/markup-compatibility/2006">
              <mc:Choice xmlns:v="urn:schemas-microsoft-com:vml" Requires="v">
                <p:oleObj spid="_x0000_s161828" name="CorelDRAW" r:id="rId5" imgW="1964195" imgH="1248136" progId="CorelDRAW.Graphic.13">
                  <p:embed/>
                </p:oleObj>
              </mc:Choice>
              <mc:Fallback>
                <p:oleObj name="CorelDRAW" r:id="rId5" imgW="1964195" imgH="1248136" progId="CorelDRAW.Graphic.1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609600"/>
                        <a:ext cx="22098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19" name="Object 27"/>
          <p:cNvGraphicFramePr>
            <a:graphicFrameLocks noChangeAspect="1"/>
          </p:cNvGraphicFramePr>
          <p:nvPr/>
        </p:nvGraphicFramePr>
        <p:xfrm>
          <a:off x="5029200" y="990600"/>
          <a:ext cx="1066800" cy="723900"/>
        </p:xfrm>
        <a:graphic>
          <a:graphicData uri="http://schemas.openxmlformats.org/presentationml/2006/ole">
            <mc:AlternateContent xmlns:mc="http://schemas.openxmlformats.org/markup-compatibility/2006">
              <mc:Choice xmlns:v="urn:schemas-microsoft-com:vml" Requires="v">
                <p:oleObj spid="_x0000_s161829" name="CorelDRAW" r:id="rId7" imgW="796651" imgH="540675" progId="CorelDRAW.Graphic.13">
                  <p:embed/>
                </p:oleObj>
              </mc:Choice>
              <mc:Fallback>
                <p:oleObj name="CorelDRAW" r:id="rId7" imgW="796651" imgH="540675" progId="CorelDRAW.Graphic.1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5"/>
                                        </p:tgtEl>
                                        <p:attrNameLst>
                                          <p:attrName>style.visibility</p:attrName>
                                        </p:attrNameLst>
                                      </p:cBhvr>
                                      <p:to>
                                        <p:strVal val="visible"/>
                                      </p:to>
                                    </p:set>
                                    <p:anim calcmode="lin" valueType="num">
                                      <p:cBhvr additive="base">
                                        <p:cTn id="7" dur="500" fill="hold"/>
                                        <p:tgtEl>
                                          <p:spTgt spid="161805"/>
                                        </p:tgtEl>
                                        <p:attrNameLst>
                                          <p:attrName>ppt_x</p:attrName>
                                        </p:attrNameLst>
                                      </p:cBhvr>
                                      <p:tavLst>
                                        <p:tav tm="0">
                                          <p:val>
                                            <p:strVal val="0-#ppt_w/2"/>
                                          </p:val>
                                        </p:tav>
                                        <p:tav tm="100000">
                                          <p:val>
                                            <p:strVal val="#ppt_x"/>
                                          </p:val>
                                        </p:tav>
                                      </p:tavLst>
                                    </p:anim>
                                    <p:anim calcmode="lin" valueType="num">
                                      <p:cBhvr additive="base">
                                        <p:cTn id="8" dur="500" fill="hold"/>
                                        <p:tgtEl>
                                          <p:spTgt spid="1618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1806"/>
                                        </p:tgtEl>
                                        <p:attrNameLst>
                                          <p:attrName>style.visibility</p:attrName>
                                        </p:attrNameLst>
                                      </p:cBhvr>
                                      <p:to>
                                        <p:strVal val="visible"/>
                                      </p:to>
                                    </p:set>
                                    <p:anim calcmode="lin" valueType="num">
                                      <p:cBhvr additive="base">
                                        <p:cTn id="11" dur="500" fill="hold"/>
                                        <p:tgtEl>
                                          <p:spTgt spid="161806"/>
                                        </p:tgtEl>
                                        <p:attrNameLst>
                                          <p:attrName>ppt_x</p:attrName>
                                        </p:attrNameLst>
                                      </p:cBhvr>
                                      <p:tavLst>
                                        <p:tav tm="0">
                                          <p:val>
                                            <p:strVal val="0-#ppt_w/2"/>
                                          </p:val>
                                        </p:tav>
                                        <p:tav tm="100000">
                                          <p:val>
                                            <p:strVal val="#ppt_x"/>
                                          </p:val>
                                        </p:tav>
                                      </p:tavLst>
                                    </p:anim>
                                    <p:anim calcmode="lin" valueType="num">
                                      <p:cBhvr additive="base">
                                        <p:cTn id="12" dur="500" fill="hold"/>
                                        <p:tgtEl>
                                          <p:spTgt spid="16180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61807"/>
                                        </p:tgtEl>
                                        <p:attrNameLst>
                                          <p:attrName>style.visibility</p:attrName>
                                        </p:attrNameLst>
                                      </p:cBhvr>
                                      <p:to>
                                        <p:strVal val="visible"/>
                                      </p:to>
                                    </p:set>
                                    <p:anim calcmode="lin" valueType="num">
                                      <p:cBhvr additive="base">
                                        <p:cTn id="17" dur="500" fill="hold"/>
                                        <p:tgtEl>
                                          <p:spTgt spid="161807"/>
                                        </p:tgtEl>
                                        <p:attrNameLst>
                                          <p:attrName>ppt_x</p:attrName>
                                        </p:attrNameLst>
                                      </p:cBhvr>
                                      <p:tavLst>
                                        <p:tav tm="0">
                                          <p:val>
                                            <p:strVal val="1+#ppt_w/2"/>
                                          </p:val>
                                        </p:tav>
                                        <p:tav tm="100000">
                                          <p:val>
                                            <p:strVal val="#ppt_x"/>
                                          </p:val>
                                        </p:tav>
                                      </p:tavLst>
                                    </p:anim>
                                    <p:anim calcmode="lin" valueType="num">
                                      <p:cBhvr additive="base">
                                        <p:cTn id="18" dur="500" fill="hold"/>
                                        <p:tgtEl>
                                          <p:spTgt spid="1618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161813"/>
                                        </p:tgtEl>
                                        <p:attrNameLst>
                                          <p:attrName>style.visibility</p:attrName>
                                        </p:attrNameLst>
                                      </p:cBhvr>
                                      <p:to>
                                        <p:strVal val="visible"/>
                                      </p:to>
                                    </p:set>
                                    <p:anim calcmode="lin" valueType="num">
                                      <p:cBhvr additive="base">
                                        <p:cTn id="23" dur="500" fill="hold"/>
                                        <p:tgtEl>
                                          <p:spTgt spid="161813"/>
                                        </p:tgtEl>
                                        <p:attrNameLst>
                                          <p:attrName>ppt_x</p:attrName>
                                        </p:attrNameLst>
                                      </p:cBhvr>
                                      <p:tavLst>
                                        <p:tav tm="0">
                                          <p:val>
                                            <p:strVal val="1+#ppt_w/2"/>
                                          </p:val>
                                        </p:tav>
                                        <p:tav tm="100000">
                                          <p:val>
                                            <p:strVal val="#ppt_x"/>
                                          </p:val>
                                        </p:tav>
                                      </p:tavLst>
                                    </p:anim>
                                    <p:anim calcmode="lin" valueType="num">
                                      <p:cBhvr additive="base">
                                        <p:cTn id="24" dur="500" fill="hold"/>
                                        <p:tgtEl>
                                          <p:spTgt spid="16181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nodeType="clickEffect">
                                  <p:stCondLst>
                                    <p:cond delay="0"/>
                                  </p:stCondLst>
                                  <p:childTnLst>
                                    <p:set>
                                      <p:cBhvr>
                                        <p:cTn id="28" dur="1" fill="hold">
                                          <p:stCondLst>
                                            <p:cond delay="0"/>
                                          </p:stCondLst>
                                        </p:cTn>
                                        <p:tgtEl>
                                          <p:spTgt spid="161810"/>
                                        </p:tgtEl>
                                        <p:attrNameLst>
                                          <p:attrName>style.visibility</p:attrName>
                                        </p:attrNameLst>
                                      </p:cBhvr>
                                      <p:to>
                                        <p:strVal val="visible"/>
                                      </p:to>
                                    </p:set>
                                    <p:anim calcmode="lin" valueType="num">
                                      <p:cBhvr additive="base">
                                        <p:cTn id="29" dur="500" fill="hold"/>
                                        <p:tgtEl>
                                          <p:spTgt spid="161810"/>
                                        </p:tgtEl>
                                        <p:attrNameLst>
                                          <p:attrName>ppt_x</p:attrName>
                                        </p:attrNameLst>
                                      </p:cBhvr>
                                      <p:tavLst>
                                        <p:tav tm="0">
                                          <p:val>
                                            <p:strVal val="1+#ppt_w/2"/>
                                          </p:val>
                                        </p:tav>
                                        <p:tav tm="100000">
                                          <p:val>
                                            <p:strVal val="#ppt_x"/>
                                          </p:val>
                                        </p:tav>
                                      </p:tavLst>
                                    </p:anim>
                                    <p:anim calcmode="lin" valueType="num">
                                      <p:cBhvr additive="base">
                                        <p:cTn id="30" dur="500" fill="hold"/>
                                        <p:tgtEl>
                                          <p:spTgt spid="161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5" grpId="0" animBg="1"/>
      <p:bldP spid="16180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084" name="Text Box 12"/>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3101" name="Rectangle 29"/>
          <p:cNvSpPr>
            <a:spLocks noChangeArrowheads="1"/>
          </p:cNvSpPr>
          <p:nvPr/>
        </p:nvSpPr>
        <p:spPr bwMode="auto">
          <a:xfrm>
            <a:off x="914400" y="1143000"/>
            <a:ext cx="27717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a:t>
            </a:r>
          </a:p>
        </p:txBody>
      </p:sp>
      <p:sp>
        <p:nvSpPr>
          <p:cNvPr id="3102" name="Text Box 30"/>
          <p:cNvSpPr txBox="1">
            <a:spLocks noChangeArrowheads="1"/>
          </p:cNvSpPr>
          <p:nvPr/>
        </p:nvSpPr>
        <p:spPr bwMode="auto">
          <a:xfrm>
            <a:off x="1295400" y="3581400"/>
            <a:ext cx="7239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panose="02010600030101010101" pitchFamily="2" charset="-122"/>
              </a:rPr>
              <a:t>SPLD:</a:t>
            </a:r>
            <a:r>
              <a:rPr lang="en-US" altLang="zh-CN" sz="2000">
                <a:ea typeface="宋体" panose="02010600030101010101" pitchFamily="2" charset="-122"/>
              </a:rPr>
              <a:t> (Simple PLDs) are the earliest type of array logic used for fixed functions and smaller circuits with a limited number of gates. (The PAL and GAL are both SPLDs).</a:t>
            </a:r>
          </a:p>
          <a:p>
            <a:pPr eaLnBrk="1" hangingPunct="1">
              <a:spcBef>
                <a:spcPct val="50000"/>
              </a:spcBef>
            </a:pPr>
            <a:r>
              <a:rPr lang="en-US" altLang="zh-CN" sz="2000" b="1">
                <a:ea typeface="宋体" panose="02010600030101010101" pitchFamily="2" charset="-122"/>
              </a:rPr>
              <a:t>CPLD:</a:t>
            </a:r>
            <a:r>
              <a:rPr lang="en-US" altLang="zh-CN" sz="2000">
                <a:ea typeface="宋体" panose="02010600030101010101" pitchFamily="2" charset="-122"/>
              </a:rPr>
              <a:t> (Complex PLDs) are multiple SPLDs arrays and inter-connection arrays on a single chip.</a:t>
            </a:r>
          </a:p>
          <a:p>
            <a:pPr eaLnBrk="1" hangingPunct="1">
              <a:spcBef>
                <a:spcPct val="50000"/>
              </a:spcBef>
            </a:pPr>
            <a:r>
              <a:rPr lang="en-US" altLang="zh-CN" sz="2000" b="1">
                <a:ea typeface="宋体" panose="02010600030101010101" pitchFamily="2" charset="-122"/>
              </a:rPr>
              <a:t>FPLD:</a:t>
            </a:r>
            <a:r>
              <a:rPr lang="en-US" altLang="zh-CN" sz="2000">
                <a:ea typeface="宋体" panose="02010600030101010101" pitchFamily="2" charset="-122"/>
              </a:rPr>
              <a:t> (Field Programmable Gate Array) are a more flexible arrangement than CPLDs, with much larger capacity. </a:t>
            </a:r>
          </a:p>
        </p:txBody>
      </p:sp>
      <p:sp>
        <p:nvSpPr>
          <p:cNvPr id="3103" name="Text Box 31"/>
          <p:cNvSpPr txBox="1">
            <a:spLocks noChangeArrowheads="1"/>
          </p:cNvSpPr>
          <p:nvPr/>
        </p:nvSpPr>
        <p:spPr bwMode="auto">
          <a:xfrm>
            <a:off x="685800" y="19050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Programmable Logic Devices (PLDs) are ICs with a large number of gates and flip flops that can be configured with basic software to perform a specific logic function or perform the logic for a complex circuit. Major types of PLDs are:</a:t>
            </a:r>
          </a:p>
        </p:txBody>
      </p:sp>
      <p:sp>
        <p:nvSpPr>
          <p:cNvPr id="3104" name="Rectangle 32"/>
          <p:cNvSpPr>
            <a:spLocks noChangeArrowheads="1"/>
          </p:cNvSpPr>
          <p:nvPr/>
        </p:nvSpPr>
        <p:spPr bwMode="auto">
          <a:xfrm>
            <a:off x="6099175" y="307975"/>
            <a:ext cx="2233613" cy="1516063"/>
          </a:xfrm>
          <a:prstGeom prst="rect">
            <a:avLst/>
          </a:prstGeom>
          <a:solidFill>
            <a:schemeClr val="bg2"/>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05" name="Picture 33" descr="SH18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381000"/>
            <a:ext cx="2060575" cy="136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
                                            <p:txEl>
                                              <p:pRg st="0" end="0"/>
                                            </p:txEl>
                                          </p:spTgt>
                                        </p:tgtEl>
                                        <p:attrNameLst>
                                          <p:attrName>style.visibility</p:attrName>
                                        </p:attrNameLst>
                                      </p:cBhvr>
                                      <p:to>
                                        <p:strVal val="visible"/>
                                      </p:to>
                                    </p:set>
                                    <p:animEffect transition="in" filter="wipe(left)">
                                      <p:cBhvr>
                                        <p:cTn id="7" dur="1000"/>
                                        <p:tgtEl>
                                          <p:spTgt spid="3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
                                            <p:txEl>
                                              <p:pRg st="1" end="1"/>
                                            </p:txEl>
                                          </p:spTgt>
                                        </p:tgtEl>
                                        <p:attrNameLst>
                                          <p:attrName>style.visibility</p:attrName>
                                        </p:attrNameLst>
                                      </p:cBhvr>
                                      <p:to>
                                        <p:strVal val="visible"/>
                                      </p:to>
                                    </p:set>
                                    <p:animEffect transition="in" filter="wipe(left)">
                                      <p:cBhvr>
                                        <p:cTn id="12" dur="1000"/>
                                        <p:tgtEl>
                                          <p:spTgt spid="3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
                                            <p:txEl>
                                              <p:pRg st="2" end="2"/>
                                            </p:txEl>
                                          </p:spTgt>
                                        </p:tgtEl>
                                        <p:attrNameLst>
                                          <p:attrName>style.visibility</p:attrName>
                                        </p:attrNameLst>
                                      </p:cBhvr>
                                      <p:to>
                                        <p:strVal val="visible"/>
                                      </p:to>
                                    </p:set>
                                    <p:animEffect transition="in" filter="wipe(left)">
                                      <p:cBhvr>
                                        <p:cTn id="17" dur="1000"/>
                                        <p:tgtEl>
                                          <p:spTgt spid="3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384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384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3844" name="Rectangle 4"/>
          <p:cNvSpPr>
            <a:spLocks noChangeArrowheads="1"/>
          </p:cNvSpPr>
          <p:nvPr/>
        </p:nvSpPr>
        <p:spPr bwMode="auto">
          <a:xfrm>
            <a:off x="914400" y="1143000"/>
            <a:ext cx="29067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Functional Simulation</a:t>
            </a:r>
          </a:p>
        </p:txBody>
      </p:sp>
      <p:sp>
        <p:nvSpPr>
          <p:cNvPr id="163859" name="Text Box 19"/>
          <p:cNvSpPr txBox="1">
            <a:spLocks noChangeArrowheads="1"/>
          </p:cNvSpPr>
          <p:nvPr/>
        </p:nvSpPr>
        <p:spPr bwMode="auto">
          <a:xfrm>
            <a:off x="1219200" y="1647825"/>
            <a:ext cx="716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After entering the circuit into an HDL (such as VHDL), the circuit is tested in a functional simulation. The functional simulation is part of the HDL. You can test the circuit with waveforms to verify the operation.</a:t>
            </a:r>
          </a:p>
        </p:txBody>
      </p:sp>
      <p:pic>
        <p:nvPicPr>
          <p:cNvPr id="163861"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886200"/>
            <a:ext cx="6324600" cy="2332038"/>
          </a:xfrm>
          <a:prstGeom prst="rect">
            <a:avLst/>
          </a:prstGeom>
          <a:noFill/>
          <a:extLst>
            <a:ext uri="{909E8E84-426E-40DD-AFC4-6F175D3DCCD1}">
              <a14:hiddenFill xmlns:a14="http://schemas.microsoft.com/office/drawing/2010/main">
                <a:solidFill>
                  <a:srgbClr val="FFFFFF"/>
                </a:solidFill>
              </a14:hiddenFill>
            </a:ext>
          </a:extLst>
        </p:spPr>
      </p:pic>
      <p:sp>
        <p:nvSpPr>
          <p:cNvPr id="163862" name="Text Box 22"/>
          <p:cNvSpPr txBox="1">
            <a:spLocks noChangeArrowheads="1"/>
          </p:cNvSpPr>
          <p:nvPr/>
        </p:nvSpPr>
        <p:spPr bwMode="auto">
          <a:xfrm>
            <a:off x="2133600" y="3200400"/>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following shows the functional test of a counter using a waveform editor:</a:t>
            </a:r>
          </a:p>
        </p:txBody>
      </p:sp>
      <p:sp>
        <p:nvSpPr>
          <p:cNvPr id="163863" name="WordArt 23"/>
          <p:cNvSpPr>
            <a:spLocks noChangeArrowheads="1" noChangeShapeType="1" noTextEdit="1"/>
          </p:cNvSpPr>
          <p:nvPr/>
        </p:nvSpPr>
        <p:spPr bwMode="auto">
          <a:xfrm>
            <a:off x="914400" y="32004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graphicFrame>
        <p:nvGraphicFramePr>
          <p:cNvPr id="163865" name="Object 25"/>
          <p:cNvGraphicFramePr>
            <a:graphicFrameLocks noChangeAspect="1"/>
          </p:cNvGraphicFramePr>
          <p:nvPr/>
        </p:nvGraphicFramePr>
        <p:xfrm>
          <a:off x="4038600" y="990600"/>
          <a:ext cx="1066800" cy="723900"/>
        </p:xfrm>
        <a:graphic>
          <a:graphicData uri="http://schemas.openxmlformats.org/presentationml/2006/ole">
            <mc:AlternateContent xmlns:mc="http://schemas.openxmlformats.org/markup-compatibility/2006">
              <mc:Choice xmlns:v="urn:schemas-microsoft-com:vml" Requires="v">
                <p:oleObj spid="_x0000_s163870" name="CorelDRAW" r:id="rId6" imgW="796651" imgH="540675" progId="CorelDRAW.Graphic.13">
                  <p:embed/>
                </p:oleObj>
              </mc:Choice>
              <mc:Fallback>
                <p:oleObj name="CorelDRAW" r:id="rId6" imgW="796651" imgH="540675" progId="CorelDRAW.Graphic.1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3"/>
                                        </p:tgtEl>
                                        <p:attrNameLst>
                                          <p:attrName>style.visibility</p:attrName>
                                        </p:attrNameLst>
                                      </p:cBhvr>
                                      <p:to>
                                        <p:strVal val="visible"/>
                                      </p:to>
                                    </p:set>
                                    <p:animEffect transition="in" filter="dissolve">
                                      <p:cBhvr>
                                        <p:cTn id="7" dur="500"/>
                                        <p:tgtEl>
                                          <p:spTgt spid="16386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63862"/>
                                        </p:tgtEl>
                                        <p:attrNameLst>
                                          <p:attrName>style.visibility</p:attrName>
                                        </p:attrNameLst>
                                      </p:cBhvr>
                                      <p:to>
                                        <p:strVal val="visible"/>
                                      </p:to>
                                    </p:set>
                                    <p:anim calcmode="lin" valueType="num">
                                      <p:cBhvr additive="base">
                                        <p:cTn id="10" dur="500" fill="hold"/>
                                        <p:tgtEl>
                                          <p:spTgt spid="163862"/>
                                        </p:tgtEl>
                                        <p:attrNameLst>
                                          <p:attrName>ppt_x</p:attrName>
                                        </p:attrNameLst>
                                      </p:cBhvr>
                                      <p:tavLst>
                                        <p:tav tm="0">
                                          <p:val>
                                            <p:strVal val="1+#ppt_w/2"/>
                                          </p:val>
                                        </p:tav>
                                        <p:tav tm="100000">
                                          <p:val>
                                            <p:strVal val="#ppt_x"/>
                                          </p:val>
                                        </p:tav>
                                      </p:tavLst>
                                    </p:anim>
                                    <p:anim calcmode="lin" valueType="num">
                                      <p:cBhvr additive="base">
                                        <p:cTn id="11" dur="500" fill="hold"/>
                                        <p:tgtEl>
                                          <p:spTgt spid="163862"/>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163861"/>
                                        </p:tgtEl>
                                        <p:attrNameLst>
                                          <p:attrName>style.visibility</p:attrName>
                                        </p:attrNameLst>
                                      </p:cBhvr>
                                      <p:to>
                                        <p:strVal val="visible"/>
                                      </p:to>
                                    </p:set>
                                    <p:animEffect transition="in" filter="wipe(left)">
                                      <p:cBhvr>
                                        <p:cTn id="15" dur="500"/>
                                        <p:tgtEl>
                                          <p:spTgt spid="163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2" grpId="0"/>
      <p:bldP spid="16386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793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793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7940" name="Rectangle 4"/>
          <p:cNvSpPr>
            <a:spLocks noChangeArrowheads="1"/>
          </p:cNvSpPr>
          <p:nvPr/>
        </p:nvSpPr>
        <p:spPr bwMode="auto">
          <a:xfrm>
            <a:off x="914400" y="1143000"/>
            <a:ext cx="13620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Synthesis</a:t>
            </a:r>
          </a:p>
        </p:txBody>
      </p:sp>
      <p:sp>
        <p:nvSpPr>
          <p:cNvPr id="167941" name="Text Box 5"/>
          <p:cNvSpPr txBox="1">
            <a:spLocks noChangeArrowheads="1"/>
          </p:cNvSpPr>
          <p:nvPr/>
        </p:nvSpPr>
        <p:spPr bwMode="auto">
          <a:xfrm>
            <a:off x="990600" y="1676400"/>
            <a:ext cx="7086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After the simulation, the computer program optimizes the logic by eliminating redundant terms and generating a </a:t>
            </a:r>
            <a:r>
              <a:rPr lang="en-US" altLang="zh-CN" b="1">
                <a:ea typeface="宋体" panose="02010600030101010101" pitchFamily="2" charset="-122"/>
              </a:rPr>
              <a:t>netlist</a:t>
            </a:r>
            <a:r>
              <a:rPr lang="en-US" altLang="zh-CN">
                <a:ea typeface="宋体" panose="02010600030101010101" pitchFamily="2" charset="-122"/>
              </a:rPr>
              <a:t>, (a connection list) that is a complete description of the circuit.</a:t>
            </a:r>
          </a:p>
        </p:txBody>
      </p:sp>
      <p:graphicFrame>
        <p:nvGraphicFramePr>
          <p:cNvPr id="167946" name="Object 10"/>
          <p:cNvGraphicFramePr>
            <a:graphicFrameLocks noChangeAspect="1"/>
          </p:cNvGraphicFramePr>
          <p:nvPr/>
        </p:nvGraphicFramePr>
        <p:xfrm>
          <a:off x="2438400" y="990600"/>
          <a:ext cx="1066800" cy="723900"/>
        </p:xfrm>
        <a:graphic>
          <a:graphicData uri="http://schemas.openxmlformats.org/presentationml/2006/ole">
            <mc:AlternateContent xmlns:mc="http://schemas.openxmlformats.org/markup-compatibility/2006">
              <mc:Choice xmlns:v="urn:schemas-microsoft-com:vml" Requires="v">
                <p:oleObj spid="_x0000_s167959" name="CorelDRAW" r:id="rId5" imgW="796651" imgH="540675" progId="CorelDRAW.Graphic.13">
                  <p:embed/>
                </p:oleObj>
              </mc:Choice>
              <mc:Fallback>
                <p:oleObj name="CorelDRAW" r:id="rId5" imgW="796651" imgH="540675" progId="CorelDRAW.Graphic.1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9" name="Object 13"/>
          <p:cNvGraphicFramePr>
            <a:graphicFrameLocks noChangeAspect="1"/>
          </p:cNvGraphicFramePr>
          <p:nvPr/>
        </p:nvGraphicFramePr>
        <p:xfrm>
          <a:off x="1447800" y="3276600"/>
          <a:ext cx="6553200" cy="2913063"/>
        </p:xfrm>
        <a:graphic>
          <a:graphicData uri="http://schemas.openxmlformats.org/presentationml/2006/ole">
            <mc:AlternateContent xmlns:mc="http://schemas.openxmlformats.org/markup-compatibility/2006">
              <mc:Choice xmlns:v="urn:schemas-microsoft-com:vml" Requires="v">
                <p:oleObj spid="_x0000_s167960" name="CorelDRAW" r:id="rId7" imgW="5571423" imgH="2476764" progId="CorelDRAW.Graphic.13">
                  <p:embed/>
                </p:oleObj>
              </mc:Choice>
              <mc:Fallback>
                <p:oleObj name="CorelDRAW" r:id="rId7" imgW="5571423" imgH="2476764" progId="CorelDRAW.Graphic.1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76600"/>
                        <a:ext cx="6553200"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50" name="Text Box 14"/>
          <p:cNvSpPr txBox="1">
            <a:spLocks noChangeArrowheads="1"/>
          </p:cNvSpPr>
          <p:nvPr/>
        </p:nvSpPr>
        <p:spPr bwMode="auto">
          <a:xfrm>
            <a:off x="5867400" y="3124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Netlist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998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998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9988" name="Rectangle 4"/>
          <p:cNvSpPr>
            <a:spLocks noChangeArrowheads="1"/>
          </p:cNvSpPr>
          <p:nvPr/>
        </p:nvSpPr>
        <p:spPr bwMode="auto">
          <a:xfrm>
            <a:off x="914400" y="1143000"/>
            <a:ext cx="21193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Implementation</a:t>
            </a:r>
          </a:p>
        </p:txBody>
      </p:sp>
      <p:sp>
        <p:nvSpPr>
          <p:cNvPr id="169989" name="Text Box 5"/>
          <p:cNvSpPr txBox="1">
            <a:spLocks noChangeArrowheads="1"/>
          </p:cNvSpPr>
          <p:nvPr/>
        </p:nvSpPr>
        <p:spPr bwMode="auto">
          <a:xfrm>
            <a:off x="1143000" y="1752600"/>
            <a:ext cx="7162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computer next “maps” the design from the netlist to fit it to a target device. Data for all potential target devices are in a software library. The computer must account for the I/O pins and fit the logic to the target device.</a:t>
            </a:r>
          </a:p>
        </p:txBody>
      </p:sp>
      <p:graphicFrame>
        <p:nvGraphicFramePr>
          <p:cNvPr id="169993" name="Object 9"/>
          <p:cNvGraphicFramePr>
            <a:graphicFrameLocks noChangeAspect="1"/>
          </p:cNvGraphicFramePr>
          <p:nvPr/>
        </p:nvGraphicFramePr>
        <p:xfrm>
          <a:off x="3276600" y="990600"/>
          <a:ext cx="1066800" cy="723900"/>
        </p:xfrm>
        <a:graphic>
          <a:graphicData uri="http://schemas.openxmlformats.org/presentationml/2006/ole">
            <mc:AlternateContent xmlns:mc="http://schemas.openxmlformats.org/markup-compatibility/2006">
              <mc:Choice xmlns:v="urn:schemas-microsoft-com:vml" Requires="v">
                <p:oleObj spid="_x0000_s170009" name="CorelDRAW" r:id="rId5" imgW="796651" imgH="540675" progId="CorelDRAW.Graphic.13">
                  <p:embed/>
                </p:oleObj>
              </mc:Choice>
              <mc:Fallback>
                <p:oleObj name="CorelDRAW" r:id="rId5" imgW="796651" imgH="540675"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4" name="Object 10"/>
          <p:cNvGraphicFramePr>
            <a:graphicFrameLocks noChangeAspect="1"/>
          </p:cNvGraphicFramePr>
          <p:nvPr/>
        </p:nvGraphicFramePr>
        <p:xfrm>
          <a:off x="4953000" y="4648200"/>
          <a:ext cx="1295400" cy="1028700"/>
        </p:xfrm>
        <a:graphic>
          <a:graphicData uri="http://schemas.openxmlformats.org/presentationml/2006/ole">
            <mc:AlternateContent xmlns:mc="http://schemas.openxmlformats.org/markup-compatibility/2006">
              <mc:Choice xmlns:v="urn:schemas-microsoft-com:vml" Requires="v">
                <p:oleObj spid="_x0000_s170010" name="CorelDRAW" r:id="rId7" imgW="1058137" imgH="841085" progId="CorelDRAW.Graphic.13">
                  <p:embed/>
                </p:oleObj>
              </mc:Choice>
              <mc:Fallback>
                <p:oleObj name="CorelDRAW" r:id="rId7" imgW="1058137" imgH="841085" progId="CorelDRAW.Graphic.1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648200"/>
                        <a:ext cx="1295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5" name="Object 11"/>
          <p:cNvGraphicFramePr>
            <a:graphicFrameLocks noChangeAspect="1"/>
          </p:cNvGraphicFramePr>
          <p:nvPr/>
        </p:nvGraphicFramePr>
        <p:xfrm>
          <a:off x="2514600" y="3810000"/>
          <a:ext cx="1917700" cy="1981200"/>
        </p:xfrm>
        <a:graphic>
          <a:graphicData uri="http://schemas.openxmlformats.org/presentationml/2006/ole">
            <mc:AlternateContent xmlns:mc="http://schemas.openxmlformats.org/markup-compatibility/2006">
              <mc:Choice xmlns:v="urn:schemas-microsoft-com:vml" Requires="v">
                <p:oleObj spid="_x0000_s170011" name="CorelDRAW" r:id="rId9" imgW="1586885" imgH="1639255" progId="CorelDRAW.Graphic.13">
                  <p:embed/>
                </p:oleObj>
              </mc:Choice>
              <mc:Fallback>
                <p:oleObj name="CorelDRAW" r:id="rId9" imgW="1586885" imgH="1639255" progId="CorelDRAW.Graphic.1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810000"/>
                        <a:ext cx="19177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6" name="AutoShape 12"/>
          <p:cNvSpPr>
            <a:spLocks noChangeArrowheads="1"/>
          </p:cNvSpPr>
          <p:nvPr/>
        </p:nvSpPr>
        <p:spPr bwMode="auto">
          <a:xfrm>
            <a:off x="4495800" y="4953000"/>
            <a:ext cx="762000" cy="228600"/>
          </a:xfrm>
          <a:prstGeom prst="rightArrow">
            <a:avLst>
              <a:gd name="adj1" fmla="val 50000"/>
              <a:gd name="adj2"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203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203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2036" name="Rectangle 4"/>
          <p:cNvSpPr>
            <a:spLocks noChangeArrowheads="1"/>
          </p:cNvSpPr>
          <p:nvPr/>
        </p:nvSpPr>
        <p:spPr bwMode="auto">
          <a:xfrm>
            <a:off x="914400" y="1143000"/>
            <a:ext cx="25003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Timing Simulation</a:t>
            </a:r>
          </a:p>
        </p:txBody>
      </p:sp>
      <p:sp>
        <p:nvSpPr>
          <p:cNvPr id="172037" name="Text Box 5"/>
          <p:cNvSpPr txBox="1">
            <a:spLocks noChangeArrowheads="1"/>
          </p:cNvSpPr>
          <p:nvPr/>
        </p:nvSpPr>
        <p:spPr bwMode="auto">
          <a:xfrm>
            <a:off x="1143000" y="1752600"/>
            <a:ext cx="7315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After implementation, a timing simulation is done that takes into account the specific delays in the target device and verifies that there no problems with the timing. As in the case of the functional simulation, the waveform editor can be used to review final timing.</a:t>
            </a:r>
          </a:p>
        </p:txBody>
      </p:sp>
      <p:graphicFrame>
        <p:nvGraphicFramePr>
          <p:cNvPr id="172042" name="Object 10"/>
          <p:cNvGraphicFramePr>
            <a:graphicFrameLocks noChangeAspect="1"/>
          </p:cNvGraphicFramePr>
          <p:nvPr/>
        </p:nvGraphicFramePr>
        <p:xfrm>
          <a:off x="3657600" y="990600"/>
          <a:ext cx="1066800" cy="723900"/>
        </p:xfrm>
        <a:graphic>
          <a:graphicData uri="http://schemas.openxmlformats.org/presentationml/2006/ole">
            <mc:AlternateContent xmlns:mc="http://schemas.openxmlformats.org/markup-compatibility/2006">
              <mc:Choice xmlns:v="urn:schemas-microsoft-com:vml" Requires="v">
                <p:oleObj spid="_x0000_s172055" name="CorelDRAW" r:id="rId5" imgW="796651" imgH="540675" progId="CorelDRAW.Graphic.13">
                  <p:embed/>
                </p:oleObj>
              </mc:Choice>
              <mc:Fallback>
                <p:oleObj name="CorelDRAW" r:id="rId5" imgW="796651" imgH="540675" progId="CorelDRAW.Graphic.1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44" name="Object 12"/>
          <p:cNvGraphicFramePr>
            <a:graphicFrameLocks noChangeAspect="1"/>
          </p:cNvGraphicFramePr>
          <p:nvPr/>
        </p:nvGraphicFramePr>
        <p:xfrm>
          <a:off x="4343400" y="3657600"/>
          <a:ext cx="3886200" cy="2373313"/>
        </p:xfrm>
        <a:graphic>
          <a:graphicData uri="http://schemas.openxmlformats.org/presentationml/2006/ole">
            <mc:AlternateContent xmlns:mc="http://schemas.openxmlformats.org/markup-compatibility/2006">
              <mc:Choice xmlns:v="urn:schemas-microsoft-com:vml" Requires="v">
                <p:oleObj spid="_x0000_s172056" name="CorelDRAW" r:id="rId7" imgW="3185641" imgH="1945843" progId="CorelDRAW.Graphic.13">
                  <p:embed/>
                </p:oleObj>
              </mc:Choice>
              <mc:Fallback>
                <p:oleObj name="CorelDRAW" r:id="rId7" imgW="3185641" imgH="1945843" progId="CorelDRAW.Graphic.1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657600"/>
                        <a:ext cx="388620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45" name="Text Box 13"/>
          <p:cNvSpPr txBox="1">
            <a:spLocks noChangeArrowheads="1"/>
          </p:cNvSpPr>
          <p:nvPr/>
        </p:nvSpPr>
        <p:spPr bwMode="auto">
          <a:xfrm>
            <a:off x="1143000" y="4038600"/>
            <a:ext cx="312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If a problem is revealed, it is not too late to correct it before downloading the file</a:t>
            </a:r>
            <a:r>
              <a:rPr lang="en-US" altLang="zh-CN">
                <a:ea typeface="宋体" panose="02010600030101010101" pitchFamily="2" charset="-122"/>
              </a:rPr>
              <a:t>.</a:t>
            </a:r>
          </a:p>
        </p:txBody>
      </p:sp>
      <p:sp>
        <p:nvSpPr>
          <p:cNvPr id="172046" name="Line 14"/>
          <p:cNvSpPr>
            <a:spLocks noChangeShapeType="1"/>
          </p:cNvSpPr>
          <p:nvPr/>
        </p:nvSpPr>
        <p:spPr bwMode="auto">
          <a:xfrm>
            <a:off x="4114800" y="4876800"/>
            <a:ext cx="2819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45"/>
                                        </p:tgtEl>
                                        <p:attrNameLst>
                                          <p:attrName>style.visibility</p:attrName>
                                        </p:attrNameLst>
                                      </p:cBhvr>
                                      <p:to>
                                        <p:strVal val="visible"/>
                                      </p:to>
                                    </p:set>
                                    <p:anim calcmode="lin" valueType="num">
                                      <p:cBhvr additive="base">
                                        <p:cTn id="7" dur="500" fill="hold"/>
                                        <p:tgtEl>
                                          <p:spTgt spid="172045"/>
                                        </p:tgtEl>
                                        <p:attrNameLst>
                                          <p:attrName>ppt_x</p:attrName>
                                        </p:attrNameLst>
                                      </p:cBhvr>
                                      <p:tavLst>
                                        <p:tav tm="0">
                                          <p:val>
                                            <p:strVal val="0-#ppt_w/2"/>
                                          </p:val>
                                        </p:tav>
                                        <p:tav tm="100000">
                                          <p:val>
                                            <p:strVal val="#ppt_x"/>
                                          </p:val>
                                        </p:tav>
                                      </p:tavLst>
                                    </p:anim>
                                    <p:anim calcmode="lin" valueType="num">
                                      <p:cBhvr additive="base">
                                        <p:cTn id="8" dur="500" fill="hold"/>
                                        <p:tgtEl>
                                          <p:spTgt spid="1720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2046"/>
                                        </p:tgtEl>
                                        <p:attrNameLst>
                                          <p:attrName>style.visibility</p:attrName>
                                        </p:attrNameLst>
                                      </p:cBhvr>
                                      <p:to>
                                        <p:strVal val="visible"/>
                                      </p:to>
                                    </p:set>
                                    <p:animEffect transition="in" filter="wipe(left)">
                                      <p:cBhvr>
                                        <p:cTn id="12" dur="500"/>
                                        <p:tgtEl>
                                          <p:spTgt spid="172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5" grpId="0"/>
      <p:bldP spid="17204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408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408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4084" name="Rectangle 4"/>
          <p:cNvSpPr>
            <a:spLocks noChangeArrowheads="1"/>
          </p:cNvSpPr>
          <p:nvPr/>
        </p:nvSpPr>
        <p:spPr bwMode="auto">
          <a:xfrm>
            <a:off x="914400" y="1143000"/>
            <a:ext cx="28067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Device Programming</a:t>
            </a:r>
          </a:p>
        </p:txBody>
      </p:sp>
      <p:sp>
        <p:nvSpPr>
          <p:cNvPr id="174085" name="Text Box 5"/>
          <p:cNvSpPr txBox="1">
            <a:spLocks noChangeArrowheads="1"/>
          </p:cNvSpPr>
          <p:nvPr/>
        </p:nvSpPr>
        <p:spPr bwMode="auto">
          <a:xfrm>
            <a:off x="990600" y="17526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final step is to send the programming file from the computer to the target device and test the implementation.</a:t>
            </a:r>
          </a:p>
        </p:txBody>
      </p:sp>
      <p:graphicFrame>
        <p:nvGraphicFramePr>
          <p:cNvPr id="174089" name="Object 9"/>
          <p:cNvGraphicFramePr>
            <a:graphicFrameLocks noChangeAspect="1"/>
          </p:cNvGraphicFramePr>
          <p:nvPr/>
        </p:nvGraphicFramePr>
        <p:xfrm>
          <a:off x="3962400" y="990600"/>
          <a:ext cx="1066800" cy="723900"/>
        </p:xfrm>
        <a:graphic>
          <a:graphicData uri="http://schemas.openxmlformats.org/presentationml/2006/ole">
            <mc:AlternateContent xmlns:mc="http://schemas.openxmlformats.org/markup-compatibility/2006">
              <mc:Choice xmlns:v="urn:schemas-microsoft-com:vml" Requires="v">
                <p:oleObj spid="_x0000_s174099" name="CorelDRAW" r:id="rId5" imgW="796651" imgH="540675" progId="CorelDRAW.Graphic.13">
                  <p:embed/>
                </p:oleObj>
              </mc:Choice>
              <mc:Fallback>
                <p:oleObj name="CorelDRAW" r:id="rId5" imgW="796651" imgH="540675"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990600"/>
                        <a:ext cx="1066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091" name="Picture 11" descr="PLDT-2-ver01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5800" y="2743200"/>
            <a:ext cx="3876675" cy="3298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093" name="Text Box 13"/>
          <p:cNvSpPr txBox="1">
            <a:spLocks noChangeArrowheads="1"/>
          </p:cNvSpPr>
          <p:nvPr/>
        </p:nvSpPr>
        <p:spPr bwMode="auto">
          <a:xfrm>
            <a:off x="990600" y="2590800"/>
            <a:ext cx="33528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 PLDT-2 prototyping board that has an Altera PLD as the target device is shown. Connections are added to the board from a pulse generator and oscilloscope to test the actual circuit in a laboratory environment. The prototyping board has built-in power supplies, interfacing, I/O, and more. </a:t>
            </a:r>
          </a:p>
        </p:txBody>
      </p:sp>
      <p:sp>
        <p:nvSpPr>
          <p:cNvPr id="174094" name="Line 14"/>
          <p:cNvSpPr>
            <a:spLocks noChangeShapeType="1"/>
          </p:cNvSpPr>
          <p:nvPr/>
        </p:nvSpPr>
        <p:spPr bwMode="auto">
          <a:xfrm>
            <a:off x="3505200" y="34290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93"/>
                                        </p:tgtEl>
                                        <p:attrNameLst>
                                          <p:attrName>style.visibility</p:attrName>
                                        </p:attrNameLst>
                                      </p:cBhvr>
                                      <p:to>
                                        <p:strVal val="visible"/>
                                      </p:to>
                                    </p:set>
                                    <p:anim calcmode="lin" valueType="num">
                                      <p:cBhvr additive="base">
                                        <p:cTn id="7" dur="500" fill="hold"/>
                                        <p:tgtEl>
                                          <p:spTgt spid="174093"/>
                                        </p:tgtEl>
                                        <p:attrNameLst>
                                          <p:attrName>ppt_x</p:attrName>
                                        </p:attrNameLst>
                                      </p:cBhvr>
                                      <p:tavLst>
                                        <p:tav tm="0">
                                          <p:val>
                                            <p:strVal val="0-#ppt_w/2"/>
                                          </p:val>
                                        </p:tav>
                                        <p:tav tm="100000">
                                          <p:val>
                                            <p:strVal val="#ppt_x"/>
                                          </p:val>
                                        </p:tav>
                                      </p:tavLst>
                                    </p:anim>
                                    <p:anim calcmode="lin" valueType="num">
                                      <p:cBhvr additive="base">
                                        <p:cTn id="8" dur="500" fill="hold"/>
                                        <p:tgtEl>
                                          <p:spTgt spid="174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4094"/>
                                        </p:tgtEl>
                                        <p:attrNameLst>
                                          <p:attrName>style.visibility</p:attrName>
                                        </p:attrNameLst>
                                      </p:cBhvr>
                                      <p:to>
                                        <p:strVal val="visible"/>
                                      </p:to>
                                    </p:set>
                                    <p:animEffect transition="in" filter="wipe(left)">
                                      <p:cBhvr>
                                        <p:cTn id="12" dur="500"/>
                                        <p:tgtEl>
                                          <p:spTgt spid="174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3" grpId="0"/>
      <p:bldP spid="17409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4082"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408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4084" name="Rectangle 4"/>
          <p:cNvSpPr>
            <a:spLocks noChangeArrowheads="1"/>
          </p:cNvSpPr>
          <p:nvPr/>
        </p:nvSpPr>
        <p:spPr bwMode="auto">
          <a:xfrm>
            <a:off x="914400" y="1143000"/>
            <a:ext cx="4324454" cy="46166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dirty="0" smtClean="0">
                <a:solidFill>
                  <a:srgbClr val="FFFF99"/>
                </a:solidFill>
                <a:ea typeface="宋体" panose="02010600030101010101" pitchFamily="2" charset="-122"/>
              </a:rPr>
              <a:t>Boolean Expressions with VHDL</a:t>
            </a:r>
            <a:endParaRPr lang="en-US" altLang="zh-CN" dirty="0">
              <a:solidFill>
                <a:srgbClr val="FFFF99"/>
              </a:solidFill>
              <a:ea typeface="宋体" panose="02010600030101010101" pitchFamily="2" charset="-122"/>
            </a:endParaRPr>
          </a:p>
        </p:txBody>
      </p:sp>
      <p:pic>
        <p:nvPicPr>
          <p:cNvPr id="2" name="Picture 1"/>
          <p:cNvPicPr>
            <a:picLocks noChangeAspect="1"/>
          </p:cNvPicPr>
          <p:nvPr/>
        </p:nvPicPr>
        <p:blipFill>
          <a:blip r:embed="rId4"/>
          <a:stretch>
            <a:fillRect/>
          </a:stretch>
        </p:blipFill>
        <p:spPr>
          <a:xfrm>
            <a:off x="1398543" y="1905000"/>
            <a:ext cx="6270714" cy="3619501"/>
          </a:xfrm>
          <a:prstGeom prst="rect">
            <a:avLst/>
          </a:prstGeom>
        </p:spPr>
      </p:pic>
    </p:spTree>
    <p:extLst>
      <p:ext uri="{BB962C8B-B14F-4D97-AF65-F5344CB8AC3E}">
        <p14:creationId xmlns:p14="http://schemas.microsoft.com/office/powerpoint/2010/main" val="2219397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4082"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408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4084" name="Rectangle 4"/>
          <p:cNvSpPr>
            <a:spLocks noChangeArrowheads="1"/>
          </p:cNvSpPr>
          <p:nvPr/>
        </p:nvSpPr>
        <p:spPr bwMode="auto">
          <a:xfrm>
            <a:off x="914400" y="1143000"/>
            <a:ext cx="4324454" cy="46166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dirty="0" smtClean="0">
                <a:solidFill>
                  <a:srgbClr val="FFFF99"/>
                </a:solidFill>
                <a:ea typeface="宋体" panose="02010600030101010101" pitchFamily="2" charset="-122"/>
              </a:rPr>
              <a:t>Boolean Expressions with VHDL</a:t>
            </a:r>
            <a:endParaRPr lang="en-US" altLang="zh-CN" dirty="0">
              <a:solidFill>
                <a:srgbClr val="FFFF99"/>
              </a:solidFill>
              <a:ea typeface="宋体" panose="02010600030101010101" pitchFamily="2" charset="-122"/>
            </a:endParaRPr>
          </a:p>
        </p:txBody>
      </p:sp>
      <p:pic>
        <p:nvPicPr>
          <p:cNvPr id="3" name="Picture 2"/>
          <p:cNvPicPr>
            <a:picLocks noChangeAspect="1"/>
          </p:cNvPicPr>
          <p:nvPr/>
        </p:nvPicPr>
        <p:blipFill>
          <a:blip r:embed="rId4"/>
          <a:stretch>
            <a:fillRect/>
          </a:stretch>
        </p:blipFill>
        <p:spPr>
          <a:xfrm>
            <a:off x="1385849" y="1905000"/>
            <a:ext cx="6296101" cy="3956051"/>
          </a:xfrm>
          <a:prstGeom prst="rect">
            <a:avLst/>
          </a:prstGeom>
        </p:spPr>
      </p:pic>
    </p:spTree>
    <p:extLst>
      <p:ext uri="{BB962C8B-B14F-4D97-AF65-F5344CB8AC3E}">
        <p14:creationId xmlns:p14="http://schemas.microsoft.com/office/powerpoint/2010/main" val="150054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58"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
            <a:ext cx="3962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2438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6159" name="Rectangle 15"/>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Text Box 17"/>
          <p:cNvSpPr txBox="1">
            <a:spLocks noChangeArrowheads="1"/>
          </p:cNvSpPr>
          <p:nvPr/>
        </p:nvSpPr>
        <p:spPr bwMode="auto">
          <a:xfrm>
            <a:off x="152400" y="1546225"/>
            <a:ext cx="1828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PAL  </a:t>
            </a: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GAL</a:t>
            </a:r>
            <a:endParaRPr lang="en-US" altLang="zh-CN" b="1" i="1" dirty="0">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b="1" i="1" dirty="0">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CPLD</a:t>
            </a: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p:txBody>
      </p:sp>
      <p:sp>
        <p:nvSpPr>
          <p:cNvPr id="6162" name="Text Box 18"/>
          <p:cNvSpPr txBox="1">
            <a:spLocks noChangeArrowheads="1"/>
          </p:cNvSpPr>
          <p:nvPr/>
        </p:nvSpPr>
        <p:spPr bwMode="auto">
          <a:xfrm>
            <a:off x="2055813" y="1543050"/>
            <a:ext cx="68595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Times" panose="02020603050405020304" pitchFamily="18" charset="0"/>
                <a:ea typeface="宋体" panose="02010600030101010101" pitchFamily="2" charset="-122"/>
                <a:cs typeface="Times New Roman" panose="02020603050405020304" pitchFamily="18" charset="0"/>
              </a:rPr>
              <a:t>A type of one-time programmable SPLD that consists of a programmable array of AND gates that connects to a fixed array of OR gates.</a:t>
            </a:r>
          </a:p>
        </p:txBody>
      </p:sp>
      <p:sp>
        <p:nvSpPr>
          <p:cNvPr id="6163" name="Text Box 19"/>
          <p:cNvSpPr txBox="1">
            <a:spLocks noChangeArrowheads="1"/>
          </p:cNvSpPr>
          <p:nvPr/>
        </p:nvSpPr>
        <p:spPr bwMode="auto">
          <a:xfrm>
            <a:off x="2057400" y="2835275"/>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ea typeface="宋体" panose="02010600030101010101" pitchFamily="2" charset="-122"/>
              </a:rPr>
              <a:t>A reprogrammable type of SPLD that that is similar to a PAL except it uses a reprogrammable process technology, such as EEPROM instead of fuses.</a:t>
            </a:r>
          </a:p>
        </p:txBody>
      </p:sp>
      <p:sp>
        <p:nvSpPr>
          <p:cNvPr id="6165" name="Text Box 21"/>
          <p:cNvSpPr txBox="1">
            <a:spLocks noChangeArrowheads="1"/>
          </p:cNvSpPr>
          <p:nvPr/>
        </p:nvSpPr>
        <p:spPr bwMode="auto">
          <a:xfrm>
            <a:off x="2062741" y="4273550"/>
            <a:ext cx="6858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ea typeface="宋体" panose="02010600030101010101" pitchFamily="2" charset="-122"/>
              </a:rPr>
              <a:t>A complex reprogrammable logic device that consists basically of multiple SPLD arrays with programmable interconnections.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5"/>
                                        </p:tgtEl>
                                        <p:attrNameLst>
                                          <p:attrName>style.visibility</p:attrName>
                                        </p:attrNameLst>
                                      </p:cBhvr>
                                      <p:to>
                                        <p:strVal val="visible"/>
                                      </p:to>
                                    </p:set>
                                    <p:anim calcmode="lin" valueType="num">
                                      <p:cBhvr additive="base">
                                        <p:cTn id="19" dur="500" fill="hold"/>
                                        <p:tgtEl>
                                          <p:spTgt spid="6165"/>
                                        </p:tgtEl>
                                        <p:attrNameLst>
                                          <p:attrName>ppt_x</p:attrName>
                                        </p:attrNameLst>
                                      </p:cBhvr>
                                      <p:tavLst>
                                        <p:tav tm="0">
                                          <p:val>
                                            <p:strVal val="1+#ppt_w/2"/>
                                          </p:val>
                                        </p:tav>
                                        <p:tav tm="100000">
                                          <p:val>
                                            <p:strVal val="#ppt_x"/>
                                          </p:val>
                                        </p:tav>
                                      </p:tavLst>
                                    </p:anim>
                                    <p:anim calcmode="lin" valueType="num">
                                      <p:cBhvr additive="base">
                                        <p:cTn id="20"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2274"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
            <a:ext cx="3962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82275" name="Text Box 3"/>
          <p:cNvSpPr txBox="1">
            <a:spLocks noChangeArrowheads="1"/>
          </p:cNvSpPr>
          <p:nvPr/>
        </p:nvSpPr>
        <p:spPr bwMode="auto">
          <a:xfrm>
            <a:off x="2438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182276" name="Rectangle 4"/>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78" name="Text Box 6"/>
          <p:cNvSpPr txBox="1">
            <a:spLocks noChangeArrowheads="1"/>
          </p:cNvSpPr>
          <p:nvPr/>
        </p:nvSpPr>
        <p:spPr bwMode="auto">
          <a:xfrm>
            <a:off x="152400" y="1438275"/>
            <a:ext cx="1828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FPGA  </a:t>
            </a: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Design flow</a:t>
            </a:r>
            <a:endParaRPr lang="en-US" altLang="zh-CN" b="1" i="1" dirty="0">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dirty="0">
                <a:solidFill>
                  <a:schemeClr val="tx2"/>
                </a:solidFill>
                <a:latin typeface="Times" panose="02020603050405020304" pitchFamily="18" charset="0"/>
                <a:ea typeface="宋体" panose="02010600030101010101" pitchFamily="2" charset="-122"/>
                <a:cs typeface="Times New Roman" panose="02020603050405020304" pitchFamily="18" charset="0"/>
              </a:rPr>
              <a:t>Schematic entry</a:t>
            </a: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dirty="0">
              <a:solidFill>
                <a:schemeClr val="tx2"/>
              </a:solidFill>
              <a:latin typeface="Times" panose="02020603050405020304" pitchFamily="18" charset="0"/>
              <a:ea typeface="宋体" panose="02010600030101010101" pitchFamily="2" charset="-122"/>
              <a:cs typeface="Times New Roman" panose="02020603050405020304" pitchFamily="18" charset="0"/>
            </a:endParaRPr>
          </a:p>
        </p:txBody>
      </p:sp>
      <p:sp>
        <p:nvSpPr>
          <p:cNvPr id="182279" name="Text Box 7"/>
          <p:cNvSpPr txBox="1">
            <a:spLocks noChangeArrowheads="1"/>
          </p:cNvSpPr>
          <p:nvPr/>
        </p:nvSpPr>
        <p:spPr bwMode="auto">
          <a:xfrm>
            <a:off x="2057400" y="1447800"/>
            <a:ext cx="68595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Times" panose="02020603050405020304" pitchFamily="18" charset="0"/>
                <a:ea typeface="宋体" panose="02010600030101010101" pitchFamily="2" charset="-122"/>
                <a:cs typeface="Times New Roman" panose="02020603050405020304" pitchFamily="18" charset="0"/>
              </a:rPr>
              <a:t>Field programmable gate array; a </a:t>
            </a:r>
            <a:r>
              <a:rPr lang="en-US" altLang="zh-CN">
                <a:ea typeface="宋体" panose="02010600030101010101" pitchFamily="2" charset="-122"/>
              </a:rPr>
              <a:t>programmable logic device that uses the LUT as the basic logic element and generally employs either the antifuse or SRAM-based process technology </a:t>
            </a:r>
          </a:p>
        </p:txBody>
      </p:sp>
      <p:sp>
        <p:nvSpPr>
          <p:cNvPr id="182280" name="Text Box 8"/>
          <p:cNvSpPr txBox="1">
            <a:spLocks noChangeArrowheads="1"/>
          </p:cNvSpPr>
          <p:nvPr/>
        </p:nvSpPr>
        <p:spPr bwMode="auto">
          <a:xfrm>
            <a:off x="2057400" y="3063875"/>
            <a:ext cx="678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ea typeface="宋体" panose="02010600030101010101" pitchFamily="2" charset="-122"/>
              </a:rPr>
              <a:t>The process or sequence carried out to program a target device.</a:t>
            </a:r>
          </a:p>
        </p:txBody>
      </p:sp>
      <p:sp>
        <p:nvSpPr>
          <p:cNvPr id="182281" name="Text Box 9"/>
          <p:cNvSpPr txBox="1">
            <a:spLocks noChangeArrowheads="1"/>
          </p:cNvSpPr>
          <p:nvPr/>
        </p:nvSpPr>
        <p:spPr bwMode="auto">
          <a:xfrm>
            <a:off x="2057400" y="3833813"/>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A method of placing a logic design into software using schematic symbols.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2279"/>
                                        </p:tgtEl>
                                        <p:attrNameLst>
                                          <p:attrName>style.visibility</p:attrName>
                                        </p:attrNameLst>
                                      </p:cBhvr>
                                      <p:to>
                                        <p:strVal val="visible"/>
                                      </p:to>
                                    </p:set>
                                    <p:anim calcmode="lin" valueType="num">
                                      <p:cBhvr additive="base">
                                        <p:cTn id="7" dur="500" fill="hold"/>
                                        <p:tgtEl>
                                          <p:spTgt spid="182279"/>
                                        </p:tgtEl>
                                        <p:attrNameLst>
                                          <p:attrName>ppt_x</p:attrName>
                                        </p:attrNameLst>
                                      </p:cBhvr>
                                      <p:tavLst>
                                        <p:tav tm="0">
                                          <p:val>
                                            <p:strVal val="1+#ppt_w/2"/>
                                          </p:val>
                                        </p:tav>
                                        <p:tav tm="100000">
                                          <p:val>
                                            <p:strVal val="#ppt_x"/>
                                          </p:val>
                                        </p:tav>
                                      </p:tavLst>
                                    </p:anim>
                                    <p:anim calcmode="lin" valueType="num">
                                      <p:cBhvr additive="base">
                                        <p:cTn id="8" dur="500" fill="hold"/>
                                        <p:tgtEl>
                                          <p:spTgt spid="1822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2280"/>
                                        </p:tgtEl>
                                        <p:attrNameLst>
                                          <p:attrName>style.visibility</p:attrName>
                                        </p:attrNameLst>
                                      </p:cBhvr>
                                      <p:to>
                                        <p:strVal val="visible"/>
                                      </p:to>
                                    </p:set>
                                    <p:anim calcmode="lin" valueType="num">
                                      <p:cBhvr additive="base">
                                        <p:cTn id="13" dur="500" fill="hold"/>
                                        <p:tgtEl>
                                          <p:spTgt spid="182280"/>
                                        </p:tgtEl>
                                        <p:attrNameLst>
                                          <p:attrName>ppt_x</p:attrName>
                                        </p:attrNameLst>
                                      </p:cBhvr>
                                      <p:tavLst>
                                        <p:tav tm="0">
                                          <p:val>
                                            <p:strVal val="1+#ppt_w/2"/>
                                          </p:val>
                                        </p:tav>
                                        <p:tav tm="100000">
                                          <p:val>
                                            <p:strVal val="#ppt_x"/>
                                          </p:val>
                                        </p:tav>
                                      </p:tavLst>
                                    </p:anim>
                                    <p:anim calcmode="lin" valueType="num">
                                      <p:cBhvr additive="base">
                                        <p:cTn id="14" dur="500" fill="hold"/>
                                        <p:tgtEl>
                                          <p:spTgt spid="1822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2281"/>
                                        </p:tgtEl>
                                        <p:attrNameLst>
                                          <p:attrName>style.visibility</p:attrName>
                                        </p:attrNameLst>
                                      </p:cBhvr>
                                      <p:to>
                                        <p:strVal val="visible"/>
                                      </p:to>
                                    </p:set>
                                    <p:anim calcmode="lin" valueType="num">
                                      <p:cBhvr additive="base">
                                        <p:cTn id="19" dur="500" fill="hold"/>
                                        <p:tgtEl>
                                          <p:spTgt spid="182281"/>
                                        </p:tgtEl>
                                        <p:attrNameLst>
                                          <p:attrName>ppt_x</p:attrName>
                                        </p:attrNameLst>
                                      </p:cBhvr>
                                      <p:tavLst>
                                        <p:tav tm="0">
                                          <p:val>
                                            <p:strVal val="1+#ppt_w/2"/>
                                          </p:val>
                                        </p:tav>
                                        <p:tav tm="100000">
                                          <p:val>
                                            <p:strVal val="#ppt_x"/>
                                          </p:val>
                                        </p:tav>
                                      </p:tavLst>
                                    </p:anim>
                                    <p:anim calcmode="lin" valueType="num">
                                      <p:cBhvr additive="base">
                                        <p:cTn id="20" dur="500" fill="hold"/>
                                        <p:tgtEl>
                                          <p:spTgt spid="182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autoUpdateAnimBg="0"/>
      <p:bldP spid="182280" grpId="0" autoUpdateAnimBg="0"/>
      <p:bldP spid="18228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08550" name="Text Box 6"/>
          <p:cNvSpPr txBox="1">
            <a:spLocks noChangeArrowheads="1"/>
          </p:cNvSpPr>
          <p:nvPr/>
        </p:nvSpPr>
        <p:spPr bwMode="auto">
          <a:xfrm>
            <a:off x="914400" y="1600200"/>
            <a:ext cx="655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zh-CN">
                <a:solidFill>
                  <a:schemeClr val="tx2"/>
                </a:solidFill>
                <a:latin typeface="Times New Roman" panose="02020603050405020304" pitchFamily="18" charset="0"/>
                <a:ea typeface="宋体" panose="02010600030101010101" pitchFamily="2" charset="-122"/>
              </a:rPr>
              <a:t>An advantage of PLDs over discrete circuits is </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a. lower power and space requirements</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b. higher reliability</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c. design flexibility</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d. all of the above</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29026"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2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29028" name="Rectangle 4"/>
          <p:cNvSpPr>
            <a:spLocks noChangeArrowheads="1"/>
          </p:cNvSpPr>
          <p:nvPr/>
        </p:nvSpPr>
        <p:spPr bwMode="auto">
          <a:xfrm>
            <a:off x="914400" y="1143000"/>
            <a:ext cx="27717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Programmable Logic</a:t>
            </a:r>
          </a:p>
        </p:txBody>
      </p:sp>
      <p:sp>
        <p:nvSpPr>
          <p:cNvPr id="129035" name="Text Box 11"/>
          <p:cNvSpPr txBox="1">
            <a:spLocks noChangeArrowheads="1"/>
          </p:cNvSpPr>
          <p:nvPr/>
        </p:nvSpPr>
        <p:spPr bwMode="auto">
          <a:xfrm>
            <a:off x="1295400" y="1828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Advantages to PLDs include</a:t>
            </a:r>
          </a:p>
        </p:txBody>
      </p:sp>
      <p:sp>
        <p:nvSpPr>
          <p:cNvPr id="129036" name="Text Box 12"/>
          <p:cNvSpPr txBox="1">
            <a:spLocks noChangeArrowheads="1"/>
          </p:cNvSpPr>
          <p:nvPr/>
        </p:nvSpPr>
        <p:spPr bwMode="auto">
          <a:xfrm>
            <a:off x="1752600" y="2362200"/>
            <a:ext cx="5181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buFont typeface="Wingdings" panose="05000000000000000000" pitchFamily="2" charset="2"/>
              <a:buChar char="§"/>
            </a:pPr>
            <a:r>
              <a:rPr lang="en-US" altLang="zh-CN">
                <a:ea typeface="宋体" panose="02010600030101010101" pitchFamily="2" charset="-122"/>
              </a:rPr>
              <a:t> Reduced complexity of circuit boards</a:t>
            </a:r>
          </a:p>
          <a:p>
            <a:pPr lvl="1" eaLnBrk="1" hangingPunct="1">
              <a:spcBef>
                <a:spcPct val="30000"/>
              </a:spcBef>
              <a:buFontTx/>
              <a:buChar char="•"/>
            </a:pPr>
            <a:r>
              <a:rPr lang="en-US" altLang="zh-CN">
                <a:ea typeface="宋体" panose="02010600030101010101" pitchFamily="2" charset="-122"/>
              </a:rPr>
              <a:t> Lower power requirements</a:t>
            </a:r>
          </a:p>
          <a:p>
            <a:pPr lvl="1" eaLnBrk="1" hangingPunct="1">
              <a:spcBef>
                <a:spcPct val="30000"/>
              </a:spcBef>
              <a:buFontTx/>
              <a:buChar char="•"/>
            </a:pPr>
            <a:r>
              <a:rPr lang="en-US" altLang="zh-CN">
                <a:ea typeface="宋体" panose="02010600030101010101" pitchFamily="2" charset="-122"/>
              </a:rPr>
              <a:t> Less board space</a:t>
            </a:r>
          </a:p>
          <a:p>
            <a:pPr lvl="1" eaLnBrk="1" hangingPunct="1">
              <a:spcBef>
                <a:spcPct val="30000"/>
              </a:spcBef>
              <a:buFontTx/>
              <a:buChar char="•"/>
            </a:pPr>
            <a:r>
              <a:rPr lang="en-US" altLang="zh-CN">
                <a:ea typeface="宋体" panose="02010600030101010101" pitchFamily="2" charset="-122"/>
              </a:rPr>
              <a:t> Simpler testing procedures</a:t>
            </a:r>
          </a:p>
          <a:p>
            <a:pPr eaLnBrk="1" hangingPunct="1">
              <a:spcBef>
                <a:spcPct val="30000"/>
              </a:spcBef>
              <a:buFont typeface="Wingdings" panose="05000000000000000000" pitchFamily="2" charset="2"/>
              <a:buChar char="§"/>
            </a:pPr>
            <a:r>
              <a:rPr lang="en-US" altLang="zh-CN">
                <a:ea typeface="宋体" panose="02010600030101010101" pitchFamily="2" charset="-122"/>
              </a:rPr>
              <a:t> Higher reliability</a:t>
            </a:r>
          </a:p>
          <a:p>
            <a:pPr eaLnBrk="1" hangingPunct="1">
              <a:spcBef>
                <a:spcPct val="30000"/>
              </a:spcBef>
              <a:buFont typeface="Wingdings" panose="05000000000000000000" pitchFamily="2" charset="2"/>
              <a:buChar char="§"/>
            </a:pPr>
            <a:r>
              <a:rPr lang="en-US" altLang="zh-CN">
                <a:ea typeface="宋体" panose="02010600030101010101" pitchFamily="2" charset="-122"/>
              </a:rPr>
              <a:t> Design flexibility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36">
                                            <p:txEl>
                                              <p:pRg st="0" end="0"/>
                                            </p:txEl>
                                          </p:spTgt>
                                        </p:tgtEl>
                                        <p:attrNameLst>
                                          <p:attrName>style.visibility</p:attrName>
                                        </p:attrNameLst>
                                      </p:cBhvr>
                                      <p:to>
                                        <p:strVal val="visible"/>
                                      </p:to>
                                    </p:set>
                                    <p:animEffect transition="in" filter="wipe(left)">
                                      <p:cBhvr>
                                        <p:cTn id="7" dur="500"/>
                                        <p:tgtEl>
                                          <p:spTgt spid="1290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9036">
                                            <p:txEl>
                                              <p:pRg st="1" end="1"/>
                                            </p:txEl>
                                          </p:spTgt>
                                        </p:tgtEl>
                                        <p:attrNameLst>
                                          <p:attrName>style.visibility</p:attrName>
                                        </p:attrNameLst>
                                      </p:cBhvr>
                                      <p:to>
                                        <p:strVal val="visible"/>
                                      </p:to>
                                    </p:set>
                                    <p:animEffect transition="in" filter="wipe(left)">
                                      <p:cBhvr>
                                        <p:cTn id="10" dur="500"/>
                                        <p:tgtEl>
                                          <p:spTgt spid="12903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9036">
                                            <p:txEl>
                                              <p:pRg st="2" end="2"/>
                                            </p:txEl>
                                          </p:spTgt>
                                        </p:tgtEl>
                                        <p:attrNameLst>
                                          <p:attrName>style.visibility</p:attrName>
                                        </p:attrNameLst>
                                      </p:cBhvr>
                                      <p:to>
                                        <p:strVal val="visible"/>
                                      </p:to>
                                    </p:set>
                                    <p:animEffect transition="in" filter="wipe(left)">
                                      <p:cBhvr>
                                        <p:cTn id="13" dur="500"/>
                                        <p:tgtEl>
                                          <p:spTgt spid="12903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9036">
                                            <p:txEl>
                                              <p:pRg st="3" end="3"/>
                                            </p:txEl>
                                          </p:spTgt>
                                        </p:tgtEl>
                                        <p:attrNameLst>
                                          <p:attrName>style.visibility</p:attrName>
                                        </p:attrNameLst>
                                      </p:cBhvr>
                                      <p:to>
                                        <p:strVal val="visible"/>
                                      </p:to>
                                    </p:set>
                                    <p:animEffect transition="in" filter="wipe(left)">
                                      <p:cBhvr>
                                        <p:cTn id="16" dur="500"/>
                                        <p:tgtEl>
                                          <p:spTgt spid="129036">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9036">
                                            <p:txEl>
                                              <p:pRg st="4" end="4"/>
                                            </p:txEl>
                                          </p:spTgt>
                                        </p:tgtEl>
                                        <p:attrNameLst>
                                          <p:attrName>style.visibility</p:attrName>
                                        </p:attrNameLst>
                                      </p:cBhvr>
                                      <p:to>
                                        <p:strVal val="visible"/>
                                      </p:to>
                                    </p:set>
                                    <p:animEffect transition="in" filter="wipe(left)">
                                      <p:cBhvr>
                                        <p:cTn id="21" dur="500"/>
                                        <p:tgtEl>
                                          <p:spTgt spid="12903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9036">
                                            <p:txEl>
                                              <p:pRg st="5" end="5"/>
                                            </p:txEl>
                                          </p:spTgt>
                                        </p:tgtEl>
                                        <p:attrNameLst>
                                          <p:attrName>style.visibility</p:attrName>
                                        </p:attrNameLst>
                                      </p:cBhvr>
                                      <p:to>
                                        <p:strVal val="visible"/>
                                      </p:to>
                                    </p:set>
                                    <p:animEffect transition="in" filter="wipe(left)">
                                      <p:cBhvr>
                                        <p:cTn id="26" dur="500"/>
                                        <p:tgtEl>
                                          <p:spTgt spid="1290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10598" name="Object 6"/>
          <p:cNvGraphicFramePr>
            <a:graphicFrameLocks noChangeAspect="1"/>
          </p:cNvGraphicFramePr>
          <p:nvPr/>
        </p:nvGraphicFramePr>
        <p:xfrm>
          <a:off x="1981200" y="4143375"/>
          <a:ext cx="5218113" cy="2181225"/>
        </p:xfrm>
        <a:graphic>
          <a:graphicData uri="http://schemas.openxmlformats.org/presentationml/2006/ole">
            <mc:AlternateContent xmlns:mc="http://schemas.openxmlformats.org/markup-compatibility/2006">
              <mc:Choice xmlns:v="urn:schemas-microsoft-com:vml" Requires="v">
                <p:oleObj spid="_x0000_s110623" name="CorelDRAW" r:id="rId5" imgW="3122981" imgH="1304544" progId="CorelDRAW.Graphic.12">
                  <p:embed/>
                </p:oleObj>
              </mc:Choice>
              <mc:Fallback>
                <p:oleObj name="CorelDRAW" r:id="rId5" imgW="3122981" imgH="1304544" progId="CorelDRAW.Graphic.1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143375"/>
                        <a:ext cx="5218113"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9" name="Text Box 7"/>
          <p:cNvSpPr txBox="1">
            <a:spLocks noChangeArrowheads="1"/>
          </p:cNvSpPr>
          <p:nvPr/>
        </p:nvSpPr>
        <p:spPr bwMode="auto">
          <a:xfrm>
            <a:off x="1371600" y="1600200"/>
            <a:ext cx="65532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2.  The logic expression for </a:t>
            </a:r>
            <a:r>
              <a:rPr lang="en-US" altLang="zh-CN" i="1">
                <a:solidFill>
                  <a:schemeClr val="tx2"/>
                </a:solidFill>
                <a:latin typeface="Times New Roman" panose="02020603050405020304" pitchFamily="18" charset="0"/>
                <a:ea typeface="宋体" panose="02010600030101010101" pitchFamily="2" charset="-122"/>
              </a:rPr>
              <a:t>X</a:t>
            </a:r>
            <a:r>
              <a:rPr lang="en-US" altLang="zh-CN">
                <a:solidFill>
                  <a:schemeClr val="tx2"/>
                </a:solidFill>
                <a:latin typeface="Times New Roman" panose="02020603050405020304" pitchFamily="18" charset="0"/>
                <a:ea typeface="宋体" panose="02010600030101010101" pitchFamily="2" charset="-122"/>
              </a:rPr>
              <a:t> is</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a:t>
            </a:r>
            <a:r>
              <a:rPr lang="en-US" altLang="zh-CN" i="1">
                <a:solidFill>
                  <a:schemeClr val="tx2"/>
                </a:solidFill>
                <a:latin typeface="Times New Roman" panose="02020603050405020304" pitchFamily="18" charset="0"/>
                <a:ea typeface="宋体" panose="02010600030101010101" pitchFamily="2" charset="-122"/>
              </a:rPr>
              <a:t>X </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B</a:t>
            </a:r>
            <a:r>
              <a:rPr lang="en-US" altLang="zh-CN">
                <a:solidFill>
                  <a:schemeClr val="tx2"/>
                </a:solidFill>
                <a:latin typeface="Times New Roman" panose="02020603050405020304" pitchFamily="18" charset="0"/>
                <a:ea typeface="宋体" panose="02010600030101010101" pitchFamily="2" charset="-122"/>
              </a:rPr>
              <a:t>(</a:t>
            </a:r>
            <a:r>
              <a:rPr lang="en-US" altLang="zh-CN" i="1">
                <a:solidFill>
                  <a:schemeClr val="tx2"/>
                </a:solidFill>
                <a:latin typeface="Times New Roman" panose="02020603050405020304" pitchFamily="18" charset="0"/>
                <a:ea typeface="宋体" panose="02010600030101010101" pitchFamily="2" charset="-122"/>
              </a:rPr>
              <a:t>A</a:t>
            </a:r>
            <a:r>
              <a:rPr lang="en-US" altLang="zh-CN">
                <a:solidFill>
                  <a:schemeClr val="tx2"/>
                </a:solidFill>
                <a:latin typeface="Times New Roman" panose="02020603050405020304" pitchFamily="18" charset="0"/>
                <a:ea typeface="宋体" panose="02010600030101010101" pitchFamily="2" charset="-122"/>
              </a:rPr>
              <a:t> + </a:t>
            </a:r>
            <a:r>
              <a:rPr lang="en-US" altLang="zh-CN" i="1">
                <a:solidFill>
                  <a:schemeClr val="tx2"/>
                </a:solidFill>
                <a:latin typeface="Times New Roman" panose="02020603050405020304" pitchFamily="18" charset="0"/>
                <a:ea typeface="宋体" panose="02010600030101010101" pitchFamily="2" charset="-122"/>
              </a:rPr>
              <a:t>B</a:t>
            </a:r>
            <a:r>
              <a:rPr lang="en-US" altLang="zh-CN">
                <a:solidFill>
                  <a:schemeClr val="tx2"/>
                </a:solidFill>
                <a:latin typeface="Times New Roman" panose="02020603050405020304" pitchFamily="18" charset="0"/>
                <a:ea typeface="宋体" panose="02010600030101010101" pitchFamily="2" charset="-122"/>
              </a:rPr>
              <a:t>)</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a:t>
            </a:r>
            <a:r>
              <a:rPr lang="en-US" altLang="zh-CN" i="1">
                <a:solidFill>
                  <a:schemeClr val="tx2"/>
                </a:solidFill>
                <a:latin typeface="Times New Roman" panose="02020603050405020304" pitchFamily="18" charset="0"/>
                <a:ea typeface="宋体" panose="02010600030101010101" pitchFamily="2" charset="-122"/>
              </a:rPr>
              <a:t>X </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B + AB</a:t>
            </a:r>
            <a:endParaRPr lang="en-US" altLang="zh-CN">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a:t>
            </a:r>
            <a:r>
              <a:rPr lang="en-US" altLang="zh-CN" i="1">
                <a:solidFill>
                  <a:schemeClr val="tx2"/>
                </a:solidFill>
                <a:latin typeface="Times New Roman" panose="02020603050405020304" pitchFamily="18" charset="0"/>
                <a:ea typeface="宋体" panose="02010600030101010101" pitchFamily="2" charset="-122"/>
              </a:rPr>
              <a:t>X </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B</a:t>
            </a:r>
            <a:r>
              <a:rPr lang="en-US" altLang="zh-CN">
                <a:solidFill>
                  <a:schemeClr val="tx2"/>
                </a:solidFill>
                <a:latin typeface="Times New Roman" panose="02020603050405020304" pitchFamily="18" charset="0"/>
                <a:ea typeface="宋体" panose="02010600030101010101" pitchFamily="2" charset="-122"/>
              </a:rPr>
              <a:t> + </a:t>
            </a:r>
            <a:r>
              <a:rPr lang="en-US" altLang="zh-CN" i="1">
                <a:solidFill>
                  <a:schemeClr val="tx2"/>
                </a:solidFill>
                <a:latin typeface="Times New Roman" panose="02020603050405020304" pitchFamily="18" charset="0"/>
                <a:ea typeface="宋体" panose="02010600030101010101" pitchFamily="2" charset="-122"/>
              </a:rPr>
              <a:t>AB</a:t>
            </a:r>
            <a:r>
              <a:rPr lang="en-US" altLang="zh-CN">
                <a:solidFill>
                  <a:schemeClr val="tx2"/>
                </a:solidFill>
                <a:latin typeface="Times New Roman" panose="02020603050405020304" pitchFamily="18" charset="0"/>
                <a:ea typeface="宋体" panose="02010600030101010101" pitchFamily="2" charset="-122"/>
              </a:rPr>
              <a:t>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d.  </a:t>
            </a:r>
            <a:r>
              <a:rPr lang="en-US" altLang="zh-CN" i="1">
                <a:solidFill>
                  <a:schemeClr val="tx2"/>
                </a:solidFill>
                <a:latin typeface="Times New Roman" panose="02020603050405020304" pitchFamily="18" charset="0"/>
                <a:ea typeface="宋体" panose="02010600030101010101" pitchFamily="2" charset="-122"/>
              </a:rPr>
              <a:t>X </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B</a:t>
            </a:r>
            <a:r>
              <a:rPr lang="en-US" altLang="zh-CN">
                <a:solidFill>
                  <a:schemeClr val="tx2"/>
                </a:solidFill>
                <a:latin typeface="Times New Roman" panose="02020603050405020304" pitchFamily="18" charset="0"/>
                <a:ea typeface="宋体" panose="02010600030101010101" pitchFamily="2" charset="-122"/>
              </a:rPr>
              <a:t>(</a:t>
            </a:r>
            <a:r>
              <a:rPr lang="en-US" altLang="zh-CN" i="1">
                <a:solidFill>
                  <a:schemeClr val="tx2"/>
                </a:solidFill>
                <a:latin typeface="Times New Roman" panose="02020603050405020304" pitchFamily="18" charset="0"/>
                <a:ea typeface="宋体" panose="02010600030101010101" pitchFamily="2" charset="-122"/>
              </a:rPr>
              <a:t>A</a:t>
            </a:r>
            <a:r>
              <a:rPr lang="en-US" altLang="zh-CN">
                <a:solidFill>
                  <a:schemeClr val="tx2"/>
                </a:solidFill>
                <a:latin typeface="Times New Roman" panose="02020603050405020304" pitchFamily="18" charset="0"/>
                <a:ea typeface="宋体" panose="02010600030101010101" pitchFamily="2" charset="-122"/>
              </a:rPr>
              <a:t> + </a:t>
            </a:r>
            <a:r>
              <a:rPr lang="en-US" altLang="zh-CN" i="1">
                <a:solidFill>
                  <a:schemeClr val="tx2"/>
                </a:solidFill>
                <a:latin typeface="Times New Roman" panose="02020603050405020304" pitchFamily="18" charset="0"/>
                <a:ea typeface="宋体" panose="02010600030101010101" pitchFamily="2" charset="-122"/>
              </a:rPr>
              <a:t>B</a:t>
            </a:r>
            <a:r>
              <a:rPr lang="en-US" altLang="zh-CN">
                <a:solidFill>
                  <a:schemeClr val="tx2"/>
                </a:solidFill>
                <a:latin typeface="Times New Roman" panose="02020603050405020304" pitchFamily="18" charset="0"/>
                <a:ea typeface="宋体" panose="02010600030101010101" pitchFamily="2" charset="-122"/>
              </a:rPr>
              <a:t>)</a:t>
            </a:r>
          </a:p>
          <a:p>
            <a:pPr lvl="1" eaLnBrk="1" hangingPunct="1">
              <a:spcBef>
                <a:spcPct val="30000"/>
              </a:spcBef>
              <a:buFontTx/>
              <a:buAutoNum type="arabicPeriod"/>
            </a:pPr>
            <a:endParaRPr lang="en-US" altLang="zh-CN" i="1">
              <a:latin typeface="Times New Roman" panose="02020603050405020304" pitchFamily="18" charset="0"/>
              <a:ea typeface="宋体" panose="02010600030101010101" pitchFamily="2" charset="-122"/>
            </a:endParaRPr>
          </a:p>
        </p:txBody>
      </p:sp>
      <p:sp>
        <p:nvSpPr>
          <p:cNvPr id="110606" name="Line 14"/>
          <p:cNvSpPr>
            <a:spLocks noChangeShapeType="1"/>
          </p:cNvSpPr>
          <p:nvPr/>
        </p:nvSpPr>
        <p:spPr bwMode="auto">
          <a:xfrm>
            <a:off x="3295650" y="2159000"/>
            <a:ext cx="152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7" name="Line 15"/>
          <p:cNvSpPr>
            <a:spLocks noChangeShapeType="1"/>
          </p:cNvSpPr>
          <p:nvPr/>
        </p:nvSpPr>
        <p:spPr bwMode="auto">
          <a:xfrm>
            <a:off x="3302000" y="2635250"/>
            <a:ext cx="152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8" name="Line 16"/>
          <p:cNvSpPr>
            <a:spLocks noChangeShapeType="1"/>
          </p:cNvSpPr>
          <p:nvPr/>
        </p:nvSpPr>
        <p:spPr bwMode="auto">
          <a:xfrm>
            <a:off x="4032250" y="2635250"/>
            <a:ext cx="152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9" name="Line 17"/>
          <p:cNvSpPr>
            <a:spLocks noChangeShapeType="1"/>
          </p:cNvSpPr>
          <p:nvPr/>
        </p:nvSpPr>
        <p:spPr bwMode="auto">
          <a:xfrm>
            <a:off x="3270250" y="3117850"/>
            <a:ext cx="152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8" name="Line 26"/>
          <p:cNvSpPr>
            <a:spLocks noChangeShapeType="1"/>
          </p:cNvSpPr>
          <p:nvPr/>
        </p:nvSpPr>
        <p:spPr bwMode="auto">
          <a:xfrm>
            <a:off x="4114800" y="3581400"/>
            <a:ext cx="152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3" name="Text Box 3"/>
          <p:cNvSpPr txBox="1">
            <a:spLocks noChangeArrowheads="1"/>
          </p:cNvSpPr>
          <p:nvPr/>
        </p:nvSpPr>
        <p:spPr bwMode="auto">
          <a:xfrm>
            <a:off x="914400" y="16002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3.  Generic Array Logic (GAL)</a:t>
            </a:r>
          </a:p>
          <a:p>
            <a:pPr eaLnBrk="1" hangingPunct="1">
              <a:spcBef>
                <a:spcPct val="50000"/>
              </a:spcBef>
            </a:pPr>
            <a:r>
              <a:rPr lang="en-US" altLang="zh-CN">
                <a:solidFill>
                  <a:schemeClr val="tx2"/>
                </a:solidFill>
                <a:ea typeface="宋体" panose="02010600030101010101" pitchFamily="2" charset="-122"/>
              </a:rPr>
              <a:t>	a. is reprogrammable</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uses look-up tables for combinational logic</a:t>
            </a:r>
          </a:p>
          <a:p>
            <a:pPr eaLnBrk="1" hangingPunct="1">
              <a:spcBef>
                <a:spcPct val="50000"/>
              </a:spcBef>
            </a:pPr>
            <a:r>
              <a:rPr lang="en-US" altLang="zh-CN">
                <a:solidFill>
                  <a:schemeClr val="tx2"/>
                </a:solidFill>
                <a:ea typeface="宋体" panose="02010600030101010101" pitchFamily="2" charset="-122"/>
              </a:rPr>
              <a:t>	c. uses SRAM technology</a:t>
            </a:r>
          </a:p>
          <a:p>
            <a:pPr eaLnBrk="1" hangingPunct="1">
              <a:spcBef>
                <a:spcPct val="50000"/>
              </a:spcBef>
            </a:pPr>
            <a:r>
              <a:rPr lang="en-US" altLang="zh-CN">
                <a:solidFill>
                  <a:schemeClr val="tx2"/>
                </a:solidFill>
                <a:ea typeface="宋体" panose="02010600030101010101" pitchFamily="2" charset="-122"/>
              </a:rPr>
              <a:t>	d. all of the above</a:t>
            </a:r>
          </a:p>
          <a:p>
            <a:pPr eaLnBrk="1" hangingPunct="1">
              <a:spcBef>
                <a:spcPct val="50000"/>
              </a:spcBef>
            </a:pPr>
            <a:endParaRPr lang="en-US" altLang="zh-CN">
              <a:solidFill>
                <a:schemeClr val="tx2"/>
              </a:solidFill>
              <a:ea typeface="宋体" panose="02010600030101010101" pitchFamily="2" charset="-122"/>
            </a:endParaRPr>
          </a:p>
        </p:txBody>
      </p:sp>
      <p:sp>
        <p:nvSpPr>
          <p:cNvPr id="11264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1" name="Text Box 3"/>
          <p:cNvSpPr txBox="1">
            <a:spLocks noChangeArrowheads="1"/>
          </p:cNvSpPr>
          <p:nvPr/>
        </p:nvSpPr>
        <p:spPr bwMode="auto">
          <a:xfrm>
            <a:off x="838200" y="1524000"/>
            <a:ext cx="8001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40000"/>
              </a:spcBef>
            </a:pPr>
            <a:r>
              <a:rPr lang="en-US" altLang="zh-CN">
                <a:solidFill>
                  <a:schemeClr val="tx2"/>
                </a:solidFill>
                <a:ea typeface="宋体" panose="02010600030101010101" pitchFamily="2" charset="-122"/>
              </a:rPr>
              <a:t>4. A general block of a CPLD is shown. The center (unmarked) block represents a</a:t>
            </a:r>
          </a:p>
          <a:p>
            <a:pPr eaLnBrk="1" hangingPunct="1">
              <a:spcBef>
                <a:spcPct val="40000"/>
              </a:spcBef>
            </a:pPr>
            <a:r>
              <a:rPr lang="en-US" altLang="zh-CN">
                <a:solidFill>
                  <a:schemeClr val="tx2"/>
                </a:solidFill>
                <a:ea typeface="宋体" panose="02010600030101010101" pitchFamily="2" charset="-122"/>
              </a:rPr>
              <a:t>	a. configurable logic block (CLB)</a:t>
            </a:r>
            <a:r>
              <a:rPr lang="en-US" altLang="zh-CN">
                <a:ea typeface="宋体" panose="02010600030101010101" pitchFamily="2" charset="-122"/>
              </a:rPr>
              <a:t> </a:t>
            </a:r>
            <a:r>
              <a:rPr lang="en-US" altLang="zh-CN">
                <a:solidFill>
                  <a:schemeClr val="tx2"/>
                </a:solidFill>
                <a:ea typeface="宋体" panose="02010600030101010101" pitchFamily="2" charset="-122"/>
              </a:rPr>
              <a:t>	</a:t>
            </a:r>
          </a:p>
          <a:p>
            <a:pPr eaLnBrk="1" hangingPunct="1">
              <a:spcBef>
                <a:spcPct val="40000"/>
              </a:spcBef>
            </a:pPr>
            <a:r>
              <a:rPr lang="en-US" altLang="zh-CN">
                <a:solidFill>
                  <a:schemeClr val="tx2"/>
                </a:solidFill>
                <a:ea typeface="宋体" panose="02010600030101010101" pitchFamily="2" charset="-122"/>
              </a:rPr>
              <a:t>	b. programmable interconnect array (PIA)</a:t>
            </a:r>
          </a:p>
          <a:p>
            <a:pPr eaLnBrk="1" hangingPunct="1">
              <a:spcBef>
                <a:spcPct val="40000"/>
              </a:spcBef>
            </a:pPr>
            <a:r>
              <a:rPr lang="en-US" altLang="zh-CN">
                <a:solidFill>
                  <a:schemeClr val="tx2"/>
                </a:solidFill>
                <a:ea typeface="宋体" panose="02010600030101010101" pitchFamily="2" charset="-122"/>
              </a:rPr>
              <a:t>	c. comparator</a:t>
            </a:r>
          </a:p>
          <a:p>
            <a:pPr eaLnBrk="1" hangingPunct="1">
              <a:spcBef>
                <a:spcPct val="40000"/>
              </a:spcBef>
            </a:pPr>
            <a:r>
              <a:rPr lang="en-US" altLang="zh-CN">
                <a:solidFill>
                  <a:schemeClr val="tx2"/>
                </a:solidFill>
                <a:ea typeface="宋体" panose="02010600030101010101" pitchFamily="2" charset="-122"/>
              </a:rPr>
              <a:t>	d. look-up table (LUT)</a:t>
            </a:r>
          </a:p>
          <a:p>
            <a:pPr eaLnBrk="1" hangingPunct="1">
              <a:spcBef>
                <a:spcPct val="40000"/>
              </a:spcBef>
            </a:pPr>
            <a:endParaRPr lang="en-US" altLang="zh-CN">
              <a:solidFill>
                <a:schemeClr val="tx2"/>
              </a:solidFill>
              <a:ea typeface="宋体" panose="02010600030101010101" pitchFamily="2" charset="-122"/>
            </a:endParaRPr>
          </a:p>
        </p:txBody>
      </p:sp>
      <p:sp>
        <p:nvSpPr>
          <p:cNvPr id="11469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14695" name="Object 7"/>
          <p:cNvGraphicFramePr>
            <a:graphicFrameLocks noChangeAspect="1"/>
          </p:cNvGraphicFramePr>
          <p:nvPr/>
        </p:nvGraphicFramePr>
        <p:xfrm>
          <a:off x="5105400" y="3429000"/>
          <a:ext cx="3657600" cy="3054350"/>
        </p:xfrm>
        <a:graphic>
          <a:graphicData uri="http://schemas.openxmlformats.org/presentationml/2006/ole">
            <mc:AlternateContent xmlns:mc="http://schemas.openxmlformats.org/markup-compatibility/2006">
              <mc:Choice xmlns:v="urn:schemas-microsoft-com:vml" Requires="v">
                <p:oleObj spid="_x0000_s114703" name="CorelDRAW" r:id="rId5" imgW="3220613" imgH="2688742" progId="CorelDRAW.Graphic.13">
                  <p:embed/>
                </p:oleObj>
              </mc:Choice>
              <mc:Fallback>
                <p:oleObj name="CorelDRAW" r:id="rId5" imgW="3220613" imgH="2688742" progId="CorelDRAW.Graphic.1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429000"/>
                        <a:ext cx="36576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8" name="Line 10"/>
          <p:cNvSpPr>
            <a:spLocks noChangeShapeType="1"/>
          </p:cNvSpPr>
          <p:nvPr/>
        </p:nvSpPr>
        <p:spPr bwMode="auto">
          <a:xfrm flipH="1">
            <a:off x="7010400" y="2057400"/>
            <a:ext cx="457200" cy="1676400"/>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39" name="Text Box 3"/>
          <p:cNvSpPr txBox="1">
            <a:spLocks noChangeArrowheads="1"/>
          </p:cNvSpPr>
          <p:nvPr/>
        </p:nvSpPr>
        <p:spPr bwMode="auto">
          <a:xfrm>
            <a:off x="914400" y="16002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5. The diagram represents</a:t>
            </a:r>
          </a:p>
          <a:p>
            <a:pPr eaLnBrk="1" hangingPunct="1">
              <a:spcBef>
                <a:spcPct val="50000"/>
              </a:spcBef>
            </a:pPr>
            <a:r>
              <a:rPr lang="en-US" altLang="zh-CN">
                <a:solidFill>
                  <a:schemeClr val="tx2"/>
                </a:solidFill>
                <a:ea typeface="宋体" panose="02010600030101010101" pitchFamily="2" charset="-122"/>
              </a:rPr>
              <a:t>	a. a PIA</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an FPGA</a:t>
            </a:r>
          </a:p>
          <a:p>
            <a:pPr eaLnBrk="1" hangingPunct="1">
              <a:spcBef>
                <a:spcPct val="50000"/>
              </a:spcBef>
            </a:pPr>
            <a:r>
              <a:rPr lang="en-US" altLang="zh-CN">
                <a:solidFill>
                  <a:schemeClr val="tx2"/>
                </a:solidFill>
                <a:ea typeface="宋体" panose="02010600030101010101" pitchFamily="2" charset="-122"/>
              </a:rPr>
              <a:t>	c. a logic module</a:t>
            </a:r>
          </a:p>
          <a:p>
            <a:pPr eaLnBrk="1" hangingPunct="1">
              <a:spcBef>
                <a:spcPct val="50000"/>
              </a:spcBef>
            </a:pPr>
            <a:r>
              <a:rPr lang="en-US" altLang="zh-CN">
                <a:solidFill>
                  <a:schemeClr val="tx2"/>
                </a:solidFill>
                <a:ea typeface="宋体" panose="02010600030101010101" pitchFamily="2" charset="-122"/>
              </a:rPr>
              <a:t>	d. a macrocell</a:t>
            </a:r>
          </a:p>
          <a:p>
            <a:pPr eaLnBrk="1" hangingPunct="1">
              <a:spcBef>
                <a:spcPct val="50000"/>
              </a:spcBef>
            </a:pPr>
            <a:endParaRPr lang="en-US" altLang="zh-CN">
              <a:solidFill>
                <a:schemeClr val="tx2"/>
              </a:solidFill>
              <a:ea typeface="宋体" panose="02010600030101010101" pitchFamily="2" charset="-122"/>
            </a:endParaRPr>
          </a:p>
        </p:txBody>
      </p:sp>
      <p:sp>
        <p:nvSpPr>
          <p:cNvPr id="11674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16742" name="Object 6"/>
          <p:cNvGraphicFramePr>
            <a:graphicFrameLocks noChangeAspect="1"/>
          </p:cNvGraphicFramePr>
          <p:nvPr/>
        </p:nvGraphicFramePr>
        <p:xfrm>
          <a:off x="4267200" y="2179638"/>
          <a:ext cx="4724400" cy="2882900"/>
        </p:xfrm>
        <a:graphic>
          <a:graphicData uri="http://schemas.openxmlformats.org/presentationml/2006/ole">
            <mc:AlternateContent xmlns:mc="http://schemas.openxmlformats.org/markup-compatibility/2006">
              <mc:Choice xmlns:v="urn:schemas-microsoft-com:vml" Requires="v">
                <p:oleObj spid="_x0000_s116747" name="CorelDRAW" r:id="rId5" imgW="4264954" imgH="2602911" progId="CorelDRAW.Graphic.13">
                  <p:embed/>
                </p:oleObj>
              </mc:Choice>
              <mc:Fallback>
                <p:oleObj name="CorelDRAW" r:id="rId5" imgW="4264954" imgH="2602911"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179638"/>
                        <a:ext cx="472440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87" name="Text Box 3"/>
          <p:cNvSpPr txBox="1">
            <a:spLocks noChangeArrowheads="1"/>
          </p:cNvSpPr>
          <p:nvPr/>
        </p:nvSpPr>
        <p:spPr bwMode="auto">
          <a:xfrm>
            <a:off x="914400" y="16002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6. A programmable device that uses a LUT to generate logic is</a:t>
            </a:r>
          </a:p>
          <a:p>
            <a:pPr eaLnBrk="1" hangingPunct="1">
              <a:spcBef>
                <a:spcPct val="50000"/>
              </a:spcBef>
            </a:pPr>
            <a:r>
              <a:rPr lang="en-US" altLang="zh-CN">
                <a:solidFill>
                  <a:schemeClr val="tx2"/>
                </a:solidFill>
                <a:ea typeface="宋体" panose="02010600030101010101" pitchFamily="2" charset="-122"/>
              </a:rPr>
              <a:t>	a. a PAL</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a GAL</a:t>
            </a:r>
          </a:p>
          <a:p>
            <a:pPr eaLnBrk="1" hangingPunct="1">
              <a:spcBef>
                <a:spcPct val="50000"/>
              </a:spcBef>
            </a:pPr>
            <a:r>
              <a:rPr lang="en-US" altLang="zh-CN">
                <a:solidFill>
                  <a:schemeClr val="tx2"/>
                </a:solidFill>
                <a:ea typeface="宋体" panose="02010600030101010101" pitchFamily="2" charset="-122"/>
              </a:rPr>
              <a:t>	c. an FPGA</a:t>
            </a:r>
          </a:p>
          <a:p>
            <a:pPr eaLnBrk="1" hangingPunct="1">
              <a:spcBef>
                <a:spcPct val="50000"/>
              </a:spcBef>
            </a:pPr>
            <a:r>
              <a:rPr lang="en-US" altLang="zh-CN">
                <a:solidFill>
                  <a:schemeClr val="tx2"/>
                </a:solidFill>
                <a:ea typeface="宋体" panose="02010600030101010101" pitchFamily="2" charset="-122"/>
              </a:rPr>
              <a:t>	d. a CPLD</a:t>
            </a:r>
          </a:p>
          <a:p>
            <a:pPr eaLnBrk="1" hangingPunct="1">
              <a:spcBef>
                <a:spcPct val="50000"/>
              </a:spcBef>
            </a:pPr>
            <a:endParaRPr lang="en-US" altLang="zh-CN">
              <a:solidFill>
                <a:schemeClr val="tx2"/>
              </a:solidFill>
              <a:ea typeface="宋体" panose="02010600030101010101" pitchFamily="2" charset="-122"/>
            </a:endParaRPr>
          </a:p>
        </p:txBody>
      </p:sp>
      <p:sp>
        <p:nvSpPr>
          <p:cNvPr id="11878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914400" y="1600200"/>
            <a:ext cx="7467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40000"/>
              </a:spcBef>
            </a:pPr>
            <a:r>
              <a:rPr lang="en-US" altLang="zh-CN">
                <a:solidFill>
                  <a:schemeClr val="tx2"/>
                </a:solidFill>
                <a:ea typeface="宋体" panose="02010600030101010101" pitchFamily="2" charset="-122"/>
              </a:rPr>
              <a:t>7. The drawings represent two types of </a:t>
            </a:r>
          </a:p>
          <a:p>
            <a:pPr eaLnBrk="1" hangingPunct="1">
              <a:spcBef>
                <a:spcPct val="40000"/>
              </a:spcBef>
            </a:pPr>
            <a:r>
              <a:rPr lang="en-US" altLang="zh-CN">
                <a:solidFill>
                  <a:schemeClr val="tx2"/>
                </a:solidFill>
                <a:ea typeface="宋体" panose="02010600030101010101" pitchFamily="2" charset="-122"/>
              </a:rPr>
              <a:t>	a. expanders</a:t>
            </a:r>
            <a:endParaRPr lang="en-US" altLang="zh-CN" baseline="30000">
              <a:solidFill>
                <a:schemeClr val="tx2"/>
              </a:solidFill>
              <a:ea typeface="宋体" panose="02010600030101010101" pitchFamily="2" charset="-122"/>
            </a:endParaRPr>
          </a:p>
          <a:p>
            <a:pPr eaLnBrk="1" hangingPunct="1">
              <a:spcBef>
                <a:spcPct val="40000"/>
              </a:spcBef>
            </a:pPr>
            <a:r>
              <a:rPr lang="en-US" altLang="zh-CN">
                <a:solidFill>
                  <a:schemeClr val="tx2"/>
                </a:solidFill>
                <a:ea typeface="宋体" panose="02010600030101010101" pitchFamily="2" charset="-122"/>
              </a:rPr>
              <a:t>	b. macrocells</a:t>
            </a:r>
          </a:p>
          <a:p>
            <a:pPr eaLnBrk="1" hangingPunct="1">
              <a:spcBef>
                <a:spcPct val="40000"/>
              </a:spcBef>
            </a:pPr>
            <a:r>
              <a:rPr lang="en-US" altLang="zh-CN">
                <a:solidFill>
                  <a:schemeClr val="tx2"/>
                </a:solidFill>
                <a:ea typeface="宋体" panose="02010600030101010101" pitchFamily="2" charset="-122"/>
              </a:rPr>
              <a:t>	c. logic array blocks</a:t>
            </a:r>
          </a:p>
          <a:p>
            <a:pPr eaLnBrk="1" hangingPunct="1">
              <a:spcBef>
                <a:spcPct val="40000"/>
              </a:spcBef>
            </a:pPr>
            <a:r>
              <a:rPr lang="en-US" altLang="zh-CN">
                <a:solidFill>
                  <a:schemeClr val="tx2"/>
                </a:solidFill>
                <a:ea typeface="宋体" panose="02010600030101010101" pitchFamily="2" charset="-122"/>
              </a:rPr>
              <a:t>	d. sequential logic blocks</a:t>
            </a:r>
          </a:p>
          <a:p>
            <a:pPr eaLnBrk="1" hangingPunct="1">
              <a:spcBef>
                <a:spcPct val="40000"/>
              </a:spcBef>
            </a:pPr>
            <a:endParaRPr lang="en-US" altLang="zh-CN">
              <a:solidFill>
                <a:schemeClr val="tx2"/>
              </a:solidFill>
              <a:ea typeface="宋体" panose="02010600030101010101" pitchFamily="2" charset="-122"/>
            </a:endParaRPr>
          </a:p>
        </p:txBody>
      </p:sp>
      <p:sp>
        <p:nvSpPr>
          <p:cNvPr id="12288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2886" name="Object 6"/>
          <p:cNvGraphicFramePr>
            <a:graphicFrameLocks noChangeAspect="1"/>
          </p:cNvGraphicFramePr>
          <p:nvPr/>
        </p:nvGraphicFramePr>
        <p:xfrm>
          <a:off x="1752600" y="4267200"/>
          <a:ext cx="6172200" cy="1457325"/>
        </p:xfrm>
        <a:graphic>
          <a:graphicData uri="http://schemas.openxmlformats.org/presentationml/2006/ole">
            <mc:AlternateContent xmlns:mc="http://schemas.openxmlformats.org/markup-compatibility/2006">
              <mc:Choice xmlns:v="urn:schemas-microsoft-com:vml" Requires="v">
                <p:oleObj spid="_x0000_s122891" name="CorelDRAW" r:id="rId5" imgW="4418958" imgH="1042660" progId="CorelDRAW.Graphic.13">
                  <p:embed/>
                </p:oleObj>
              </mc:Choice>
              <mc:Fallback>
                <p:oleObj name="CorelDRAW" r:id="rId5" imgW="4418958" imgH="1042660"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267200"/>
                        <a:ext cx="6172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20838" name="Text Box 6"/>
          <p:cNvSpPr txBox="1">
            <a:spLocks noChangeArrowheads="1"/>
          </p:cNvSpPr>
          <p:nvPr/>
        </p:nvSpPr>
        <p:spPr bwMode="auto">
          <a:xfrm>
            <a:off x="914400" y="1524000"/>
            <a:ext cx="65532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8.	VHDL is a</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a. type of FPGA</a:t>
            </a:r>
            <a:r>
              <a:rPr lang="en-US" altLang="zh-CN">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		</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b.  system programming language</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c.  development software</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d. hardware description language (HDL)</a:t>
            </a:r>
          </a:p>
          <a:p>
            <a:pPr eaLnBrk="1" hangingPunct="1">
              <a:spcBef>
                <a:spcPct val="50000"/>
              </a:spcBef>
            </a:pPr>
            <a:endParaRPr lang="en-US" altLang="zh-CN">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Text Box 3"/>
          <p:cNvSpPr txBox="1">
            <a:spLocks noChangeArrowheads="1"/>
          </p:cNvSpPr>
          <p:nvPr/>
        </p:nvSpPr>
        <p:spPr bwMode="auto">
          <a:xfrm>
            <a:off x="914400" y="16002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9. A written description of all of the components and connections in a circuit is called a </a:t>
            </a:r>
          </a:p>
          <a:p>
            <a:pPr eaLnBrk="1" hangingPunct="1">
              <a:spcBef>
                <a:spcPct val="50000"/>
              </a:spcBef>
            </a:pPr>
            <a:r>
              <a:rPr lang="en-US" altLang="zh-CN">
                <a:solidFill>
                  <a:schemeClr val="tx2"/>
                </a:solidFill>
                <a:ea typeface="宋体" panose="02010600030101010101" pitchFamily="2" charset="-122"/>
              </a:rPr>
              <a:t>	a. netlist</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look-up table</a:t>
            </a:r>
          </a:p>
          <a:p>
            <a:pPr eaLnBrk="1" hangingPunct="1">
              <a:spcBef>
                <a:spcPct val="50000"/>
              </a:spcBef>
            </a:pPr>
            <a:r>
              <a:rPr lang="en-US" altLang="zh-CN">
                <a:solidFill>
                  <a:schemeClr val="tx2"/>
                </a:solidFill>
                <a:ea typeface="宋体" panose="02010600030101010101" pitchFamily="2" charset="-122"/>
              </a:rPr>
              <a:t>	c. logic array list</a:t>
            </a:r>
          </a:p>
          <a:p>
            <a:pPr eaLnBrk="1" hangingPunct="1">
              <a:spcBef>
                <a:spcPct val="50000"/>
              </a:spcBef>
            </a:pPr>
            <a:r>
              <a:rPr lang="en-US" altLang="zh-CN">
                <a:solidFill>
                  <a:schemeClr val="tx2"/>
                </a:solidFill>
                <a:ea typeface="宋体" panose="02010600030101010101" pitchFamily="2" charset="-122"/>
              </a:rPr>
              <a:t>	d. simulation table</a:t>
            </a:r>
          </a:p>
          <a:p>
            <a:pPr eaLnBrk="1" hangingPunct="1">
              <a:spcBef>
                <a:spcPct val="50000"/>
              </a:spcBef>
            </a:pPr>
            <a:endParaRPr lang="en-US" altLang="zh-CN">
              <a:solidFill>
                <a:schemeClr val="tx2"/>
              </a:solidFill>
              <a:ea typeface="宋体" panose="02010600030101010101" pitchFamily="2" charset="-122"/>
            </a:endParaRPr>
          </a:p>
        </p:txBody>
      </p:sp>
      <p:sp>
        <p:nvSpPr>
          <p:cNvPr id="12493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 name="Text Box 3"/>
          <p:cNvSpPr txBox="1">
            <a:spLocks noChangeArrowheads="1"/>
          </p:cNvSpPr>
          <p:nvPr/>
        </p:nvSpPr>
        <p:spPr bwMode="auto">
          <a:xfrm>
            <a:off x="914400" y="1600200"/>
            <a:ext cx="746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10. An statement in VHDL is: QNot &lt;=  </a:t>
            </a:r>
            <a:r>
              <a:rPr lang="en-US" altLang="zh-CN" b="1">
                <a:solidFill>
                  <a:schemeClr val="tx2"/>
                </a:solidFill>
                <a:latin typeface="Times New Roman" panose="02020603050405020304" pitchFamily="18" charset="0"/>
                <a:ea typeface="宋体" panose="02010600030101010101" pitchFamily="2" charset="-122"/>
              </a:rPr>
              <a:t>not</a:t>
            </a:r>
            <a:r>
              <a:rPr lang="en-US" altLang="zh-CN">
                <a:solidFill>
                  <a:schemeClr val="tx2"/>
                </a:solidFill>
                <a:latin typeface="Times New Roman" panose="02020603050405020304" pitchFamily="18" charset="0"/>
                <a:ea typeface="宋体" panose="02010600030101010101" pitchFamily="2" charset="-122"/>
              </a:rPr>
              <a:t> B </a:t>
            </a:r>
            <a:r>
              <a:rPr lang="en-US" altLang="zh-CN" b="1">
                <a:solidFill>
                  <a:schemeClr val="tx2"/>
                </a:solidFill>
                <a:latin typeface="Times New Roman" panose="02020603050405020304" pitchFamily="18" charset="0"/>
                <a:ea typeface="宋体" panose="02010600030101010101" pitchFamily="2" charset="-122"/>
              </a:rPr>
              <a:t>or not</a:t>
            </a:r>
            <a:r>
              <a:rPr lang="en-US" altLang="zh-CN">
                <a:solidFill>
                  <a:schemeClr val="tx2"/>
                </a:solidFill>
                <a:latin typeface="Times New Roman" panose="02020603050405020304" pitchFamily="18" charset="0"/>
                <a:ea typeface="宋体" panose="02010600030101010101" pitchFamily="2" charset="-122"/>
              </a:rPr>
              <a:t> Q;. The &lt;= characters cause </a:t>
            </a:r>
          </a:p>
          <a:p>
            <a:pPr lvl="2">
              <a:spcBef>
                <a:spcPct val="40000"/>
              </a:spcBef>
              <a:buFontTx/>
              <a:buAutoNum type="alphaLcPeriod"/>
            </a:pPr>
            <a:r>
              <a:rPr lang="en-US" altLang="zh-CN">
                <a:solidFill>
                  <a:schemeClr val="tx2"/>
                </a:solidFill>
                <a:latin typeface="Times New Roman" panose="02020603050405020304" pitchFamily="18" charset="0"/>
                <a:ea typeface="宋体" panose="02010600030101010101" pitchFamily="2" charset="-122"/>
              </a:rPr>
              <a:t>variable on the left to be complemented </a:t>
            </a:r>
          </a:p>
          <a:p>
            <a:pPr lvl="2">
              <a:spcBef>
                <a:spcPct val="40000"/>
              </a:spcBef>
              <a:buFontTx/>
              <a:buAutoNum type="alphaLcPeriod"/>
            </a:pPr>
            <a:r>
              <a:rPr lang="en-US" altLang="zh-CN">
                <a:solidFill>
                  <a:schemeClr val="tx2"/>
                </a:solidFill>
                <a:latin typeface="Times New Roman" panose="02020603050405020304" pitchFamily="18" charset="0"/>
                <a:ea typeface="宋体" panose="02010600030101010101" pitchFamily="2" charset="-122"/>
              </a:rPr>
              <a:t>expression on the right to be assigned to the variable on the left</a:t>
            </a:r>
          </a:p>
          <a:p>
            <a:pPr lvl="2">
              <a:spcBef>
                <a:spcPct val="40000"/>
              </a:spcBef>
              <a:buFontTx/>
              <a:buAutoNum type="alphaLcPeriod"/>
            </a:pPr>
            <a:r>
              <a:rPr lang="en-US" altLang="zh-CN">
                <a:solidFill>
                  <a:schemeClr val="tx2"/>
                </a:solidFill>
                <a:latin typeface="Times New Roman" panose="02020603050405020304" pitchFamily="18" charset="0"/>
                <a:ea typeface="宋体" panose="02010600030101010101" pitchFamily="2" charset="-122"/>
              </a:rPr>
              <a:t>variable on the left to be assigned the smaller of two values </a:t>
            </a:r>
          </a:p>
          <a:p>
            <a:pPr lvl="2">
              <a:spcBef>
                <a:spcPct val="40000"/>
              </a:spcBef>
              <a:buFontTx/>
              <a:buAutoNum type="alphaLcPeriod"/>
            </a:pPr>
            <a:r>
              <a:rPr lang="en-US" altLang="zh-CN">
                <a:solidFill>
                  <a:schemeClr val="tx2"/>
                </a:solidFill>
                <a:latin typeface="Times New Roman" panose="02020603050405020304" pitchFamily="18" charset="0"/>
                <a:ea typeface="宋体" panose="02010600030101010101" pitchFamily="2" charset="-122"/>
              </a:rPr>
              <a:t>constant on the left to be assigned to the expression on the right</a:t>
            </a:r>
          </a:p>
        </p:txBody>
      </p:sp>
      <p:sp>
        <p:nvSpPr>
          <p:cNvPr id="12698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3" name="Rectangle 7"/>
          <p:cNvSpPr>
            <a:spLocks noChangeArrowheads="1"/>
          </p:cNvSpPr>
          <p:nvPr/>
        </p:nvSpPr>
        <p:spPr bwMode="auto">
          <a:xfrm>
            <a:off x="3200400" y="1981200"/>
            <a:ext cx="28194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Text Box 8"/>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Answers:</a:t>
            </a:r>
          </a:p>
          <a:p>
            <a:pPr eaLnBrk="1" hangingPunct="1">
              <a:spcBef>
                <a:spcPct val="50000"/>
              </a:spcBef>
            </a:pPr>
            <a:r>
              <a:rPr lang="en-US" altLang="zh-CN">
                <a:ea typeface="宋体" panose="02010600030101010101" pitchFamily="2" charset="-122"/>
              </a:rPr>
              <a:t>1.  a</a:t>
            </a:r>
          </a:p>
          <a:p>
            <a:pPr eaLnBrk="1" hangingPunct="1">
              <a:spcBef>
                <a:spcPct val="50000"/>
              </a:spcBef>
            </a:pPr>
            <a:r>
              <a:rPr lang="en-US" altLang="zh-CN">
                <a:ea typeface="宋体" panose="02010600030101010101" pitchFamily="2" charset="-122"/>
              </a:rPr>
              <a:t>2.  c</a:t>
            </a:r>
          </a:p>
          <a:p>
            <a:pPr eaLnBrk="1" hangingPunct="1">
              <a:spcBef>
                <a:spcPct val="50000"/>
              </a:spcBef>
            </a:pPr>
            <a:r>
              <a:rPr lang="en-US" altLang="zh-CN">
                <a:ea typeface="宋体" panose="02010600030101010101" pitchFamily="2" charset="-122"/>
              </a:rPr>
              <a:t>3.  a</a:t>
            </a:r>
          </a:p>
          <a:p>
            <a:pPr eaLnBrk="1" hangingPunct="1">
              <a:spcBef>
                <a:spcPct val="50000"/>
              </a:spcBef>
            </a:pPr>
            <a:r>
              <a:rPr lang="en-US" altLang="zh-CN">
                <a:ea typeface="宋体" panose="02010600030101010101" pitchFamily="2" charset="-122"/>
              </a:rPr>
              <a:t>4.  b</a:t>
            </a:r>
          </a:p>
          <a:p>
            <a:pPr eaLnBrk="1" hangingPunct="1">
              <a:spcBef>
                <a:spcPct val="50000"/>
              </a:spcBef>
            </a:pPr>
            <a:r>
              <a:rPr lang="en-US" altLang="zh-CN">
                <a:ea typeface="宋体" panose="02010600030101010101" pitchFamily="2" charset="-122"/>
              </a:rPr>
              <a:t>5.  d</a:t>
            </a:r>
          </a:p>
        </p:txBody>
      </p:sp>
      <p:sp>
        <p:nvSpPr>
          <p:cNvPr id="106505" name="Text Box 9"/>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6.  c</a:t>
            </a:r>
          </a:p>
          <a:p>
            <a:pPr eaLnBrk="1" hangingPunct="1">
              <a:spcBef>
                <a:spcPct val="50000"/>
              </a:spcBef>
            </a:pPr>
            <a:r>
              <a:rPr lang="en-US" altLang="zh-CN">
                <a:ea typeface="宋体" panose="02010600030101010101" pitchFamily="2" charset="-122"/>
              </a:rPr>
              <a:t>7.  b</a:t>
            </a:r>
          </a:p>
          <a:p>
            <a:pPr eaLnBrk="1" hangingPunct="1">
              <a:spcBef>
                <a:spcPct val="50000"/>
              </a:spcBef>
            </a:pPr>
            <a:r>
              <a:rPr lang="en-US" altLang="zh-CN">
                <a:ea typeface="宋体" panose="02010600030101010101" pitchFamily="2" charset="-122"/>
              </a:rPr>
              <a:t>8.  d</a:t>
            </a:r>
          </a:p>
          <a:p>
            <a:pPr eaLnBrk="1" hangingPunct="1">
              <a:spcBef>
                <a:spcPct val="50000"/>
              </a:spcBef>
            </a:pPr>
            <a:r>
              <a:rPr lang="en-US" altLang="zh-CN">
                <a:ea typeface="宋体" panose="02010600030101010101" pitchFamily="2" charset="-122"/>
              </a:rPr>
              <a:t>9.  a</a:t>
            </a:r>
          </a:p>
          <a:p>
            <a:pPr eaLnBrk="1" hangingPunct="1">
              <a:spcBef>
                <a:spcPct val="50000"/>
              </a:spcBef>
            </a:pPr>
            <a:r>
              <a:rPr lang="en-US" altLang="zh-CN">
                <a:ea typeface="宋体" panose="02010600030101010101" pitchFamily="2" charset="-122"/>
              </a:rPr>
              <a:t>10. b</a:t>
            </a:r>
          </a:p>
          <a:p>
            <a:pPr eaLnBrk="1" hangingPunct="1">
              <a:spcBef>
                <a:spcPct val="50000"/>
              </a:spcBef>
            </a:pPr>
            <a:endParaRPr lang="en-US" altLang="zh-CN">
              <a:ea typeface="宋体" panose="02010600030101010101" pitchFamily="2" charset="-122"/>
            </a:endParaRPr>
          </a:p>
        </p:txBody>
      </p:sp>
      <p:sp>
        <p:nvSpPr>
          <p:cNvPr id="106506" name="WordArt 10"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107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107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1076" name="Rectangle 4"/>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
        <p:nvSpPr>
          <p:cNvPr id="131082" name="Text Box 10"/>
          <p:cNvSpPr txBox="1">
            <a:spLocks noChangeArrowheads="1"/>
          </p:cNvSpPr>
          <p:nvPr/>
        </p:nvSpPr>
        <p:spPr bwMode="auto">
          <a:xfrm>
            <a:off x="990600" y="3429000"/>
            <a:ext cx="2743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panose="02010600030101010101" pitchFamily="2" charset="-122"/>
              </a:rPr>
              <a:t>PALs </a:t>
            </a:r>
            <a:r>
              <a:rPr lang="en-US" altLang="zh-CN" sz="2000">
                <a:ea typeface="宋体" panose="02010600030101010101" pitchFamily="2" charset="-122"/>
              </a:rPr>
              <a:t>have a one time programmable (OTP) array, in which fuses are permanently blown, creating the product terms in an AND array. </a:t>
            </a:r>
          </a:p>
        </p:txBody>
      </p:sp>
      <p:sp>
        <p:nvSpPr>
          <p:cNvPr id="131084" name="Text Box 12"/>
          <p:cNvSpPr txBox="1">
            <a:spLocks noChangeArrowheads="1"/>
          </p:cNvSpPr>
          <p:nvPr/>
        </p:nvSpPr>
        <p:spPr bwMode="auto">
          <a:xfrm>
            <a:off x="914400" y="16764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All PLDs contain arrays. Two important SPLDs are </a:t>
            </a:r>
            <a:r>
              <a:rPr lang="en-US" altLang="zh-CN" b="1">
                <a:ea typeface="宋体" panose="02010600030101010101" pitchFamily="2" charset="-122"/>
              </a:rPr>
              <a:t>PALs</a:t>
            </a:r>
            <a:r>
              <a:rPr lang="en-US" altLang="zh-CN">
                <a:ea typeface="宋体" panose="02010600030101010101" pitchFamily="2" charset="-122"/>
              </a:rPr>
              <a:t> (Programmable Array Logic) and </a:t>
            </a:r>
            <a:r>
              <a:rPr lang="en-US" altLang="zh-CN" b="1">
                <a:ea typeface="宋体" panose="02010600030101010101" pitchFamily="2" charset="-122"/>
              </a:rPr>
              <a:t>GALs</a:t>
            </a:r>
            <a:r>
              <a:rPr lang="en-US" altLang="zh-CN">
                <a:ea typeface="宋体" panose="02010600030101010101" pitchFamily="2" charset="-122"/>
              </a:rPr>
              <a:t> (Generic Array Logic). A typical array consists of a matrix of conductors connected in rows and columns to AND gates.</a:t>
            </a:r>
          </a:p>
        </p:txBody>
      </p:sp>
      <p:sp>
        <p:nvSpPr>
          <p:cNvPr id="131086" name="Text Box 14"/>
          <p:cNvSpPr txBox="1">
            <a:spLocks noChangeArrowheads="1"/>
          </p:cNvSpPr>
          <p:nvPr/>
        </p:nvSpPr>
        <p:spPr bwMode="auto">
          <a:xfrm>
            <a:off x="4572000" y="54864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Simplified AND-OR array</a:t>
            </a:r>
          </a:p>
        </p:txBody>
      </p:sp>
      <p:sp>
        <p:nvSpPr>
          <p:cNvPr id="131087" name="Text Box 15"/>
          <p:cNvSpPr txBox="1">
            <a:spLocks noChangeArrowheads="1"/>
          </p:cNvSpPr>
          <p:nvPr/>
        </p:nvSpPr>
        <p:spPr bwMode="auto">
          <a:xfrm>
            <a:off x="8229600" y="4267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X</a:t>
            </a:r>
          </a:p>
        </p:txBody>
      </p:sp>
      <p:sp>
        <p:nvSpPr>
          <p:cNvPr id="131088" name="Text Box 16"/>
          <p:cNvSpPr txBox="1">
            <a:spLocks noChangeArrowheads="1"/>
          </p:cNvSpPr>
          <p:nvPr/>
        </p:nvSpPr>
        <p:spPr bwMode="auto">
          <a:xfrm>
            <a:off x="3962400" y="3352800"/>
            <a:ext cx="21336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3300"/>
                </a:solidFill>
                <a:ea typeface="宋体" panose="02010600030101010101" pitchFamily="2" charset="-122"/>
              </a:rPr>
              <a:t>A            A            B           B</a:t>
            </a:r>
          </a:p>
        </p:txBody>
      </p:sp>
      <p:sp>
        <p:nvSpPr>
          <p:cNvPr id="131092" name="Line 20"/>
          <p:cNvSpPr>
            <a:spLocks noChangeShapeType="1"/>
          </p:cNvSpPr>
          <p:nvPr/>
        </p:nvSpPr>
        <p:spPr bwMode="auto">
          <a:xfrm>
            <a:off x="5689600" y="33909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3" name="Line 21"/>
          <p:cNvSpPr>
            <a:spLocks noChangeShapeType="1"/>
          </p:cNvSpPr>
          <p:nvPr/>
        </p:nvSpPr>
        <p:spPr bwMode="auto">
          <a:xfrm>
            <a:off x="4629150" y="33909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1094" name="Object 22"/>
          <p:cNvGraphicFramePr>
            <a:graphicFrameLocks noChangeAspect="1"/>
          </p:cNvGraphicFramePr>
          <p:nvPr/>
        </p:nvGraphicFramePr>
        <p:xfrm>
          <a:off x="3897313" y="3619500"/>
          <a:ext cx="4572000" cy="1917700"/>
        </p:xfrm>
        <a:graphic>
          <a:graphicData uri="http://schemas.openxmlformats.org/presentationml/2006/ole">
            <mc:AlternateContent xmlns:mc="http://schemas.openxmlformats.org/markup-compatibility/2006">
              <mc:Choice xmlns:v="urn:schemas-microsoft-com:vml" Requires="v">
                <p:oleObj spid="_x0000_s131099" name="CorelDRAW" r:id="rId5" imgW="3152274" imgH="1322913" progId="CorelDRAW.Graphic.13">
                  <p:embed/>
                </p:oleObj>
              </mc:Choice>
              <mc:Fallback>
                <p:oleObj name="CorelDRAW" r:id="rId5" imgW="3152274" imgH="1322913" progId="CorelDRAW.Graphic.1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313" y="3619500"/>
                        <a:ext cx="457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82">
                                            <p:txEl>
                                              <p:pRg st="0" end="0"/>
                                            </p:txEl>
                                          </p:spTgt>
                                        </p:tgtEl>
                                        <p:attrNameLst>
                                          <p:attrName>style.visibility</p:attrName>
                                        </p:attrNameLst>
                                      </p:cBhvr>
                                      <p:to>
                                        <p:strVal val="visible"/>
                                      </p:to>
                                    </p:set>
                                    <p:animEffect transition="in" filter="wipe(left)">
                                      <p:cBhvr>
                                        <p:cTn id="7" dur="500"/>
                                        <p:tgtEl>
                                          <p:spTgt spid="1310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312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312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3128" name="Text Box 8"/>
          <p:cNvSpPr txBox="1">
            <a:spLocks noChangeArrowheads="1"/>
          </p:cNvSpPr>
          <p:nvPr/>
        </p:nvSpPr>
        <p:spPr bwMode="auto">
          <a:xfrm>
            <a:off x="8077200" y="3886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X</a:t>
            </a:r>
          </a:p>
        </p:txBody>
      </p:sp>
      <p:sp>
        <p:nvSpPr>
          <p:cNvPr id="133129" name="Text Box 9"/>
          <p:cNvSpPr txBox="1">
            <a:spLocks noChangeArrowheads="1"/>
          </p:cNvSpPr>
          <p:nvPr/>
        </p:nvSpPr>
        <p:spPr bwMode="auto">
          <a:xfrm>
            <a:off x="3810000" y="2971800"/>
            <a:ext cx="21336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3300"/>
                </a:solidFill>
                <a:ea typeface="宋体" panose="02010600030101010101" pitchFamily="2" charset="-122"/>
              </a:rPr>
              <a:t>A            A            B           B</a:t>
            </a:r>
          </a:p>
        </p:txBody>
      </p:sp>
      <p:sp>
        <p:nvSpPr>
          <p:cNvPr id="133130" name="Line 10"/>
          <p:cNvSpPr>
            <a:spLocks noChangeShapeType="1"/>
          </p:cNvSpPr>
          <p:nvPr/>
        </p:nvSpPr>
        <p:spPr bwMode="auto">
          <a:xfrm>
            <a:off x="5537200" y="30099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1" name="Line 11"/>
          <p:cNvSpPr>
            <a:spLocks noChangeShapeType="1"/>
          </p:cNvSpPr>
          <p:nvPr/>
        </p:nvSpPr>
        <p:spPr bwMode="auto">
          <a:xfrm>
            <a:off x="4476750" y="30099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33" name="Object 13"/>
          <p:cNvGraphicFramePr>
            <a:graphicFrameLocks noChangeAspect="1"/>
          </p:cNvGraphicFramePr>
          <p:nvPr/>
        </p:nvGraphicFramePr>
        <p:xfrm>
          <a:off x="3733800" y="3200400"/>
          <a:ext cx="4533900" cy="1901825"/>
        </p:xfrm>
        <a:graphic>
          <a:graphicData uri="http://schemas.openxmlformats.org/presentationml/2006/ole">
            <mc:AlternateContent xmlns:mc="http://schemas.openxmlformats.org/markup-compatibility/2006">
              <mc:Choice xmlns:v="urn:schemas-microsoft-com:vml" Requires="v">
                <p:oleObj spid="_x0000_s133151" name="CorelDRAW" r:id="rId5" imgW="3152274" imgH="1322913" progId="CorelDRAW.Graphic.13">
                  <p:embed/>
                </p:oleObj>
              </mc:Choice>
              <mc:Fallback>
                <p:oleObj name="CorelDRAW" r:id="rId5" imgW="3152274" imgH="1322913" progId="CorelDRAW.Graphic.1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00400"/>
                        <a:ext cx="4533900"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4" name="Text Box 14"/>
          <p:cNvSpPr txBox="1">
            <a:spLocks noChangeArrowheads="1"/>
          </p:cNvSpPr>
          <p:nvPr/>
        </p:nvSpPr>
        <p:spPr bwMode="auto">
          <a:xfrm>
            <a:off x="838200" y="3886200"/>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What function is represented by the array?</a:t>
            </a:r>
          </a:p>
        </p:txBody>
      </p:sp>
      <p:sp>
        <p:nvSpPr>
          <p:cNvPr id="133136" name="WordArt 16"/>
          <p:cNvSpPr>
            <a:spLocks noChangeArrowheads="1" noChangeShapeType="1" noTextEdit="1"/>
          </p:cNvSpPr>
          <p:nvPr/>
        </p:nvSpPr>
        <p:spPr bwMode="auto">
          <a:xfrm>
            <a:off x="838200" y="34290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3137" name="WordArt 17"/>
          <p:cNvSpPr>
            <a:spLocks noChangeArrowheads="1" noChangeShapeType="1" noTextEdit="1"/>
          </p:cNvSpPr>
          <p:nvPr/>
        </p:nvSpPr>
        <p:spPr bwMode="auto">
          <a:xfrm>
            <a:off x="838200" y="5029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3139" name="Text Box 19"/>
          <p:cNvSpPr txBox="1">
            <a:spLocks noChangeArrowheads="1"/>
          </p:cNvSpPr>
          <p:nvPr/>
        </p:nvSpPr>
        <p:spPr bwMode="auto">
          <a:xfrm>
            <a:off x="1295400" y="5562600"/>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function represents an </a:t>
            </a:r>
            <a:r>
              <a:rPr lang="en-US" altLang="zh-CN" sz="2000">
                <a:solidFill>
                  <a:srgbClr val="FF3300"/>
                </a:solidFill>
                <a:ea typeface="宋体" panose="02010600030101010101" pitchFamily="2" charset="-122"/>
              </a:rPr>
              <a:t>XOR</a:t>
            </a:r>
            <a:r>
              <a:rPr lang="en-US" altLang="zh-CN" sz="2000">
                <a:ea typeface="宋体" panose="02010600030101010101" pitchFamily="2" charset="-122"/>
              </a:rPr>
              <a:t> gate.</a:t>
            </a:r>
          </a:p>
        </p:txBody>
      </p:sp>
      <p:sp>
        <p:nvSpPr>
          <p:cNvPr id="133141" name="Text Box 21"/>
          <p:cNvSpPr txBox="1">
            <a:spLocks noChangeArrowheads="1"/>
          </p:cNvSpPr>
          <p:nvPr/>
        </p:nvSpPr>
        <p:spPr bwMode="auto">
          <a:xfrm>
            <a:off x="2130425" y="51435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rgbClr val="FF3300"/>
                </a:solidFill>
                <a:ea typeface="宋体" panose="02010600030101010101" pitchFamily="2" charset="-122"/>
              </a:rPr>
              <a:t>X = AB + AB</a:t>
            </a:r>
          </a:p>
        </p:txBody>
      </p:sp>
      <p:sp>
        <p:nvSpPr>
          <p:cNvPr id="133142" name="Line 22"/>
          <p:cNvSpPr>
            <a:spLocks noChangeShapeType="1"/>
          </p:cNvSpPr>
          <p:nvPr/>
        </p:nvSpPr>
        <p:spPr bwMode="auto">
          <a:xfrm>
            <a:off x="2698750" y="5213350"/>
            <a:ext cx="152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3" name="Line 23"/>
          <p:cNvSpPr>
            <a:spLocks noChangeShapeType="1"/>
          </p:cNvSpPr>
          <p:nvPr/>
        </p:nvSpPr>
        <p:spPr bwMode="auto">
          <a:xfrm>
            <a:off x="3479800" y="5213350"/>
            <a:ext cx="152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4" name="Rectangle 24"/>
          <p:cNvSpPr>
            <a:spLocks noChangeArrowheads="1"/>
          </p:cNvSpPr>
          <p:nvPr/>
        </p:nvSpPr>
        <p:spPr bwMode="auto">
          <a:xfrm>
            <a:off x="2133600" y="5105400"/>
            <a:ext cx="1600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5" name="Text Box 25"/>
          <p:cNvSpPr txBox="1">
            <a:spLocks noChangeArrowheads="1"/>
          </p:cNvSpPr>
          <p:nvPr/>
        </p:nvSpPr>
        <p:spPr bwMode="auto">
          <a:xfrm>
            <a:off x="914400" y="16764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PALs are programmed with a specialized programmer that blows selected internal fuse links. After blowing the fuses, the array represents the Boolean logic expression for the desired circuit.</a:t>
            </a:r>
          </a:p>
        </p:txBody>
      </p:sp>
      <p:sp>
        <p:nvSpPr>
          <p:cNvPr id="133146" name="Rectangle 26"/>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36"/>
                                        </p:tgtEl>
                                        <p:attrNameLst>
                                          <p:attrName>style.visibility</p:attrName>
                                        </p:attrNameLst>
                                      </p:cBhvr>
                                      <p:to>
                                        <p:strVal val="visible"/>
                                      </p:to>
                                    </p:set>
                                    <p:animEffect transition="in" filter="wipe(left)">
                                      <p:cBhvr>
                                        <p:cTn id="7" dur="500"/>
                                        <p:tgtEl>
                                          <p:spTgt spid="13313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133134"/>
                                        </p:tgtEl>
                                        <p:attrNameLst>
                                          <p:attrName>style.visibility</p:attrName>
                                        </p:attrNameLst>
                                      </p:cBhvr>
                                      <p:to>
                                        <p:strVal val="visible"/>
                                      </p:to>
                                    </p:set>
                                    <p:animEffect transition="in" filter="fade">
                                      <p:cBhvr>
                                        <p:cTn id="10" dur="1000"/>
                                        <p:tgtEl>
                                          <p:spTgt spid="133134"/>
                                        </p:tgtEl>
                                      </p:cBhvr>
                                    </p:animEffect>
                                    <p:anim calcmode="lin" valueType="num">
                                      <p:cBhvr>
                                        <p:cTn id="11" dur="1000" fill="hold"/>
                                        <p:tgtEl>
                                          <p:spTgt spid="133134"/>
                                        </p:tgtEl>
                                        <p:attrNameLst>
                                          <p:attrName>ppt_x</p:attrName>
                                        </p:attrNameLst>
                                      </p:cBhvr>
                                      <p:tavLst>
                                        <p:tav tm="0">
                                          <p:val>
                                            <p:strVal val="#ppt_x"/>
                                          </p:val>
                                        </p:tav>
                                        <p:tav tm="100000">
                                          <p:val>
                                            <p:strVal val="#ppt_x"/>
                                          </p:val>
                                        </p:tav>
                                      </p:tavLst>
                                    </p:anim>
                                    <p:anim calcmode="lin" valueType="num">
                                      <p:cBhvr>
                                        <p:cTn id="12" dur="900" decel="100000" fill="hold"/>
                                        <p:tgtEl>
                                          <p:spTgt spid="13313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33134"/>
                                        </p:tgtEl>
                                        <p:attrNameLst>
                                          <p:attrName>ppt_y</p:attrName>
                                        </p:attrNameLst>
                                      </p:cBhvr>
                                      <p:tavLst>
                                        <p:tav tm="0">
                                          <p:val>
                                            <p:strVal val="#ppt_y-.03"/>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137"/>
                                        </p:tgtEl>
                                        <p:attrNameLst>
                                          <p:attrName>style.visibility</p:attrName>
                                        </p:attrNameLst>
                                      </p:cBhvr>
                                      <p:to>
                                        <p:strVal val="visible"/>
                                      </p:to>
                                    </p:set>
                                    <p:animEffect transition="in" filter="dissolve">
                                      <p:cBhvr>
                                        <p:cTn id="18" dur="500"/>
                                        <p:tgtEl>
                                          <p:spTgt spid="133137"/>
                                        </p:tgtEl>
                                      </p:cBhvr>
                                    </p:animEffect>
                                  </p:childTnLst>
                                </p:cTn>
                              </p:par>
                            </p:childTnLst>
                          </p:cTn>
                        </p:par>
                        <p:par>
                          <p:cTn id="19" fill="hold" nodeType="afterGroup">
                            <p:stCondLst>
                              <p:cond delay="500"/>
                            </p:stCondLst>
                            <p:childTnLst>
                              <p:par>
                                <p:cTn id="20" presetID="22" presetClass="exit" presetSubtype="8" fill="hold" grpId="0" nodeType="afterEffect">
                                  <p:stCondLst>
                                    <p:cond delay="0"/>
                                  </p:stCondLst>
                                  <p:childTnLst>
                                    <p:animEffect transition="out" filter="wipe(left)">
                                      <p:cBhvr>
                                        <p:cTn id="21" dur="500"/>
                                        <p:tgtEl>
                                          <p:spTgt spid="133144"/>
                                        </p:tgtEl>
                                      </p:cBhvr>
                                    </p:animEffect>
                                    <p:set>
                                      <p:cBhvr>
                                        <p:cTn id="22" dur="1" fill="hold">
                                          <p:stCondLst>
                                            <p:cond delay="499"/>
                                          </p:stCondLst>
                                        </p:cTn>
                                        <p:tgtEl>
                                          <p:spTgt spid="13314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33139"/>
                                        </p:tgtEl>
                                        <p:attrNameLst>
                                          <p:attrName>style.visibility</p:attrName>
                                        </p:attrNameLst>
                                      </p:cBhvr>
                                      <p:to>
                                        <p:strVal val="visible"/>
                                      </p:to>
                                    </p:set>
                                    <p:animEffect transition="in" filter="fade">
                                      <p:cBhvr>
                                        <p:cTn id="27" dur="1000"/>
                                        <p:tgtEl>
                                          <p:spTgt spid="133139"/>
                                        </p:tgtEl>
                                      </p:cBhvr>
                                    </p:animEffect>
                                    <p:anim calcmode="lin" valueType="num">
                                      <p:cBhvr>
                                        <p:cTn id="28" dur="1000" fill="hold"/>
                                        <p:tgtEl>
                                          <p:spTgt spid="133139"/>
                                        </p:tgtEl>
                                        <p:attrNameLst>
                                          <p:attrName>ppt_x</p:attrName>
                                        </p:attrNameLst>
                                      </p:cBhvr>
                                      <p:tavLst>
                                        <p:tav tm="0">
                                          <p:val>
                                            <p:strVal val="#ppt_x"/>
                                          </p:val>
                                        </p:tav>
                                        <p:tav tm="100000">
                                          <p:val>
                                            <p:strVal val="#ppt_x"/>
                                          </p:val>
                                        </p:tav>
                                      </p:tavLst>
                                    </p:anim>
                                    <p:anim calcmode="lin" valueType="num">
                                      <p:cBhvr>
                                        <p:cTn id="29" dur="900" decel="100000" fill="hold"/>
                                        <p:tgtEl>
                                          <p:spTgt spid="13313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31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P spid="133136" grpId="0" animBg="1"/>
      <p:bldP spid="133137" grpId="0" animBg="1"/>
      <p:bldP spid="133139" grpId="0"/>
      <p:bldP spid="13314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517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517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5186" name="Text Box 18"/>
          <p:cNvSpPr txBox="1">
            <a:spLocks noChangeArrowheads="1"/>
          </p:cNvSpPr>
          <p:nvPr/>
        </p:nvSpPr>
        <p:spPr bwMode="auto">
          <a:xfrm>
            <a:off x="914400" y="16764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GAL (Generic Array Logic) is similar to a PAL but can be reprogrammed. For this reason, they are useful for new product development (prototyping) and for training purposes.</a:t>
            </a:r>
          </a:p>
        </p:txBody>
      </p:sp>
      <p:sp>
        <p:nvSpPr>
          <p:cNvPr id="135190" name="Text Box 22"/>
          <p:cNvSpPr txBox="1">
            <a:spLocks noChangeArrowheads="1"/>
          </p:cNvSpPr>
          <p:nvPr/>
        </p:nvSpPr>
        <p:spPr bwMode="auto">
          <a:xfrm>
            <a:off x="4267200" y="2895600"/>
            <a:ext cx="21336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3300"/>
                </a:solidFill>
                <a:ea typeface="宋体" panose="02010600030101010101" pitchFamily="2" charset="-122"/>
              </a:rPr>
              <a:t>A            A            B           B</a:t>
            </a:r>
          </a:p>
        </p:txBody>
      </p:sp>
      <p:sp>
        <p:nvSpPr>
          <p:cNvPr id="135191" name="Line 23"/>
          <p:cNvSpPr>
            <a:spLocks noChangeShapeType="1"/>
          </p:cNvSpPr>
          <p:nvPr/>
        </p:nvSpPr>
        <p:spPr bwMode="auto">
          <a:xfrm>
            <a:off x="5994400" y="29337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2" name="Line 24"/>
          <p:cNvSpPr>
            <a:spLocks noChangeShapeType="1"/>
          </p:cNvSpPr>
          <p:nvPr/>
        </p:nvSpPr>
        <p:spPr bwMode="auto">
          <a:xfrm>
            <a:off x="4933950" y="29337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95" name="Text Box 27"/>
          <p:cNvSpPr txBox="1">
            <a:spLocks noChangeArrowheads="1"/>
          </p:cNvSpPr>
          <p:nvPr/>
        </p:nvSpPr>
        <p:spPr bwMode="auto">
          <a:xfrm>
            <a:off x="8305800" y="4038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X</a:t>
            </a:r>
          </a:p>
        </p:txBody>
      </p:sp>
      <p:graphicFrame>
        <p:nvGraphicFramePr>
          <p:cNvPr id="135196" name="Object 28"/>
          <p:cNvGraphicFramePr>
            <a:graphicFrameLocks noChangeAspect="1"/>
          </p:cNvGraphicFramePr>
          <p:nvPr/>
        </p:nvGraphicFramePr>
        <p:xfrm>
          <a:off x="3784600" y="3149600"/>
          <a:ext cx="4648200" cy="3138488"/>
        </p:xfrm>
        <a:graphic>
          <a:graphicData uri="http://schemas.openxmlformats.org/presentationml/2006/ole">
            <mc:AlternateContent xmlns:mc="http://schemas.openxmlformats.org/markup-compatibility/2006">
              <mc:Choice xmlns:v="urn:schemas-microsoft-com:vml" Requires="v">
                <p:oleObj spid="_x0000_s135203" name="CorelDRAW" r:id="rId5" imgW="3801658" imgH="2567148" progId="CorelDRAW.Graphic.13">
                  <p:embed/>
                </p:oleObj>
              </mc:Choice>
              <mc:Fallback>
                <p:oleObj name="CorelDRAW" r:id="rId5" imgW="3801658" imgH="2567148" progId="CorelDRAW.Graphic.1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600" y="3149600"/>
                        <a:ext cx="464820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7" name="Text Box 29"/>
          <p:cNvSpPr txBox="1">
            <a:spLocks noChangeArrowheads="1"/>
          </p:cNvSpPr>
          <p:nvPr/>
        </p:nvSpPr>
        <p:spPr bwMode="auto">
          <a:xfrm>
            <a:off x="914400" y="3200400"/>
            <a:ext cx="2819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GALs were developed by Lattice Semiconductor. They are high speed, extremely fast devices and can interface with both 3.3 V or 5 V logic signals.</a:t>
            </a:r>
          </a:p>
        </p:txBody>
      </p:sp>
      <p:sp>
        <p:nvSpPr>
          <p:cNvPr id="135198" name="Rectangle 30"/>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97"/>
                                        </p:tgtEl>
                                        <p:attrNameLst>
                                          <p:attrName>style.visibility</p:attrName>
                                        </p:attrNameLst>
                                      </p:cBhvr>
                                      <p:to>
                                        <p:strVal val="visible"/>
                                      </p:to>
                                    </p:set>
                                    <p:anim calcmode="lin" valueType="num">
                                      <p:cBhvr additive="base">
                                        <p:cTn id="7" dur="500" fill="hold"/>
                                        <p:tgtEl>
                                          <p:spTgt spid="135197"/>
                                        </p:tgtEl>
                                        <p:attrNameLst>
                                          <p:attrName>ppt_x</p:attrName>
                                        </p:attrNameLst>
                                      </p:cBhvr>
                                      <p:tavLst>
                                        <p:tav tm="0">
                                          <p:val>
                                            <p:strVal val="0-#ppt_w/2"/>
                                          </p:val>
                                        </p:tav>
                                        <p:tav tm="100000">
                                          <p:val>
                                            <p:strVal val="#ppt_x"/>
                                          </p:val>
                                        </p:tav>
                                      </p:tavLst>
                                    </p:anim>
                                    <p:anim calcmode="lin" valueType="num">
                                      <p:cBhvr additive="base">
                                        <p:cTn id="8" dur="500" fill="hold"/>
                                        <p:tgtEl>
                                          <p:spTgt spid="135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721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721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7221" name="Text Box 5"/>
          <p:cNvSpPr txBox="1">
            <a:spLocks noChangeArrowheads="1"/>
          </p:cNvSpPr>
          <p:nvPr/>
        </p:nvSpPr>
        <p:spPr bwMode="auto">
          <a:xfrm>
            <a:off x="914400" y="16764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PALs and GALs can be represented with a simplified diagram. A single line can represent multiple gate inputs. The logic shown is for the XOR gate, given previously. </a:t>
            </a:r>
          </a:p>
        </p:txBody>
      </p:sp>
      <p:graphicFrame>
        <p:nvGraphicFramePr>
          <p:cNvPr id="137238" name="Object 22"/>
          <p:cNvGraphicFramePr>
            <a:graphicFrameLocks noChangeAspect="1"/>
          </p:cNvGraphicFramePr>
          <p:nvPr/>
        </p:nvGraphicFramePr>
        <p:xfrm>
          <a:off x="2514600" y="3124200"/>
          <a:ext cx="5105400" cy="2946400"/>
        </p:xfrm>
        <a:graphic>
          <a:graphicData uri="http://schemas.openxmlformats.org/presentationml/2006/ole">
            <mc:AlternateContent xmlns:mc="http://schemas.openxmlformats.org/markup-compatibility/2006">
              <mc:Choice xmlns:v="urn:schemas-microsoft-com:vml" Requires="v">
                <p:oleObj spid="_x0000_s137262" name="CorelDRAW" r:id="rId5" imgW="2984794" imgH="1723136" progId="CorelDRAW.Graphic.13">
                  <p:embed/>
                </p:oleObj>
              </mc:Choice>
              <mc:Fallback>
                <p:oleObj name="CorelDRAW" r:id="rId5" imgW="2984794" imgH="1723136" progId="CorelDRAW.Graphic.1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24200"/>
                        <a:ext cx="51054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9" name="Text Box 23"/>
          <p:cNvSpPr txBox="1">
            <a:spLocks noChangeArrowheads="1"/>
          </p:cNvSpPr>
          <p:nvPr/>
        </p:nvSpPr>
        <p:spPr bwMode="auto">
          <a:xfrm>
            <a:off x="1447800" y="2895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Input buffer</a:t>
            </a:r>
          </a:p>
        </p:txBody>
      </p:sp>
      <p:sp>
        <p:nvSpPr>
          <p:cNvPr id="137240" name="Text Box 24"/>
          <p:cNvSpPr txBox="1">
            <a:spLocks noChangeArrowheads="1"/>
          </p:cNvSpPr>
          <p:nvPr/>
        </p:nvSpPr>
        <p:spPr bwMode="auto">
          <a:xfrm>
            <a:off x="2895600" y="2895600"/>
            <a:ext cx="21336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3300"/>
                </a:solidFill>
                <a:ea typeface="宋体" panose="02010600030101010101" pitchFamily="2" charset="-122"/>
              </a:rPr>
              <a:t>A            A            B           B</a:t>
            </a:r>
          </a:p>
        </p:txBody>
      </p:sp>
      <p:sp>
        <p:nvSpPr>
          <p:cNvPr id="137241" name="Line 25"/>
          <p:cNvSpPr>
            <a:spLocks noChangeShapeType="1"/>
          </p:cNvSpPr>
          <p:nvPr/>
        </p:nvSpPr>
        <p:spPr bwMode="auto">
          <a:xfrm>
            <a:off x="4622800" y="29337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2" name="Line 26"/>
          <p:cNvSpPr>
            <a:spLocks noChangeShapeType="1"/>
          </p:cNvSpPr>
          <p:nvPr/>
        </p:nvSpPr>
        <p:spPr bwMode="auto">
          <a:xfrm>
            <a:off x="3562350" y="29337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3" name="Line 27"/>
          <p:cNvSpPr>
            <a:spLocks noChangeShapeType="1"/>
          </p:cNvSpPr>
          <p:nvPr/>
        </p:nvSpPr>
        <p:spPr bwMode="auto">
          <a:xfrm>
            <a:off x="2438400" y="3124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4" name="Text Box 28"/>
          <p:cNvSpPr txBox="1">
            <a:spLocks noChangeArrowheads="1"/>
          </p:cNvSpPr>
          <p:nvPr/>
        </p:nvSpPr>
        <p:spPr bwMode="auto">
          <a:xfrm>
            <a:off x="5105400" y="3048000"/>
            <a:ext cx="2133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Single line with slash indicating multiple AND gate inputs</a:t>
            </a:r>
          </a:p>
        </p:txBody>
      </p:sp>
      <p:sp>
        <p:nvSpPr>
          <p:cNvPr id="137245" name="Line 29"/>
          <p:cNvSpPr>
            <a:spLocks noChangeShapeType="1"/>
          </p:cNvSpPr>
          <p:nvPr/>
        </p:nvSpPr>
        <p:spPr bwMode="auto">
          <a:xfrm flipH="1">
            <a:off x="4876800" y="38100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6" name="Text Box 30"/>
          <p:cNvSpPr txBox="1">
            <a:spLocks noChangeArrowheads="1"/>
          </p:cNvSpPr>
          <p:nvPr/>
        </p:nvSpPr>
        <p:spPr bwMode="auto">
          <a:xfrm>
            <a:off x="1676400" y="3962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Fuse blown</a:t>
            </a:r>
          </a:p>
        </p:txBody>
      </p:sp>
      <p:sp>
        <p:nvSpPr>
          <p:cNvPr id="137247" name="Line 31"/>
          <p:cNvSpPr>
            <a:spLocks noChangeShapeType="1"/>
          </p:cNvSpPr>
          <p:nvPr/>
        </p:nvSpPr>
        <p:spPr bwMode="auto">
          <a:xfrm>
            <a:off x="2590800" y="42672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8" name="Text Box 32"/>
          <p:cNvSpPr txBox="1">
            <a:spLocks noChangeArrowheads="1"/>
          </p:cNvSpPr>
          <p:nvPr/>
        </p:nvSpPr>
        <p:spPr bwMode="auto">
          <a:xfrm>
            <a:off x="16764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Fuse intact</a:t>
            </a:r>
          </a:p>
        </p:txBody>
      </p:sp>
      <p:sp>
        <p:nvSpPr>
          <p:cNvPr id="137249" name="Line 33"/>
          <p:cNvSpPr>
            <a:spLocks noChangeShapeType="1"/>
          </p:cNvSpPr>
          <p:nvPr/>
        </p:nvSpPr>
        <p:spPr bwMode="auto">
          <a:xfrm>
            <a:off x="2590800" y="51054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0" name="Text Box 34"/>
          <p:cNvSpPr txBox="1">
            <a:spLocks noChangeArrowheads="1"/>
          </p:cNvSpPr>
          <p:nvPr/>
        </p:nvSpPr>
        <p:spPr bwMode="auto">
          <a:xfrm>
            <a:off x="5867400" y="4267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AB</a:t>
            </a:r>
          </a:p>
        </p:txBody>
      </p:sp>
      <p:sp>
        <p:nvSpPr>
          <p:cNvPr id="137251" name="Text Box 35"/>
          <p:cNvSpPr txBox="1">
            <a:spLocks noChangeArrowheads="1"/>
          </p:cNvSpPr>
          <p:nvPr/>
        </p:nvSpPr>
        <p:spPr bwMode="auto">
          <a:xfrm>
            <a:off x="5791200" y="5486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AB</a:t>
            </a:r>
          </a:p>
        </p:txBody>
      </p:sp>
      <p:sp>
        <p:nvSpPr>
          <p:cNvPr id="137252" name="Text Box 36"/>
          <p:cNvSpPr txBox="1">
            <a:spLocks noChangeArrowheads="1"/>
          </p:cNvSpPr>
          <p:nvPr/>
        </p:nvSpPr>
        <p:spPr bwMode="auto">
          <a:xfrm>
            <a:off x="7162800" y="4724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AB + AB</a:t>
            </a:r>
          </a:p>
        </p:txBody>
      </p:sp>
      <p:sp>
        <p:nvSpPr>
          <p:cNvPr id="137253" name="Line 37"/>
          <p:cNvSpPr>
            <a:spLocks noChangeShapeType="1"/>
          </p:cNvSpPr>
          <p:nvPr/>
        </p:nvSpPr>
        <p:spPr bwMode="auto">
          <a:xfrm>
            <a:off x="6000750" y="431165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4" name="Line 38"/>
          <p:cNvSpPr>
            <a:spLocks noChangeShapeType="1"/>
          </p:cNvSpPr>
          <p:nvPr/>
        </p:nvSpPr>
        <p:spPr bwMode="auto">
          <a:xfrm>
            <a:off x="6007100" y="55372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5" name="Line 39"/>
          <p:cNvSpPr>
            <a:spLocks noChangeShapeType="1"/>
          </p:cNvSpPr>
          <p:nvPr/>
        </p:nvSpPr>
        <p:spPr bwMode="auto">
          <a:xfrm>
            <a:off x="7289800" y="47752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6" name="Line 40"/>
          <p:cNvSpPr>
            <a:spLocks noChangeShapeType="1"/>
          </p:cNvSpPr>
          <p:nvPr/>
        </p:nvSpPr>
        <p:spPr bwMode="auto">
          <a:xfrm>
            <a:off x="7804150" y="4775200"/>
            <a:ext cx="889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7" name="Rectangle 41"/>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7244"/>
                                        </p:tgtEl>
                                        <p:attrNameLst>
                                          <p:attrName>style.visibility</p:attrName>
                                        </p:attrNameLst>
                                      </p:cBhvr>
                                      <p:to>
                                        <p:strVal val="visible"/>
                                      </p:to>
                                    </p:set>
                                    <p:anim calcmode="lin" valueType="num">
                                      <p:cBhvr additive="base">
                                        <p:cTn id="7" dur="500" fill="hold"/>
                                        <p:tgtEl>
                                          <p:spTgt spid="137244"/>
                                        </p:tgtEl>
                                        <p:attrNameLst>
                                          <p:attrName>ppt_x</p:attrName>
                                        </p:attrNameLst>
                                      </p:cBhvr>
                                      <p:tavLst>
                                        <p:tav tm="0">
                                          <p:val>
                                            <p:strVal val="1+#ppt_w/2"/>
                                          </p:val>
                                        </p:tav>
                                        <p:tav tm="100000">
                                          <p:val>
                                            <p:strVal val="#ppt_x"/>
                                          </p:val>
                                        </p:tav>
                                      </p:tavLst>
                                    </p:anim>
                                    <p:anim calcmode="lin" valueType="num">
                                      <p:cBhvr additive="base">
                                        <p:cTn id="8" dur="500" fill="hold"/>
                                        <p:tgtEl>
                                          <p:spTgt spid="1372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7245"/>
                                        </p:tgtEl>
                                        <p:attrNameLst>
                                          <p:attrName>style.visibility</p:attrName>
                                        </p:attrNameLst>
                                      </p:cBhvr>
                                      <p:to>
                                        <p:strVal val="visible"/>
                                      </p:to>
                                    </p:set>
                                    <p:animEffect transition="in" filter="wipe(up)">
                                      <p:cBhvr>
                                        <p:cTn id="12" dur="500"/>
                                        <p:tgtEl>
                                          <p:spTgt spid="137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7239"/>
                                        </p:tgtEl>
                                        <p:attrNameLst>
                                          <p:attrName>style.visibility</p:attrName>
                                        </p:attrNameLst>
                                      </p:cBhvr>
                                      <p:to>
                                        <p:strVal val="visible"/>
                                      </p:to>
                                    </p:set>
                                    <p:anim calcmode="lin" valueType="num">
                                      <p:cBhvr additive="base">
                                        <p:cTn id="17" dur="500" fill="hold"/>
                                        <p:tgtEl>
                                          <p:spTgt spid="137239"/>
                                        </p:tgtEl>
                                        <p:attrNameLst>
                                          <p:attrName>ppt_x</p:attrName>
                                        </p:attrNameLst>
                                      </p:cBhvr>
                                      <p:tavLst>
                                        <p:tav tm="0">
                                          <p:val>
                                            <p:strVal val="0-#ppt_w/2"/>
                                          </p:val>
                                        </p:tav>
                                        <p:tav tm="100000">
                                          <p:val>
                                            <p:strVal val="#ppt_x"/>
                                          </p:val>
                                        </p:tav>
                                      </p:tavLst>
                                    </p:anim>
                                    <p:anim calcmode="lin" valueType="num">
                                      <p:cBhvr additive="base">
                                        <p:cTn id="18" dur="500" fill="hold"/>
                                        <p:tgtEl>
                                          <p:spTgt spid="13723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7243"/>
                                        </p:tgtEl>
                                        <p:attrNameLst>
                                          <p:attrName>style.visibility</p:attrName>
                                        </p:attrNameLst>
                                      </p:cBhvr>
                                      <p:to>
                                        <p:strVal val="visible"/>
                                      </p:to>
                                    </p:set>
                                    <p:animEffect transition="in" filter="wipe(left)">
                                      <p:cBhvr>
                                        <p:cTn id="22" dur="500"/>
                                        <p:tgtEl>
                                          <p:spTgt spid="1372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7246"/>
                                        </p:tgtEl>
                                        <p:attrNameLst>
                                          <p:attrName>style.visibility</p:attrName>
                                        </p:attrNameLst>
                                      </p:cBhvr>
                                      <p:to>
                                        <p:strVal val="visible"/>
                                      </p:to>
                                    </p:set>
                                    <p:anim calcmode="lin" valueType="num">
                                      <p:cBhvr additive="base">
                                        <p:cTn id="27" dur="500" fill="hold"/>
                                        <p:tgtEl>
                                          <p:spTgt spid="137246"/>
                                        </p:tgtEl>
                                        <p:attrNameLst>
                                          <p:attrName>ppt_x</p:attrName>
                                        </p:attrNameLst>
                                      </p:cBhvr>
                                      <p:tavLst>
                                        <p:tav tm="0">
                                          <p:val>
                                            <p:strVal val="0-#ppt_w/2"/>
                                          </p:val>
                                        </p:tav>
                                        <p:tav tm="100000">
                                          <p:val>
                                            <p:strVal val="#ppt_x"/>
                                          </p:val>
                                        </p:tav>
                                      </p:tavLst>
                                    </p:anim>
                                    <p:anim calcmode="lin" valueType="num">
                                      <p:cBhvr additive="base">
                                        <p:cTn id="28" dur="500" fill="hold"/>
                                        <p:tgtEl>
                                          <p:spTgt spid="13724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7247"/>
                                        </p:tgtEl>
                                        <p:attrNameLst>
                                          <p:attrName>style.visibility</p:attrName>
                                        </p:attrNameLst>
                                      </p:cBhvr>
                                      <p:to>
                                        <p:strVal val="visible"/>
                                      </p:to>
                                    </p:set>
                                    <p:animEffect transition="in" filter="wipe(left)">
                                      <p:cBhvr>
                                        <p:cTn id="32" dur="500"/>
                                        <p:tgtEl>
                                          <p:spTgt spid="1372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7248"/>
                                        </p:tgtEl>
                                        <p:attrNameLst>
                                          <p:attrName>style.visibility</p:attrName>
                                        </p:attrNameLst>
                                      </p:cBhvr>
                                      <p:to>
                                        <p:strVal val="visible"/>
                                      </p:to>
                                    </p:set>
                                    <p:anim calcmode="lin" valueType="num">
                                      <p:cBhvr additive="base">
                                        <p:cTn id="37" dur="500" fill="hold"/>
                                        <p:tgtEl>
                                          <p:spTgt spid="137248"/>
                                        </p:tgtEl>
                                        <p:attrNameLst>
                                          <p:attrName>ppt_x</p:attrName>
                                        </p:attrNameLst>
                                      </p:cBhvr>
                                      <p:tavLst>
                                        <p:tav tm="0">
                                          <p:val>
                                            <p:strVal val="0-#ppt_w/2"/>
                                          </p:val>
                                        </p:tav>
                                        <p:tav tm="100000">
                                          <p:val>
                                            <p:strVal val="#ppt_x"/>
                                          </p:val>
                                        </p:tav>
                                      </p:tavLst>
                                    </p:anim>
                                    <p:anim calcmode="lin" valueType="num">
                                      <p:cBhvr additive="base">
                                        <p:cTn id="38" dur="500" fill="hold"/>
                                        <p:tgtEl>
                                          <p:spTgt spid="137248"/>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7249"/>
                                        </p:tgtEl>
                                        <p:attrNameLst>
                                          <p:attrName>style.visibility</p:attrName>
                                        </p:attrNameLst>
                                      </p:cBhvr>
                                      <p:to>
                                        <p:strVal val="visible"/>
                                      </p:to>
                                    </p:set>
                                    <p:animEffect transition="in" filter="wipe(left)">
                                      <p:cBhvr>
                                        <p:cTn id="42" dur="500"/>
                                        <p:tgtEl>
                                          <p:spTgt spid="1372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7250"/>
                                        </p:tgtEl>
                                        <p:attrNameLst>
                                          <p:attrName>style.visibility</p:attrName>
                                        </p:attrNameLst>
                                      </p:cBhvr>
                                      <p:to>
                                        <p:strVal val="visible"/>
                                      </p:to>
                                    </p:set>
                                    <p:animEffect transition="in" filter="wipe(left)">
                                      <p:cBhvr>
                                        <p:cTn id="47" dur="500"/>
                                        <p:tgtEl>
                                          <p:spTgt spid="13725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37251"/>
                                        </p:tgtEl>
                                        <p:attrNameLst>
                                          <p:attrName>style.visibility</p:attrName>
                                        </p:attrNameLst>
                                      </p:cBhvr>
                                      <p:to>
                                        <p:strVal val="visible"/>
                                      </p:to>
                                    </p:set>
                                    <p:animEffect transition="in" filter="wipe(left)">
                                      <p:cBhvr>
                                        <p:cTn id="50" dur="500"/>
                                        <p:tgtEl>
                                          <p:spTgt spid="137251"/>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37253"/>
                                        </p:tgtEl>
                                        <p:attrNameLst>
                                          <p:attrName>style.visibility</p:attrName>
                                        </p:attrNameLst>
                                      </p:cBhvr>
                                      <p:to>
                                        <p:strVal val="visible"/>
                                      </p:to>
                                    </p:set>
                                    <p:animEffect transition="in" filter="wipe(left)">
                                      <p:cBhvr>
                                        <p:cTn id="54" dur="500"/>
                                        <p:tgtEl>
                                          <p:spTgt spid="13725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37254"/>
                                        </p:tgtEl>
                                        <p:attrNameLst>
                                          <p:attrName>style.visibility</p:attrName>
                                        </p:attrNameLst>
                                      </p:cBhvr>
                                      <p:to>
                                        <p:strVal val="visible"/>
                                      </p:to>
                                    </p:set>
                                    <p:animEffect transition="in" filter="wipe(left)">
                                      <p:cBhvr>
                                        <p:cTn id="57" dur="500"/>
                                        <p:tgtEl>
                                          <p:spTgt spid="13725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37252"/>
                                        </p:tgtEl>
                                        <p:attrNameLst>
                                          <p:attrName>style.visibility</p:attrName>
                                        </p:attrNameLst>
                                      </p:cBhvr>
                                      <p:to>
                                        <p:strVal val="visible"/>
                                      </p:to>
                                    </p:set>
                                    <p:animEffect transition="in" filter="wipe(left)">
                                      <p:cBhvr>
                                        <p:cTn id="60" dur="500"/>
                                        <p:tgtEl>
                                          <p:spTgt spid="13725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7255"/>
                                        </p:tgtEl>
                                        <p:attrNameLst>
                                          <p:attrName>style.visibility</p:attrName>
                                        </p:attrNameLst>
                                      </p:cBhvr>
                                      <p:to>
                                        <p:strVal val="visible"/>
                                      </p:to>
                                    </p:set>
                                    <p:animEffect transition="in" filter="wipe(left)">
                                      <p:cBhvr>
                                        <p:cTn id="63" dur="500"/>
                                        <p:tgtEl>
                                          <p:spTgt spid="13725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37256"/>
                                        </p:tgtEl>
                                        <p:attrNameLst>
                                          <p:attrName>style.visibility</p:attrName>
                                        </p:attrNameLst>
                                      </p:cBhvr>
                                      <p:to>
                                        <p:strVal val="visible"/>
                                      </p:to>
                                    </p:set>
                                    <p:animEffect transition="in" filter="wipe(left)">
                                      <p:cBhvr>
                                        <p:cTn id="66" dur="500"/>
                                        <p:tgtEl>
                                          <p:spTgt spid="137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9" grpId="0"/>
      <p:bldP spid="137243" grpId="0" animBg="1"/>
      <p:bldP spid="137244" grpId="0"/>
      <p:bldP spid="137245" grpId="0" animBg="1"/>
      <p:bldP spid="137246" grpId="0"/>
      <p:bldP spid="137247" grpId="0" animBg="1"/>
      <p:bldP spid="137248" grpId="0"/>
      <p:bldP spid="137249" grpId="0" animBg="1"/>
      <p:bldP spid="137250" grpId="0"/>
      <p:bldP spid="137251" grpId="0"/>
      <p:bldP spid="137252" grpId="0"/>
      <p:bldP spid="137253" grpId="0" animBg="1"/>
      <p:bldP spid="137254" grpId="0" animBg="1"/>
      <p:bldP spid="137255" grpId="0" animBg="1"/>
      <p:bldP spid="13725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926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926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9269" name="Text Box 5"/>
          <p:cNvSpPr txBox="1">
            <a:spLocks noChangeArrowheads="1"/>
          </p:cNvSpPr>
          <p:nvPr/>
        </p:nvSpPr>
        <p:spPr bwMode="auto">
          <a:xfrm>
            <a:off x="914400" y="1676400"/>
            <a:ext cx="7696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PALs and GALs have large array logic and include output logic that varies in complexity. The output logic is connected to each OR gate and together is referred to as a </a:t>
            </a:r>
            <a:r>
              <a:rPr lang="en-US" altLang="zh-CN" b="1">
                <a:ea typeface="宋体" panose="02010600030101010101" pitchFamily="2" charset="-122"/>
              </a:rPr>
              <a:t>macrocell</a:t>
            </a:r>
            <a:r>
              <a:rPr lang="en-US" altLang="zh-CN">
                <a:ea typeface="宋体" panose="02010600030101010101" pitchFamily="2" charset="-122"/>
              </a:rPr>
              <a:t>. Two types of PAL/GAL macrocells are shown. For these particular macrocells, the I/O pins can serve as an input or an output.</a:t>
            </a:r>
          </a:p>
        </p:txBody>
      </p:sp>
      <p:sp>
        <p:nvSpPr>
          <p:cNvPr id="139291" name="Text Box 27"/>
          <p:cNvSpPr txBox="1">
            <a:spLocks noChangeArrowheads="1"/>
          </p:cNvSpPr>
          <p:nvPr/>
        </p:nvSpPr>
        <p:spPr bwMode="auto">
          <a:xfrm>
            <a:off x="3429000" y="3673475"/>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Tristate control</a:t>
            </a:r>
          </a:p>
        </p:txBody>
      </p:sp>
      <p:sp>
        <p:nvSpPr>
          <p:cNvPr id="139294" name="Line 30"/>
          <p:cNvSpPr>
            <a:spLocks noChangeShapeType="1"/>
          </p:cNvSpPr>
          <p:nvPr/>
        </p:nvSpPr>
        <p:spPr bwMode="auto">
          <a:xfrm>
            <a:off x="4572000" y="3978275"/>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97" name="Text Box 33"/>
          <p:cNvSpPr txBox="1">
            <a:spLocks noChangeArrowheads="1"/>
          </p:cNvSpPr>
          <p:nvPr/>
        </p:nvSpPr>
        <p:spPr bwMode="auto">
          <a:xfrm>
            <a:off x="1066800" y="4359275"/>
            <a:ext cx="76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From AND array</a:t>
            </a:r>
          </a:p>
        </p:txBody>
      </p:sp>
      <p:graphicFrame>
        <p:nvGraphicFramePr>
          <p:cNvPr id="139299" name="Object 35"/>
          <p:cNvGraphicFramePr>
            <a:graphicFrameLocks noChangeAspect="1"/>
          </p:cNvGraphicFramePr>
          <p:nvPr/>
        </p:nvGraphicFramePr>
        <p:xfrm>
          <a:off x="1600200" y="4206875"/>
          <a:ext cx="6172200" cy="1457325"/>
        </p:xfrm>
        <a:graphic>
          <a:graphicData uri="http://schemas.openxmlformats.org/presentationml/2006/ole">
            <mc:AlternateContent xmlns:mc="http://schemas.openxmlformats.org/markup-compatibility/2006">
              <mc:Choice xmlns:v="urn:schemas-microsoft-com:vml" Requires="v">
                <p:oleObj spid="_x0000_s139312" name="CorelDRAW" r:id="rId5" imgW="4418958" imgH="1042660" progId="CorelDRAW.Graphic.13">
                  <p:embed/>
                </p:oleObj>
              </mc:Choice>
              <mc:Fallback>
                <p:oleObj name="CorelDRAW" r:id="rId5" imgW="4418958" imgH="1042660" progId="CorelDRAW.Graphic.1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206875"/>
                        <a:ext cx="6172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300" name="Text Box 36"/>
          <p:cNvSpPr txBox="1">
            <a:spLocks noChangeArrowheads="1"/>
          </p:cNvSpPr>
          <p:nvPr/>
        </p:nvSpPr>
        <p:spPr bwMode="auto">
          <a:xfrm>
            <a:off x="4419600" y="4359275"/>
            <a:ext cx="76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From AND array</a:t>
            </a:r>
          </a:p>
        </p:txBody>
      </p:sp>
      <p:sp>
        <p:nvSpPr>
          <p:cNvPr id="139293" name="Line 29"/>
          <p:cNvSpPr>
            <a:spLocks noChangeShapeType="1"/>
          </p:cNvSpPr>
          <p:nvPr/>
        </p:nvSpPr>
        <p:spPr bwMode="auto">
          <a:xfrm flipH="1">
            <a:off x="2743200" y="3978275"/>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1" name="Text Box 37"/>
          <p:cNvSpPr txBox="1">
            <a:spLocks noChangeArrowheads="1"/>
          </p:cNvSpPr>
          <p:nvPr/>
        </p:nvSpPr>
        <p:spPr bwMode="auto">
          <a:xfrm>
            <a:off x="3581400" y="4587875"/>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I/O</a:t>
            </a:r>
          </a:p>
        </p:txBody>
      </p:sp>
      <p:sp>
        <p:nvSpPr>
          <p:cNvPr id="139302" name="Text Box 38"/>
          <p:cNvSpPr txBox="1">
            <a:spLocks noChangeArrowheads="1"/>
          </p:cNvSpPr>
          <p:nvPr/>
        </p:nvSpPr>
        <p:spPr bwMode="auto">
          <a:xfrm>
            <a:off x="7696200" y="4587875"/>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I/O</a:t>
            </a:r>
          </a:p>
        </p:txBody>
      </p:sp>
      <p:sp>
        <p:nvSpPr>
          <p:cNvPr id="139303" name="Text Box 39"/>
          <p:cNvSpPr txBox="1">
            <a:spLocks noChangeArrowheads="1"/>
          </p:cNvSpPr>
          <p:nvPr/>
        </p:nvSpPr>
        <p:spPr bwMode="auto">
          <a:xfrm>
            <a:off x="3886200" y="5654675"/>
            <a:ext cx="2362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Programmable fuse link to control output polarity</a:t>
            </a:r>
          </a:p>
        </p:txBody>
      </p:sp>
      <p:sp>
        <p:nvSpPr>
          <p:cNvPr id="139304" name="Line 40"/>
          <p:cNvSpPr>
            <a:spLocks noChangeShapeType="1"/>
          </p:cNvSpPr>
          <p:nvPr/>
        </p:nvSpPr>
        <p:spPr bwMode="auto">
          <a:xfrm flipV="1">
            <a:off x="5105400" y="4892675"/>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5" name="Text Box 41"/>
          <p:cNvSpPr txBox="1">
            <a:spLocks noChangeArrowheads="1"/>
          </p:cNvSpPr>
          <p:nvPr/>
        </p:nvSpPr>
        <p:spPr bwMode="auto">
          <a:xfrm>
            <a:off x="838200" y="5121275"/>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To AND array</a:t>
            </a:r>
          </a:p>
        </p:txBody>
      </p:sp>
      <p:sp>
        <p:nvSpPr>
          <p:cNvPr id="139306" name="Text Box 42"/>
          <p:cNvSpPr txBox="1">
            <a:spLocks noChangeArrowheads="1"/>
          </p:cNvSpPr>
          <p:nvPr/>
        </p:nvSpPr>
        <p:spPr bwMode="auto">
          <a:xfrm>
            <a:off x="4191000" y="5121275"/>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To AND array</a:t>
            </a:r>
          </a:p>
        </p:txBody>
      </p:sp>
      <p:sp>
        <p:nvSpPr>
          <p:cNvPr id="139307" name="Rectangle 43"/>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9291"/>
                                        </p:tgtEl>
                                        <p:attrNameLst>
                                          <p:attrName>style.visibility</p:attrName>
                                        </p:attrNameLst>
                                      </p:cBhvr>
                                      <p:to>
                                        <p:strVal val="visible"/>
                                      </p:to>
                                    </p:set>
                                    <p:animEffect transition="in" filter="slide(fromBottom)">
                                      <p:cBhvr>
                                        <p:cTn id="7" dur="500"/>
                                        <p:tgtEl>
                                          <p:spTgt spid="13929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9294"/>
                                        </p:tgtEl>
                                        <p:attrNameLst>
                                          <p:attrName>style.visibility</p:attrName>
                                        </p:attrNameLst>
                                      </p:cBhvr>
                                      <p:to>
                                        <p:strVal val="visible"/>
                                      </p:to>
                                    </p:set>
                                    <p:animEffect transition="in" filter="wipe(up)">
                                      <p:cBhvr>
                                        <p:cTn id="11" dur="500"/>
                                        <p:tgtEl>
                                          <p:spTgt spid="13929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9293"/>
                                        </p:tgtEl>
                                        <p:attrNameLst>
                                          <p:attrName>style.visibility</p:attrName>
                                        </p:attrNameLst>
                                      </p:cBhvr>
                                      <p:to>
                                        <p:strVal val="visible"/>
                                      </p:to>
                                    </p:set>
                                    <p:animEffect transition="in" filter="wipe(up)">
                                      <p:cBhvr>
                                        <p:cTn id="14" dur="500"/>
                                        <p:tgtEl>
                                          <p:spTgt spid="13929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139303"/>
                                        </p:tgtEl>
                                        <p:attrNameLst>
                                          <p:attrName>style.visibility</p:attrName>
                                        </p:attrNameLst>
                                      </p:cBhvr>
                                      <p:to>
                                        <p:strVal val="visible"/>
                                      </p:to>
                                    </p:set>
                                    <p:animEffect transition="in" filter="fade">
                                      <p:cBhvr>
                                        <p:cTn id="19" dur="1000"/>
                                        <p:tgtEl>
                                          <p:spTgt spid="139303"/>
                                        </p:tgtEl>
                                      </p:cBhvr>
                                    </p:animEffect>
                                    <p:anim calcmode="lin" valueType="num">
                                      <p:cBhvr>
                                        <p:cTn id="20" dur="1000" fill="hold"/>
                                        <p:tgtEl>
                                          <p:spTgt spid="139303"/>
                                        </p:tgtEl>
                                        <p:attrNameLst>
                                          <p:attrName>ppt_x</p:attrName>
                                        </p:attrNameLst>
                                      </p:cBhvr>
                                      <p:tavLst>
                                        <p:tav tm="0">
                                          <p:val>
                                            <p:strVal val="#ppt_x"/>
                                          </p:val>
                                        </p:tav>
                                        <p:tav tm="100000">
                                          <p:val>
                                            <p:strVal val="#ppt_x"/>
                                          </p:val>
                                        </p:tav>
                                      </p:tavLst>
                                    </p:anim>
                                    <p:anim calcmode="lin" valueType="num">
                                      <p:cBhvr>
                                        <p:cTn id="21" dur="900" decel="100000" fill="hold"/>
                                        <p:tgtEl>
                                          <p:spTgt spid="13930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9303"/>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139304"/>
                                        </p:tgtEl>
                                        <p:attrNameLst>
                                          <p:attrName>style.visibility</p:attrName>
                                        </p:attrNameLst>
                                      </p:cBhvr>
                                      <p:to>
                                        <p:strVal val="visible"/>
                                      </p:to>
                                    </p:set>
                                    <p:animEffect transition="in" filter="wipe(down)">
                                      <p:cBhvr>
                                        <p:cTn id="26" dur="500"/>
                                        <p:tgtEl>
                                          <p:spTgt spid="139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1" grpId="0"/>
      <p:bldP spid="139294" grpId="0" animBg="1"/>
      <p:bldP spid="139293" grpId="0" animBg="1"/>
      <p:bldP spid="139303" grpId="0"/>
      <p:bldP spid="13930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41351" name="Object 39"/>
          <p:cNvGraphicFramePr>
            <a:graphicFrameLocks noChangeAspect="1"/>
          </p:cNvGraphicFramePr>
          <p:nvPr/>
        </p:nvGraphicFramePr>
        <p:xfrm>
          <a:off x="5105400" y="1143000"/>
          <a:ext cx="2876550" cy="4953000"/>
        </p:xfrm>
        <a:graphic>
          <a:graphicData uri="http://schemas.openxmlformats.org/presentationml/2006/ole">
            <mc:AlternateContent xmlns:mc="http://schemas.openxmlformats.org/markup-compatibility/2006">
              <mc:Choice xmlns:v="urn:schemas-microsoft-com:vml" Requires="v">
                <p:oleObj spid="_x0000_s141364" name="CorelDRAW" r:id="rId4" imgW="2553903" imgH="4397248" progId="CorelDRAW.Graphic.13">
                  <p:embed/>
                </p:oleObj>
              </mc:Choice>
              <mc:Fallback>
                <p:oleObj name="CorelDRAW" r:id="rId4" imgW="2553903" imgH="4397248" progId="CorelDRAW.Graphic.1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143000"/>
                        <a:ext cx="28765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1314" name="Picture 2" descr="SH2507-c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131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1317" name="Text Box 5"/>
          <p:cNvSpPr txBox="1">
            <a:spLocks noChangeArrowheads="1"/>
          </p:cNvSpPr>
          <p:nvPr/>
        </p:nvSpPr>
        <p:spPr bwMode="auto">
          <a:xfrm>
            <a:off x="914400" y="1676400"/>
            <a:ext cx="3810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PAL16V8 is a typical SPLD. There are 16 pins that can be used as inputs and 8 pins that can be used as outputs. I/O pins are counted as both inputs and outputs.</a:t>
            </a:r>
          </a:p>
        </p:txBody>
      </p:sp>
      <p:sp>
        <p:nvSpPr>
          <p:cNvPr id="141331" name="Text Box 19"/>
          <p:cNvSpPr txBox="1">
            <a:spLocks noChangeArrowheads="1"/>
          </p:cNvSpPr>
          <p:nvPr/>
        </p:nvSpPr>
        <p:spPr bwMode="auto">
          <a:xfrm>
            <a:off x="4787900" y="12684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I1</a:t>
            </a:r>
          </a:p>
        </p:txBody>
      </p:sp>
      <p:sp>
        <p:nvSpPr>
          <p:cNvPr id="141332" name="Text Box 20"/>
          <p:cNvSpPr txBox="1">
            <a:spLocks noChangeArrowheads="1"/>
          </p:cNvSpPr>
          <p:nvPr/>
        </p:nvSpPr>
        <p:spPr bwMode="auto">
          <a:xfrm>
            <a:off x="4787900" y="175895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I2</a:t>
            </a:r>
          </a:p>
        </p:txBody>
      </p:sp>
      <p:sp>
        <p:nvSpPr>
          <p:cNvPr id="141333" name="Text Box 21"/>
          <p:cNvSpPr txBox="1">
            <a:spLocks noChangeArrowheads="1"/>
          </p:cNvSpPr>
          <p:nvPr/>
        </p:nvSpPr>
        <p:spPr bwMode="auto">
          <a:xfrm>
            <a:off x="4787900" y="22494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I3</a:t>
            </a:r>
          </a:p>
        </p:txBody>
      </p:sp>
      <p:sp>
        <p:nvSpPr>
          <p:cNvPr id="141334" name="Text Box 22"/>
          <p:cNvSpPr txBox="1">
            <a:spLocks noChangeArrowheads="1"/>
          </p:cNvSpPr>
          <p:nvPr/>
        </p:nvSpPr>
        <p:spPr bwMode="auto">
          <a:xfrm>
            <a:off x="4787900" y="27416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I4</a:t>
            </a:r>
          </a:p>
        </p:txBody>
      </p:sp>
      <p:sp>
        <p:nvSpPr>
          <p:cNvPr id="141335" name="Text Box 23"/>
          <p:cNvSpPr txBox="1">
            <a:spLocks noChangeArrowheads="1"/>
          </p:cNvSpPr>
          <p:nvPr/>
        </p:nvSpPr>
        <p:spPr bwMode="auto">
          <a:xfrm>
            <a:off x="4787900" y="323215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I5</a:t>
            </a:r>
          </a:p>
        </p:txBody>
      </p:sp>
      <p:sp>
        <p:nvSpPr>
          <p:cNvPr id="141336" name="Text Box 24"/>
          <p:cNvSpPr txBox="1">
            <a:spLocks noChangeArrowheads="1"/>
          </p:cNvSpPr>
          <p:nvPr/>
        </p:nvSpPr>
        <p:spPr bwMode="auto">
          <a:xfrm>
            <a:off x="4787900" y="37226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I6</a:t>
            </a:r>
          </a:p>
        </p:txBody>
      </p:sp>
      <p:sp>
        <p:nvSpPr>
          <p:cNvPr id="141337" name="Text Box 25"/>
          <p:cNvSpPr txBox="1">
            <a:spLocks noChangeArrowheads="1"/>
          </p:cNvSpPr>
          <p:nvPr/>
        </p:nvSpPr>
        <p:spPr bwMode="auto">
          <a:xfrm>
            <a:off x="4787900" y="42148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I7</a:t>
            </a:r>
          </a:p>
        </p:txBody>
      </p:sp>
      <p:sp>
        <p:nvSpPr>
          <p:cNvPr id="141338" name="Text Box 26"/>
          <p:cNvSpPr txBox="1">
            <a:spLocks noChangeArrowheads="1"/>
          </p:cNvSpPr>
          <p:nvPr/>
        </p:nvSpPr>
        <p:spPr bwMode="auto">
          <a:xfrm>
            <a:off x="4787900" y="470535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I8</a:t>
            </a:r>
          </a:p>
        </p:txBody>
      </p:sp>
      <p:sp>
        <p:nvSpPr>
          <p:cNvPr id="141339" name="Text Box 27"/>
          <p:cNvSpPr txBox="1">
            <a:spLocks noChangeArrowheads="1"/>
          </p:cNvSpPr>
          <p:nvPr/>
        </p:nvSpPr>
        <p:spPr bwMode="auto">
          <a:xfrm>
            <a:off x="4787900" y="51958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I9</a:t>
            </a:r>
          </a:p>
        </p:txBody>
      </p:sp>
      <p:sp>
        <p:nvSpPr>
          <p:cNvPr id="141340" name="Text Box 28"/>
          <p:cNvSpPr txBox="1">
            <a:spLocks noChangeArrowheads="1"/>
          </p:cNvSpPr>
          <p:nvPr/>
        </p:nvSpPr>
        <p:spPr bwMode="auto">
          <a:xfrm>
            <a:off x="4559300" y="568801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I/O10</a:t>
            </a:r>
          </a:p>
        </p:txBody>
      </p:sp>
      <p:sp>
        <p:nvSpPr>
          <p:cNvPr id="141341" name="Text Box 29"/>
          <p:cNvSpPr txBox="1">
            <a:spLocks noChangeArrowheads="1"/>
          </p:cNvSpPr>
          <p:nvPr/>
        </p:nvSpPr>
        <p:spPr bwMode="auto">
          <a:xfrm>
            <a:off x="7924800" y="12954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O1</a:t>
            </a:r>
          </a:p>
        </p:txBody>
      </p:sp>
      <p:sp>
        <p:nvSpPr>
          <p:cNvPr id="141342" name="Text Box 30"/>
          <p:cNvSpPr txBox="1">
            <a:spLocks noChangeArrowheads="1"/>
          </p:cNvSpPr>
          <p:nvPr/>
        </p:nvSpPr>
        <p:spPr bwMode="auto">
          <a:xfrm>
            <a:off x="7924800" y="191293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I/O1</a:t>
            </a:r>
          </a:p>
        </p:txBody>
      </p:sp>
      <p:sp>
        <p:nvSpPr>
          <p:cNvPr id="141343" name="Text Box 31"/>
          <p:cNvSpPr txBox="1">
            <a:spLocks noChangeArrowheads="1"/>
          </p:cNvSpPr>
          <p:nvPr/>
        </p:nvSpPr>
        <p:spPr bwMode="auto">
          <a:xfrm>
            <a:off x="7924800" y="25304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I/O2</a:t>
            </a:r>
          </a:p>
        </p:txBody>
      </p:sp>
      <p:sp>
        <p:nvSpPr>
          <p:cNvPr id="141344" name="Text Box 32"/>
          <p:cNvSpPr txBox="1">
            <a:spLocks noChangeArrowheads="1"/>
          </p:cNvSpPr>
          <p:nvPr/>
        </p:nvSpPr>
        <p:spPr bwMode="auto">
          <a:xfrm>
            <a:off x="7924800" y="3149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I/O3</a:t>
            </a:r>
          </a:p>
        </p:txBody>
      </p:sp>
      <p:sp>
        <p:nvSpPr>
          <p:cNvPr id="141345" name="Text Box 33"/>
          <p:cNvSpPr txBox="1">
            <a:spLocks noChangeArrowheads="1"/>
          </p:cNvSpPr>
          <p:nvPr/>
        </p:nvSpPr>
        <p:spPr bwMode="auto">
          <a:xfrm>
            <a:off x="7924800" y="37671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I/O4</a:t>
            </a:r>
          </a:p>
        </p:txBody>
      </p:sp>
      <p:sp>
        <p:nvSpPr>
          <p:cNvPr id="141346" name="Text Box 34"/>
          <p:cNvSpPr txBox="1">
            <a:spLocks noChangeArrowheads="1"/>
          </p:cNvSpPr>
          <p:nvPr/>
        </p:nvSpPr>
        <p:spPr bwMode="auto">
          <a:xfrm>
            <a:off x="7924800" y="4386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I/O5</a:t>
            </a:r>
          </a:p>
        </p:txBody>
      </p:sp>
      <p:sp>
        <p:nvSpPr>
          <p:cNvPr id="141347" name="Text Box 35"/>
          <p:cNvSpPr txBox="1">
            <a:spLocks noChangeArrowheads="1"/>
          </p:cNvSpPr>
          <p:nvPr/>
        </p:nvSpPr>
        <p:spPr bwMode="auto">
          <a:xfrm>
            <a:off x="7924800" y="5003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I/O6</a:t>
            </a:r>
          </a:p>
        </p:txBody>
      </p:sp>
      <p:sp>
        <p:nvSpPr>
          <p:cNvPr id="141348" name="Text Box 36"/>
          <p:cNvSpPr txBox="1">
            <a:spLocks noChangeArrowheads="1"/>
          </p:cNvSpPr>
          <p:nvPr/>
        </p:nvSpPr>
        <p:spPr bwMode="auto">
          <a:xfrm>
            <a:off x="7899400" y="562292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O2</a:t>
            </a:r>
          </a:p>
        </p:txBody>
      </p:sp>
      <p:sp>
        <p:nvSpPr>
          <p:cNvPr id="141352" name="Text Box 40"/>
          <p:cNvSpPr txBox="1">
            <a:spLocks noChangeArrowheads="1"/>
          </p:cNvSpPr>
          <p:nvPr/>
        </p:nvSpPr>
        <p:spPr bwMode="auto">
          <a:xfrm>
            <a:off x="5486400" y="3429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a:ea typeface="宋体" panose="02010600030101010101" pitchFamily="2" charset="-122"/>
              </a:rPr>
              <a:t>Programmable AND array</a:t>
            </a:r>
          </a:p>
        </p:txBody>
      </p:sp>
      <p:graphicFrame>
        <p:nvGraphicFramePr>
          <p:cNvPr id="141353" name="Object 41"/>
          <p:cNvGraphicFramePr>
            <a:graphicFrameLocks noChangeAspect="1"/>
          </p:cNvGraphicFramePr>
          <p:nvPr/>
        </p:nvGraphicFramePr>
        <p:xfrm>
          <a:off x="1905000" y="4365625"/>
          <a:ext cx="1219200" cy="968375"/>
        </p:xfrm>
        <a:graphic>
          <a:graphicData uri="http://schemas.openxmlformats.org/presentationml/2006/ole">
            <mc:AlternateContent xmlns:mc="http://schemas.openxmlformats.org/markup-compatibility/2006">
              <mc:Choice xmlns:v="urn:schemas-microsoft-com:vml" Requires="v">
                <p:oleObj spid="_x0000_s141365" name="CorelDRAW" r:id="rId7" imgW="1058458" imgH="841411" progId="CorelDRAW.Graphic.13">
                  <p:embed/>
                </p:oleObj>
              </mc:Choice>
              <mc:Fallback>
                <p:oleObj name="CorelDRAW" r:id="rId7" imgW="1058458" imgH="841411" progId="CorelDRAW.Graphic.1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365625"/>
                        <a:ext cx="1219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54" name="Text Box 42"/>
          <p:cNvSpPr txBox="1">
            <a:spLocks noChangeArrowheads="1"/>
          </p:cNvSpPr>
          <p:nvPr/>
        </p:nvSpPr>
        <p:spPr bwMode="auto">
          <a:xfrm>
            <a:off x="1981200" y="5486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PLCC Package</a:t>
            </a:r>
          </a:p>
        </p:txBody>
      </p:sp>
      <p:sp>
        <p:nvSpPr>
          <p:cNvPr id="141355" name="Rectangle 43"/>
          <p:cNvSpPr>
            <a:spLocks noChangeArrowheads="1"/>
          </p:cNvSpPr>
          <p:nvPr/>
        </p:nvSpPr>
        <p:spPr bwMode="auto">
          <a:xfrm>
            <a:off x="914400" y="1143000"/>
            <a:ext cx="2227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PALs and GALs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Hightech027 Print PowerPlugs Favorites 2</Template>
  <TotalTime>6179</TotalTime>
  <Words>1911</Words>
  <Application>Microsoft Office PowerPoint</Application>
  <PresentationFormat>On-screen Show (4:3)</PresentationFormat>
  <Paragraphs>315</Paragraphs>
  <Slides>39</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宋体</vt:lpstr>
      <vt:lpstr>Arial</vt:lpstr>
      <vt:lpstr>Impact</vt:lpstr>
      <vt:lpstr>Times</vt:lpstr>
      <vt:lpstr>Times New Roman</vt:lpstr>
      <vt:lpstr>Wingdings</vt:lpstr>
      <vt:lpstr>Hightech027 Print PowerPlugs Favorites 2</vt:lpstr>
      <vt:lpstr>CorelDRAW</vt:lpstr>
      <vt:lpstr>Digital Logic &amp; Systems  Programmable Logic and VHDL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Prof. Wenye Li (SSE)</cp:lastModifiedBy>
  <cp:revision>83</cp:revision>
  <dcterms:created xsi:type="dcterms:W3CDTF">2006-09-20T21:54:22Z</dcterms:created>
  <dcterms:modified xsi:type="dcterms:W3CDTF">2016-11-22T09:46:29Z</dcterms:modified>
</cp:coreProperties>
</file>