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Public Sans Bold" charset="1" panose="00000000000000000000"/>
      <p:regular r:id="rId25"/>
    </p:embeddedFont>
    <p:embeddedFont>
      <p:font typeface="Brick Sans" charset="1" panose="00000000000000000000"/>
      <p:regular r:id="rId26"/>
    </p:embeddedFont>
    <p:embeddedFont>
      <p:font typeface="Canva Sans Bold" charset="1" panose="020B0803030501040103"/>
      <p:regular r:id="rId27"/>
    </p:embeddedFont>
    <p:embeddedFont>
      <p:font typeface="Public Sans Heavy" charset="1" panose="00000000000000000000"/>
      <p:regular r:id="rId28"/>
    </p:embeddedFont>
    <p:embeddedFont>
      <p:font typeface="Public Sans" charset="1" panose="00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22894" y="104960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93077">
            <a:off x="1979827" y="-203162"/>
            <a:ext cx="1769402" cy="2463725"/>
          </a:xfrm>
          <a:custGeom>
            <a:avLst/>
            <a:gdLst/>
            <a:ahLst/>
            <a:cxnLst/>
            <a:rect r="r" b="b" t="t" l="l"/>
            <a:pathLst>
              <a:path h="2463725" w="1769402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42242" y="24933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55077">
            <a:off x="14265134" y="-162966"/>
            <a:ext cx="2066999" cy="2383332"/>
          </a:xfrm>
          <a:custGeom>
            <a:avLst/>
            <a:gdLst/>
            <a:ahLst/>
            <a:cxnLst/>
            <a:rect r="r" b="b" t="t" l="l"/>
            <a:pathLst>
              <a:path h="2383332" w="2066999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129847" y="603503"/>
            <a:ext cx="12092272" cy="4190887"/>
            <a:chOff x="0" y="0"/>
            <a:chExt cx="1100680" cy="3814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0680" cy="381469"/>
            </a:xfrm>
            <a:custGeom>
              <a:avLst/>
              <a:gdLst/>
              <a:ahLst/>
              <a:cxnLst/>
              <a:rect r="r" b="b" t="t" l="l"/>
              <a:pathLst>
                <a:path h="381469" w="1100680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432945" y="5542054"/>
            <a:ext cx="5018594" cy="5403600"/>
          </a:xfrm>
          <a:custGeom>
            <a:avLst/>
            <a:gdLst/>
            <a:ahLst/>
            <a:cxnLst/>
            <a:rect r="r" b="b" t="t" l="l"/>
            <a:pathLst>
              <a:path h="5403600" w="5018594">
                <a:moveTo>
                  <a:pt x="0" y="0"/>
                </a:moveTo>
                <a:lnTo>
                  <a:pt x="5018594" y="0"/>
                </a:lnTo>
                <a:lnTo>
                  <a:pt x="5018594" y="5403600"/>
                </a:lnTo>
                <a:lnTo>
                  <a:pt x="0" y="5403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639554" y="5542054"/>
            <a:ext cx="3814457" cy="5060639"/>
          </a:xfrm>
          <a:custGeom>
            <a:avLst/>
            <a:gdLst/>
            <a:ahLst/>
            <a:cxnLst/>
            <a:rect r="r" b="b" t="t" l="l"/>
            <a:pathLst>
              <a:path h="5060639" w="3814457">
                <a:moveTo>
                  <a:pt x="0" y="0"/>
                </a:moveTo>
                <a:lnTo>
                  <a:pt x="3814457" y="0"/>
                </a:lnTo>
                <a:lnTo>
                  <a:pt x="3814457" y="5060640"/>
                </a:lnTo>
                <a:lnTo>
                  <a:pt x="0" y="50606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644433" y="5542054"/>
            <a:ext cx="4031635" cy="5229715"/>
          </a:xfrm>
          <a:custGeom>
            <a:avLst/>
            <a:gdLst/>
            <a:ahLst/>
            <a:cxnLst/>
            <a:rect r="r" b="b" t="t" l="l"/>
            <a:pathLst>
              <a:path h="5229715" w="4031635">
                <a:moveTo>
                  <a:pt x="0" y="0"/>
                </a:moveTo>
                <a:lnTo>
                  <a:pt x="4031635" y="0"/>
                </a:lnTo>
                <a:lnTo>
                  <a:pt x="4031635" y="5229715"/>
                </a:lnTo>
                <a:lnTo>
                  <a:pt x="0" y="52297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257881">
            <a:off x="-400893" y="2974914"/>
            <a:ext cx="3549762" cy="3440042"/>
          </a:xfrm>
          <a:custGeom>
            <a:avLst/>
            <a:gdLst/>
            <a:ahLst/>
            <a:cxnLst/>
            <a:rect r="r" b="b" t="t" l="l"/>
            <a:pathLst>
              <a:path h="3440042" w="354976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248570">
            <a:off x="15858283" y="2774300"/>
            <a:ext cx="2885297" cy="4111175"/>
          </a:xfrm>
          <a:custGeom>
            <a:avLst/>
            <a:gdLst/>
            <a:ahLst/>
            <a:cxnLst/>
            <a:rect r="r" b="b" t="t" l="l"/>
            <a:pathLst>
              <a:path h="4111175" w="2885297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635147" y="5372979"/>
            <a:ext cx="3123355" cy="5205592"/>
          </a:xfrm>
          <a:custGeom>
            <a:avLst/>
            <a:gdLst/>
            <a:ahLst/>
            <a:cxnLst/>
            <a:rect r="r" b="b" t="t" l="l"/>
            <a:pathLst>
              <a:path h="5205592" w="3123355">
                <a:moveTo>
                  <a:pt x="0" y="0"/>
                </a:moveTo>
                <a:lnTo>
                  <a:pt x="3123356" y="0"/>
                </a:lnTo>
                <a:lnTo>
                  <a:pt x="3123356" y="5205592"/>
                </a:lnTo>
                <a:lnTo>
                  <a:pt x="0" y="520559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500207">
            <a:off x="3412617" y="3531639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5721748" y="258861"/>
            <a:ext cx="7040819" cy="939006"/>
            <a:chOff x="0" y="0"/>
            <a:chExt cx="2860316" cy="38146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true" flipV="false" rot="-5500207">
            <a:off x="13302578" y="3654686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1402006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6" y="1402006"/>
                </a:lnTo>
                <a:lnTo>
                  <a:pt x="1402006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6078906" y="395624"/>
            <a:ext cx="6235667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NTI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893988" y="1414843"/>
            <a:ext cx="10557551" cy="2667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MEDICAL ANALYSIS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43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63064" y="0"/>
            <a:ext cx="13761873" cy="10287000"/>
          </a:xfrm>
          <a:custGeom>
            <a:avLst/>
            <a:gdLst/>
            <a:ahLst/>
            <a:cxnLst/>
            <a:rect r="r" b="b" t="t" l="l"/>
            <a:pathLst>
              <a:path h="10287000" w="13761873">
                <a:moveTo>
                  <a:pt x="0" y="0"/>
                </a:moveTo>
                <a:lnTo>
                  <a:pt x="13761872" y="0"/>
                </a:lnTo>
                <a:lnTo>
                  <a:pt x="1376187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53096" y="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01698" y="3667827"/>
            <a:ext cx="12484604" cy="2551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880"/>
              </a:lnSpc>
            </a:pPr>
            <a:r>
              <a:rPr lang="en-US" sz="142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POWER BI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8700" y="204657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43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1190" y="1235632"/>
            <a:ext cx="15176187" cy="7815736"/>
          </a:xfrm>
          <a:custGeom>
            <a:avLst/>
            <a:gdLst/>
            <a:ahLst/>
            <a:cxnLst/>
            <a:rect r="r" b="b" t="t" l="l"/>
            <a:pathLst>
              <a:path h="7815736" w="15176187">
                <a:moveTo>
                  <a:pt x="0" y="0"/>
                </a:moveTo>
                <a:lnTo>
                  <a:pt x="15176186" y="0"/>
                </a:lnTo>
                <a:lnTo>
                  <a:pt x="15176186" y="7815736"/>
                </a:lnTo>
                <a:lnTo>
                  <a:pt x="0" y="78157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43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656793"/>
            <a:ext cx="16168313" cy="8973414"/>
          </a:xfrm>
          <a:custGeom>
            <a:avLst/>
            <a:gdLst/>
            <a:ahLst/>
            <a:cxnLst/>
            <a:rect r="r" b="b" t="t" l="l"/>
            <a:pathLst>
              <a:path h="8973414" w="16168313">
                <a:moveTo>
                  <a:pt x="0" y="0"/>
                </a:moveTo>
                <a:lnTo>
                  <a:pt x="16168313" y="0"/>
                </a:lnTo>
                <a:lnTo>
                  <a:pt x="16168313" y="8973414"/>
                </a:lnTo>
                <a:lnTo>
                  <a:pt x="0" y="89734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43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55864"/>
            <a:ext cx="16230600" cy="9007983"/>
          </a:xfrm>
          <a:custGeom>
            <a:avLst/>
            <a:gdLst/>
            <a:ahLst/>
            <a:cxnLst/>
            <a:rect r="r" b="b" t="t" l="l"/>
            <a:pathLst>
              <a:path h="9007983" w="16230600">
                <a:moveTo>
                  <a:pt x="0" y="0"/>
                </a:moveTo>
                <a:lnTo>
                  <a:pt x="16230600" y="0"/>
                </a:lnTo>
                <a:lnTo>
                  <a:pt x="16230600" y="9007983"/>
                </a:lnTo>
                <a:lnTo>
                  <a:pt x="0" y="90079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9029" y="-671355"/>
            <a:ext cx="7399403" cy="11629710"/>
          </a:xfrm>
          <a:custGeom>
            <a:avLst/>
            <a:gdLst/>
            <a:ahLst/>
            <a:cxnLst/>
            <a:rect r="r" b="b" t="t" l="l"/>
            <a:pathLst>
              <a:path h="11629710" w="7399403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11626" y="1028700"/>
            <a:ext cx="5694209" cy="8280195"/>
            <a:chOff x="0" y="0"/>
            <a:chExt cx="812800" cy="11819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181927"/>
            </a:xfrm>
            <a:custGeom>
              <a:avLst/>
              <a:gdLst/>
              <a:ahLst/>
              <a:cxnLst/>
              <a:rect r="r" b="b" t="t" l="l"/>
              <a:pathLst>
                <a:path h="118192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3575541" y="-554844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7876905" y="0"/>
                </a:moveTo>
                <a:lnTo>
                  <a:pt x="0" y="0"/>
                </a:lnTo>
                <a:lnTo>
                  <a:pt x="0" y="7726439"/>
                </a:lnTo>
                <a:lnTo>
                  <a:pt x="7876905" y="7726439"/>
                </a:lnTo>
                <a:lnTo>
                  <a:pt x="787690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2870893" y="830332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7876905" y="0"/>
                </a:moveTo>
                <a:lnTo>
                  <a:pt x="0" y="0"/>
                </a:lnTo>
                <a:lnTo>
                  <a:pt x="0" y="7726439"/>
                </a:lnTo>
                <a:lnTo>
                  <a:pt x="7876905" y="7726439"/>
                </a:lnTo>
                <a:lnTo>
                  <a:pt x="787690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37149">
            <a:off x="13565367" y="9026456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747798" y="3600454"/>
            <a:ext cx="6154245" cy="248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DATA WITH EXCEL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32803" y="1510391"/>
            <a:ext cx="5761060" cy="639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98823" indent="-399411" lvl="1">
              <a:lnSpc>
                <a:spcPts val="5179"/>
              </a:lnSpc>
              <a:buFont typeface="Arial"/>
              <a:buChar char="•"/>
            </a:pPr>
            <a:r>
              <a:rPr lang="en-US" b="true" sz="3699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MAKE PIVOT TABLES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2803" y="3021304"/>
            <a:ext cx="6625629" cy="639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3" indent="-399411" lvl="1">
              <a:lnSpc>
                <a:spcPts val="5179"/>
              </a:lnSpc>
              <a:buFont typeface="Arial"/>
              <a:buChar char="•"/>
            </a:pPr>
            <a:r>
              <a:rPr lang="en-US" b="true" sz="3699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MAKE POWER QUERY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34975" y="4504054"/>
            <a:ext cx="6625629" cy="639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98823" indent="-399411" lvl="1">
              <a:lnSpc>
                <a:spcPts val="5179"/>
              </a:lnSpc>
              <a:buFont typeface="Arial"/>
              <a:buChar char="•"/>
            </a:pPr>
            <a:r>
              <a:rPr lang="en-US" b="true" sz="3699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MAKE DASHBOARD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0"/>
            <a:ext cx="16928348" cy="11034651"/>
          </a:xfrm>
          <a:custGeom>
            <a:avLst/>
            <a:gdLst/>
            <a:ahLst/>
            <a:cxnLst/>
            <a:rect r="r" b="b" t="t" l="l"/>
            <a:pathLst>
              <a:path h="11034651" w="16928348">
                <a:moveTo>
                  <a:pt x="0" y="0"/>
                </a:moveTo>
                <a:lnTo>
                  <a:pt x="16928348" y="0"/>
                </a:lnTo>
                <a:lnTo>
                  <a:pt x="16928348" y="11034651"/>
                </a:lnTo>
                <a:lnTo>
                  <a:pt x="0" y="110346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7" r="0" b="-4627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4100" y="509999"/>
            <a:ext cx="17600479" cy="9152249"/>
          </a:xfrm>
          <a:custGeom>
            <a:avLst/>
            <a:gdLst/>
            <a:ahLst/>
            <a:cxnLst/>
            <a:rect r="r" b="b" t="t" l="l"/>
            <a:pathLst>
              <a:path h="9152249" w="17600479">
                <a:moveTo>
                  <a:pt x="0" y="0"/>
                </a:moveTo>
                <a:lnTo>
                  <a:pt x="17600479" y="0"/>
                </a:lnTo>
                <a:lnTo>
                  <a:pt x="17600479" y="9152249"/>
                </a:lnTo>
                <a:lnTo>
                  <a:pt x="0" y="91522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43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35994" y="705427"/>
            <a:ext cx="12910759" cy="8876147"/>
          </a:xfrm>
          <a:custGeom>
            <a:avLst/>
            <a:gdLst/>
            <a:ahLst/>
            <a:cxnLst/>
            <a:rect r="r" b="b" t="t" l="l"/>
            <a:pathLst>
              <a:path h="8876147" w="12910759">
                <a:moveTo>
                  <a:pt x="0" y="0"/>
                </a:moveTo>
                <a:lnTo>
                  <a:pt x="12910759" y="0"/>
                </a:lnTo>
                <a:lnTo>
                  <a:pt x="12910759" y="8876146"/>
                </a:lnTo>
                <a:lnTo>
                  <a:pt x="0" y="8876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22894" y="104960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93077">
            <a:off x="1979827" y="-203162"/>
            <a:ext cx="1769402" cy="2463725"/>
          </a:xfrm>
          <a:custGeom>
            <a:avLst/>
            <a:gdLst/>
            <a:ahLst/>
            <a:cxnLst/>
            <a:rect r="r" b="b" t="t" l="l"/>
            <a:pathLst>
              <a:path h="2463725" w="1769402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42242" y="24933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55077">
            <a:off x="14265134" y="-162966"/>
            <a:ext cx="2066999" cy="2383332"/>
          </a:xfrm>
          <a:custGeom>
            <a:avLst/>
            <a:gdLst/>
            <a:ahLst/>
            <a:cxnLst/>
            <a:rect r="r" b="b" t="t" l="l"/>
            <a:pathLst>
              <a:path h="2383332" w="2066999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129847" y="603503"/>
            <a:ext cx="12092272" cy="4190887"/>
            <a:chOff x="0" y="0"/>
            <a:chExt cx="1100680" cy="3814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0680" cy="381469"/>
            </a:xfrm>
            <a:custGeom>
              <a:avLst/>
              <a:gdLst/>
              <a:ahLst/>
              <a:cxnLst/>
              <a:rect r="r" b="b" t="t" l="l"/>
              <a:pathLst>
                <a:path h="381469" w="1100680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432945" y="5542054"/>
            <a:ext cx="5018594" cy="5403600"/>
          </a:xfrm>
          <a:custGeom>
            <a:avLst/>
            <a:gdLst/>
            <a:ahLst/>
            <a:cxnLst/>
            <a:rect r="r" b="b" t="t" l="l"/>
            <a:pathLst>
              <a:path h="5403600" w="5018594">
                <a:moveTo>
                  <a:pt x="0" y="0"/>
                </a:moveTo>
                <a:lnTo>
                  <a:pt x="5018594" y="0"/>
                </a:lnTo>
                <a:lnTo>
                  <a:pt x="5018594" y="5403600"/>
                </a:lnTo>
                <a:lnTo>
                  <a:pt x="0" y="5403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639554" y="5542054"/>
            <a:ext cx="3814457" cy="5060639"/>
          </a:xfrm>
          <a:custGeom>
            <a:avLst/>
            <a:gdLst/>
            <a:ahLst/>
            <a:cxnLst/>
            <a:rect r="r" b="b" t="t" l="l"/>
            <a:pathLst>
              <a:path h="5060639" w="3814457">
                <a:moveTo>
                  <a:pt x="0" y="0"/>
                </a:moveTo>
                <a:lnTo>
                  <a:pt x="3814457" y="0"/>
                </a:lnTo>
                <a:lnTo>
                  <a:pt x="3814457" y="5060640"/>
                </a:lnTo>
                <a:lnTo>
                  <a:pt x="0" y="50606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644433" y="5542054"/>
            <a:ext cx="4031635" cy="5229715"/>
          </a:xfrm>
          <a:custGeom>
            <a:avLst/>
            <a:gdLst/>
            <a:ahLst/>
            <a:cxnLst/>
            <a:rect r="r" b="b" t="t" l="l"/>
            <a:pathLst>
              <a:path h="5229715" w="4031635">
                <a:moveTo>
                  <a:pt x="0" y="0"/>
                </a:moveTo>
                <a:lnTo>
                  <a:pt x="4031635" y="0"/>
                </a:lnTo>
                <a:lnTo>
                  <a:pt x="4031635" y="5229715"/>
                </a:lnTo>
                <a:lnTo>
                  <a:pt x="0" y="52297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257881">
            <a:off x="-400893" y="2974914"/>
            <a:ext cx="3549762" cy="3440042"/>
          </a:xfrm>
          <a:custGeom>
            <a:avLst/>
            <a:gdLst/>
            <a:ahLst/>
            <a:cxnLst/>
            <a:rect r="r" b="b" t="t" l="l"/>
            <a:pathLst>
              <a:path h="3440042" w="354976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248570">
            <a:off x="15858283" y="2774300"/>
            <a:ext cx="2885297" cy="4111175"/>
          </a:xfrm>
          <a:custGeom>
            <a:avLst/>
            <a:gdLst/>
            <a:ahLst/>
            <a:cxnLst/>
            <a:rect r="r" b="b" t="t" l="l"/>
            <a:pathLst>
              <a:path h="4111175" w="2885297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635147" y="5372979"/>
            <a:ext cx="3123355" cy="5205592"/>
          </a:xfrm>
          <a:custGeom>
            <a:avLst/>
            <a:gdLst/>
            <a:ahLst/>
            <a:cxnLst/>
            <a:rect r="r" b="b" t="t" l="l"/>
            <a:pathLst>
              <a:path h="5205592" w="3123355">
                <a:moveTo>
                  <a:pt x="0" y="0"/>
                </a:moveTo>
                <a:lnTo>
                  <a:pt x="3123356" y="0"/>
                </a:lnTo>
                <a:lnTo>
                  <a:pt x="3123356" y="5205592"/>
                </a:lnTo>
                <a:lnTo>
                  <a:pt x="0" y="520559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500207">
            <a:off x="3544370" y="3949723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-5500207">
            <a:off x="12877809" y="3865185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1402007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7" y="1402006"/>
                </a:lnTo>
                <a:lnTo>
                  <a:pt x="1402007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988051" y="1270197"/>
            <a:ext cx="10311897" cy="248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Thank you for your attention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10140" y="2560561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98715" y="-615042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71503" y="390535"/>
            <a:ext cx="17310608" cy="9505931"/>
            <a:chOff x="0" y="0"/>
            <a:chExt cx="774713" cy="4254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74713" cy="425425"/>
            </a:xfrm>
            <a:custGeom>
              <a:avLst/>
              <a:gdLst/>
              <a:ahLst/>
              <a:cxnLst/>
              <a:rect r="r" b="b" t="t" l="l"/>
              <a:pathLst>
                <a:path h="425425" w="774713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137149">
            <a:off x="798905" y="327697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248570">
            <a:off x="558321" y="6346755"/>
            <a:ext cx="2532247" cy="3608124"/>
          </a:xfrm>
          <a:custGeom>
            <a:avLst/>
            <a:gdLst/>
            <a:ahLst/>
            <a:cxnLst/>
            <a:rect r="r" b="b" t="t" l="l"/>
            <a:pathLst>
              <a:path h="3608124" w="2532247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806273" y="584882"/>
            <a:ext cx="12637084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DESCRIPE DATA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285773" y="1757104"/>
            <a:ext cx="2726234" cy="4284847"/>
          </a:xfrm>
          <a:custGeom>
            <a:avLst/>
            <a:gdLst/>
            <a:ahLst/>
            <a:cxnLst/>
            <a:rect r="r" b="b" t="t" l="l"/>
            <a:pathLst>
              <a:path h="4284847" w="2726234">
                <a:moveTo>
                  <a:pt x="0" y="0"/>
                </a:moveTo>
                <a:lnTo>
                  <a:pt x="2726234" y="0"/>
                </a:lnTo>
                <a:lnTo>
                  <a:pt x="2726234" y="4284848"/>
                </a:lnTo>
                <a:lnTo>
                  <a:pt x="0" y="42848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954546" y="4281357"/>
            <a:ext cx="2726234" cy="4284847"/>
          </a:xfrm>
          <a:custGeom>
            <a:avLst/>
            <a:gdLst/>
            <a:ahLst/>
            <a:cxnLst/>
            <a:rect r="r" b="b" t="t" l="l"/>
            <a:pathLst>
              <a:path h="4284847" w="2726234">
                <a:moveTo>
                  <a:pt x="0" y="0"/>
                </a:moveTo>
                <a:lnTo>
                  <a:pt x="2726234" y="0"/>
                </a:lnTo>
                <a:lnTo>
                  <a:pt x="2726234" y="4284847"/>
                </a:lnTo>
                <a:lnTo>
                  <a:pt x="0" y="428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761698" y="1821497"/>
            <a:ext cx="2726234" cy="4284847"/>
          </a:xfrm>
          <a:custGeom>
            <a:avLst/>
            <a:gdLst/>
            <a:ahLst/>
            <a:cxnLst/>
            <a:rect r="r" b="b" t="t" l="l"/>
            <a:pathLst>
              <a:path h="4284847" w="2726234">
                <a:moveTo>
                  <a:pt x="0" y="0"/>
                </a:moveTo>
                <a:lnTo>
                  <a:pt x="2726234" y="0"/>
                </a:lnTo>
                <a:lnTo>
                  <a:pt x="2726234" y="4284847"/>
                </a:lnTo>
                <a:lnTo>
                  <a:pt x="0" y="428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487932" y="5365224"/>
            <a:ext cx="2726234" cy="4284847"/>
          </a:xfrm>
          <a:custGeom>
            <a:avLst/>
            <a:gdLst/>
            <a:ahLst/>
            <a:cxnLst/>
            <a:rect r="r" b="b" t="t" l="l"/>
            <a:pathLst>
              <a:path h="4284847" w="2726234">
                <a:moveTo>
                  <a:pt x="0" y="0"/>
                </a:moveTo>
                <a:lnTo>
                  <a:pt x="2726235" y="0"/>
                </a:lnTo>
                <a:lnTo>
                  <a:pt x="2726235" y="4284848"/>
                </a:lnTo>
                <a:lnTo>
                  <a:pt x="0" y="42848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290367" y="1493458"/>
            <a:ext cx="2726234" cy="4284847"/>
          </a:xfrm>
          <a:custGeom>
            <a:avLst/>
            <a:gdLst/>
            <a:ahLst/>
            <a:cxnLst/>
            <a:rect r="r" b="b" t="t" l="l"/>
            <a:pathLst>
              <a:path h="4284847" w="2726234">
                <a:moveTo>
                  <a:pt x="0" y="0"/>
                </a:moveTo>
                <a:lnTo>
                  <a:pt x="2726234" y="0"/>
                </a:lnTo>
                <a:lnTo>
                  <a:pt x="2726234" y="4284848"/>
                </a:lnTo>
                <a:lnTo>
                  <a:pt x="0" y="42848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718531" y="2474836"/>
            <a:ext cx="3745796" cy="688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4"/>
              </a:lnSpc>
              <a:spcBef>
                <a:spcPct val="0"/>
              </a:spcBef>
            </a:pPr>
            <a:r>
              <a:rPr lang="en-US" b="true" sz="401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PATIENTS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444765" y="4978008"/>
            <a:ext cx="3745796" cy="688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4"/>
              </a:lnSpc>
              <a:spcBef>
                <a:spcPct val="0"/>
              </a:spcBef>
            </a:pPr>
            <a:r>
              <a:rPr lang="en-US" b="true" sz="401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PAYERS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271102" y="2618356"/>
            <a:ext cx="3576230" cy="688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4"/>
              </a:lnSpc>
              <a:spcBef>
                <a:spcPct val="0"/>
              </a:spcBef>
            </a:pPr>
            <a:r>
              <a:rPr lang="en-US" b="true" sz="401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ENCOUNTERS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978151" y="6020619"/>
            <a:ext cx="3745796" cy="688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4"/>
              </a:lnSpc>
              <a:spcBef>
                <a:spcPct val="0"/>
              </a:spcBef>
            </a:pPr>
            <a:r>
              <a:rPr lang="en-US" b="true" sz="401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PROCEDURES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598715" y="2173345"/>
            <a:ext cx="4478714" cy="688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4"/>
              </a:lnSpc>
              <a:spcBef>
                <a:spcPct val="0"/>
              </a:spcBef>
            </a:pPr>
            <a:r>
              <a:rPr lang="en-US" b="true" sz="401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ORGANIZATION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21612" y="3409707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59897" y="-671355"/>
            <a:ext cx="7399403" cy="11629710"/>
          </a:xfrm>
          <a:custGeom>
            <a:avLst/>
            <a:gdLst/>
            <a:ahLst/>
            <a:cxnLst/>
            <a:rect r="r" b="b" t="t" l="l"/>
            <a:pathLst>
              <a:path h="11629710" w="7399403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700522" y="1153874"/>
            <a:ext cx="5694209" cy="8280195"/>
            <a:chOff x="0" y="0"/>
            <a:chExt cx="812800" cy="11819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181927"/>
            </a:xfrm>
            <a:custGeom>
              <a:avLst/>
              <a:gdLst/>
              <a:ahLst/>
              <a:cxnLst/>
              <a:rect r="r" b="b" t="t" l="l"/>
              <a:pathLst>
                <a:path h="118192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6808086" y="4858426"/>
            <a:ext cx="6410088" cy="6901845"/>
          </a:xfrm>
          <a:custGeom>
            <a:avLst/>
            <a:gdLst/>
            <a:ahLst/>
            <a:cxnLst/>
            <a:rect r="r" b="b" t="t" l="l"/>
            <a:pathLst>
              <a:path h="6901845" w="6410088">
                <a:moveTo>
                  <a:pt x="0" y="0"/>
                </a:moveTo>
                <a:lnTo>
                  <a:pt x="6410089" y="0"/>
                </a:lnTo>
                <a:lnTo>
                  <a:pt x="6410089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248570">
            <a:off x="7709921" y="64751"/>
            <a:ext cx="1885910" cy="2687178"/>
          </a:xfrm>
          <a:custGeom>
            <a:avLst/>
            <a:gdLst/>
            <a:ahLst/>
            <a:cxnLst/>
            <a:rect r="r" b="b" t="t" l="l"/>
            <a:pathLst>
              <a:path h="2687178" w="1885910">
                <a:moveTo>
                  <a:pt x="0" y="0"/>
                </a:moveTo>
                <a:lnTo>
                  <a:pt x="1885910" y="0"/>
                </a:lnTo>
                <a:lnTo>
                  <a:pt x="1885910" y="2687178"/>
                </a:lnTo>
                <a:lnTo>
                  <a:pt x="0" y="26871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6760" y="4791751"/>
            <a:ext cx="6749704" cy="3919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Synthetic data on ~1k patients of Massachussets General Hospital from 2011-2022, including information on patient demographics, insurance coverage, and medical encounters &amp; procedures.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5137" y="460110"/>
            <a:ext cx="6172949" cy="402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TARGET OF ANALYSIS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766657" y="1835509"/>
            <a:ext cx="5561940" cy="5969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b="true" sz="3100" strike="noStrike" u="none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How many patients have been admitted or readmitted over time?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b="true" sz="3100" strike="noStrike" u="none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How long are patients staying in the hospital, on average?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b="true" sz="3100" strike="noStrike" u="none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How much is the average cost per visit?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b="true" sz="3100" strike="noStrike" u="none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How many procedures are covered by insurance?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83838" y="-134663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22364" y="180808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921247" y="3301022"/>
            <a:ext cx="7082961" cy="3058022"/>
            <a:chOff x="0" y="0"/>
            <a:chExt cx="883555" cy="3814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1793077">
            <a:off x="16507575" y="5105478"/>
            <a:ext cx="2859370" cy="3981402"/>
          </a:xfrm>
          <a:custGeom>
            <a:avLst/>
            <a:gdLst/>
            <a:ahLst/>
            <a:cxnLst/>
            <a:rect r="r" b="b" t="t" l="l"/>
            <a:pathLst>
              <a:path h="3981402" w="2859370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855077">
            <a:off x="-518506" y="5234288"/>
            <a:ext cx="2752419" cy="3173649"/>
          </a:xfrm>
          <a:custGeom>
            <a:avLst/>
            <a:gdLst/>
            <a:ahLst/>
            <a:cxnLst/>
            <a:rect r="r" b="b" t="t" l="l"/>
            <a:pathLst>
              <a:path h="3173649" w="2752419">
                <a:moveTo>
                  <a:pt x="0" y="0"/>
                </a:moveTo>
                <a:lnTo>
                  <a:pt x="2752419" y="0"/>
                </a:lnTo>
                <a:lnTo>
                  <a:pt x="2752419" y="3173649"/>
                </a:lnTo>
                <a:lnTo>
                  <a:pt x="0" y="31736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37149">
            <a:off x="17236257" y="2600019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37149">
            <a:off x="885105" y="9285701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283792" y="3301022"/>
            <a:ext cx="7082961" cy="3058022"/>
            <a:chOff x="0" y="0"/>
            <a:chExt cx="883555" cy="38146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775008" y="2981332"/>
            <a:ext cx="5602811" cy="747225"/>
            <a:chOff x="0" y="0"/>
            <a:chExt cx="2860316" cy="38146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428180" y="2981332"/>
            <a:ext cx="4794184" cy="639381"/>
            <a:chOff x="0" y="0"/>
            <a:chExt cx="2860316" cy="38146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314512" y="4261708"/>
            <a:ext cx="5761060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DUPLICATED</a:t>
            </a:r>
          </a:p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NULL</a:t>
            </a:r>
          </a:p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Clear label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936146" y="4273550"/>
            <a:ext cx="5761060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DATE</a:t>
            </a:r>
          </a:p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numbers and percentages match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065636" y="3005764"/>
            <a:ext cx="524864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Data cleaning and processing: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559492" y="3005797"/>
            <a:ext cx="4514368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 organization</a:t>
            </a:r>
          </a:p>
          <a:p>
            <a:pPr algn="ctr">
              <a:lnSpc>
                <a:spcPts val="3919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750431" y="271715"/>
            <a:ext cx="14763189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Exploring DATA (PYTHON)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4836338" y="7266459"/>
            <a:ext cx="7082961" cy="3058022"/>
            <a:chOff x="0" y="0"/>
            <a:chExt cx="883555" cy="38146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6200565" y="6821113"/>
            <a:ext cx="4227431" cy="860229"/>
            <a:chOff x="0" y="0"/>
            <a:chExt cx="2860316" cy="58203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860316" cy="582039"/>
            </a:xfrm>
            <a:custGeom>
              <a:avLst/>
              <a:gdLst/>
              <a:ahLst/>
              <a:cxnLst/>
              <a:rect r="r" b="b" t="t" l="l"/>
              <a:pathLst>
                <a:path h="582039" w="2860316">
                  <a:moveTo>
                    <a:pt x="2657116" y="0"/>
                  </a:moveTo>
                  <a:cubicBezTo>
                    <a:pt x="2769341" y="0"/>
                    <a:pt x="2860316" y="130294"/>
                    <a:pt x="2860316" y="291019"/>
                  </a:cubicBezTo>
                  <a:cubicBezTo>
                    <a:pt x="2860316" y="451745"/>
                    <a:pt x="2769341" y="582039"/>
                    <a:pt x="2657116" y="582039"/>
                  </a:cubicBezTo>
                  <a:lnTo>
                    <a:pt x="203200" y="582039"/>
                  </a:lnTo>
                  <a:cubicBezTo>
                    <a:pt x="90976" y="582039"/>
                    <a:pt x="0" y="451745"/>
                    <a:pt x="0" y="291019"/>
                  </a:cubicBezTo>
                  <a:cubicBezTo>
                    <a:pt x="0" y="13029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2860316" cy="620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5022447" y="8271667"/>
            <a:ext cx="5761060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Average Cost Analysis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120635" y="6987694"/>
            <a:ext cx="451436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Analyst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022447" y="8800426"/>
            <a:ext cx="5761060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Demographic Analyst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238200" y="9327476"/>
            <a:ext cx="5761060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Analyzing health insurance</a:t>
            </a:r>
          </a:p>
        </p:txBody>
      </p:sp>
      <p:sp>
        <p:nvSpPr>
          <p:cNvPr name="Freeform 35" id="35"/>
          <p:cNvSpPr/>
          <p:nvPr/>
        </p:nvSpPr>
        <p:spPr>
          <a:xfrm flipH="true" flipV="false" rot="0">
            <a:off x="12255576" y="3956849"/>
            <a:ext cx="6410088" cy="6901845"/>
          </a:xfrm>
          <a:custGeom>
            <a:avLst/>
            <a:gdLst/>
            <a:ahLst/>
            <a:cxnLst/>
            <a:rect r="r" b="b" t="t" l="l"/>
            <a:pathLst>
              <a:path h="6901845" w="6410088">
                <a:moveTo>
                  <a:pt x="6410088" y="0"/>
                </a:moveTo>
                <a:lnTo>
                  <a:pt x="0" y="0"/>
                </a:lnTo>
                <a:lnTo>
                  <a:pt x="0" y="6901844"/>
                </a:lnTo>
                <a:lnTo>
                  <a:pt x="6410088" y="6901844"/>
                </a:lnTo>
                <a:lnTo>
                  <a:pt x="641008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37454" y="183933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4961399" y="104044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7876905" y="0"/>
                </a:moveTo>
                <a:lnTo>
                  <a:pt x="0" y="0"/>
                </a:lnTo>
                <a:lnTo>
                  <a:pt x="0" y="7726439"/>
                </a:lnTo>
                <a:lnTo>
                  <a:pt x="7876905" y="7726439"/>
                </a:lnTo>
                <a:lnTo>
                  <a:pt x="78769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414431"/>
            <a:ext cx="7082961" cy="3058022"/>
            <a:chOff x="0" y="0"/>
            <a:chExt cx="883555" cy="3814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3693909"/>
            <a:ext cx="7082961" cy="3058022"/>
            <a:chOff x="0" y="0"/>
            <a:chExt cx="883555" cy="38146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883555" cy="457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1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6973387"/>
            <a:ext cx="7082961" cy="3058022"/>
            <a:chOff x="0" y="0"/>
            <a:chExt cx="883555" cy="38146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true" flipV="false" rot="0">
            <a:off x="8690379" y="4903660"/>
            <a:ext cx="4752275" cy="6304842"/>
          </a:xfrm>
          <a:custGeom>
            <a:avLst/>
            <a:gdLst/>
            <a:ahLst/>
            <a:cxnLst/>
            <a:rect r="r" b="b" t="t" l="l"/>
            <a:pathLst>
              <a:path h="6304842" w="4752275">
                <a:moveTo>
                  <a:pt x="4752275" y="0"/>
                </a:moveTo>
                <a:lnTo>
                  <a:pt x="0" y="0"/>
                </a:lnTo>
                <a:lnTo>
                  <a:pt x="0" y="6304842"/>
                </a:lnTo>
                <a:lnTo>
                  <a:pt x="4752275" y="6304842"/>
                </a:lnTo>
                <a:lnTo>
                  <a:pt x="475227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248570">
            <a:off x="14319081" y="6764744"/>
            <a:ext cx="2099363" cy="2991320"/>
          </a:xfrm>
          <a:custGeom>
            <a:avLst/>
            <a:gdLst/>
            <a:ahLst/>
            <a:cxnLst/>
            <a:rect r="r" b="b" t="t" l="l"/>
            <a:pathLst>
              <a:path h="2991320" w="2099363">
                <a:moveTo>
                  <a:pt x="0" y="0"/>
                </a:moveTo>
                <a:lnTo>
                  <a:pt x="2099363" y="0"/>
                </a:lnTo>
                <a:lnTo>
                  <a:pt x="2099363" y="2991320"/>
                </a:lnTo>
                <a:lnTo>
                  <a:pt x="0" y="29913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37149">
            <a:off x="16001738" y="5585294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855077">
            <a:off x="-761394" y="5781721"/>
            <a:ext cx="2066999" cy="2383332"/>
          </a:xfrm>
          <a:custGeom>
            <a:avLst/>
            <a:gdLst/>
            <a:ahLst/>
            <a:cxnLst/>
            <a:rect r="r" b="b" t="t" l="l"/>
            <a:pathLst>
              <a:path h="2383332" w="2066999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689650" y="803865"/>
            <a:ext cx="5761060" cy="1953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We extracted the columns we will need for the work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89650" y="4772070"/>
            <a:ext cx="5761060" cy="1296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79"/>
              </a:lnSpc>
              <a:spcBef>
                <a:spcPct val="0"/>
              </a:spcBef>
            </a:pPr>
            <a:r>
              <a:rPr lang="en-US" b="true" sz="3699" strike="noStrike" u="non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We made connections and keys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89650" y="7362821"/>
            <a:ext cx="5761060" cy="2611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79"/>
              </a:lnSpc>
              <a:spcBef>
                <a:spcPct val="0"/>
              </a:spcBef>
            </a:pPr>
            <a:r>
              <a:rPr lang="en-US" b="true" sz="3699" strike="noStrike" u="non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The data is ready after the link to access the useful information in the data.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196461" y="2221503"/>
            <a:ext cx="9319484" cy="2320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DATABASE</a:t>
            </a:r>
          </a:p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SQL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43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2068" y="3801464"/>
            <a:ext cx="17745932" cy="2684072"/>
          </a:xfrm>
          <a:custGeom>
            <a:avLst/>
            <a:gdLst/>
            <a:ahLst/>
            <a:cxnLst/>
            <a:rect r="r" b="b" t="t" l="l"/>
            <a:pathLst>
              <a:path h="2684072" w="17745932">
                <a:moveTo>
                  <a:pt x="0" y="0"/>
                </a:moveTo>
                <a:lnTo>
                  <a:pt x="17745932" y="0"/>
                </a:lnTo>
                <a:lnTo>
                  <a:pt x="17745932" y="2684072"/>
                </a:lnTo>
                <a:lnTo>
                  <a:pt x="0" y="26840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43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54643" y="0"/>
            <a:ext cx="9578715" cy="10287000"/>
          </a:xfrm>
          <a:custGeom>
            <a:avLst/>
            <a:gdLst/>
            <a:ahLst/>
            <a:cxnLst/>
            <a:rect r="r" b="b" t="t" l="l"/>
            <a:pathLst>
              <a:path h="10287000" w="9578715">
                <a:moveTo>
                  <a:pt x="0" y="0"/>
                </a:moveTo>
                <a:lnTo>
                  <a:pt x="9578714" y="0"/>
                </a:lnTo>
                <a:lnTo>
                  <a:pt x="957871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43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50904" y="0"/>
            <a:ext cx="11986192" cy="10287000"/>
          </a:xfrm>
          <a:custGeom>
            <a:avLst/>
            <a:gdLst/>
            <a:ahLst/>
            <a:cxnLst/>
            <a:rect r="r" b="b" t="t" l="l"/>
            <a:pathLst>
              <a:path h="10287000" w="11986192">
                <a:moveTo>
                  <a:pt x="0" y="0"/>
                </a:moveTo>
                <a:lnTo>
                  <a:pt x="11986192" y="0"/>
                </a:lnTo>
                <a:lnTo>
                  <a:pt x="1198619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43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48023" y="0"/>
            <a:ext cx="14140206" cy="10287000"/>
          </a:xfrm>
          <a:custGeom>
            <a:avLst/>
            <a:gdLst/>
            <a:ahLst/>
            <a:cxnLst/>
            <a:rect r="r" b="b" t="t" l="l"/>
            <a:pathLst>
              <a:path h="10287000" w="14140206">
                <a:moveTo>
                  <a:pt x="0" y="0"/>
                </a:moveTo>
                <a:lnTo>
                  <a:pt x="14140207" y="0"/>
                </a:lnTo>
                <a:lnTo>
                  <a:pt x="141402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DAGdmf9ZLvU</dc:identifier>
  <dcterms:modified xsi:type="dcterms:W3CDTF">2011-08-01T06:04:30Z</dcterms:modified>
  <cp:revision>1</cp:revision>
  <dc:title>Blue Illustrative Innovations in Medicine Presentation</dc:title>
</cp:coreProperties>
</file>