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1"/>
  </p:sldMasterIdLst>
  <p:sldIdLst>
    <p:sldId id="256" r:id="rId2"/>
    <p:sldId id="288" r:id="rId3"/>
    <p:sldId id="258" r:id="rId4"/>
    <p:sldId id="273" r:id="rId5"/>
    <p:sldId id="260" r:id="rId6"/>
    <p:sldId id="259" r:id="rId7"/>
    <p:sldId id="266" r:id="rId8"/>
    <p:sldId id="261" r:id="rId9"/>
    <p:sldId id="263" r:id="rId10"/>
    <p:sldId id="264" r:id="rId11"/>
    <p:sldId id="267" r:id="rId12"/>
    <p:sldId id="268" r:id="rId13"/>
    <p:sldId id="265" r:id="rId14"/>
    <p:sldId id="269" r:id="rId15"/>
    <p:sldId id="270" r:id="rId16"/>
    <p:sldId id="272" r:id="rId17"/>
    <p:sldId id="283" r:id="rId18"/>
    <p:sldId id="274" r:id="rId19"/>
    <p:sldId id="275" r:id="rId20"/>
    <p:sldId id="276" r:id="rId21"/>
    <p:sldId id="277" r:id="rId22"/>
    <p:sldId id="278" r:id="rId23"/>
    <p:sldId id="28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5" d="100"/>
          <a:sy n="165" d="100"/>
        </p:scale>
        <p:origin x="10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viewProps" Target="viewProp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theme" Target="theme/theme1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BF62DF-D149-470F-9380-105EA598C3E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D674CF-CF81-4B49-ABE5-B58405702CEE}">
      <dgm:prSet phldrT="[Text]" phldr="0"/>
      <dgm:spPr/>
      <dgm:t>
        <a:bodyPr/>
        <a:lstStyle/>
        <a:p>
          <a:r>
            <a:rPr lang="en-US" dirty="0" smtClean="0"/>
            <a:t>HTML, CSS, JavaScript, </a:t>
          </a:r>
          <a:r>
            <a:rPr lang="en-US" dirty="0" err="1" smtClean="0"/>
            <a:t>WinJS</a:t>
          </a:r>
          <a:endParaRPr lang="en-US" dirty="0"/>
        </a:p>
      </dgm:t>
    </dgm:pt>
    <dgm:pt modelId="{9FCA6F90-E6DD-4D00-A1E2-03B8C835C1E5}" type="parTrans" cxnId="{1EBD8923-8DB9-4415-958D-37D9C5DF8015}">
      <dgm:prSet/>
      <dgm:spPr/>
      <dgm:t>
        <a:bodyPr/>
        <a:lstStyle/>
        <a:p>
          <a:endParaRPr lang="en-US"/>
        </a:p>
      </dgm:t>
    </dgm:pt>
    <dgm:pt modelId="{39A9E3F3-2CD7-487D-B3F1-3EEAFF90AF68}" type="sibTrans" cxnId="{1EBD8923-8DB9-4415-958D-37D9C5DF8015}">
      <dgm:prSet/>
      <dgm:spPr/>
      <dgm:t>
        <a:bodyPr/>
        <a:lstStyle/>
        <a:p>
          <a:endParaRPr lang="en-US"/>
        </a:p>
      </dgm:t>
    </dgm:pt>
    <dgm:pt modelId="{C2AA42AA-6636-454E-BCF8-2DD291196FCD}">
      <dgm:prSet phldrT="[Text]" phldr="0"/>
      <dgm:spPr/>
      <dgm:t>
        <a:bodyPr/>
        <a:lstStyle/>
        <a:p>
          <a:r>
            <a:rPr lang="en-US" dirty="0" smtClean="0"/>
            <a:t>XAML &amp; C++</a:t>
          </a:r>
          <a:endParaRPr lang="en-US" dirty="0"/>
        </a:p>
      </dgm:t>
    </dgm:pt>
    <dgm:pt modelId="{572A98EF-94E3-4EAC-8528-C731E770B5CE}" type="parTrans" cxnId="{ED239718-A46F-4447-A8FD-6AA66346899E}">
      <dgm:prSet/>
      <dgm:spPr/>
      <dgm:t>
        <a:bodyPr/>
        <a:lstStyle/>
        <a:p>
          <a:endParaRPr lang="en-US"/>
        </a:p>
      </dgm:t>
    </dgm:pt>
    <dgm:pt modelId="{A1BEC395-71C8-4067-860D-4156EC19A0A5}" type="sibTrans" cxnId="{ED239718-A46F-4447-A8FD-6AA66346899E}">
      <dgm:prSet/>
      <dgm:spPr/>
      <dgm:t>
        <a:bodyPr/>
        <a:lstStyle/>
        <a:p>
          <a:endParaRPr lang="en-US"/>
        </a:p>
      </dgm:t>
    </dgm:pt>
    <dgm:pt modelId="{8E9B0BFC-F877-477B-BF5B-51E632E1A4D2}">
      <dgm:prSet phldrT="[Text]" phldr="0"/>
      <dgm:spPr/>
      <dgm:t>
        <a:bodyPr/>
        <a:lstStyle/>
        <a:p>
          <a:r>
            <a:rPr lang="en-US" smtClean="0"/>
            <a:t>XAML &amp; C#</a:t>
          </a:r>
          <a:endParaRPr lang="en-US" dirty="0"/>
        </a:p>
      </dgm:t>
    </dgm:pt>
    <dgm:pt modelId="{B6FE9B53-FD85-484D-8EB0-BDBFDE5FBD4A}" type="parTrans" cxnId="{5F9D6972-16BE-42D9-BBBC-B224961E9360}">
      <dgm:prSet/>
      <dgm:spPr/>
      <dgm:t>
        <a:bodyPr/>
        <a:lstStyle/>
        <a:p>
          <a:endParaRPr lang="en-US"/>
        </a:p>
      </dgm:t>
    </dgm:pt>
    <dgm:pt modelId="{F69794A5-347E-4C88-9440-D73141699B6E}" type="sibTrans" cxnId="{5F9D6972-16BE-42D9-BBBC-B224961E9360}">
      <dgm:prSet/>
      <dgm:spPr/>
      <dgm:t>
        <a:bodyPr/>
        <a:lstStyle/>
        <a:p>
          <a:endParaRPr lang="en-US"/>
        </a:p>
      </dgm:t>
    </dgm:pt>
    <dgm:pt modelId="{7D876CCB-22AF-4080-AA9E-CC8630C6D51E}" type="pres">
      <dgm:prSet presAssocID="{8DBF62DF-D149-470F-9380-105EA598C3E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A6F414-613C-4410-AC24-8280B5B067D3}" type="pres">
      <dgm:prSet presAssocID="{E2D674CF-CF81-4B49-ABE5-B58405702CEE}" presName="parentLin" presStyleCnt="0"/>
      <dgm:spPr/>
    </dgm:pt>
    <dgm:pt modelId="{5E6ED75D-F69E-473B-ACBF-334D8377AE95}" type="pres">
      <dgm:prSet presAssocID="{E2D674CF-CF81-4B49-ABE5-B58405702CEE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0F405C45-64D9-456F-A791-C8B99A1E2030}" type="pres">
      <dgm:prSet presAssocID="{E2D674CF-CF81-4B49-ABE5-B58405702CEE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4ABCC9-7440-4DB6-8BC4-48C824AD99C1}" type="pres">
      <dgm:prSet presAssocID="{E2D674CF-CF81-4B49-ABE5-B58405702CEE}" presName="negativeSpace" presStyleCnt="0"/>
      <dgm:spPr/>
    </dgm:pt>
    <dgm:pt modelId="{09F51CE5-091F-48F8-A24D-5BC2C1CC4965}" type="pres">
      <dgm:prSet presAssocID="{E2D674CF-CF81-4B49-ABE5-B58405702CEE}" presName="childText" presStyleLbl="conFgAcc1" presStyleIdx="0" presStyleCnt="3">
        <dgm:presLayoutVars>
          <dgm:bulletEnabled val="1"/>
        </dgm:presLayoutVars>
      </dgm:prSet>
      <dgm:spPr/>
    </dgm:pt>
    <dgm:pt modelId="{DBFCF9D0-3B4A-4649-A623-B4DF6B623702}" type="pres">
      <dgm:prSet presAssocID="{39A9E3F3-2CD7-487D-B3F1-3EEAFF90AF68}" presName="spaceBetweenRectangles" presStyleCnt="0"/>
      <dgm:spPr/>
    </dgm:pt>
    <dgm:pt modelId="{2B839037-2057-4A6B-8A41-3484D46AD2D4}" type="pres">
      <dgm:prSet presAssocID="{8E9B0BFC-F877-477B-BF5B-51E632E1A4D2}" presName="parentLin" presStyleCnt="0"/>
      <dgm:spPr/>
    </dgm:pt>
    <dgm:pt modelId="{677AD739-8DD5-495E-9C8A-9E43E6B01C4C}" type="pres">
      <dgm:prSet presAssocID="{8E9B0BFC-F877-477B-BF5B-51E632E1A4D2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16246A43-832A-4360-82ED-6C907B2CBF12}" type="pres">
      <dgm:prSet presAssocID="{8E9B0BFC-F877-477B-BF5B-51E632E1A4D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193C8C-E761-4968-82C1-BE5C1A2F67E2}" type="pres">
      <dgm:prSet presAssocID="{8E9B0BFC-F877-477B-BF5B-51E632E1A4D2}" presName="negativeSpace" presStyleCnt="0"/>
      <dgm:spPr/>
    </dgm:pt>
    <dgm:pt modelId="{C0BB44CA-4201-43A8-A89D-8EBAC90EC22A}" type="pres">
      <dgm:prSet presAssocID="{8E9B0BFC-F877-477B-BF5B-51E632E1A4D2}" presName="childText" presStyleLbl="conFgAcc1" presStyleIdx="1" presStyleCnt="3">
        <dgm:presLayoutVars>
          <dgm:bulletEnabled val="1"/>
        </dgm:presLayoutVars>
      </dgm:prSet>
      <dgm:spPr/>
    </dgm:pt>
    <dgm:pt modelId="{2398EC9C-D8F4-43E0-A9CE-1451C0697924}" type="pres">
      <dgm:prSet presAssocID="{F69794A5-347E-4C88-9440-D73141699B6E}" presName="spaceBetweenRectangles" presStyleCnt="0"/>
      <dgm:spPr/>
    </dgm:pt>
    <dgm:pt modelId="{B158F0B3-AF4A-44B7-82E9-E9C2FF30CDA1}" type="pres">
      <dgm:prSet presAssocID="{C2AA42AA-6636-454E-BCF8-2DD291196FCD}" presName="parentLin" presStyleCnt="0"/>
      <dgm:spPr/>
    </dgm:pt>
    <dgm:pt modelId="{75E341C1-6021-4B16-9ED7-B0658C085839}" type="pres">
      <dgm:prSet presAssocID="{C2AA42AA-6636-454E-BCF8-2DD291196FCD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9DD5E81F-64C4-487C-A4B0-1224020BDE37}" type="pres">
      <dgm:prSet presAssocID="{C2AA42AA-6636-454E-BCF8-2DD291196FCD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328F2F-34C2-462A-BE75-73EB163128DF}" type="pres">
      <dgm:prSet presAssocID="{C2AA42AA-6636-454E-BCF8-2DD291196FCD}" presName="negativeSpace" presStyleCnt="0"/>
      <dgm:spPr/>
    </dgm:pt>
    <dgm:pt modelId="{66966CCC-69D4-4CF4-83B6-6544D29A1FA9}" type="pres">
      <dgm:prSet presAssocID="{C2AA42AA-6636-454E-BCF8-2DD291196FC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3D12EDC-E3BB-4F91-BA68-4F96375CF068}" type="presOf" srcId="{C2AA42AA-6636-454E-BCF8-2DD291196FCD}" destId="{9DD5E81F-64C4-487C-A4B0-1224020BDE37}" srcOrd="1" destOrd="0" presId="urn:microsoft.com/office/officeart/2005/8/layout/list1"/>
    <dgm:cxn modelId="{5E8EC61F-9F69-4CBF-AF89-139BDAA655FD}" type="presOf" srcId="{8DBF62DF-D149-470F-9380-105EA598C3E2}" destId="{7D876CCB-22AF-4080-AA9E-CC8630C6D51E}" srcOrd="0" destOrd="0" presId="urn:microsoft.com/office/officeart/2005/8/layout/list1"/>
    <dgm:cxn modelId="{1EBD8923-8DB9-4415-958D-37D9C5DF8015}" srcId="{8DBF62DF-D149-470F-9380-105EA598C3E2}" destId="{E2D674CF-CF81-4B49-ABE5-B58405702CEE}" srcOrd="0" destOrd="0" parTransId="{9FCA6F90-E6DD-4D00-A1E2-03B8C835C1E5}" sibTransId="{39A9E3F3-2CD7-487D-B3F1-3EEAFF90AF68}"/>
    <dgm:cxn modelId="{4D5F6F0A-E474-4416-9528-310D83DE8EAD}" type="presOf" srcId="{C2AA42AA-6636-454E-BCF8-2DD291196FCD}" destId="{75E341C1-6021-4B16-9ED7-B0658C085839}" srcOrd="0" destOrd="0" presId="urn:microsoft.com/office/officeart/2005/8/layout/list1"/>
    <dgm:cxn modelId="{4A3E74AD-136A-4323-AB9A-3EF9384A5F71}" type="presOf" srcId="{8E9B0BFC-F877-477B-BF5B-51E632E1A4D2}" destId="{16246A43-832A-4360-82ED-6C907B2CBF12}" srcOrd="1" destOrd="0" presId="urn:microsoft.com/office/officeart/2005/8/layout/list1"/>
    <dgm:cxn modelId="{ED239718-A46F-4447-A8FD-6AA66346899E}" srcId="{8DBF62DF-D149-470F-9380-105EA598C3E2}" destId="{C2AA42AA-6636-454E-BCF8-2DD291196FCD}" srcOrd="2" destOrd="0" parTransId="{572A98EF-94E3-4EAC-8528-C731E770B5CE}" sibTransId="{A1BEC395-71C8-4067-860D-4156EC19A0A5}"/>
    <dgm:cxn modelId="{5F9D6972-16BE-42D9-BBBC-B224961E9360}" srcId="{8DBF62DF-D149-470F-9380-105EA598C3E2}" destId="{8E9B0BFC-F877-477B-BF5B-51E632E1A4D2}" srcOrd="1" destOrd="0" parTransId="{B6FE9B53-FD85-484D-8EB0-BDBFDE5FBD4A}" sibTransId="{F69794A5-347E-4C88-9440-D73141699B6E}"/>
    <dgm:cxn modelId="{FA4E0A13-9124-46D3-B107-978705D0C148}" type="presOf" srcId="{E2D674CF-CF81-4B49-ABE5-B58405702CEE}" destId="{5E6ED75D-F69E-473B-ACBF-334D8377AE95}" srcOrd="0" destOrd="0" presId="urn:microsoft.com/office/officeart/2005/8/layout/list1"/>
    <dgm:cxn modelId="{678871ED-F674-4EFA-970A-7FCE629F6DFC}" type="presOf" srcId="{E2D674CF-CF81-4B49-ABE5-B58405702CEE}" destId="{0F405C45-64D9-456F-A791-C8B99A1E2030}" srcOrd="1" destOrd="0" presId="urn:microsoft.com/office/officeart/2005/8/layout/list1"/>
    <dgm:cxn modelId="{07888D80-D027-4B63-8921-C7A056313EDC}" type="presOf" srcId="{8E9B0BFC-F877-477B-BF5B-51E632E1A4D2}" destId="{677AD739-8DD5-495E-9C8A-9E43E6B01C4C}" srcOrd="0" destOrd="0" presId="urn:microsoft.com/office/officeart/2005/8/layout/list1"/>
    <dgm:cxn modelId="{FC976B8B-DEC6-435B-816B-261F55C7688E}" type="presParOf" srcId="{7D876CCB-22AF-4080-AA9E-CC8630C6D51E}" destId="{B8A6F414-613C-4410-AC24-8280B5B067D3}" srcOrd="0" destOrd="0" presId="urn:microsoft.com/office/officeart/2005/8/layout/list1"/>
    <dgm:cxn modelId="{A27618FA-42F9-4D15-806C-53F4B2730ED7}" type="presParOf" srcId="{B8A6F414-613C-4410-AC24-8280B5B067D3}" destId="{5E6ED75D-F69E-473B-ACBF-334D8377AE95}" srcOrd="0" destOrd="0" presId="urn:microsoft.com/office/officeart/2005/8/layout/list1"/>
    <dgm:cxn modelId="{0FC0C497-CCA0-41B4-92BC-E509D9A2E2AA}" type="presParOf" srcId="{B8A6F414-613C-4410-AC24-8280B5B067D3}" destId="{0F405C45-64D9-456F-A791-C8B99A1E2030}" srcOrd="1" destOrd="0" presId="urn:microsoft.com/office/officeart/2005/8/layout/list1"/>
    <dgm:cxn modelId="{165ACF11-5F96-4695-A625-894984A3202C}" type="presParOf" srcId="{7D876CCB-22AF-4080-AA9E-CC8630C6D51E}" destId="{3F4ABCC9-7440-4DB6-8BC4-48C824AD99C1}" srcOrd="1" destOrd="0" presId="urn:microsoft.com/office/officeart/2005/8/layout/list1"/>
    <dgm:cxn modelId="{B158C86A-7A15-45BB-A0AF-8414ED9D5B31}" type="presParOf" srcId="{7D876CCB-22AF-4080-AA9E-CC8630C6D51E}" destId="{09F51CE5-091F-48F8-A24D-5BC2C1CC4965}" srcOrd="2" destOrd="0" presId="urn:microsoft.com/office/officeart/2005/8/layout/list1"/>
    <dgm:cxn modelId="{0A1A25A5-E154-4C90-BCBB-5726E2783D53}" type="presParOf" srcId="{7D876CCB-22AF-4080-AA9E-CC8630C6D51E}" destId="{DBFCF9D0-3B4A-4649-A623-B4DF6B623702}" srcOrd="3" destOrd="0" presId="urn:microsoft.com/office/officeart/2005/8/layout/list1"/>
    <dgm:cxn modelId="{5A028F41-3284-41C2-87FB-6971A7F9045E}" type="presParOf" srcId="{7D876CCB-22AF-4080-AA9E-CC8630C6D51E}" destId="{2B839037-2057-4A6B-8A41-3484D46AD2D4}" srcOrd="4" destOrd="0" presId="urn:microsoft.com/office/officeart/2005/8/layout/list1"/>
    <dgm:cxn modelId="{5855565A-3188-41FB-8E63-D637389C6E18}" type="presParOf" srcId="{2B839037-2057-4A6B-8A41-3484D46AD2D4}" destId="{677AD739-8DD5-495E-9C8A-9E43E6B01C4C}" srcOrd="0" destOrd="0" presId="urn:microsoft.com/office/officeart/2005/8/layout/list1"/>
    <dgm:cxn modelId="{1955FCCA-4F35-41BE-8F8B-4046BC6FFD4C}" type="presParOf" srcId="{2B839037-2057-4A6B-8A41-3484D46AD2D4}" destId="{16246A43-832A-4360-82ED-6C907B2CBF12}" srcOrd="1" destOrd="0" presId="urn:microsoft.com/office/officeart/2005/8/layout/list1"/>
    <dgm:cxn modelId="{054E452B-8A73-43BF-A80F-BC0D2240F7DB}" type="presParOf" srcId="{7D876CCB-22AF-4080-AA9E-CC8630C6D51E}" destId="{A3193C8C-E761-4968-82C1-BE5C1A2F67E2}" srcOrd="5" destOrd="0" presId="urn:microsoft.com/office/officeart/2005/8/layout/list1"/>
    <dgm:cxn modelId="{C2E5822E-21BC-41EC-B0B7-0973A5DDE776}" type="presParOf" srcId="{7D876CCB-22AF-4080-AA9E-CC8630C6D51E}" destId="{C0BB44CA-4201-43A8-A89D-8EBAC90EC22A}" srcOrd="6" destOrd="0" presId="urn:microsoft.com/office/officeart/2005/8/layout/list1"/>
    <dgm:cxn modelId="{C91D0F85-0227-4018-ACC0-5AB4B21E920E}" type="presParOf" srcId="{7D876CCB-22AF-4080-AA9E-CC8630C6D51E}" destId="{2398EC9C-D8F4-43E0-A9CE-1451C0697924}" srcOrd="7" destOrd="0" presId="urn:microsoft.com/office/officeart/2005/8/layout/list1"/>
    <dgm:cxn modelId="{D1FB2D65-2BDF-4617-91DC-AF25E4C2DCDF}" type="presParOf" srcId="{7D876CCB-22AF-4080-AA9E-CC8630C6D51E}" destId="{B158F0B3-AF4A-44B7-82E9-E9C2FF30CDA1}" srcOrd="8" destOrd="0" presId="urn:microsoft.com/office/officeart/2005/8/layout/list1"/>
    <dgm:cxn modelId="{AE31F027-5684-4587-BBBD-4B86F5EEFD7C}" type="presParOf" srcId="{B158F0B3-AF4A-44B7-82E9-E9C2FF30CDA1}" destId="{75E341C1-6021-4B16-9ED7-B0658C085839}" srcOrd="0" destOrd="0" presId="urn:microsoft.com/office/officeart/2005/8/layout/list1"/>
    <dgm:cxn modelId="{A9C1045D-7A0D-4509-98DB-B11E6BC14724}" type="presParOf" srcId="{B158F0B3-AF4A-44B7-82E9-E9C2FF30CDA1}" destId="{9DD5E81F-64C4-487C-A4B0-1224020BDE37}" srcOrd="1" destOrd="0" presId="urn:microsoft.com/office/officeart/2005/8/layout/list1"/>
    <dgm:cxn modelId="{E43B0559-D3BB-4201-AF8B-99BE03155305}" type="presParOf" srcId="{7D876CCB-22AF-4080-AA9E-CC8630C6D51E}" destId="{16328F2F-34C2-462A-BE75-73EB163128DF}" srcOrd="9" destOrd="0" presId="urn:microsoft.com/office/officeart/2005/8/layout/list1"/>
    <dgm:cxn modelId="{8BB4CA32-05FA-4B89-A99F-2E559880DBDA}" type="presParOf" srcId="{7D876CCB-22AF-4080-AA9E-CC8630C6D51E}" destId="{66966CCC-69D4-4CF4-83B6-6544D29A1FA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2C3B8C-DE75-497A-A0E0-3BF85473B6A2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A7B7E6-F1E1-4228-9579-0AB7E262AB42}">
      <dgm:prSet phldrT="[Text]" phldr="0"/>
      <dgm:spPr/>
      <dgm:t>
        <a:bodyPr/>
        <a:lstStyle/>
        <a:p>
          <a:r>
            <a:rPr lang="en-US" dirty="0" smtClean="0"/>
            <a:t>Running</a:t>
          </a:r>
          <a:endParaRPr lang="en-US" dirty="0"/>
        </a:p>
      </dgm:t>
    </dgm:pt>
    <dgm:pt modelId="{E8B49C60-6546-42E3-AD72-35729B154F78}" type="parTrans" cxnId="{E26EADA3-8DE6-45DC-A2C9-32B173F15AF4}">
      <dgm:prSet/>
      <dgm:spPr/>
      <dgm:t>
        <a:bodyPr/>
        <a:lstStyle/>
        <a:p>
          <a:endParaRPr lang="en-US"/>
        </a:p>
      </dgm:t>
    </dgm:pt>
    <dgm:pt modelId="{D4EF4A47-6527-43A0-AE6E-0915289B49D6}" type="sibTrans" cxnId="{E26EADA3-8DE6-45DC-A2C9-32B173F15AF4}">
      <dgm:prSet/>
      <dgm:spPr/>
      <dgm:t>
        <a:bodyPr/>
        <a:lstStyle/>
        <a:p>
          <a:endParaRPr lang="en-US"/>
        </a:p>
      </dgm:t>
    </dgm:pt>
    <dgm:pt modelId="{12A92C7F-576C-4A50-86FD-1613C3D1CD7F}">
      <dgm:prSet phldrT="[Text]" phldr="0"/>
      <dgm:spPr/>
      <dgm:t>
        <a:bodyPr/>
        <a:lstStyle/>
        <a:p>
          <a:r>
            <a:rPr lang="en-US" dirty="0" smtClean="0"/>
            <a:t>Suspended</a:t>
          </a:r>
          <a:endParaRPr lang="en-US" dirty="0"/>
        </a:p>
      </dgm:t>
    </dgm:pt>
    <dgm:pt modelId="{BE68D60D-A078-483D-BDA7-FFB91D48D08B}" type="parTrans" cxnId="{3EF58DDF-423D-41C7-9D71-3EB21A9FEB00}">
      <dgm:prSet/>
      <dgm:spPr/>
      <dgm:t>
        <a:bodyPr/>
        <a:lstStyle/>
        <a:p>
          <a:endParaRPr lang="en-US"/>
        </a:p>
      </dgm:t>
    </dgm:pt>
    <dgm:pt modelId="{B62067BA-EC1E-4AE4-AEE6-9AD8C6B79509}" type="sibTrans" cxnId="{3EF58DDF-423D-41C7-9D71-3EB21A9FEB00}">
      <dgm:prSet/>
      <dgm:spPr/>
      <dgm:t>
        <a:bodyPr/>
        <a:lstStyle/>
        <a:p>
          <a:endParaRPr lang="en-US"/>
        </a:p>
      </dgm:t>
    </dgm:pt>
    <dgm:pt modelId="{C90D38CE-EEE0-4437-922E-59AB0F8DB00C}">
      <dgm:prSet phldrT="[Text]" phldr="0"/>
      <dgm:spPr/>
      <dgm:t>
        <a:bodyPr/>
        <a:lstStyle/>
        <a:p>
          <a:r>
            <a:rPr lang="en-US" dirty="0" err="1" smtClean="0"/>
            <a:t>NotRunning</a:t>
          </a:r>
          <a:endParaRPr lang="en-US" dirty="0"/>
        </a:p>
      </dgm:t>
    </dgm:pt>
    <dgm:pt modelId="{C80579DF-FBBA-4D3C-9785-F8B13FC202D0}" type="parTrans" cxnId="{382AE31D-86AC-41C4-BE8C-CECED8085AA7}">
      <dgm:prSet/>
      <dgm:spPr/>
      <dgm:t>
        <a:bodyPr/>
        <a:lstStyle/>
        <a:p>
          <a:endParaRPr lang="en-US"/>
        </a:p>
      </dgm:t>
    </dgm:pt>
    <dgm:pt modelId="{0A742FB5-F978-4F2F-8034-B8769456CC5F}" type="sibTrans" cxnId="{382AE31D-86AC-41C4-BE8C-CECED8085AA7}">
      <dgm:prSet/>
      <dgm:spPr/>
      <dgm:t>
        <a:bodyPr/>
        <a:lstStyle/>
        <a:p>
          <a:endParaRPr lang="en-US"/>
        </a:p>
      </dgm:t>
    </dgm:pt>
    <dgm:pt modelId="{3D096C5F-26D7-45FB-ADFA-EFC229E1E0F7}" type="pres">
      <dgm:prSet presAssocID="{482C3B8C-DE75-497A-A0E0-3BF85473B6A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83CEEC5-4134-46CE-9F34-569324A881E3}" type="pres">
      <dgm:prSet presAssocID="{CCA7B7E6-F1E1-4228-9579-0AB7E262AB4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0A5B2E-D3F5-4A92-A3E5-456097B16AEA}" type="pres">
      <dgm:prSet presAssocID="{D4EF4A47-6527-43A0-AE6E-0915289B49D6}" presName="sibTrans" presStyleLbl="sibTrans2D1" presStyleIdx="0" presStyleCnt="3"/>
      <dgm:spPr/>
      <dgm:t>
        <a:bodyPr/>
        <a:lstStyle/>
        <a:p>
          <a:endParaRPr lang="en-US"/>
        </a:p>
      </dgm:t>
    </dgm:pt>
    <dgm:pt modelId="{3E3CEACF-6A20-40C7-9C1B-3EBE28FE4770}" type="pres">
      <dgm:prSet presAssocID="{D4EF4A47-6527-43A0-AE6E-0915289B49D6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17B27443-01FC-48D6-89C1-A39EB160016C}" type="pres">
      <dgm:prSet presAssocID="{12A92C7F-576C-4A50-86FD-1613C3D1CD7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839D39-08C5-45B7-B083-4CB4FBAA5731}" type="pres">
      <dgm:prSet presAssocID="{B62067BA-EC1E-4AE4-AEE6-9AD8C6B79509}" presName="sibTrans" presStyleLbl="sibTrans2D1" presStyleIdx="1" presStyleCnt="3"/>
      <dgm:spPr/>
      <dgm:t>
        <a:bodyPr/>
        <a:lstStyle/>
        <a:p>
          <a:endParaRPr lang="en-US"/>
        </a:p>
      </dgm:t>
    </dgm:pt>
    <dgm:pt modelId="{D2AAD199-9319-466C-8DDB-0C5EE0602866}" type="pres">
      <dgm:prSet presAssocID="{B62067BA-EC1E-4AE4-AEE6-9AD8C6B79509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7228671F-CBE8-41B4-84DF-E0522C58F6E6}" type="pres">
      <dgm:prSet presAssocID="{C90D38CE-EEE0-4437-922E-59AB0F8DB00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5C75D3-72D1-49C3-A4AA-A37789AA8D51}" type="pres">
      <dgm:prSet presAssocID="{0A742FB5-F978-4F2F-8034-B8769456CC5F}" presName="sibTrans" presStyleLbl="sibTrans2D1" presStyleIdx="2" presStyleCnt="3"/>
      <dgm:spPr/>
      <dgm:t>
        <a:bodyPr/>
        <a:lstStyle/>
        <a:p>
          <a:endParaRPr lang="en-US"/>
        </a:p>
      </dgm:t>
    </dgm:pt>
    <dgm:pt modelId="{A78826FB-3985-4C1F-93D7-3D89781E9B37}" type="pres">
      <dgm:prSet presAssocID="{0A742FB5-F978-4F2F-8034-B8769456CC5F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54C191C3-DC68-4D51-A70D-BF0DD545CD2D}" type="presOf" srcId="{CCA7B7E6-F1E1-4228-9579-0AB7E262AB42}" destId="{483CEEC5-4134-46CE-9F34-569324A881E3}" srcOrd="0" destOrd="0" presId="urn:microsoft.com/office/officeart/2005/8/layout/cycle7"/>
    <dgm:cxn modelId="{3295B2AA-4A68-4651-B65A-8201FDC53870}" type="presOf" srcId="{12A92C7F-576C-4A50-86FD-1613C3D1CD7F}" destId="{17B27443-01FC-48D6-89C1-A39EB160016C}" srcOrd="0" destOrd="0" presId="urn:microsoft.com/office/officeart/2005/8/layout/cycle7"/>
    <dgm:cxn modelId="{CB390695-F36C-4179-B5BF-E905D9CAE6BF}" type="presOf" srcId="{D4EF4A47-6527-43A0-AE6E-0915289B49D6}" destId="{3E3CEACF-6A20-40C7-9C1B-3EBE28FE4770}" srcOrd="1" destOrd="0" presId="urn:microsoft.com/office/officeart/2005/8/layout/cycle7"/>
    <dgm:cxn modelId="{3EF58DDF-423D-41C7-9D71-3EB21A9FEB00}" srcId="{482C3B8C-DE75-497A-A0E0-3BF85473B6A2}" destId="{12A92C7F-576C-4A50-86FD-1613C3D1CD7F}" srcOrd="1" destOrd="0" parTransId="{BE68D60D-A078-483D-BDA7-FFB91D48D08B}" sibTransId="{B62067BA-EC1E-4AE4-AEE6-9AD8C6B79509}"/>
    <dgm:cxn modelId="{F93527FD-9141-421B-9B83-A7A5652A24CA}" type="presOf" srcId="{C90D38CE-EEE0-4437-922E-59AB0F8DB00C}" destId="{7228671F-CBE8-41B4-84DF-E0522C58F6E6}" srcOrd="0" destOrd="0" presId="urn:microsoft.com/office/officeart/2005/8/layout/cycle7"/>
    <dgm:cxn modelId="{F1CDB467-C3BC-403A-BD2A-CF1DE2EE8900}" type="presOf" srcId="{B62067BA-EC1E-4AE4-AEE6-9AD8C6B79509}" destId="{A2839D39-08C5-45B7-B083-4CB4FBAA5731}" srcOrd="0" destOrd="0" presId="urn:microsoft.com/office/officeart/2005/8/layout/cycle7"/>
    <dgm:cxn modelId="{E26EADA3-8DE6-45DC-A2C9-32B173F15AF4}" srcId="{482C3B8C-DE75-497A-A0E0-3BF85473B6A2}" destId="{CCA7B7E6-F1E1-4228-9579-0AB7E262AB42}" srcOrd="0" destOrd="0" parTransId="{E8B49C60-6546-42E3-AD72-35729B154F78}" sibTransId="{D4EF4A47-6527-43A0-AE6E-0915289B49D6}"/>
    <dgm:cxn modelId="{62539166-E154-479B-994F-432CE2501428}" type="presOf" srcId="{D4EF4A47-6527-43A0-AE6E-0915289B49D6}" destId="{5E0A5B2E-D3F5-4A92-A3E5-456097B16AEA}" srcOrd="0" destOrd="0" presId="urn:microsoft.com/office/officeart/2005/8/layout/cycle7"/>
    <dgm:cxn modelId="{0223A3D1-4F3C-4199-AE38-BB340168F5D9}" type="presOf" srcId="{482C3B8C-DE75-497A-A0E0-3BF85473B6A2}" destId="{3D096C5F-26D7-45FB-ADFA-EFC229E1E0F7}" srcOrd="0" destOrd="0" presId="urn:microsoft.com/office/officeart/2005/8/layout/cycle7"/>
    <dgm:cxn modelId="{382AE31D-86AC-41C4-BE8C-CECED8085AA7}" srcId="{482C3B8C-DE75-497A-A0E0-3BF85473B6A2}" destId="{C90D38CE-EEE0-4437-922E-59AB0F8DB00C}" srcOrd="2" destOrd="0" parTransId="{C80579DF-FBBA-4D3C-9785-F8B13FC202D0}" sibTransId="{0A742FB5-F978-4F2F-8034-B8769456CC5F}"/>
    <dgm:cxn modelId="{2ADFEE67-85D3-4B03-987F-8B696C64CC61}" type="presOf" srcId="{0A742FB5-F978-4F2F-8034-B8769456CC5F}" destId="{A78826FB-3985-4C1F-93D7-3D89781E9B37}" srcOrd="1" destOrd="0" presId="urn:microsoft.com/office/officeart/2005/8/layout/cycle7"/>
    <dgm:cxn modelId="{AAF7AA1C-58D7-4EBA-A4A6-DDD2AE7B5821}" type="presOf" srcId="{B62067BA-EC1E-4AE4-AEE6-9AD8C6B79509}" destId="{D2AAD199-9319-466C-8DDB-0C5EE0602866}" srcOrd="1" destOrd="0" presId="urn:microsoft.com/office/officeart/2005/8/layout/cycle7"/>
    <dgm:cxn modelId="{7AD8D081-C8B0-49EA-8953-4E8AF692661C}" type="presOf" srcId="{0A742FB5-F978-4F2F-8034-B8769456CC5F}" destId="{B05C75D3-72D1-49C3-A4AA-A37789AA8D51}" srcOrd="0" destOrd="0" presId="urn:microsoft.com/office/officeart/2005/8/layout/cycle7"/>
    <dgm:cxn modelId="{1D79D441-E0C5-499D-8C8D-74D56F1DC7C5}" type="presParOf" srcId="{3D096C5F-26D7-45FB-ADFA-EFC229E1E0F7}" destId="{483CEEC5-4134-46CE-9F34-569324A881E3}" srcOrd="0" destOrd="0" presId="urn:microsoft.com/office/officeart/2005/8/layout/cycle7"/>
    <dgm:cxn modelId="{79E29087-37CB-4F1D-9086-B316E0600158}" type="presParOf" srcId="{3D096C5F-26D7-45FB-ADFA-EFC229E1E0F7}" destId="{5E0A5B2E-D3F5-4A92-A3E5-456097B16AEA}" srcOrd="1" destOrd="0" presId="urn:microsoft.com/office/officeart/2005/8/layout/cycle7"/>
    <dgm:cxn modelId="{FD5CB5BC-861D-4619-99FE-1C562C54898F}" type="presParOf" srcId="{5E0A5B2E-D3F5-4A92-A3E5-456097B16AEA}" destId="{3E3CEACF-6A20-40C7-9C1B-3EBE28FE4770}" srcOrd="0" destOrd="0" presId="urn:microsoft.com/office/officeart/2005/8/layout/cycle7"/>
    <dgm:cxn modelId="{FAC5322B-EE23-4EDE-9449-B8960BA63B6B}" type="presParOf" srcId="{3D096C5F-26D7-45FB-ADFA-EFC229E1E0F7}" destId="{17B27443-01FC-48D6-89C1-A39EB160016C}" srcOrd="2" destOrd="0" presId="urn:microsoft.com/office/officeart/2005/8/layout/cycle7"/>
    <dgm:cxn modelId="{42C10102-1226-4448-83B8-2195D08750DC}" type="presParOf" srcId="{3D096C5F-26D7-45FB-ADFA-EFC229E1E0F7}" destId="{A2839D39-08C5-45B7-B083-4CB4FBAA5731}" srcOrd="3" destOrd="0" presId="urn:microsoft.com/office/officeart/2005/8/layout/cycle7"/>
    <dgm:cxn modelId="{187B94EB-D600-4531-BEDE-D77649D31962}" type="presParOf" srcId="{A2839D39-08C5-45B7-B083-4CB4FBAA5731}" destId="{D2AAD199-9319-466C-8DDB-0C5EE0602866}" srcOrd="0" destOrd="0" presId="urn:microsoft.com/office/officeart/2005/8/layout/cycle7"/>
    <dgm:cxn modelId="{227C99E1-41EB-454E-9382-682B7F2829B9}" type="presParOf" srcId="{3D096C5F-26D7-45FB-ADFA-EFC229E1E0F7}" destId="{7228671F-CBE8-41B4-84DF-E0522C58F6E6}" srcOrd="4" destOrd="0" presId="urn:microsoft.com/office/officeart/2005/8/layout/cycle7"/>
    <dgm:cxn modelId="{3032C8C8-A84B-497E-8F95-36497BAEF546}" type="presParOf" srcId="{3D096C5F-26D7-45FB-ADFA-EFC229E1E0F7}" destId="{B05C75D3-72D1-49C3-A4AA-A37789AA8D51}" srcOrd="5" destOrd="0" presId="urn:microsoft.com/office/officeart/2005/8/layout/cycle7"/>
    <dgm:cxn modelId="{B5D9BD13-CDEB-48DB-8531-9887BED4D12C}" type="presParOf" srcId="{B05C75D3-72D1-49C3-A4AA-A37789AA8D51}" destId="{A78826FB-3985-4C1F-93D7-3D89781E9B37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F51CE5-091F-48F8-A24D-5BC2C1CC4965}">
      <dsp:nvSpPr>
        <dsp:cNvPr id="0" name=""/>
        <dsp:cNvSpPr/>
      </dsp:nvSpPr>
      <dsp:spPr>
        <a:xfrm>
          <a:off x="0" y="472884"/>
          <a:ext cx="89154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405C45-64D9-456F-A791-C8B99A1E2030}">
      <dsp:nvSpPr>
        <dsp:cNvPr id="0" name=""/>
        <dsp:cNvSpPr/>
      </dsp:nvSpPr>
      <dsp:spPr>
        <a:xfrm>
          <a:off x="445770" y="59604"/>
          <a:ext cx="624078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HTML, CSS, JavaScript, </a:t>
          </a:r>
          <a:r>
            <a:rPr lang="en-US" sz="2800" kern="1200" dirty="0" err="1" smtClean="0"/>
            <a:t>WinJS</a:t>
          </a:r>
          <a:endParaRPr lang="en-US" sz="2800" kern="1200" dirty="0"/>
        </a:p>
      </dsp:txBody>
      <dsp:txXfrm>
        <a:off x="486119" y="99953"/>
        <a:ext cx="6160082" cy="745862"/>
      </dsp:txXfrm>
    </dsp:sp>
    <dsp:sp modelId="{C0BB44CA-4201-43A8-A89D-8EBAC90EC22A}">
      <dsp:nvSpPr>
        <dsp:cNvPr id="0" name=""/>
        <dsp:cNvSpPr/>
      </dsp:nvSpPr>
      <dsp:spPr>
        <a:xfrm>
          <a:off x="0" y="1742965"/>
          <a:ext cx="89154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246A43-832A-4360-82ED-6C907B2CBF12}">
      <dsp:nvSpPr>
        <dsp:cNvPr id="0" name=""/>
        <dsp:cNvSpPr/>
      </dsp:nvSpPr>
      <dsp:spPr>
        <a:xfrm>
          <a:off x="445770" y="1329684"/>
          <a:ext cx="624078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XAML &amp; C#</a:t>
          </a:r>
          <a:endParaRPr lang="en-US" sz="2800" kern="1200" dirty="0"/>
        </a:p>
      </dsp:txBody>
      <dsp:txXfrm>
        <a:off x="486119" y="1370033"/>
        <a:ext cx="6160082" cy="745862"/>
      </dsp:txXfrm>
    </dsp:sp>
    <dsp:sp modelId="{66966CCC-69D4-4CF4-83B6-6544D29A1FA9}">
      <dsp:nvSpPr>
        <dsp:cNvPr id="0" name=""/>
        <dsp:cNvSpPr/>
      </dsp:nvSpPr>
      <dsp:spPr>
        <a:xfrm>
          <a:off x="0" y="3013045"/>
          <a:ext cx="89154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D5E81F-64C4-487C-A4B0-1224020BDE37}">
      <dsp:nvSpPr>
        <dsp:cNvPr id="0" name=""/>
        <dsp:cNvSpPr/>
      </dsp:nvSpPr>
      <dsp:spPr>
        <a:xfrm>
          <a:off x="445770" y="2599765"/>
          <a:ext cx="624078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XAML &amp; C++</a:t>
          </a:r>
          <a:endParaRPr lang="en-US" sz="2800" kern="1200" dirty="0"/>
        </a:p>
      </dsp:txBody>
      <dsp:txXfrm>
        <a:off x="486119" y="2640114"/>
        <a:ext cx="6160082" cy="745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3CEEC5-4134-46CE-9F34-569324A881E3}">
      <dsp:nvSpPr>
        <dsp:cNvPr id="0" name=""/>
        <dsp:cNvSpPr/>
      </dsp:nvSpPr>
      <dsp:spPr>
        <a:xfrm>
          <a:off x="3480401" y="1574"/>
          <a:ext cx="1954596" cy="9772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Running</a:t>
          </a:r>
          <a:endParaRPr lang="en-US" sz="2300" kern="1200" dirty="0"/>
        </a:p>
      </dsp:txBody>
      <dsp:txXfrm>
        <a:off x="3509025" y="30198"/>
        <a:ext cx="1897348" cy="920050"/>
      </dsp:txXfrm>
    </dsp:sp>
    <dsp:sp modelId="{5E0A5B2E-D3F5-4A92-A3E5-456097B16AEA}">
      <dsp:nvSpPr>
        <dsp:cNvPr id="0" name=""/>
        <dsp:cNvSpPr/>
      </dsp:nvSpPr>
      <dsp:spPr>
        <a:xfrm rot="3600000">
          <a:off x="4754945" y="1718097"/>
          <a:ext cx="1020821" cy="342054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857561" y="1786508"/>
        <a:ext cx="815589" cy="205232"/>
      </dsp:txXfrm>
    </dsp:sp>
    <dsp:sp modelId="{17B27443-01FC-48D6-89C1-A39EB160016C}">
      <dsp:nvSpPr>
        <dsp:cNvPr id="0" name=""/>
        <dsp:cNvSpPr/>
      </dsp:nvSpPr>
      <dsp:spPr>
        <a:xfrm>
          <a:off x="5095713" y="2799376"/>
          <a:ext cx="1954596" cy="9772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Suspended</a:t>
          </a:r>
          <a:endParaRPr lang="en-US" sz="2300" kern="1200" dirty="0"/>
        </a:p>
      </dsp:txBody>
      <dsp:txXfrm>
        <a:off x="5124337" y="2828000"/>
        <a:ext cx="1897348" cy="920050"/>
      </dsp:txXfrm>
    </dsp:sp>
    <dsp:sp modelId="{A2839D39-08C5-45B7-B083-4CB4FBAA5731}">
      <dsp:nvSpPr>
        <dsp:cNvPr id="0" name=""/>
        <dsp:cNvSpPr/>
      </dsp:nvSpPr>
      <dsp:spPr>
        <a:xfrm rot="10800000">
          <a:off x="3947289" y="3116998"/>
          <a:ext cx="1020821" cy="342054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4049905" y="3185409"/>
        <a:ext cx="815589" cy="205232"/>
      </dsp:txXfrm>
    </dsp:sp>
    <dsp:sp modelId="{7228671F-CBE8-41B4-84DF-E0522C58F6E6}">
      <dsp:nvSpPr>
        <dsp:cNvPr id="0" name=""/>
        <dsp:cNvSpPr/>
      </dsp:nvSpPr>
      <dsp:spPr>
        <a:xfrm>
          <a:off x="1865089" y="2799376"/>
          <a:ext cx="1954596" cy="9772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NotRunning</a:t>
          </a:r>
          <a:endParaRPr lang="en-US" sz="2300" kern="1200" dirty="0"/>
        </a:p>
      </dsp:txBody>
      <dsp:txXfrm>
        <a:off x="1893713" y="2828000"/>
        <a:ext cx="1897348" cy="920050"/>
      </dsp:txXfrm>
    </dsp:sp>
    <dsp:sp modelId="{B05C75D3-72D1-49C3-A4AA-A37789AA8D51}">
      <dsp:nvSpPr>
        <dsp:cNvPr id="0" name=""/>
        <dsp:cNvSpPr/>
      </dsp:nvSpPr>
      <dsp:spPr>
        <a:xfrm rot="18000000">
          <a:off x="3139633" y="1718097"/>
          <a:ext cx="1020821" cy="342054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242249" y="1786508"/>
        <a:ext cx="815589" cy="2052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6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357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6063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392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3676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394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603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89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227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643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272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75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066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434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809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856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42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vito@vitodecarlo.com" TargetMode="Externa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 /><Relationship Id="rId2" Type="http://schemas.openxmlformats.org/officeDocument/2006/relationships/diagramData" Target="../diagrams/data2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2.xml" /><Relationship Id="rId5" Type="http://schemas.openxmlformats.org/officeDocument/2006/relationships/diagramColors" Target="../diagrams/colors2.xml" /><Relationship Id="rId4" Type="http://schemas.openxmlformats.org/officeDocument/2006/relationships/diagramQuickStyle" Target="../diagrams/quickStyle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windows/apps/xaml/jj841127.aspx" TargetMode="Externa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Windows-universal-samples" TargetMode="Externa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dev.windows.com" TargetMode="Externa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uildwinjs.com" TargetMode="Externa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Windows</a:t>
            </a:r>
            <a:r>
              <a:rPr lang="en-US" dirty="0" smtClean="0"/>
              <a:t> 10</a:t>
            </a:r>
            <a:br>
              <a:rPr lang="en-US" dirty="0" smtClean="0"/>
            </a:br>
            <a:r>
              <a:rPr lang="en-US" dirty="0" smtClean="0"/>
              <a:t>Universal Apps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Vito </a:t>
            </a:r>
            <a:r>
              <a:rPr lang="en-US" dirty="0" smtClean="0"/>
              <a:t>DeCarlo </a:t>
            </a:r>
            <a:r>
              <a:rPr lang="en-US" dirty="0" smtClean="0"/>
              <a:t>– </a:t>
            </a:r>
            <a:r>
              <a:rPr lang="en-US" dirty="0" smtClean="0">
                <a:hlinkClick r:id="rId2"/>
              </a:rPr>
              <a:t>vito@vitodecarlo.com</a:t>
            </a:r>
            <a:endParaRPr lang="en-US" dirty="0" smtClean="0"/>
          </a:p>
          <a:p>
            <a:r>
              <a:rPr lang="en-US" dirty="0" smtClean="0"/>
              <a:t>Applications Development Manager, </a:t>
            </a:r>
            <a:r>
              <a:rPr lang="en-US" smtClean="0"/>
              <a:t>Northern Safety Co., Inc.</a:t>
            </a:r>
            <a:endParaRPr lang="en-US" dirty="0" smtClean="0"/>
          </a:p>
          <a:p>
            <a:r>
              <a:rPr lang="en-US" dirty="0" smtClean="0"/>
              <a:t>Mohawk</a:t>
            </a:r>
            <a:r>
              <a:rPr lang="en-US" dirty="0"/>
              <a:t> </a:t>
            </a:r>
            <a:r>
              <a:rPr lang="en-US" dirty="0" smtClean="0"/>
              <a:t>Valley</a:t>
            </a:r>
            <a:r>
              <a:rPr lang="en-US" dirty="0"/>
              <a:t> </a:t>
            </a:r>
            <a:r>
              <a:rPr lang="en-US" dirty="0" smtClean="0"/>
              <a:t>Software Developers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79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</a:t>
            </a:r>
            <a:r>
              <a:rPr lang="en-US" dirty="0" err="1" smtClean="0"/>
              <a:t>Windows</a:t>
            </a:r>
            <a:r>
              <a:rPr lang="en-US" dirty="0" smtClean="0"/>
              <a:t> Platform Bridges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Classic </a:t>
            </a:r>
            <a:r>
              <a:rPr lang="en-US" b="1" dirty="0" err="1" smtClean="0"/>
              <a:t>Windows</a:t>
            </a:r>
            <a:r>
              <a:rPr lang="en-US" b="1" dirty="0" smtClean="0"/>
              <a:t> apps / </a:t>
            </a:r>
            <a:r>
              <a:rPr lang="en-US" b="1" dirty="0" err="1" smtClean="0"/>
              <a:t>Project</a:t>
            </a:r>
            <a:r>
              <a:rPr lang="en-US" b="1" dirty="0" smtClean="0"/>
              <a:t> Centennial</a:t>
            </a:r>
          </a:p>
          <a:p>
            <a:pPr lvl="1"/>
            <a:r>
              <a:rPr lang="en-US" dirty="0" smtClean="0"/>
              <a:t>”</a:t>
            </a:r>
            <a:r>
              <a:rPr lang="en-US" dirty="0" err="1" smtClean="0"/>
              <a:t>Project</a:t>
            </a:r>
            <a:r>
              <a:rPr lang="en-US" dirty="0" smtClean="0"/>
              <a:t> Centennial” will make it possible to publish your current .NET and Win32-based </a:t>
            </a:r>
            <a:r>
              <a:rPr lang="en-US" dirty="0" err="1" smtClean="0"/>
              <a:t>Windows</a:t>
            </a:r>
            <a:r>
              <a:rPr lang="en-US" dirty="0" smtClean="0"/>
              <a:t> applications to the </a:t>
            </a:r>
            <a:r>
              <a:rPr lang="en-US" dirty="0" err="1" smtClean="0"/>
              <a:t>Windows</a:t>
            </a:r>
            <a:r>
              <a:rPr lang="en-US" dirty="0" smtClean="0"/>
              <a:t> Store, and also enable you to take advantage of Universal </a:t>
            </a:r>
            <a:r>
              <a:rPr lang="en-US" dirty="0" err="1" smtClean="0"/>
              <a:t>Windows</a:t>
            </a:r>
            <a:r>
              <a:rPr lang="en-US" dirty="0" smtClean="0"/>
              <a:t> Platform capabilities and APIs.</a:t>
            </a:r>
          </a:p>
          <a:p>
            <a:r>
              <a:rPr lang="en-US" b="1" dirty="0" smtClean="0"/>
              <a:t>Web</a:t>
            </a:r>
            <a:r>
              <a:rPr lang="en-US" b="1" dirty="0"/>
              <a:t> </a:t>
            </a:r>
            <a:r>
              <a:rPr lang="en-US" b="1" dirty="0" smtClean="0"/>
              <a:t>apps</a:t>
            </a:r>
            <a:r>
              <a:rPr lang="en-US" b="1" dirty="0"/>
              <a:t> </a:t>
            </a:r>
            <a:r>
              <a:rPr lang="en-US" b="1" dirty="0" smtClean="0"/>
              <a:t>/</a:t>
            </a:r>
            <a:r>
              <a:rPr lang="en-US" b="1" dirty="0"/>
              <a:t> </a:t>
            </a:r>
            <a:r>
              <a:rPr lang="en-US" b="1" dirty="0" err="1" smtClean="0"/>
              <a:t>Project</a:t>
            </a:r>
            <a:r>
              <a:rPr lang="en-US" b="1" dirty="0"/>
              <a:t> </a:t>
            </a:r>
            <a:r>
              <a:rPr lang="en-US" b="1" dirty="0" smtClean="0"/>
              <a:t>Westminster</a:t>
            </a:r>
          </a:p>
          <a:p>
            <a:pPr lvl="1"/>
            <a:r>
              <a:rPr lang="en-US" dirty="0" smtClean="0"/>
              <a:t>For existing web applications, </a:t>
            </a:r>
            <a:r>
              <a:rPr lang="en-US" dirty="0" err="1" smtClean="0"/>
              <a:t>Windows</a:t>
            </a:r>
            <a:r>
              <a:rPr lang="en-US" dirty="0" smtClean="0"/>
              <a:t> 10 makes it easy for you to create a </a:t>
            </a:r>
            <a:r>
              <a:rPr lang="en-US" dirty="0" err="1" smtClean="0"/>
              <a:t>Windows</a:t>
            </a:r>
            <a:r>
              <a:rPr lang="en-US" dirty="0" smtClean="0"/>
              <a:t> app that packages your website for publishing to the Store. Once installed, your application can update and call </a:t>
            </a:r>
            <a:r>
              <a:rPr lang="en-US" dirty="0" err="1" smtClean="0"/>
              <a:t>Windows</a:t>
            </a:r>
            <a:r>
              <a:rPr lang="en-US" dirty="0" smtClean="0"/>
              <a:t> APIs from JavaScript, creating a more engaging user experience.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958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3473"/>
          </a:xfrm>
        </p:spPr>
        <p:txBody>
          <a:bodyPr/>
          <a:lstStyle/>
          <a:p>
            <a:r>
              <a:rPr lang="en-US" dirty="0" err="1" smtClean="0"/>
              <a:t>Windows</a:t>
            </a:r>
            <a:r>
              <a:rPr lang="en-US" dirty="0" smtClean="0"/>
              <a:t> App Lifecycle</a:t>
            </a:r>
            <a:endParaRPr lang="en-US" dirty="0"/>
          </a:p>
        </p:txBody>
      </p:sp>
      <p:graphicFrame>
        <p:nvGraphicFramePr>
          <p:cNvPr id="8" name="Diagram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919548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992268" y="346872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Suspending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32350" y="346872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Activated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269287" y="402272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Resuming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40766" y="402272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Terminated</a:t>
            </a:r>
            <a:endParaRPr lang="en-US" dirty="0"/>
          </a:p>
        </p:txBody>
      </p:sp>
      <p:sp>
        <p:nvSpPr>
          <p:cNvPr id="14" name="Left Arrow 13"/>
          <p:cNvSpPr/>
          <p:nvPr/>
        </p:nvSpPr>
        <p:spPr>
          <a:xfrm>
            <a:off x="6488917" y="5173186"/>
            <a:ext cx="1046416" cy="539581"/>
          </a:xfrm>
          <a:prstGeom prst="leftArrow">
            <a:avLst/>
          </a:prstGeom>
          <a:solidFill>
            <a:schemeClr val="accent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4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/>
              <a:t>2 </a:t>
            </a:r>
            <a:r>
              <a:rPr lang="en-US" dirty="0" smtClean="0"/>
              <a:t>– Creating a Hello World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&amp; CSS</a:t>
            </a:r>
          </a:p>
          <a:p>
            <a:pPr lvl="1"/>
            <a:r>
              <a:rPr lang="en-US" dirty="0" smtClean="0"/>
              <a:t>Using familiar syntax to create a simple app</a:t>
            </a:r>
          </a:p>
          <a:p>
            <a:r>
              <a:rPr lang="en-US" dirty="0" smtClean="0"/>
              <a:t>App Deployment</a:t>
            </a:r>
          </a:p>
          <a:p>
            <a:pPr lvl="1"/>
            <a:r>
              <a:rPr lang="en-US" dirty="0" smtClean="0"/>
              <a:t> Review basic settings that affect deployments</a:t>
            </a:r>
          </a:p>
          <a:p>
            <a:r>
              <a:rPr lang="en-US" dirty="0" smtClean="0"/>
              <a:t>Visual</a:t>
            </a:r>
            <a:r>
              <a:rPr lang="en-US" dirty="0"/>
              <a:t> </a:t>
            </a:r>
            <a:r>
              <a:rPr lang="en-US" dirty="0" smtClean="0"/>
              <a:t>Assets</a:t>
            </a:r>
          </a:p>
          <a:p>
            <a:pPr lvl="1"/>
            <a:r>
              <a:rPr lang="en-US" dirty="0" err="1" smtClean="0"/>
              <a:t>Windows</a:t>
            </a:r>
            <a:r>
              <a:rPr lang="en-US" dirty="0" smtClean="0"/>
              <a:t> Store visual asset requirements and options</a:t>
            </a:r>
          </a:p>
          <a:p>
            <a:r>
              <a:rPr lang="en-US" dirty="0" smtClean="0"/>
              <a:t>Navigation</a:t>
            </a:r>
            <a:endParaRPr lang="en-US" dirty="0"/>
          </a:p>
          <a:p>
            <a:pPr lvl="1"/>
            <a:r>
              <a:rPr lang="en-US" dirty="0" smtClean="0"/>
              <a:t>Single Page vs Multi Page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63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“Hello World” Universal </a:t>
            </a:r>
            <a:r>
              <a:rPr lang="en-US" dirty="0" err="1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| New | Templates | JavaScript | </a:t>
            </a:r>
            <a:r>
              <a:rPr lang="en-US" dirty="0" err="1" smtClean="0"/>
              <a:t>Windows</a:t>
            </a:r>
            <a:r>
              <a:rPr lang="en-US" dirty="0" smtClean="0"/>
              <a:t> | </a:t>
            </a:r>
            <a:r>
              <a:rPr lang="en-US" dirty="0" err="1" smtClean="0"/>
              <a:t>Windows</a:t>
            </a:r>
            <a:r>
              <a:rPr lang="en-US" dirty="0" smtClean="0"/>
              <a:t> Universal</a:t>
            </a:r>
          </a:p>
          <a:p>
            <a:r>
              <a:rPr lang="en-US" dirty="0" smtClean="0"/>
              <a:t>Add</a:t>
            </a:r>
            <a:r>
              <a:rPr lang="en-US" dirty="0"/>
              <a:t> </a:t>
            </a:r>
            <a:r>
              <a:rPr lang="en-US" dirty="0" smtClean="0"/>
              <a:t>images</a:t>
            </a:r>
            <a:r>
              <a:rPr lang="en-US" dirty="0"/>
              <a:t> </a:t>
            </a:r>
            <a:r>
              <a:rPr lang="en-US" dirty="0" smtClean="0"/>
              <a:t>to</a:t>
            </a:r>
            <a:r>
              <a:rPr lang="en-US" dirty="0"/>
              <a:t> </a:t>
            </a:r>
            <a:r>
              <a:rPr lang="en-US" dirty="0" smtClean="0"/>
              <a:t>/images</a:t>
            </a:r>
            <a:r>
              <a:rPr lang="en-US" dirty="0"/>
              <a:t> </a:t>
            </a:r>
            <a:r>
              <a:rPr lang="en-US" dirty="0" smtClean="0"/>
              <a:t>folde</a:t>
            </a:r>
            <a:r>
              <a:rPr lang="en-US" dirty="0"/>
              <a:t>r</a:t>
            </a:r>
            <a:endParaRPr lang="en-US" dirty="0" smtClean="0"/>
          </a:p>
          <a:p>
            <a:r>
              <a:rPr lang="en-US" dirty="0" smtClean="0"/>
              <a:t>Add</a:t>
            </a:r>
            <a:r>
              <a:rPr lang="en-US" dirty="0"/>
              <a:t> </a:t>
            </a:r>
            <a:r>
              <a:rPr lang="en-US" dirty="0" smtClean="0"/>
              <a:t>HTML</a:t>
            </a:r>
            <a:r>
              <a:rPr lang="en-US" dirty="0"/>
              <a:t> </a:t>
            </a:r>
            <a:r>
              <a:rPr lang="en-US" dirty="0" smtClean="0"/>
              <a:t>to</a:t>
            </a:r>
            <a:r>
              <a:rPr lang="en-US" dirty="0"/>
              <a:t> </a:t>
            </a:r>
            <a:r>
              <a:rPr lang="en-US" dirty="0" smtClean="0"/>
              <a:t>/default.html and CSS to /</a:t>
            </a:r>
            <a:r>
              <a:rPr lang="en-US" dirty="0" err="1" smtClean="0"/>
              <a:t>css</a:t>
            </a:r>
            <a:r>
              <a:rPr lang="en-US" dirty="0" smtClean="0"/>
              <a:t>/default.css</a:t>
            </a:r>
          </a:p>
          <a:p>
            <a:r>
              <a:rPr lang="en-US" dirty="0" smtClean="0"/>
              <a:t>Create</a:t>
            </a:r>
            <a:r>
              <a:rPr lang="en-US" dirty="0"/>
              <a:t> </a:t>
            </a:r>
            <a:r>
              <a:rPr lang="en-US" dirty="0" smtClean="0"/>
              <a:t>a</a:t>
            </a:r>
            <a:r>
              <a:rPr lang="en-US" dirty="0"/>
              <a:t> </a:t>
            </a:r>
            <a:r>
              <a:rPr lang="en-US" dirty="0" smtClean="0"/>
              <a:t>new</a:t>
            </a:r>
            <a:r>
              <a:rPr lang="en-US" dirty="0"/>
              <a:t> </a:t>
            </a:r>
            <a:r>
              <a:rPr lang="en-US" dirty="0" smtClean="0"/>
              <a:t>HTML</a:t>
            </a:r>
            <a:r>
              <a:rPr lang="en-US" dirty="0"/>
              <a:t> </a:t>
            </a:r>
            <a:r>
              <a:rPr lang="en-US" dirty="0" smtClean="0"/>
              <a:t>file</a:t>
            </a:r>
            <a:r>
              <a:rPr lang="en-US" dirty="0"/>
              <a:t> </a:t>
            </a:r>
            <a:r>
              <a:rPr lang="en-US" dirty="0" smtClean="0"/>
              <a:t>/demos.html and add HTML</a:t>
            </a:r>
            <a:endParaRPr lang="en-US" dirty="0"/>
          </a:p>
          <a:p>
            <a:r>
              <a:rPr lang="en-US" dirty="0" smtClean="0"/>
              <a:t>Create a new CSS file /css/demos.css and add CSS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17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</a:t>
            </a:r>
            <a:r>
              <a:rPr lang="en-US" dirty="0"/>
              <a:t> </a:t>
            </a:r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</a:t>
            </a:r>
            <a:r>
              <a:rPr lang="en-US" dirty="0"/>
              <a:t> </a:t>
            </a:r>
            <a:r>
              <a:rPr lang="en-US" dirty="0" smtClean="0"/>
              <a:t>Package</a:t>
            </a:r>
            <a:r>
              <a:rPr lang="en-US" dirty="0"/>
              <a:t> </a:t>
            </a:r>
            <a:r>
              <a:rPr lang="en-US" dirty="0" smtClean="0"/>
              <a:t>Manifest</a:t>
            </a:r>
            <a:endParaRPr lang="en-US" dirty="0"/>
          </a:p>
          <a:p>
            <a:pPr lvl="1"/>
            <a:r>
              <a:rPr lang="en-US" dirty="0" smtClean="0"/>
              <a:t>Display Name, </a:t>
            </a:r>
            <a:r>
              <a:rPr lang="en-US" dirty="0" err="1" smtClean="0"/>
              <a:t>MinVersion</a:t>
            </a:r>
            <a:r>
              <a:rPr lang="en-US" dirty="0" smtClean="0"/>
              <a:t>, </a:t>
            </a:r>
            <a:r>
              <a:rPr lang="en-US" dirty="0" err="1" smtClean="0"/>
              <a:t>MaxVersionTested</a:t>
            </a:r>
            <a:endParaRPr lang="en-US" dirty="0"/>
          </a:p>
          <a:p>
            <a:r>
              <a:rPr lang="en-US" dirty="0" smtClean="0"/>
              <a:t>CPU</a:t>
            </a:r>
            <a:r>
              <a:rPr lang="en-US" dirty="0"/>
              <a:t> </a:t>
            </a:r>
            <a:r>
              <a:rPr lang="en-US" dirty="0" smtClean="0"/>
              <a:t>Type</a:t>
            </a:r>
            <a:endParaRPr lang="en-US" dirty="0"/>
          </a:p>
          <a:p>
            <a:pPr lvl="1"/>
            <a:r>
              <a:rPr lang="en-US" dirty="0" smtClean="0"/>
              <a:t>x86,</a:t>
            </a:r>
            <a:r>
              <a:rPr lang="en-US" dirty="0"/>
              <a:t> </a:t>
            </a:r>
            <a:r>
              <a:rPr lang="en-US" dirty="0" smtClean="0"/>
              <a:t>ARM</a:t>
            </a:r>
            <a:endParaRPr lang="en-US" dirty="0"/>
          </a:p>
          <a:p>
            <a:r>
              <a:rPr lang="en-US" dirty="0" smtClean="0"/>
              <a:t>Deployment</a:t>
            </a:r>
            <a:r>
              <a:rPr lang="en-US" dirty="0"/>
              <a:t> </a:t>
            </a:r>
            <a:r>
              <a:rPr lang="en-US" dirty="0" err="1" smtClean="0"/>
              <a:t>Target</a:t>
            </a:r>
            <a:endParaRPr lang="en-US" dirty="0"/>
          </a:p>
          <a:p>
            <a:pPr lvl="1"/>
            <a:r>
              <a:rPr lang="en-US" dirty="0" smtClean="0"/>
              <a:t>Local &amp; Remote Machines, Device, Emulators, </a:t>
            </a:r>
            <a:r>
              <a:rPr lang="en-US" dirty="0" err="1" smtClean="0"/>
              <a:t>Simulator</a:t>
            </a:r>
            <a:endParaRPr lang="en-US" dirty="0" smtClean="0"/>
          </a:p>
          <a:p>
            <a:pPr lvl="1"/>
            <a:r>
              <a:rPr lang="en-US" dirty="0" err="1" smtClean="0"/>
              <a:t>Simulator</a:t>
            </a:r>
            <a:r>
              <a:rPr lang="en-US" dirty="0" smtClean="0"/>
              <a:t> provides an app that simulates a complete device an </a:t>
            </a:r>
            <a:r>
              <a:rPr lang="en-US" dirty="0" err="1" smtClean="0"/>
              <a:t>Windows</a:t>
            </a:r>
            <a:r>
              <a:rPr lang="en-US" dirty="0" smtClean="0"/>
              <a:t> OS, allowing you to test pinning the app to your Start Screen, rotating the screen, changing resolution, touch and keyboard events, and even geo-location.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330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Assets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Windows</a:t>
            </a:r>
            <a:r>
              <a:rPr lang="en-US" dirty="0"/>
              <a:t> </a:t>
            </a:r>
            <a:r>
              <a:rPr lang="en-US" dirty="0" smtClean="0"/>
              <a:t>Store</a:t>
            </a:r>
            <a:r>
              <a:rPr lang="en-US" dirty="0"/>
              <a:t> </a:t>
            </a:r>
            <a:r>
              <a:rPr lang="en-US" dirty="0" smtClean="0"/>
              <a:t>apps are required to provide artwork </a:t>
            </a:r>
          </a:p>
          <a:p>
            <a:pPr lvl="1"/>
            <a:r>
              <a:rPr lang="en-US" dirty="0" smtClean="0"/>
              <a:t>Store</a:t>
            </a:r>
            <a:r>
              <a:rPr lang="en-US" dirty="0"/>
              <a:t> </a:t>
            </a:r>
            <a:r>
              <a:rPr lang="en-US" dirty="0" smtClean="0"/>
              <a:t>Logo</a:t>
            </a:r>
            <a:endParaRPr lang="en-US" dirty="0"/>
          </a:p>
          <a:p>
            <a:pPr lvl="1"/>
            <a:r>
              <a:rPr lang="en-US" dirty="0" smtClean="0"/>
              <a:t>Default Tiles . . . Small, Normal, </a:t>
            </a:r>
            <a:r>
              <a:rPr lang="en-US" dirty="0" err="1" smtClean="0"/>
              <a:t>Wide</a:t>
            </a:r>
            <a:r>
              <a:rPr lang="en-US" dirty="0" smtClean="0"/>
              <a:t>, and Mongo</a:t>
            </a:r>
          </a:p>
          <a:p>
            <a:pPr lvl="1"/>
            <a:r>
              <a:rPr lang="en-US" dirty="0" smtClean="0"/>
              <a:t>Splash Image</a:t>
            </a:r>
          </a:p>
          <a:p>
            <a:pPr lvl="1"/>
            <a:r>
              <a:rPr lang="en-US" dirty="0" smtClean="0"/>
              <a:t>Promo</a:t>
            </a:r>
            <a:r>
              <a:rPr lang="en-US" dirty="0"/>
              <a:t> </a:t>
            </a:r>
            <a:r>
              <a:rPr lang="en-US" dirty="0" smtClean="0"/>
              <a:t>Image</a:t>
            </a:r>
            <a:endParaRPr lang="en-US" dirty="0"/>
          </a:p>
          <a:p>
            <a:pPr lvl="1"/>
            <a:r>
              <a:rPr lang="en-US" dirty="0" smtClean="0"/>
              <a:t>Screenshots</a:t>
            </a:r>
          </a:p>
          <a:p>
            <a:pPr lvl="1"/>
            <a:r>
              <a:rPr lang="en-US" sz="18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https://msdn.microsoft.com/en-us/library/windows/apps/Hh846296.aspx</a:t>
            </a:r>
            <a:endParaRPr lang="en-US" dirty="0" smtClean="0"/>
          </a:p>
          <a:p>
            <a:r>
              <a:rPr lang="en-US" dirty="0" smtClean="0"/>
              <a:t>Store images should be provided at the various scales</a:t>
            </a:r>
          </a:p>
          <a:p>
            <a:r>
              <a:rPr lang="en-US" dirty="0" smtClean="0"/>
              <a:t>Many</a:t>
            </a:r>
            <a:r>
              <a:rPr lang="en-US" dirty="0"/>
              <a:t> </a:t>
            </a:r>
            <a:r>
              <a:rPr lang="en-US" dirty="0" err="1" smtClean="0"/>
              <a:t>Windows</a:t>
            </a:r>
            <a:r>
              <a:rPr lang="en-US" dirty="0" smtClean="0"/>
              <a:t> </a:t>
            </a:r>
            <a:r>
              <a:rPr lang="en-US" dirty="0" err="1" smtClean="0"/>
              <a:t>Mobile</a:t>
            </a:r>
            <a:r>
              <a:rPr lang="en-US" dirty="0" smtClean="0"/>
              <a:t> users prefer transparent tiles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614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Navigation:</a:t>
            </a:r>
            <a:r>
              <a:rPr lang="en-US" dirty="0"/>
              <a:t> </a:t>
            </a:r>
            <a:r>
              <a:rPr lang="en-US" dirty="0" smtClean="0"/>
              <a:t>Single</a:t>
            </a:r>
            <a:r>
              <a:rPr lang="en-US" dirty="0"/>
              <a:t> </a:t>
            </a:r>
            <a:r>
              <a:rPr lang="en-US" dirty="0" smtClean="0"/>
              <a:t>Page</a:t>
            </a:r>
            <a:r>
              <a:rPr lang="en-US" dirty="0"/>
              <a:t> </a:t>
            </a:r>
            <a:r>
              <a:rPr lang="en-US" dirty="0" smtClean="0"/>
              <a:t>vs</a:t>
            </a:r>
            <a:r>
              <a:rPr lang="en-US" dirty="0"/>
              <a:t> </a:t>
            </a:r>
            <a:r>
              <a:rPr lang="en-US" dirty="0" smtClean="0"/>
              <a:t>Multi</a:t>
            </a:r>
            <a:r>
              <a:rPr lang="en-US" dirty="0"/>
              <a:t> </a:t>
            </a:r>
            <a:r>
              <a:rPr lang="en-US" dirty="0" smtClean="0"/>
              <a:t>Pag</a:t>
            </a:r>
            <a:r>
              <a:rPr lang="en-US" dirty="0"/>
              <a:t>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31208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Multi-page navigation</a:t>
            </a:r>
          </a:p>
          <a:p>
            <a:pPr lvl="1"/>
            <a:r>
              <a:rPr lang="en-US" dirty="0" smtClean="0"/>
              <a:t>Often</a:t>
            </a:r>
            <a:r>
              <a:rPr lang="en-US" dirty="0"/>
              <a:t> </a:t>
            </a:r>
            <a:r>
              <a:rPr lang="en-US" dirty="0" smtClean="0"/>
              <a:t>used</a:t>
            </a:r>
            <a:r>
              <a:rPr lang="en-US" dirty="0"/>
              <a:t> </a:t>
            </a:r>
            <a:r>
              <a:rPr lang="en-US" dirty="0" smtClean="0"/>
              <a:t>on</a:t>
            </a:r>
            <a:r>
              <a:rPr lang="en-US" dirty="0"/>
              <a:t> </a:t>
            </a:r>
            <a:r>
              <a:rPr lang="en-US" dirty="0" smtClean="0"/>
              <a:t>websites.</a:t>
            </a:r>
            <a:r>
              <a:rPr lang="en-US" dirty="0"/>
              <a:t>  </a:t>
            </a:r>
            <a:r>
              <a:rPr lang="en-US" dirty="0" smtClean="0"/>
              <a:t>Each</a:t>
            </a:r>
            <a:r>
              <a:rPr lang="en-US" dirty="0"/>
              <a:t> </a:t>
            </a:r>
            <a:r>
              <a:rPr lang="en-US" dirty="0" smtClean="0"/>
              <a:t>page</a:t>
            </a:r>
            <a:r>
              <a:rPr lang="en-US" dirty="0"/>
              <a:t> </a:t>
            </a:r>
            <a:r>
              <a:rPr lang="en-US" dirty="0" smtClean="0"/>
              <a:t>has</a:t>
            </a:r>
            <a:r>
              <a:rPr lang="en-US" dirty="0"/>
              <a:t> </a:t>
            </a:r>
            <a:r>
              <a:rPr lang="en-US" dirty="0" smtClean="0"/>
              <a:t>its</a:t>
            </a:r>
            <a:r>
              <a:rPr lang="en-US" dirty="0"/>
              <a:t> </a:t>
            </a:r>
            <a:r>
              <a:rPr lang="en-US" dirty="0" smtClean="0"/>
              <a:t>own</a:t>
            </a:r>
            <a:r>
              <a:rPr lang="en-US" dirty="0"/>
              <a:t> </a:t>
            </a:r>
            <a:r>
              <a:rPr lang="en-US" dirty="0" smtClean="0"/>
              <a:t>set</a:t>
            </a:r>
            <a:r>
              <a:rPr lang="en-US" dirty="0"/>
              <a:t> </a:t>
            </a:r>
            <a:r>
              <a:rPr lang="en-US" dirty="0" smtClean="0"/>
              <a:t>of</a:t>
            </a:r>
            <a:r>
              <a:rPr lang="en-US" dirty="0"/>
              <a:t> </a:t>
            </a:r>
            <a:r>
              <a:rPr lang="en-US" dirty="0" smtClean="0"/>
              <a:t>JavaScript</a:t>
            </a:r>
            <a:r>
              <a:rPr lang="en-US" dirty="0"/>
              <a:t> </a:t>
            </a:r>
            <a:r>
              <a:rPr lang="en-US" dirty="0" smtClean="0"/>
              <a:t>functions, data, HTML and CSS.</a:t>
            </a:r>
          </a:p>
          <a:p>
            <a:pPr lvl="1"/>
            <a:r>
              <a:rPr lang="en-US" dirty="0" smtClean="0"/>
              <a:t>Entire</a:t>
            </a:r>
            <a:r>
              <a:rPr lang="en-US" dirty="0"/>
              <a:t> </a:t>
            </a:r>
            <a:r>
              <a:rPr lang="en-US" dirty="0" smtClean="0"/>
              <a:t>app</a:t>
            </a:r>
            <a:r>
              <a:rPr lang="en-US" dirty="0"/>
              <a:t> </a:t>
            </a:r>
            <a:r>
              <a:rPr lang="en-US" dirty="0" smtClean="0"/>
              <a:t>display</a:t>
            </a:r>
            <a:r>
              <a:rPr lang="en-US" dirty="0"/>
              <a:t> </a:t>
            </a:r>
            <a:r>
              <a:rPr lang="en-US" dirty="0" smtClean="0"/>
              <a:t>may</a:t>
            </a:r>
            <a:r>
              <a:rPr lang="en-US" dirty="0"/>
              <a:t> </a:t>
            </a:r>
            <a:r>
              <a:rPr lang="en-US" dirty="0" smtClean="0"/>
              <a:t>empty while switching pages, as everything is reloaded.  System events may be missed during this reload. </a:t>
            </a:r>
          </a:p>
          <a:p>
            <a:pPr lvl="1"/>
            <a:r>
              <a:rPr lang="en-US" dirty="0" smtClean="0"/>
              <a:t>App</a:t>
            </a:r>
            <a:r>
              <a:rPr lang="en-US" dirty="0"/>
              <a:t> </a:t>
            </a:r>
            <a:r>
              <a:rPr lang="en-US" dirty="0" smtClean="0"/>
              <a:t>lifecycle</a:t>
            </a:r>
            <a:r>
              <a:rPr lang="en-US" dirty="0"/>
              <a:t> </a:t>
            </a:r>
            <a:r>
              <a:rPr lang="en-US" dirty="0" smtClean="0"/>
              <a:t>logic must be maintained within each top-level page</a:t>
            </a:r>
          </a:p>
          <a:p>
            <a:pPr lvl="1"/>
            <a:r>
              <a:rPr lang="en-US" dirty="0" smtClean="0"/>
              <a:t>Navigation controls (i.e. back button) are handled in JavaScript.  Reloading prevents users from returning without a link or other mechanism.  </a:t>
            </a:r>
          </a:p>
          <a:p>
            <a:r>
              <a:rPr lang="en-US" dirty="0" smtClean="0"/>
              <a:t>Single-page navigation</a:t>
            </a:r>
            <a:endParaRPr lang="en-US" dirty="0"/>
          </a:p>
          <a:p>
            <a:pPr lvl="1"/>
            <a:r>
              <a:rPr lang="en-US" dirty="0" smtClean="0"/>
              <a:t>A single page maintains app context and loads additional data and content as needed.</a:t>
            </a:r>
          </a:p>
          <a:p>
            <a:pPr lvl="1"/>
            <a:r>
              <a:rPr lang="en-US" dirty="0" err="1" smtClean="0"/>
              <a:t>PageControls</a:t>
            </a:r>
            <a:r>
              <a:rPr lang="en-US" dirty="0" smtClean="0"/>
              <a:t> allow for partial pages to be loaded into a frame</a:t>
            </a:r>
          </a:p>
          <a:p>
            <a:pPr lvl="1"/>
            <a:r>
              <a:rPr lang="en-US" dirty="0" smtClean="0"/>
              <a:t>More</a:t>
            </a:r>
            <a:r>
              <a:rPr lang="en-US" dirty="0"/>
              <a:t> </a:t>
            </a:r>
            <a:r>
              <a:rPr lang="en-US" dirty="0" smtClean="0"/>
              <a:t>fluid</a:t>
            </a:r>
            <a:r>
              <a:rPr lang="en-US" dirty="0"/>
              <a:t> </a:t>
            </a:r>
            <a:r>
              <a:rPr lang="en-US" dirty="0" smtClean="0"/>
              <a:t>appearance and higher</a:t>
            </a:r>
            <a:r>
              <a:rPr lang="en-US" dirty="0"/>
              <a:t> </a:t>
            </a:r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Navigation and other common components can be left in main window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656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/>
              <a:t>3 </a:t>
            </a:r>
            <a:r>
              <a:rPr lang="en-US" dirty="0" smtClean="0"/>
              <a:t>– Create</a:t>
            </a:r>
            <a:r>
              <a:rPr lang="en-US" dirty="0"/>
              <a:t> </a:t>
            </a:r>
            <a:r>
              <a:rPr lang="en-US" dirty="0" smtClean="0"/>
              <a:t>an</a:t>
            </a:r>
            <a:r>
              <a:rPr lang="en-US" dirty="0"/>
              <a:t> </a:t>
            </a:r>
            <a:r>
              <a:rPr lang="en-US" dirty="0" smtClean="0"/>
              <a:t>MVSDG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57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new MVSDG App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new project called “MVSDG”</a:t>
            </a:r>
          </a:p>
          <a:p>
            <a:r>
              <a:rPr lang="en-US" dirty="0" smtClean="0"/>
              <a:t>Replace</a:t>
            </a:r>
            <a:r>
              <a:rPr lang="en-US" dirty="0"/>
              <a:t> </a:t>
            </a:r>
            <a:r>
              <a:rPr lang="en-US" dirty="0" smtClean="0"/>
              <a:t>all</a:t>
            </a:r>
            <a:r>
              <a:rPr lang="en-US" dirty="0"/>
              <a:t> </a:t>
            </a:r>
            <a:r>
              <a:rPr lang="en-US" dirty="0" smtClean="0"/>
              <a:t>images in the /images folder</a:t>
            </a:r>
            <a:endParaRPr lang="en-US" dirty="0"/>
          </a:p>
          <a:p>
            <a:r>
              <a:rPr lang="en-US" dirty="0" smtClean="0"/>
              <a:t>Add </a:t>
            </a:r>
            <a:r>
              <a:rPr lang="en-US" dirty="0" err="1" smtClean="0"/>
              <a:t>PageControls</a:t>
            </a:r>
            <a:r>
              <a:rPr lang="en-US" dirty="0" smtClean="0"/>
              <a:t> for Home, Events, Demos, About</a:t>
            </a:r>
          </a:p>
          <a:p>
            <a:r>
              <a:rPr lang="en-US" dirty="0" smtClean="0"/>
              <a:t>Add HTML and CSS from Hello World app to Home page control</a:t>
            </a:r>
          </a:p>
          <a:p>
            <a:r>
              <a:rPr lang="en-US" dirty="0" smtClean="0"/>
              <a:t>Add an HTML </a:t>
            </a:r>
            <a:r>
              <a:rPr lang="en-US" dirty="0" err="1" smtClean="0"/>
              <a:t>div</a:t>
            </a:r>
            <a:r>
              <a:rPr lang="en-US" dirty="0" smtClean="0"/>
              <a:t> to hold the page content</a:t>
            </a:r>
          </a:p>
          <a:p>
            <a:r>
              <a:rPr lang="en-US" dirty="0" smtClean="0"/>
              <a:t>Add</a:t>
            </a:r>
            <a:r>
              <a:rPr lang="en-US" dirty="0"/>
              <a:t> </a:t>
            </a:r>
            <a:r>
              <a:rPr lang="en-US" dirty="0" smtClean="0"/>
              <a:t>a</a:t>
            </a:r>
            <a:r>
              <a:rPr lang="en-US" dirty="0"/>
              <a:t> </a:t>
            </a:r>
            <a:r>
              <a:rPr lang="en-US" dirty="0" smtClean="0"/>
              <a:t>function after the </a:t>
            </a:r>
            <a:r>
              <a:rPr lang="en-US" dirty="0" err="1" smtClean="0"/>
              <a:t>WinJS.UI.processAll</a:t>
            </a:r>
            <a:r>
              <a:rPr lang="en-US" dirty="0" smtClean="0"/>
              <a:t>() call to load the home.html page into the </a:t>
            </a:r>
            <a:r>
              <a:rPr lang="en-US" dirty="0" err="1" smtClean="0"/>
              <a:t>div</a:t>
            </a:r>
            <a:r>
              <a:rPr lang="en-US" dirty="0" smtClean="0"/>
              <a:t> once the app starts up.</a:t>
            </a:r>
          </a:p>
          <a:p>
            <a:r>
              <a:rPr lang="en-US" dirty="0" smtClean="0"/>
              <a:t>Test (F5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51473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NavBar</a:t>
            </a:r>
            <a:r>
              <a:rPr lang="en-US" dirty="0" smtClean="0"/>
              <a:t>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14231"/>
            <a:ext cx="8915400" cy="5035837"/>
          </a:xfrm>
        </p:spPr>
        <p:txBody>
          <a:bodyPr/>
          <a:lstStyle/>
          <a:p>
            <a:r>
              <a:rPr lang="en-US" dirty="0" smtClean="0"/>
              <a:t>Add a </a:t>
            </a:r>
            <a:r>
              <a:rPr lang="en-US" dirty="0" err="1" smtClean="0"/>
              <a:t>NavBar</a:t>
            </a:r>
            <a:r>
              <a:rPr lang="en-US" dirty="0" smtClean="0"/>
              <a:t> control</a:t>
            </a:r>
          </a:p>
          <a:p>
            <a:pPr lvl="1"/>
            <a:r>
              <a:rPr lang="en-US" dirty="0" err="1" smtClean="0"/>
              <a:t>NavBars</a:t>
            </a:r>
            <a:r>
              <a:rPr lang="en-US" dirty="0" smtClean="0"/>
              <a:t> should be direct children of </a:t>
            </a:r>
            <a:r>
              <a:rPr lang="en-US" dirty="0" err="1" smtClean="0"/>
              <a:t>document.body</a:t>
            </a:r>
            <a:endParaRPr lang="en-US" dirty="0" smtClean="0"/>
          </a:p>
          <a:p>
            <a:r>
              <a:rPr lang="en-US" dirty="0" smtClean="0"/>
              <a:t>Built-in icons use the Segoe UI </a:t>
            </a:r>
            <a:r>
              <a:rPr lang="en-US" dirty="0" err="1" smtClean="0"/>
              <a:t>Symbol</a:t>
            </a:r>
            <a:r>
              <a:rPr lang="en-US" dirty="0" smtClean="0"/>
              <a:t> font.</a:t>
            </a:r>
          </a:p>
          <a:p>
            <a:pPr lvl="1"/>
            <a:r>
              <a:rPr lang="en-US" dirty="0" smtClean="0"/>
              <a:t>There are names representing many of the icons, but you can also use the character code (‘\uE125’ is the same as specifying ‘people’).</a:t>
            </a:r>
          </a:p>
          <a:p>
            <a:pPr lvl="1"/>
            <a:r>
              <a:rPr lang="en-US" dirty="0" smtClean="0">
                <a:hlinkClick r:id="rId2"/>
              </a:rPr>
              <a:t>https://msdn.microsoft.com/en-us/library/windows/apps/xaml/jj841127.aspx</a:t>
            </a:r>
            <a:endParaRPr lang="en-US" dirty="0" smtClean="0"/>
          </a:p>
          <a:p>
            <a:r>
              <a:rPr lang="en-US" dirty="0" smtClean="0"/>
              <a:t>Customize with CSS by defining styles for control classes (Try </a:t>
            </a:r>
            <a:r>
              <a:rPr lang="en-US" dirty="0" err="1" smtClean="0"/>
              <a:t>WinJS</a:t>
            </a:r>
            <a:r>
              <a:rPr lang="en-US" dirty="0" smtClean="0"/>
              <a:t> site)</a:t>
            </a:r>
          </a:p>
          <a:p>
            <a:r>
              <a:rPr lang="en-US" dirty="0" smtClean="0"/>
              <a:t>Add </a:t>
            </a:r>
            <a:r>
              <a:rPr lang="en-US" dirty="0" err="1" smtClean="0"/>
              <a:t>Navigation.onnavigated</a:t>
            </a:r>
            <a:r>
              <a:rPr lang="en-US" dirty="0" smtClean="0"/>
              <a:t> handler</a:t>
            </a:r>
          </a:p>
          <a:p>
            <a:pPr lvl="1"/>
            <a:r>
              <a:rPr lang="en-US" dirty="0" smtClean="0"/>
              <a:t>Unlike the </a:t>
            </a:r>
            <a:r>
              <a:rPr lang="en-US" dirty="0" err="1" smtClean="0"/>
              <a:t>AppBar</a:t>
            </a:r>
            <a:r>
              <a:rPr lang="en-US" dirty="0" smtClean="0"/>
              <a:t> control, the </a:t>
            </a:r>
            <a:r>
              <a:rPr lang="en-US" dirty="0" err="1" smtClean="0"/>
              <a:t>NavBar</a:t>
            </a:r>
            <a:r>
              <a:rPr lang="en-US" dirty="0" smtClean="0"/>
              <a:t> control automatically sets up event registrations for </a:t>
            </a:r>
            <a:r>
              <a:rPr lang="en-US" dirty="0" err="1" smtClean="0"/>
              <a:t>onnavigating</a:t>
            </a:r>
            <a:r>
              <a:rPr lang="en-US" dirty="0" smtClean="0"/>
              <a:t> and </a:t>
            </a:r>
            <a:r>
              <a:rPr lang="en-US" dirty="0" err="1" smtClean="0"/>
              <a:t>onnavigated</a:t>
            </a:r>
            <a:r>
              <a:rPr lang="en-US" dirty="0" smtClean="0"/>
              <a:t>, which must be handled.</a:t>
            </a:r>
          </a:p>
          <a:p>
            <a:pPr lvl="1"/>
            <a:r>
              <a:rPr lang="en-US" dirty="0" smtClean="0"/>
              <a:t>This</a:t>
            </a:r>
            <a:r>
              <a:rPr lang="en-US" dirty="0"/>
              <a:t> </a:t>
            </a:r>
            <a:r>
              <a:rPr lang="en-US" dirty="0" smtClean="0"/>
              <a:t>function</a:t>
            </a:r>
            <a:r>
              <a:rPr lang="en-US" dirty="0"/>
              <a:t> </a:t>
            </a:r>
            <a:r>
              <a:rPr lang="en-US" dirty="0" smtClean="0"/>
              <a:t>will</a:t>
            </a:r>
            <a:r>
              <a:rPr lang="en-US" dirty="0"/>
              <a:t> </a:t>
            </a:r>
            <a:r>
              <a:rPr lang="en-US" dirty="0" smtClean="0"/>
              <a:t>identify</a:t>
            </a:r>
            <a:r>
              <a:rPr lang="en-US" dirty="0"/>
              <a:t> </a:t>
            </a:r>
            <a:r>
              <a:rPr lang="en-US" dirty="0" smtClean="0"/>
              <a:t>the</a:t>
            </a:r>
            <a:r>
              <a:rPr lang="en-US" dirty="0"/>
              <a:t> </a:t>
            </a:r>
            <a:r>
              <a:rPr lang="en-US" dirty="0" smtClean="0"/>
              <a:t>page</a:t>
            </a:r>
            <a:r>
              <a:rPr lang="en-US" dirty="0"/>
              <a:t> </a:t>
            </a:r>
            <a:r>
              <a:rPr lang="en-US" dirty="0" smtClean="0"/>
              <a:t>content</a:t>
            </a:r>
            <a:r>
              <a:rPr lang="en-US" dirty="0"/>
              <a:t> </a:t>
            </a:r>
            <a:r>
              <a:rPr lang="en-US" dirty="0" smtClean="0"/>
              <a:t>element,</a:t>
            </a:r>
            <a:r>
              <a:rPr lang="en-US" dirty="0"/>
              <a:t> </a:t>
            </a:r>
            <a:r>
              <a:rPr lang="en-US" dirty="0" smtClean="0"/>
              <a:t>clear</a:t>
            </a:r>
            <a:r>
              <a:rPr lang="en-US" dirty="0"/>
              <a:t> </a:t>
            </a:r>
            <a:r>
              <a:rPr lang="en-US" dirty="0" smtClean="0"/>
              <a:t>its</a:t>
            </a:r>
            <a:r>
              <a:rPr lang="en-US" dirty="0"/>
              <a:t> </a:t>
            </a:r>
            <a:r>
              <a:rPr lang="en-US" dirty="0" smtClean="0"/>
              <a:t>contents, populate it with the new content, and clear the navigation history stack</a:t>
            </a:r>
          </a:p>
          <a:p>
            <a:r>
              <a:rPr lang="en-US" dirty="0" smtClean="0"/>
              <a:t>Add </a:t>
            </a:r>
            <a:r>
              <a:rPr lang="en-US" dirty="0" err="1" smtClean="0"/>
              <a:t>Navigation.onnavigating</a:t>
            </a:r>
            <a:r>
              <a:rPr lang="en-US" dirty="0" smtClean="0"/>
              <a:t> handler</a:t>
            </a:r>
          </a:p>
          <a:p>
            <a:pPr lvl="1"/>
            <a:r>
              <a:rPr lang="en-US" dirty="0" smtClean="0"/>
              <a:t>Programmatically close the </a:t>
            </a:r>
            <a:r>
              <a:rPr lang="en-US" dirty="0" err="1" smtClean="0"/>
              <a:t>NavBar</a:t>
            </a:r>
            <a:r>
              <a:rPr lang="en-US" dirty="0" smtClean="0"/>
              <a:t> upon start of navigation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735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Agenda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12509"/>
            <a:ext cx="8915400" cy="4752543"/>
          </a:xfrm>
        </p:spPr>
        <p:txBody>
          <a:bodyPr/>
          <a:lstStyle/>
          <a:p>
            <a:r>
              <a:rPr lang="en-US" b="1" dirty="0" smtClean="0"/>
              <a:t>1 – Introduction to Universal Apps</a:t>
            </a:r>
          </a:p>
          <a:p>
            <a:pPr lvl="1"/>
            <a:r>
              <a:rPr lang="en-US" dirty="0" smtClean="0"/>
              <a:t>Web</a:t>
            </a:r>
            <a:r>
              <a:rPr lang="en-US" dirty="0"/>
              <a:t> </a:t>
            </a:r>
            <a:r>
              <a:rPr lang="en-US" dirty="0" smtClean="0"/>
              <a:t>Apps</a:t>
            </a:r>
            <a:r>
              <a:rPr lang="en-US" dirty="0"/>
              <a:t> </a:t>
            </a:r>
            <a:r>
              <a:rPr lang="en-US" dirty="0" smtClean="0"/>
              <a:t>vs</a:t>
            </a:r>
            <a:r>
              <a:rPr lang="en-US" dirty="0"/>
              <a:t> </a:t>
            </a:r>
            <a:r>
              <a:rPr lang="en-US" dirty="0" smtClean="0"/>
              <a:t>Native</a:t>
            </a:r>
            <a:r>
              <a:rPr lang="en-US" dirty="0"/>
              <a:t> </a:t>
            </a:r>
            <a:r>
              <a:rPr lang="en-US" dirty="0" smtClean="0"/>
              <a:t>Apps, Software and</a:t>
            </a:r>
            <a:r>
              <a:rPr lang="en-US" dirty="0"/>
              <a:t> </a:t>
            </a:r>
            <a:r>
              <a:rPr lang="en-US" dirty="0" smtClean="0"/>
              <a:t>Tools, Languages, Bridges to Universal Apps, App Lifecycle</a:t>
            </a:r>
          </a:p>
          <a:p>
            <a:r>
              <a:rPr lang="en-US" b="1" dirty="0" smtClean="0"/>
              <a:t>2 – Hello</a:t>
            </a:r>
            <a:r>
              <a:rPr lang="en-US" b="1" dirty="0"/>
              <a:t> </a:t>
            </a:r>
            <a:r>
              <a:rPr lang="en-US" b="1" dirty="0" smtClean="0"/>
              <a:t>World</a:t>
            </a:r>
            <a:r>
              <a:rPr lang="en-US" b="1" dirty="0"/>
              <a:t> </a:t>
            </a:r>
            <a:r>
              <a:rPr lang="en-US" b="1" dirty="0" smtClean="0"/>
              <a:t>App</a:t>
            </a:r>
          </a:p>
          <a:p>
            <a:pPr lvl="1"/>
            <a:r>
              <a:rPr lang="en-US" dirty="0" smtClean="0"/>
              <a:t>Using</a:t>
            </a:r>
            <a:r>
              <a:rPr lang="en-US" dirty="0"/>
              <a:t> </a:t>
            </a:r>
            <a:r>
              <a:rPr lang="en-US" dirty="0" smtClean="0"/>
              <a:t>website</a:t>
            </a:r>
            <a:r>
              <a:rPr lang="en-US" dirty="0"/>
              <a:t> </a:t>
            </a:r>
            <a:r>
              <a:rPr lang="en-US" dirty="0" smtClean="0"/>
              <a:t>layout</a:t>
            </a:r>
            <a:r>
              <a:rPr lang="en-US" dirty="0"/>
              <a:t> </a:t>
            </a:r>
            <a:r>
              <a:rPr lang="en-US" dirty="0" smtClean="0"/>
              <a:t>for your UI, Deployments, Visual Assets, Single Page vs Multi Page Navigation</a:t>
            </a:r>
            <a:endParaRPr lang="en-US" dirty="0"/>
          </a:p>
          <a:p>
            <a:r>
              <a:rPr lang="en-US" b="1" dirty="0" smtClean="0"/>
              <a:t>3 – MVSDG App</a:t>
            </a:r>
          </a:p>
          <a:p>
            <a:pPr lvl="1"/>
            <a:r>
              <a:rPr lang="en-US" dirty="0" err="1" smtClean="0"/>
              <a:t>NavBar</a:t>
            </a:r>
            <a:r>
              <a:rPr lang="en-US" dirty="0" smtClean="0"/>
              <a:t> Control, </a:t>
            </a:r>
            <a:r>
              <a:rPr lang="en-US" dirty="0" err="1" smtClean="0"/>
              <a:t>AppBar</a:t>
            </a:r>
            <a:r>
              <a:rPr lang="en-US" dirty="0" smtClean="0"/>
              <a:t> Control, </a:t>
            </a:r>
            <a:r>
              <a:rPr lang="en-US" dirty="0" err="1" smtClean="0"/>
              <a:t>ListView</a:t>
            </a:r>
            <a:r>
              <a:rPr lang="en-US" dirty="0" smtClean="0"/>
              <a:t> Control, Additional Controls</a:t>
            </a:r>
          </a:p>
          <a:p>
            <a:r>
              <a:rPr lang="en-US" b="1" dirty="0" smtClean="0"/>
              <a:t>4</a:t>
            </a:r>
            <a:r>
              <a:rPr lang="en-US" b="1" dirty="0"/>
              <a:t> </a:t>
            </a:r>
            <a:r>
              <a:rPr lang="en-US" b="1" dirty="0" smtClean="0"/>
              <a:t>– Universal</a:t>
            </a:r>
            <a:r>
              <a:rPr lang="en-US" b="1" dirty="0"/>
              <a:t> </a:t>
            </a:r>
            <a:r>
              <a:rPr lang="en-US" b="1" dirty="0" smtClean="0"/>
              <a:t>App</a:t>
            </a:r>
            <a:r>
              <a:rPr lang="en-US" b="1" dirty="0"/>
              <a:t> </a:t>
            </a:r>
            <a:r>
              <a:rPr lang="en-US" b="1" dirty="0" smtClean="0"/>
              <a:t>Samples</a:t>
            </a:r>
          </a:p>
          <a:p>
            <a:pPr lvl="1"/>
            <a:r>
              <a:rPr lang="en-US" dirty="0" smtClean="0"/>
              <a:t>A look at the many samples provided by Microsoft, in JavaScript, C#, and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83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AppBar</a:t>
            </a:r>
            <a:r>
              <a:rPr lang="en-US" dirty="0" smtClean="0"/>
              <a:t>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an </a:t>
            </a:r>
            <a:r>
              <a:rPr lang="en-US" dirty="0" err="1" smtClean="0"/>
              <a:t>AppBar</a:t>
            </a:r>
            <a:r>
              <a:rPr lang="en-US" dirty="0" smtClean="0"/>
              <a:t> Control to the Events page control</a:t>
            </a:r>
          </a:p>
          <a:p>
            <a:pPr lvl="1"/>
            <a:r>
              <a:rPr lang="en-US" dirty="0" smtClean="0"/>
              <a:t>Like the </a:t>
            </a:r>
            <a:r>
              <a:rPr lang="en-US" dirty="0" err="1" smtClean="0"/>
              <a:t>NavBar</a:t>
            </a:r>
            <a:r>
              <a:rPr lang="en-US" dirty="0" smtClean="0"/>
              <a:t>, an </a:t>
            </a:r>
            <a:r>
              <a:rPr lang="en-US" dirty="0" err="1" smtClean="0"/>
              <a:t>AppBarsshould</a:t>
            </a:r>
            <a:r>
              <a:rPr lang="en-US" dirty="0" smtClean="0"/>
              <a:t> be a direct descendant of the body tag.</a:t>
            </a:r>
          </a:p>
          <a:p>
            <a:pPr lvl="1"/>
            <a:r>
              <a:rPr lang="en-US" dirty="0" smtClean="0"/>
              <a:t>Add two</a:t>
            </a:r>
            <a:r>
              <a:rPr lang="en-US" dirty="0"/>
              <a:t> </a:t>
            </a:r>
            <a:r>
              <a:rPr lang="en-US" dirty="0" smtClean="0"/>
              <a:t>commands,</a:t>
            </a:r>
            <a:r>
              <a:rPr lang="en-US" dirty="0"/>
              <a:t> </a:t>
            </a:r>
            <a:r>
              <a:rPr lang="en-US" dirty="0" smtClean="0"/>
              <a:t>Add</a:t>
            </a:r>
            <a:r>
              <a:rPr lang="en-US" dirty="0"/>
              <a:t> </a:t>
            </a:r>
            <a:r>
              <a:rPr lang="en-US" dirty="0" smtClean="0"/>
              <a:t>and</a:t>
            </a:r>
            <a:r>
              <a:rPr lang="en-US" dirty="0"/>
              <a:t> </a:t>
            </a:r>
            <a:r>
              <a:rPr lang="en-US" dirty="0" smtClean="0"/>
              <a:t>Edit</a:t>
            </a:r>
          </a:p>
          <a:p>
            <a:r>
              <a:rPr lang="en-US" dirty="0" smtClean="0"/>
              <a:t>Due</a:t>
            </a:r>
            <a:r>
              <a:rPr lang="en-US" dirty="0"/>
              <a:t> </a:t>
            </a:r>
            <a:r>
              <a:rPr lang="en-US" dirty="0" smtClean="0"/>
              <a:t>to</a:t>
            </a:r>
            <a:r>
              <a:rPr lang="en-US" dirty="0"/>
              <a:t> </a:t>
            </a:r>
            <a:r>
              <a:rPr lang="en-US" dirty="0" smtClean="0"/>
              <a:t>a</a:t>
            </a:r>
            <a:r>
              <a:rPr lang="en-US" dirty="0"/>
              <a:t> </a:t>
            </a:r>
            <a:r>
              <a:rPr lang="en-US" dirty="0" smtClean="0"/>
              <a:t>bug,</a:t>
            </a:r>
            <a:r>
              <a:rPr lang="en-US" dirty="0"/>
              <a:t> </a:t>
            </a:r>
            <a:r>
              <a:rPr lang="en-US" dirty="0" smtClean="0"/>
              <a:t>use</a:t>
            </a:r>
            <a:r>
              <a:rPr lang="en-US" dirty="0"/>
              <a:t> </a:t>
            </a:r>
            <a:r>
              <a:rPr lang="en-US" dirty="0" smtClean="0"/>
              <a:t>CSS</a:t>
            </a:r>
            <a:r>
              <a:rPr lang="en-US" dirty="0"/>
              <a:t> </a:t>
            </a:r>
            <a:r>
              <a:rPr lang="en-US" dirty="0" smtClean="0"/>
              <a:t>to</a:t>
            </a:r>
            <a:r>
              <a:rPr lang="en-US" dirty="0"/>
              <a:t> </a:t>
            </a:r>
            <a:r>
              <a:rPr lang="en-US" dirty="0" smtClean="0"/>
              <a:t>hide</a:t>
            </a:r>
            <a:r>
              <a:rPr lang="en-US" dirty="0"/>
              <a:t> </a:t>
            </a:r>
            <a:r>
              <a:rPr lang="en-US" dirty="0" smtClean="0"/>
              <a:t>the</a:t>
            </a:r>
            <a:r>
              <a:rPr lang="en-US" dirty="0"/>
              <a:t> </a:t>
            </a:r>
            <a:r>
              <a:rPr lang="en-US" dirty="0" err="1" smtClean="0"/>
              <a:t>AppBar</a:t>
            </a:r>
            <a:r>
              <a:rPr lang="en-US" dirty="0" smtClean="0"/>
              <a:t> invoke button</a:t>
            </a:r>
          </a:p>
          <a:p>
            <a:pPr lvl="1"/>
            <a:r>
              <a:rPr lang="en-US" dirty="0" smtClean="0"/>
              <a:t>This</a:t>
            </a:r>
            <a:r>
              <a:rPr lang="en-US" dirty="0"/>
              <a:t> </a:t>
            </a:r>
            <a:r>
              <a:rPr lang="en-US" dirty="0" smtClean="0"/>
              <a:t>will prevent it from invoking the </a:t>
            </a:r>
            <a:r>
              <a:rPr lang="en-US" dirty="0" err="1" smtClean="0"/>
              <a:t>NavBar</a:t>
            </a:r>
            <a:r>
              <a:rPr lang="en-US" dirty="0" smtClean="0"/>
              <a:t> at the same time</a:t>
            </a:r>
          </a:p>
          <a:p>
            <a:r>
              <a:rPr lang="en-US" dirty="0" smtClean="0"/>
              <a:t>Add</a:t>
            </a:r>
            <a:r>
              <a:rPr lang="en-US" dirty="0"/>
              <a:t> </a:t>
            </a:r>
            <a:r>
              <a:rPr lang="en-US" dirty="0" smtClean="0"/>
              <a:t>click</a:t>
            </a:r>
            <a:r>
              <a:rPr lang="en-US" dirty="0"/>
              <a:t> </a:t>
            </a:r>
            <a:r>
              <a:rPr lang="en-US" dirty="0" smtClean="0"/>
              <a:t>handler for</a:t>
            </a:r>
            <a:r>
              <a:rPr lang="en-US" dirty="0"/>
              <a:t> </a:t>
            </a:r>
            <a:r>
              <a:rPr lang="en-US" dirty="0" smtClean="0"/>
              <a:t>the</a:t>
            </a:r>
            <a:r>
              <a:rPr lang="en-US" dirty="0"/>
              <a:t> </a:t>
            </a:r>
            <a:r>
              <a:rPr lang="en-US" dirty="0" smtClean="0"/>
              <a:t>Edit command</a:t>
            </a:r>
            <a:endParaRPr lang="en-US" dirty="0"/>
          </a:p>
          <a:p>
            <a:pPr lvl="1"/>
            <a:r>
              <a:rPr lang="en-US" dirty="0" smtClean="0"/>
              <a:t>Handler will trigger a </a:t>
            </a:r>
            <a:r>
              <a:rPr lang="en-US" dirty="0" err="1" smtClean="0"/>
              <a:t>MessageDialog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213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ListView</a:t>
            </a:r>
            <a:r>
              <a:rPr lang="en-US" dirty="0" smtClean="0"/>
              <a:t>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38922"/>
            <a:ext cx="8915400" cy="41722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Data Binding</a:t>
            </a:r>
          </a:p>
          <a:p>
            <a:pPr lvl="1"/>
            <a:r>
              <a:rPr lang="en-US" dirty="0" err="1" smtClean="0"/>
              <a:t>ListView</a:t>
            </a:r>
            <a:r>
              <a:rPr lang="en-US" dirty="0"/>
              <a:t> </a:t>
            </a:r>
            <a:r>
              <a:rPr lang="en-US" dirty="0" smtClean="0"/>
              <a:t>controls</a:t>
            </a:r>
            <a:r>
              <a:rPr lang="en-US" dirty="0"/>
              <a:t> </a:t>
            </a:r>
            <a:r>
              <a:rPr lang="en-US" dirty="0" smtClean="0"/>
              <a:t>can</a:t>
            </a:r>
            <a:r>
              <a:rPr lang="en-US" dirty="0"/>
              <a:t> </a:t>
            </a:r>
            <a:r>
              <a:rPr lang="en-US" dirty="0" smtClean="0"/>
              <a:t>be</a:t>
            </a:r>
            <a:r>
              <a:rPr lang="en-US" dirty="0"/>
              <a:t> </a:t>
            </a:r>
            <a:r>
              <a:rPr lang="en-US" dirty="0" smtClean="0"/>
              <a:t>bound</a:t>
            </a:r>
            <a:r>
              <a:rPr lang="en-US" dirty="0"/>
              <a:t> </a:t>
            </a:r>
            <a:r>
              <a:rPr lang="en-US" dirty="0" smtClean="0"/>
              <a:t>to</a:t>
            </a:r>
            <a:r>
              <a:rPr lang="en-US" dirty="0"/>
              <a:t> </a:t>
            </a:r>
            <a:r>
              <a:rPr lang="en-US" dirty="0" smtClean="0"/>
              <a:t>a</a:t>
            </a:r>
            <a:r>
              <a:rPr lang="en-US" dirty="0"/>
              <a:t> </a:t>
            </a:r>
            <a:r>
              <a:rPr lang="en-US" dirty="0" err="1" smtClean="0"/>
              <a:t>datasource</a:t>
            </a:r>
            <a:r>
              <a:rPr lang="en-US" dirty="0" smtClean="0"/>
              <a:t>.</a:t>
            </a:r>
            <a:r>
              <a:rPr lang="en-US" dirty="0"/>
              <a:t>  </a:t>
            </a:r>
            <a:r>
              <a:rPr lang="en-US" dirty="0" smtClean="0"/>
              <a:t>Whenever</a:t>
            </a:r>
            <a:r>
              <a:rPr lang="en-US" dirty="0"/>
              <a:t> </a:t>
            </a:r>
            <a:r>
              <a:rPr lang="en-US" dirty="0" smtClean="0"/>
              <a:t>this</a:t>
            </a:r>
            <a:r>
              <a:rPr lang="en-US" dirty="0"/>
              <a:t> </a:t>
            </a:r>
            <a:r>
              <a:rPr lang="en-US" dirty="0" smtClean="0"/>
              <a:t>data source is updated, the </a:t>
            </a:r>
            <a:r>
              <a:rPr lang="en-US" dirty="0" err="1" smtClean="0"/>
              <a:t>ListView</a:t>
            </a:r>
            <a:r>
              <a:rPr lang="en-US" dirty="0" smtClean="0"/>
              <a:t> will automatically update itself to reflect the new data.</a:t>
            </a:r>
          </a:p>
          <a:p>
            <a:pPr lvl="1"/>
            <a:r>
              <a:rPr lang="en-US" dirty="0" smtClean="0"/>
              <a:t>Use a List to create an </a:t>
            </a:r>
            <a:r>
              <a:rPr lang="en-US" dirty="0" err="1" smtClean="0"/>
              <a:t>IListDataSource</a:t>
            </a:r>
            <a:r>
              <a:rPr lang="en-US" dirty="0" smtClean="0"/>
              <a:t> to bind to an array, and a </a:t>
            </a:r>
            <a:r>
              <a:rPr lang="en-US" dirty="0" err="1" smtClean="0"/>
              <a:t>StorageDataSource</a:t>
            </a:r>
            <a:r>
              <a:rPr lang="en-US" dirty="0" smtClean="0"/>
              <a:t> to access info about files and directories.</a:t>
            </a:r>
          </a:p>
          <a:p>
            <a:r>
              <a:rPr lang="en-US" dirty="0" smtClean="0"/>
              <a:t>Item</a:t>
            </a:r>
            <a:r>
              <a:rPr lang="en-US" dirty="0"/>
              <a:t> </a:t>
            </a:r>
            <a:r>
              <a:rPr lang="en-US" dirty="0" smtClean="0"/>
              <a:t>Selection</a:t>
            </a:r>
            <a:endParaRPr lang="en-US" dirty="0"/>
          </a:p>
          <a:p>
            <a:pPr lvl="1"/>
            <a:r>
              <a:rPr lang="en-US" dirty="0" err="1" smtClean="0"/>
              <a:t>ListView</a:t>
            </a:r>
            <a:r>
              <a:rPr lang="en-US" dirty="0" smtClean="0"/>
              <a:t> controls can allow for single or multiple item selections.</a:t>
            </a:r>
          </a:p>
          <a:p>
            <a:r>
              <a:rPr lang="en-US" dirty="0" smtClean="0"/>
              <a:t>Grouping, Sorting, Reordering, Dragging &amp; Dropping</a:t>
            </a:r>
          </a:p>
          <a:p>
            <a:pPr lvl="1"/>
            <a:r>
              <a:rPr lang="en-US" dirty="0" smtClean="0"/>
              <a:t>You can create a grouped data source (array of arrays), and the top level array can be used for the group headings.</a:t>
            </a:r>
          </a:p>
          <a:p>
            <a:r>
              <a:rPr lang="en-US" dirty="0" smtClean="0"/>
              <a:t>Add click handler for the Add command</a:t>
            </a:r>
          </a:p>
          <a:p>
            <a:pPr lvl="1"/>
            <a:r>
              <a:rPr lang="en-US" dirty="0" smtClean="0"/>
              <a:t>Handler will push a new item into the data source, triggering an automatic update to the List Control using data binding.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630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Additional </a:t>
            </a:r>
            <a:r>
              <a:rPr lang="en-US" dirty="0" smtClean="0"/>
              <a:t>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Ratings Control</a:t>
            </a:r>
          </a:p>
          <a:p>
            <a:r>
              <a:rPr lang="en-US" dirty="0" smtClean="0"/>
              <a:t>Date Picker</a:t>
            </a:r>
            <a:endParaRPr lang="en-US" dirty="0"/>
          </a:p>
          <a:p>
            <a:r>
              <a:rPr lang="en-US" dirty="0" smtClean="0"/>
              <a:t>Toggle 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88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/>
              <a:t>4 - Universal App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Samples available in JavaScript, C#, and C++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http://dev.windows.co</a:t>
            </a: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m</a:t>
            </a:r>
            <a:endParaRPr lang="en-US" sz="2000" dirty="0" smtClean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Segoe UI" panose="020B0502040204020203" pitchFamily="34" charset="0"/>
                <a:hlinkClick r:id="rId2"/>
              </a:rPr>
              <a:t>https://github.com/Microsoft/Windows-universal-samples</a:t>
            </a:r>
            <a:endParaRPr lang="en-US" sz="2000" dirty="0" smtClean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135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/>
              <a:t>1 </a:t>
            </a:r>
            <a:r>
              <a:rPr lang="en-US" dirty="0" smtClean="0"/>
              <a:t>– Introduction to Universal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</a:t>
            </a:r>
            <a:r>
              <a:rPr lang="en-US" dirty="0"/>
              <a:t> </a:t>
            </a:r>
            <a:r>
              <a:rPr lang="en-US" dirty="0" err="1" smtClean="0"/>
              <a:t>Project</a:t>
            </a:r>
            <a:r>
              <a:rPr lang="en-US" dirty="0"/>
              <a:t> </a:t>
            </a:r>
            <a:r>
              <a:rPr lang="en-US" dirty="0" smtClean="0"/>
              <a:t>for</a:t>
            </a:r>
            <a:r>
              <a:rPr lang="en-US" dirty="0"/>
              <a:t> </a:t>
            </a:r>
            <a:r>
              <a:rPr lang="en-US" dirty="0" smtClean="0"/>
              <a:t>many</a:t>
            </a:r>
            <a:r>
              <a:rPr lang="en-US" dirty="0"/>
              <a:t> </a:t>
            </a:r>
            <a:r>
              <a:rPr lang="en-US" dirty="0" smtClean="0"/>
              <a:t>devices</a:t>
            </a:r>
          </a:p>
          <a:p>
            <a:pPr lvl="1"/>
            <a:r>
              <a:rPr lang="en-US" dirty="0" smtClean="0"/>
              <a:t>Desktops,</a:t>
            </a:r>
            <a:r>
              <a:rPr lang="en-US" dirty="0"/>
              <a:t> </a:t>
            </a:r>
            <a:r>
              <a:rPr lang="en-US" dirty="0" smtClean="0"/>
              <a:t>Tablets,</a:t>
            </a:r>
            <a:r>
              <a:rPr lang="en-US" dirty="0"/>
              <a:t> </a:t>
            </a:r>
            <a:r>
              <a:rPr lang="en-US" dirty="0" smtClean="0"/>
              <a:t>Phones,</a:t>
            </a:r>
            <a:r>
              <a:rPr lang="en-US" dirty="0"/>
              <a:t> </a:t>
            </a:r>
            <a:r>
              <a:rPr lang="en-US" dirty="0" smtClean="0"/>
              <a:t>Xbox,</a:t>
            </a:r>
            <a:r>
              <a:rPr lang="en-US" dirty="0"/>
              <a:t> </a:t>
            </a:r>
            <a:r>
              <a:rPr lang="en-US" dirty="0" err="1" smtClean="0"/>
              <a:t>HoloLens</a:t>
            </a:r>
            <a:endParaRPr lang="en-US" dirty="0" smtClean="0"/>
          </a:p>
          <a:p>
            <a:r>
              <a:rPr lang="en-US" dirty="0" smtClean="0"/>
              <a:t>Several</a:t>
            </a:r>
            <a:r>
              <a:rPr lang="en-US" dirty="0"/>
              <a:t> </a:t>
            </a:r>
            <a:r>
              <a:rPr lang="en-US" dirty="0" smtClean="0"/>
              <a:t>ways to create responsiveness in your app</a:t>
            </a:r>
          </a:p>
          <a:p>
            <a:pPr lvl="1"/>
            <a:r>
              <a:rPr lang="en-US" dirty="0" smtClean="0"/>
              <a:t>Many</a:t>
            </a:r>
            <a:r>
              <a:rPr lang="en-US" dirty="0"/>
              <a:t> </a:t>
            </a:r>
            <a:r>
              <a:rPr lang="en-US" dirty="0" smtClean="0"/>
              <a:t>controls</a:t>
            </a:r>
            <a:r>
              <a:rPr lang="en-US" dirty="0"/>
              <a:t> </a:t>
            </a:r>
            <a:r>
              <a:rPr lang="en-US" dirty="0" smtClean="0"/>
              <a:t>automatically</a:t>
            </a:r>
            <a:r>
              <a:rPr lang="en-US" dirty="0"/>
              <a:t> </a:t>
            </a:r>
            <a:r>
              <a:rPr lang="en-US" dirty="0" smtClean="0"/>
              <a:t>adjust for devices, display sizes and inputs</a:t>
            </a:r>
            <a:endParaRPr lang="en-US" dirty="0"/>
          </a:p>
          <a:p>
            <a:pPr lvl="1"/>
            <a:r>
              <a:rPr lang="en-US" dirty="0" smtClean="0"/>
              <a:t>Use</a:t>
            </a:r>
            <a:r>
              <a:rPr lang="en-US" dirty="0"/>
              <a:t> </a:t>
            </a:r>
            <a:r>
              <a:rPr lang="en-US" dirty="0" smtClean="0"/>
              <a:t>attributes and code to adjust layouts for form factors</a:t>
            </a:r>
          </a:p>
          <a:p>
            <a:pPr lvl="1"/>
            <a:r>
              <a:rPr lang="en-US" dirty="0" smtClean="0"/>
              <a:t>Create</a:t>
            </a:r>
            <a:r>
              <a:rPr lang="en-US" dirty="0"/>
              <a:t> </a:t>
            </a:r>
            <a:r>
              <a:rPr lang="en-US" dirty="0" smtClean="0"/>
              <a:t>tailored</a:t>
            </a:r>
            <a:r>
              <a:rPr lang="en-US" dirty="0"/>
              <a:t> </a:t>
            </a:r>
            <a:r>
              <a:rPr lang="en-US" dirty="0" smtClean="0"/>
              <a:t>experiences</a:t>
            </a:r>
            <a:r>
              <a:rPr lang="en-US" dirty="0"/>
              <a:t> </a:t>
            </a:r>
            <a:r>
              <a:rPr lang="en-US" dirty="0" smtClean="0"/>
              <a:t>for</a:t>
            </a:r>
            <a:r>
              <a:rPr lang="en-US" dirty="0"/>
              <a:t> </a:t>
            </a:r>
            <a:r>
              <a:rPr lang="en-US" dirty="0" smtClean="0"/>
              <a:t>particular</a:t>
            </a:r>
            <a:r>
              <a:rPr lang="en-US" dirty="0"/>
              <a:t> </a:t>
            </a:r>
            <a:r>
              <a:rPr lang="en-US" dirty="0" smtClean="0"/>
              <a:t>devices using multiple</a:t>
            </a:r>
            <a:r>
              <a:rPr lang="en-US" dirty="0"/>
              <a:t> </a:t>
            </a:r>
            <a:r>
              <a:rPr lang="en-US" dirty="0" smtClean="0"/>
              <a:t>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716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Apps vs Native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07770"/>
          </a:xfrm>
        </p:spPr>
        <p:txBody>
          <a:bodyPr/>
          <a:lstStyle/>
          <a:p>
            <a:r>
              <a:rPr lang="en-US" dirty="0" smtClean="0"/>
              <a:t>User Preference</a:t>
            </a:r>
          </a:p>
          <a:p>
            <a:pPr lvl="1"/>
            <a:r>
              <a:rPr lang="en-US" dirty="0" smtClean="0"/>
              <a:t>Many</a:t>
            </a:r>
            <a:r>
              <a:rPr lang="en-US" dirty="0"/>
              <a:t> </a:t>
            </a:r>
            <a:r>
              <a:rPr lang="en-US" dirty="0" smtClean="0"/>
              <a:t>people</a:t>
            </a:r>
            <a:r>
              <a:rPr lang="en-US" dirty="0"/>
              <a:t> </a:t>
            </a:r>
            <a:r>
              <a:rPr lang="en-US" dirty="0" smtClean="0"/>
              <a:t>rely</a:t>
            </a:r>
            <a:r>
              <a:rPr lang="en-US" dirty="0"/>
              <a:t> </a:t>
            </a:r>
            <a:r>
              <a:rPr lang="en-US" dirty="0" smtClean="0"/>
              <a:t>on</a:t>
            </a:r>
            <a:r>
              <a:rPr lang="en-US" dirty="0"/>
              <a:t> </a:t>
            </a:r>
            <a:r>
              <a:rPr lang="en-US" dirty="0" smtClean="0"/>
              <a:t>mobile</a:t>
            </a:r>
            <a:r>
              <a:rPr lang="en-US" dirty="0"/>
              <a:t> </a:t>
            </a:r>
            <a:r>
              <a:rPr lang="en-US" dirty="0" smtClean="0"/>
              <a:t>for</a:t>
            </a:r>
            <a:r>
              <a:rPr lang="en-US" dirty="0"/>
              <a:t> </a:t>
            </a:r>
            <a:r>
              <a:rPr lang="en-US" dirty="0" smtClean="0"/>
              <a:t>majority</a:t>
            </a:r>
            <a:r>
              <a:rPr lang="en-US" dirty="0"/>
              <a:t> </a:t>
            </a:r>
            <a:r>
              <a:rPr lang="en-US" dirty="0" smtClean="0"/>
              <a:t>usage</a:t>
            </a:r>
            <a:r>
              <a:rPr lang="en-US" dirty="0"/>
              <a:t> </a:t>
            </a:r>
            <a:r>
              <a:rPr lang="en-US" dirty="0" smtClean="0"/>
              <a:t>of</a:t>
            </a:r>
            <a:r>
              <a:rPr lang="en-US" dirty="0"/>
              <a:t> </a:t>
            </a:r>
            <a:r>
              <a:rPr lang="en-US" dirty="0" smtClean="0"/>
              <a:t>social</a:t>
            </a:r>
            <a:r>
              <a:rPr lang="en-US" dirty="0"/>
              <a:t> </a:t>
            </a:r>
            <a:r>
              <a:rPr lang="en-US" dirty="0" smtClean="0"/>
              <a:t>sites</a:t>
            </a:r>
            <a:r>
              <a:rPr lang="en-US" dirty="0"/>
              <a:t> </a:t>
            </a:r>
            <a:r>
              <a:rPr lang="en-US" dirty="0" smtClean="0"/>
              <a:t>and</a:t>
            </a:r>
            <a:r>
              <a:rPr lang="en-US" dirty="0"/>
              <a:t> </a:t>
            </a:r>
            <a:r>
              <a:rPr lang="en-US" dirty="0" smtClean="0"/>
              <a:t>prefer</a:t>
            </a:r>
            <a:r>
              <a:rPr lang="en-US" dirty="0"/>
              <a:t> </a:t>
            </a:r>
            <a:r>
              <a:rPr lang="en-US" dirty="0" smtClean="0"/>
              <a:t>apps</a:t>
            </a:r>
            <a:r>
              <a:rPr lang="en-US" dirty="0"/>
              <a:t> </a:t>
            </a:r>
            <a:r>
              <a:rPr lang="en-US" dirty="0" smtClean="0"/>
              <a:t>over</a:t>
            </a:r>
            <a:r>
              <a:rPr lang="en-US" dirty="0"/>
              <a:t> </a:t>
            </a:r>
            <a:r>
              <a:rPr lang="en-US" dirty="0" smtClean="0"/>
              <a:t>websites.  Similarly, users on Xbox may not go to a site to watch video, but would quickly install an app</a:t>
            </a:r>
            <a:r>
              <a:rPr lang="en-US" dirty="0"/>
              <a:t> </a:t>
            </a:r>
            <a:r>
              <a:rPr lang="en-US" dirty="0" smtClean="0"/>
              <a:t>such</a:t>
            </a:r>
            <a:r>
              <a:rPr lang="en-US" dirty="0"/>
              <a:t> </a:t>
            </a:r>
            <a:r>
              <a:rPr lang="en-US" dirty="0" smtClean="0"/>
              <a:t>as</a:t>
            </a:r>
            <a:r>
              <a:rPr lang="en-US" dirty="0"/>
              <a:t> </a:t>
            </a:r>
            <a:r>
              <a:rPr lang="en-US" dirty="0" smtClean="0"/>
              <a:t>HBO</a:t>
            </a:r>
            <a:r>
              <a:rPr lang="en-US" dirty="0"/>
              <a:t> </a:t>
            </a:r>
            <a:r>
              <a:rPr lang="en-US" dirty="0" smtClean="0"/>
              <a:t>or</a:t>
            </a:r>
            <a:r>
              <a:rPr lang="en-US" dirty="0"/>
              <a:t> </a:t>
            </a:r>
            <a:r>
              <a:rPr lang="en-US" dirty="0" smtClean="0"/>
              <a:t>Netflix.</a:t>
            </a:r>
          </a:p>
          <a:p>
            <a:r>
              <a:rPr lang="en-US" dirty="0" smtClean="0"/>
              <a:t>Offline usage</a:t>
            </a:r>
          </a:p>
          <a:p>
            <a:pPr lvl="1"/>
            <a:r>
              <a:rPr lang="en-US" dirty="0" smtClean="0"/>
              <a:t>Maps, music, document and media editing, etc.)</a:t>
            </a:r>
          </a:p>
          <a:p>
            <a:r>
              <a:rPr lang="en-US" dirty="0" smtClean="0"/>
              <a:t>Sensor</a:t>
            </a:r>
            <a:r>
              <a:rPr lang="en-US" dirty="0"/>
              <a:t> </a:t>
            </a:r>
            <a:r>
              <a:rPr lang="en-US" dirty="0" smtClean="0"/>
              <a:t>usage</a:t>
            </a:r>
            <a:r>
              <a:rPr lang="en-US" dirty="0"/>
              <a:t> </a:t>
            </a:r>
            <a:r>
              <a:rPr lang="en-US" dirty="0" smtClean="0"/>
              <a:t>and</a:t>
            </a:r>
            <a:r>
              <a:rPr lang="en-US" dirty="0"/>
              <a:t> </a:t>
            </a:r>
            <a:r>
              <a:rPr lang="en-US" dirty="0" smtClean="0"/>
              <a:t>permissions during install</a:t>
            </a:r>
          </a:p>
          <a:p>
            <a:pPr lvl="1"/>
            <a:r>
              <a:rPr lang="en-US" dirty="0" smtClean="0"/>
              <a:t>Camera, geo-location, voice input</a:t>
            </a:r>
          </a:p>
          <a:p>
            <a:r>
              <a:rPr lang="en-US" dirty="0" smtClean="0"/>
              <a:t>Periodic updating of content, allow quick access when needed</a:t>
            </a:r>
          </a:p>
          <a:p>
            <a:r>
              <a:rPr lang="en-US" dirty="0" smtClean="0"/>
              <a:t>Notifications</a:t>
            </a:r>
            <a:r>
              <a:rPr lang="en-US" dirty="0"/>
              <a:t> </a:t>
            </a:r>
            <a:r>
              <a:rPr lang="en-US" dirty="0" smtClean="0"/>
              <a:t>and</a:t>
            </a:r>
            <a:r>
              <a:rPr lang="en-US" dirty="0"/>
              <a:t> </a:t>
            </a:r>
            <a:r>
              <a:rPr lang="en-US" dirty="0" smtClean="0"/>
              <a:t>Alerts</a:t>
            </a:r>
          </a:p>
          <a:p>
            <a:r>
              <a:rPr lang="en-US" dirty="0" smtClean="0"/>
              <a:t>Corporate</a:t>
            </a:r>
            <a:r>
              <a:rPr lang="en-US" dirty="0"/>
              <a:t> </a:t>
            </a:r>
            <a:r>
              <a:rPr lang="en-US" dirty="0" smtClean="0"/>
              <a:t>deployments</a:t>
            </a:r>
            <a:r>
              <a:rPr lang="en-US" dirty="0"/>
              <a:t> </a:t>
            </a:r>
            <a:r>
              <a:rPr lang="en-US" dirty="0" smtClean="0"/>
              <a:t>and</a:t>
            </a:r>
            <a:r>
              <a:rPr lang="en-US" dirty="0"/>
              <a:t> </a:t>
            </a:r>
            <a:r>
              <a:rPr lang="en-US" dirty="0" smtClean="0"/>
              <a:t>usag</a:t>
            </a:r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173311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and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Windows</a:t>
            </a:r>
            <a:r>
              <a:rPr lang="en-US" b="1" dirty="0" smtClean="0"/>
              <a:t> 10</a:t>
            </a:r>
          </a:p>
          <a:p>
            <a:pPr lvl="1"/>
            <a:r>
              <a:rPr lang="en-US" dirty="0" smtClean="0"/>
              <a:t>Get</a:t>
            </a:r>
            <a:r>
              <a:rPr lang="en-US" dirty="0"/>
              <a:t> </a:t>
            </a:r>
            <a:r>
              <a:rPr lang="en-US" dirty="0" smtClean="0"/>
              <a:t>it</a:t>
            </a:r>
            <a:r>
              <a:rPr lang="en-US" dirty="0"/>
              <a:t> </a:t>
            </a:r>
            <a:r>
              <a:rPr lang="en-US" dirty="0" smtClean="0"/>
              <a:t>now</a:t>
            </a:r>
            <a:r>
              <a:rPr lang="en-US" dirty="0"/>
              <a:t> </a:t>
            </a:r>
            <a:r>
              <a:rPr lang="en-US" dirty="0" smtClean="0"/>
              <a:t>as</a:t>
            </a:r>
            <a:r>
              <a:rPr lang="en-US" dirty="0"/>
              <a:t> </a:t>
            </a:r>
            <a:r>
              <a:rPr lang="en-US" dirty="0" smtClean="0"/>
              <a:t>a</a:t>
            </a:r>
            <a:r>
              <a:rPr lang="en-US" dirty="0"/>
              <a:t> </a:t>
            </a:r>
            <a:r>
              <a:rPr lang="en-US" dirty="0" err="1" smtClean="0"/>
              <a:t>Windows</a:t>
            </a:r>
            <a:r>
              <a:rPr lang="en-US" dirty="0"/>
              <a:t> </a:t>
            </a:r>
            <a:r>
              <a:rPr lang="en-US" dirty="0" smtClean="0"/>
              <a:t>Insider</a:t>
            </a:r>
            <a:r>
              <a:rPr lang="en-US" dirty="0"/>
              <a:t> 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smtClean="0"/>
              <a:t>http://insider.windows.co</a:t>
            </a:r>
            <a:r>
              <a:rPr lang="en-US" dirty="0"/>
              <a:t>m</a:t>
            </a:r>
            <a:endParaRPr lang="en-US" dirty="0" smtClean="0"/>
          </a:p>
          <a:p>
            <a:r>
              <a:rPr lang="en-US" b="1" dirty="0" smtClean="0"/>
              <a:t>Visual Studio 2015 RC </a:t>
            </a:r>
            <a:r>
              <a:rPr lang="en-US" dirty="0" smtClean="0"/>
              <a:t>– To be released on July 20</a:t>
            </a:r>
            <a:r>
              <a:rPr lang="en-US" baseline="30000" dirty="0" smtClean="0"/>
              <a:t>th</a:t>
            </a:r>
            <a:endParaRPr lang="en-US" dirty="0" smtClean="0"/>
          </a:p>
          <a:p>
            <a:pPr lvl="1"/>
            <a:r>
              <a:rPr lang="en-US" dirty="0" smtClean="0"/>
              <a:t>Community</a:t>
            </a:r>
            <a:r>
              <a:rPr lang="en-US" dirty="0"/>
              <a:t> </a:t>
            </a:r>
            <a:r>
              <a:rPr lang="en-US" dirty="0" smtClean="0"/>
              <a:t>Edition</a:t>
            </a:r>
            <a:r>
              <a:rPr lang="en-US" dirty="0"/>
              <a:t> </a:t>
            </a:r>
            <a:r>
              <a:rPr lang="en-US" dirty="0" smtClean="0"/>
              <a:t>is</a:t>
            </a:r>
            <a:r>
              <a:rPr lang="en-US" dirty="0"/>
              <a:t> </a:t>
            </a:r>
            <a:r>
              <a:rPr lang="en-US" dirty="0" smtClean="0"/>
              <a:t>Free</a:t>
            </a:r>
          </a:p>
          <a:p>
            <a:pPr lvl="1"/>
            <a:r>
              <a:rPr lang="en-US" dirty="0" smtClean="0"/>
              <a:t>Choose</a:t>
            </a:r>
            <a:r>
              <a:rPr lang="en-US" dirty="0"/>
              <a:t> </a:t>
            </a:r>
            <a:r>
              <a:rPr lang="en-US" dirty="0" smtClean="0"/>
              <a:t>Custom Install and select </a:t>
            </a:r>
            <a:r>
              <a:rPr lang="en-US" dirty="0" err="1" smtClean="0"/>
              <a:t>Windows</a:t>
            </a:r>
            <a:r>
              <a:rPr lang="en-US" dirty="0" smtClean="0"/>
              <a:t> 10 options</a:t>
            </a:r>
          </a:p>
          <a:p>
            <a:pPr lvl="1"/>
            <a:r>
              <a:rPr lang="en-US" dirty="0" smtClean="0"/>
              <a:t>Download</a:t>
            </a:r>
            <a:r>
              <a:rPr lang="en-US" dirty="0"/>
              <a:t> </a:t>
            </a:r>
            <a:r>
              <a:rPr lang="en-US" dirty="0" smtClean="0"/>
              <a:t>the</a:t>
            </a:r>
            <a:r>
              <a:rPr lang="en-US" dirty="0"/>
              <a:t> </a:t>
            </a:r>
            <a:r>
              <a:rPr lang="en-US" dirty="0" smtClean="0"/>
              <a:t>latest</a:t>
            </a:r>
            <a:r>
              <a:rPr lang="en-US" dirty="0"/>
              <a:t> </a:t>
            </a:r>
            <a:r>
              <a:rPr lang="en-US" dirty="0" err="1" smtClean="0"/>
              <a:t>Windows</a:t>
            </a:r>
            <a:r>
              <a:rPr lang="en-US" dirty="0"/>
              <a:t> </a:t>
            </a:r>
            <a:r>
              <a:rPr lang="en-US" dirty="0" smtClean="0"/>
              <a:t>10 SDK and Emulators</a:t>
            </a:r>
          </a:p>
          <a:p>
            <a:pPr lvl="2"/>
            <a:r>
              <a:rPr lang="en-US" dirty="0" smtClean="0"/>
              <a:t>Universal Apps have a Min/Max version setting in the Package </a:t>
            </a:r>
            <a:r>
              <a:rPr lang="en-US" dirty="0" err="1" smtClean="0"/>
              <a:t>Manefest</a:t>
            </a:r>
            <a:endParaRPr lang="en-US" dirty="0" smtClean="0"/>
          </a:p>
          <a:p>
            <a:r>
              <a:rPr lang="en-US" b="1" dirty="0" err="1" smtClean="0"/>
              <a:t>Windows</a:t>
            </a:r>
            <a:r>
              <a:rPr lang="en-US" b="1" dirty="0"/>
              <a:t> </a:t>
            </a:r>
            <a:r>
              <a:rPr lang="en-US" b="1" dirty="0" err="1" smtClean="0"/>
              <a:t>Dev</a:t>
            </a:r>
            <a:r>
              <a:rPr lang="en-US" b="1" dirty="0"/>
              <a:t> </a:t>
            </a:r>
            <a:r>
              <a:rPr lang="en-US" b="1" dirty="0" smtClean="0"/>
              <a:t>Center</a:t>
            </a:r>
            <a:r>
              <a:rPr lang="en-US" b="1" dirty="0"/>
              <a:t> 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http://dev.windows.com</a:t>
            </a:r>
            <a:endParaRPr lang="en-US" dirty="0"/>
          </a:p>
          <a:p>
            <a:pPr lvl="1"/>
            <a:r>
              <a:rPr lang="en-US" dirty="0" smtClean="0"/>
              <a:t>Individuals: $19 - Sell apps as an individual, student, or unincorporated group</a:t>
            </a:r>
          </a:p>
          <a:p>
            <a:pPr lvl="1"/>
            <a:r>
              <a:rPr lang="en-US" dirty="0" smtClean="0"/>
              <a:t> Company: $99 – Use your company name and access additional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624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Languages</a:t>
            </a:r>
            <a:endParaRPr lang="en-US" dirty="0"/>
          </a:p>
        </p:txBody>
      </p:sp>
      <p:graphicFrame>
        <p:nvGraphicFramePr>
          <p:cNvPr id="4" name="Diagram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1701431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6810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XAML and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XAML is much more mature and has increased performance</a:t>
            </a:r>
          </a:p>
          <a:p>
            <a:r>
              <a:rPr lang="en-US" dirty="0" smtClean="0"/>
              <a:t>XAML Designer</a:t>
            </a:r>
          </a:p>
          <a:p>
            <a:pPr lvl="1"/>
            <a:r>
              <a:rPr lang="en-US" dirty="0" smtClean="0"/>
              <a:t>Designer has ability to run C#</a:t>
            </a:r>
            <a:r>
              <a:rPr lang="en-US" dirty="0"/>
              <a:t> </a:t>
            </a:r>
            <a:r>
              <a:rPr lang="en-US" dirty="0" smtClean="0"/>
              <a:t>code</a:t>
            </a:r>
            <a:r>
              <a:rPr lang="en-US" dirty="0"/>
              <a:t> </a:t>
            </a:r>
            <a:r>
              <a:rPr lang="en-US" dirty="0" smtClean="0"/>
              <a:t>to</a:t>
            </a:r>
            <a:r>
              <a:rPr lang="en-US" dirty="0"/>
              <a:t> </a:t>
            </a:r>
            <a:r>
              <a:rPr lang="en-US" dirty="0" smtClean="0"/>
              <a:t>give</a:t>
            </a:r>
            <a:r>
              <a:rPr lang="en-US" dirty="0"/>
              <a:t> </a:t>
            </a:r>
            <a:r>
              <a:rPr lang="en-US" dirty="0" smtClean="0"/>
              <a:t>real</a:t>
            </a:r>
            <a:r>
              <a:rPr lang="en-US" dirty="0"/>
              <a:t> </a:t>
            </a:r>
            <a:r>
              <a:rPr lang="en-US" dirty="0" smtClean="0"/>
              <a:t>design</a:t>
            </a:r>
            <a:r>
              <a:rPr lang="en-US" dirty="0"/>
              <a:t> </a:t>
            </a:r>
            <a:r>
              <a:rPr lang="en-US" dirty="0" smtClean="0"/>
              <a:t>view</a:t>
            </a:r>
            <a:endParaRPr lang="en-US" dirty="0"/>
          </a:p>
          <a:p>
            <a:r>
              <a:rPr lang="en-US" dirty="0" smtClean="0"/>
              <a:t>Extensive Data</a:t>
            </a:r>
            <a:r>
              <a:rPr lang="en-US" dirty="0"/>
              <a:t> </a:t>
            </a:r>
            <a:r>
              <a:rPr lang="en-US" dirty="0" smtClean="0"/>
              <a:t>Binding Features</a:t>
            </a:r>
          </a:p>
          <a:p>
            <a:r>
              <a:rPr lang="en-US" dirty="0" smtClean="0"/>
              <a:t>XAML</a:t>
            </a:r>
            <a:r>
              <a:rPr lang="en-US" dirty="0"/>
              <a:t> </a:t>
            </a:r>
            <a:r>
              <a:rPr lang="en-US" dirty="0" smtClean="0"/>
              <a:t>IntelliSense</a:t>
            </a:r>
          </a:p>
          <a:p>
            <a:r>
              <a:rPr lang="en-US" dirty="0" smtClean="0"/>
              <a:t>Advanced Debugging</a:t>
            </a:r>
          </a:p>
          <a:p>
            <a:r>
              <a:rPr lang="en-US" dirty="0" smtClean="0"/>
              <a:t>C#</a:t>
            </a:r>
            <a:r>
              <a:rPr lang="en-US" dirty="0"/>
              <a:t> </a:t>
            </a:r>
            <a:r>
              <a:rPr lang="en-US" dirty="0" smtClean="0"/>
              <a:t>code</a:t>
            </a:r>
            <a:r>
              <a:rPr lang="en-US" dirty="0"/>
              <a:t> </a:t>
            </a:r>
            <a:r>
              <a:rPr lang="en-US" dirty="0" smtClean="0"/>
              <a:t>is</a:t>
            </a:r>
            <a:r>
              <a:rPr lang="en-US" dirty="0"/>
              <a:t> </a:t>
            </a:r>
            <a:r>
              <a:rPr lang="en-US" dirty="0" smtClean="0"/>
              <a:t>compiled, unlike JavaScript</a:t>
            </a:r>
          </a:p>
          <a:p>
            <a:r>
              <a:rPr lang="en-US" dirty="0" smtClean="0"/>
              <a:t>Microsoft</a:t>
            </a:r>
            <a:r>
              <a:rPr lang="en-US" dirty="0"/>
              <a:t> </a:t>
            </a:r>
            <a:r>
              <a:rPr lang="en-US" dirty="0" smtClean="0"/>
              <a:t>Blend now has support for XAML designing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197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HTML, CSS, and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Future of UI Development with rapid advancement from Microsoft</a:t>
            </a:r>
          </a:p>
          <a:p>
            <a:r>
              <a:rPr lang="en-US" dirty="0" err="1" smtClean="0"/>
              <a:t>WinJS</a:t>
            </a:r>
            <a:r>
              <a:rPr lang="en-US" dirty="0" smtClean="0"/>
              <a:t> – </a:t>
            </a:r>
            <a:r>
              <a:rPr lang="en-US" dirty="0" err="1" smtClean="0"/>
              <a:t>Windows</a:t>
            </a:r>
            <a:r>
              <a:rPr lang="en-US" dirty="0" smtClean="0"/>
              <a:t> Library for JavaScript</a:t>
            </a:r>
          </a:p>
          <a:p>
            <a:pPr lvl="1"/>
            <a:r>
              <a:rPr lang="en-US" dirty="0" smtClean="0"/>
              <a:t>Open</a:t>
            </a:r>
            <a:r>
              <a:rPr lang="en-US" dirty="0"/>
              <a:t> </a:t>
            </a:r>
            <a:r>
              <a:rPr lang="en-US" dirty="0" smtClean="0"/>
              <a:t>Source with a primary goal to ease development of </a:t>
            </a:r>
            <a:r>
              <a:rPr lang="en-US" dirty="0" err="1" smtClean="0"/>
              <a:t>Windows</a:t>
            </a:r>
            <a:r>
              <a:rPr lang="en-US" dirty="0" smtClean="0"/>
              <a:t> Store apps</a:t>
            </a:r>
          </a:p>
          <a:p>
            <a:pPr lvl="1"/>
            <a:r>
              <a:rPr lang="en-US" dirty="0" smtClean="0"/>
              <a:t>Has</a:t>
            </a:r>
            <a:r>
              <a:rPr lang="en-US" dirty="0"/>
              <a:t> </a:t>
            </a:r>
            <a:r>
              <a:rPr lang="en-US" dirty="0" smtClean="0"/>
              <a:t>evolved with aim at working in any web browser</a:t>
            </a:r>
          </a:p>
          <a:p>
            <a:pPr lvl="1"/>
            <a:r>
              <a:rPr lang="en-US" dirty="0" err="1" smtClean="0"/>
              <a:t>WinJS</a:t>
            </a:r>
            <a:r>
              <a:rPr lang="en-US" dirty="0"/>
              <a:t> </a:t>
            </a:r>
            <a:r>
              <a:rPr lang="en-US" dirty="0" smtClean="0"/>
              <a:t>4.0</a:t>
            </a:r>
            <a:r>
              <a:rPr lang="en-US" dirty="0"/>
              <a:t> </a:t>
            </a:r>
            <a:r>
              <a:rPr lang="en-US" dirty="0" smtClean="0"/>
              <a:t>was</a:t>
            </a:r>
            <a:r>
              <a:rPr lang="en-US" dirty="0"/>
              <a:t> </a:t>
            </a:r>
            <a:r>
              <a:rPr lang="en-US" dirty="0" smtClean="0"/>
              <a:t>released</a:t>
            </a:r>
            <a:r>
              <a:rPr lang="en-US" dirty="0"/>
              <a:t> </a:t>
            </a:r>
            <a:r>
              <a:rPr lang="en-US" dirty="0" smtClean="0"/>
              <a:t>on</a:t>
            </a:r>
            <a:r>
              <a:rPr lang="en-US" dirty="0"/>
              <a:t> </a:t>
            </a:r>
            <a:r>
              <a:rPr lang="en-US" dirty="0" smtClean="0"/>
              <a:t>June</a:t>
            </a:r>
            <a:r>
              <a:rPr lang="en-US" dirty="0"/>
              <a:t> </a:t>
            </a:r>
            <a:r>
              <a:rPr lang="en-US" dirty="0" smtClean="0"/>
              <a:t>8</a:t>
            </a:r>
            <a:r>
              <a:rPr lang="en-US" dirty="0"/>
              <a:t> </a:t>
            </a:r>
            <a:r>
              <a:rPr lang="en-US" dirty="0" smtClean="0"/>
              <a:t>. . . </a:t>
            </a:r>
            <a:r>
              <a:rPr lang="en-US" dirty="0" smtClean="0">
                <a:hlinkClick r:id="rId2"/>
              </a:rPr>
              <a:t>http://www.buildwinjs.com</a:t>
            </a:r>
            <a:endParaRPr lang="en-US" dirty="0" smtClean="0"/>
          </a:p>
          <a:p>
            <a:pPr lvl="1"/>
            <a:r>
              <a:rPr lang="en-US" dirty="0" err="1" smtClean="0"/>
              <a:t>WinJS</a:t>
            </a:r>
            <a:r>
              <a:rPr lang="en-US" dirty="0"/>
              <a:t> </a:t>
            </a:r>
            <a:r>
              <a:rPr lang="en-US" dirty="0" smtClean="0"/>
              <a:t>can</a:t>
            </a:r>
            <a:r>
              <a:rPr lang="en-US" dirty="0"/>
              <a:t> </a:t>
            </a:r>
            <a:r>
              <a:rPr lang="en-US" dirty="0" smtClean="0"/>
              <a:t>be</a:t>
            </a:r>
            <a:r>
              <a:rPr lang="en-US" dirty="0"/>
              <a:t> </a:t>
            </a:r>
            <a:r>
              <a:rPr lang="en-US" dirty="0" smtClean="0"/>
              <a:t>used</a:t>
            </a:r>
            <a:r>
              <a:rPr lang="en-US" dirty="0"/>
              <a:t> </a:t>
            </a:r>
            <a:r>
              <a:rPr lang="en-US" dirty="0" smtClean="0"/>
              <a:t>with</a:t>
            </a:r>
            <a:r>
              <a:rPr lang="en-US" dirty="0"/>
              <a:t> </a:t>
            </a:r>
            <a:r>
              <a:rPr lang="en-US" dirty="0" smtClean="0"/>
              <a:t>other</a:t>
            </a:r>
            <a:r>
              <a:rPr lang="en-US" dirty="0"/>
              <a:t> </a:t>
            </a:r>
            <a:r>
              <a:rPr lang="en-US" dirty="0" smtClean="0"/>
              <a:t>libraries,</a:t>
            </a:r>
            <a:r>
              <a:rPr lang="en-US" dirty="0"/>
              <a:t> </a:t>
            </a:r>
            <a:r>
              <a:rPr lang="en-US" dirty="0" smtClean="0"/>
              <a:t>such</a:t>
            </a:r>
            <a:r>
              <a:rPr lang="en-US" dirty="0"/>
              <a:t> </a:t>
            </a:r>
            <a:r>
              <a:rPr lang="en-US" dirty="0" smtClean="0"/>
              <a:t>as</a:t>
            </a:r>
            <a:r>
              <a:rPr lang="en-US" dirty="0"/>
              <a:t> </a:t>
            </a:r>
            <a:r>
              <a:rPr lang="en-US" dirty="0" smtClean="0"/>
              <a:t>jQuery, AngularJS, Bootstrap, etc.</a:t>
            </a:r>
          </a:p>
          <a:p>
            <a:pPr lvl="2"/>
            <a:r>
              <a:rPr lang="en-US" dirty="0" smtClean="0"/>
              <a:t>http://www.infoq.com/news/2015/06/winjs-4-angular-react</a:t>
            </a:r>
          </a:p>
          <a:p>
            <a:r>
              <a:rPr lang="en-US" dirty="0" smtClean="0"/>
              <a:t>Class Libraries</a:t>
            </a:r>
            <a:r>
              <a:rPr lang="en-US" dirty="0"/>
              <a:t> </a:t>
            </a:r>
            <a:r>
              <a:rPr lang="en-US" dirty="0" smtClean="0"/>
              <a:t>can</a:t>
            </a:r>
            <a:r>
              <a:rPr lang="en-US" dirty="0"/>
              <a:t> </a:t>
            </a:r>
            <a:r>
              <a:rPr lang="en-US" dirty="0" smtClean="0"/>
              <a:t>be</a:t>
            </a:r>
            <a:r>
              <a:rPr lang="en-US" dirty="0"/>
              <a:t> </a:t>
            </a:r>
            <a:r>
              <a:rPr lang="en-US" dirty="0" smtClean="0"/>
              <a:t>added</a:t>
            </a:r>
            <a:r>
              <a:rPr lang="en-US" dirty="0"/>
              <a:t> </a:t>
            </a:r>
            <a:r>
              <a:rPr lang="en-US" dirty="0" smtClean="0"/>
              <a:t>and</a:t>
            </a:r>
            <a:r>
              <a:rPr lang="en-US" dirty="0"/>
              <a:t> </a:t>
            </a:r>
            <a:r>
              <a:rPr lang="en-US" dirty="0" smtClean="0"/>
              <a:t>referenced using C#, if desired.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789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</a:t>
            </a:r>
            <a:r>
              <a:rPr lang="en-US" dirty="0" err="1" smtClean="0"/>
              <a:t>Windows</a:t>
            </a:r>
            <a:r>
              <a:rPr lang="en-US" dirty="0" smtClean="0"/>
              <a:t> Platform Bridges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lang="en-US" b="1" dirty="0" err="1" smtClean="0"/>
              <a:t>Android</a:t>
            </a:r>
            <a:r>
              <a:rPr lang="en-US" b="1" dirty="0" smtClean="0"/>
              <a:t> / </a:t>
            </a:r>
            <a:r>
              <a:rPr lang="en-US" b="1" dirty="0" err="1" smtClean="0"/>
              <a:t>Project</a:t>
            </a:r>
            <a:r>
              <a:rPr lang="en-US" b="1" dirty="0" smtClean="0"/>
              <a:t> Astoria</a:t>
            </a:r>
            <a:endParaRPr lang="en-US" b="1" dirty="0"/>
          </a:p>
          <a:p>
            <a:pPr lvl="1"/>
            <a:r>
              <a:rPr lang="en-US" dirty="0" err="1" smtClean="0"/>
              <a:t>Project</a:t>
            </a:r>
            <a:r>
              <a:rPr lang="en-US" dirty="0" smtClean="0"/>
              <a:t> Astoria will allow you to build using </a:t>
            </a:r>
            <a:r>
              <a:rPr lang="en-US" dirty="0" err="1" smtClean="0"/>
              <a:t>Android</a:t>
            </a:r>
            <a:r>
              <a:rPr lang="en-US" dirty="0" smtClean="0"/>
              <a:t> code to target </a:t>
            </a:r>
            <a:r>
              <a:rPr lang="en-US" dirty="0" err="1" smtClean="0"/>
              <a:t>Windows</a:t>
            </a:r>
            <a:r>
              <a:rPr lang="en-US" dirty="0" smtClean="0"/>
              <a:t> 10 phones without having to leave your </a:t>
            </a:r>
            <a:r>
              <a:rPr lang="en-US" dirty="0" err="1" smtClean="0"/>
              <a:t>Android</a:t>
            </a:r>
            <a:r>
              <a:rPr lang="en-US" dirty="0" smtClean="0"/>
              <a:t> IDE.</a:t>
            </a:r>
          </a:p>
          <a:p>
            <a:pPr lvl="1"/>
            <a:r>
              <a:rPr lang="en-US" dirty="0" smtClean="0"/>
              <a:t>In</a:t>
            </a:r>
            <a:r>
              <a:rPr lang="en-US" dirty="0"/>
              <a:t> </a:t>
            </a:r>
            <a:r>
              <a:rPr lang="en-US" dirty="0" smtClean="0"/>
              <a:t>addition to extending the IDE, </a:t>
            </a:r>
            <a:r>
              <a:rPr lang="en-US" dirty="0" err="1" smtClean="0"/>
              <a:t>Project</a:t>
            </a:r>
            <a:r>
              <a:rPr lang="en-US" dirty="0" smtClean="0"/>
              <a:t> Astoria will include a </a:t>
            </a:r>
            <a:r>
              <a:rPr lang="en-US" dirty="0" err="1" smtClean="0"/>
              <a:t>Windows</a:t>
            </a:r>
            <a:r>
              <a:rPr lang="en-US" dirty="0"/>
              <a:t> </a:t>
            </a:r>
            <a:r>
              <a:rPr lang="en-US" dirty="0" smtClean="0"/>
              <a:t>phone</a:t>
            </a:r>
            <a:r>
              <a:rPr lang="en-US" dirty="0"/>
              <a:t> </a:t>
            </a:r>
            <a:r>
              <a:rPr lang="en-US" dirty="0" smtClean="0"/>
              <a:t>emulator</a:t>
            </a:r>
            <a:r>
              <a:rPr lang="en-US" dirty="0"/>
              <a:t> </a:t>
            </a:r>
            <a:r>
              <a:rPr lang="en-US" dirty="0" smtClean="0"/>
              <a:t>and</a:t>
            </a:r>
            <a:r>
              <a:rPr lang="en-US" dirty="0"/>
              <a:t> </a:t>
            </a:r>
            <a:r>
              <a:rPr lang="en-US" dirty="0" smtClean="0"/>
              <a:t>interop capabilities to help your app look and run great on </a:t>
            </a:r>
            <a:r>
              <a:rPr lang="en-US" dirty="0" err="1" smtClean="0"/>
              <a:t>Windows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iOS</a:t>
            </a:r>
            <a:r>
              <a:rPr lang="en-US" b="1" dirty="0"/>
              <a:t> </a:t>
            </a:r>
            <a:r>
              <a:rPr lang="en-US" b="1" dirty="0" smtClean="0"/>
              <a:t>/</a:t>
            </a:r>
            <a:r>
              <a:rPr lang="en-US" b="1" dirty="0"/>
              <a:t> </a:t>
            </a:r>
            <a:r>
              <a:rPr lang="en-US" b="1" dirty="0" err="1" smtClean="0"/>
              <a:t>Project</a:t>
            </a:r>
            <a:r>
              <a:rPr lang="en-US" b="1" dirty="0"/>
              <a:t> </a:t>
            </a:r>
            <a:r>
              <a:rPr lang="en-US" b="1" dirty="0" err="1" smtClean="0"/>
              <a:t>Islandwood</a:t>
            </a:r>
            <a:endParaRPr lang="en-US" b="1" dirty="0"/>
          </a:p>
          <a:p>
            <a:pPr lvl="1"/>
            <a:r>
              <a:rPr lang="en-US" dirty="0" err="1" smtClean="0"/>
              <a:t>Project</a:t>
            </a:r>
            <a:r>
              <a:rPr lang="en-US" dirty="0" smtClean="0"/>
              <a:t> </a:t>
            </a:r>
            <a:r>
              <a:rPr lang="en-US" dirty="0" err="1" smtClean="0"/>
              <a:t>Islandwood</a:t>
            </a:r>
            <a:r>
              <a:rPr lang="en-US" dirty="0" smtClean="0"/>
              <a:t> will enable you to build Universal </a:t>
            </a:r>
            <a:r>
              <a:rPr lang="en-US" dirty="0" err="1" smtClean="0"/>
              <a:t>Windows</a:t>
            </a:r>
            <a:r>
              <a:rPr lang="en-US" dirty="0" smtClean="0"/>
              <a:t> Apps from within Visual Studio 2015 using your existing Objective-C code.</a:t>
            </a:r>
          </a:p>
          <a:p>
            <a:pPr lvl="1"/>
            <a:r>
              <a:rPr lang="en-US" dirty="0" smtClean="0"/>
              <a:t>You</a:t>
            </a:r>
            <a:r>
              <a:rPr lang="en-US" dirty="0"/>
              <a:t> </a:t>
            </a:r>
            <a:r>
              <a:rPr lang="en-US" dirty="0" smtClean="0"/>
              <a:t>will</a:t>
            </a:r>
            <a:r>
              <a:rPr lang="en-US" dirty="0"/>
              <a:t> </a:t>
            </a:r>
            <a:r>
              <a:rPr lang="en-US" dirty="0" smtClean="0"/>
              <a:t>be</a:t>
            </a:r>
            <a:r>
              <a:rPr lang="en-US" dirty="0"/>
              <a:t> </a:t>
            </a:r>
            <a:r>
              <a:rPr lang="en-US" dirty="0" smtClean="0"/>
              <a:t>able</a:t>
            </a:r>
            <a:r>
              <a:rPr lang="en-US" dirty="0"/>
              <a:t> </a:t>
            </a:r>
            <a:r>
              <a:rPr lang="en-US" dirty="0" smtClean="0"/>
              <a:t>to</a:t>
            </a:r>
            <a:r>
              <a:rPr lang="en-US" dirty="0"/>
              <a:t> </a:t>
            </a:r>
            <a:r>
              <a:rPr lang="en-US" dirty="0" smtClean="0"/>
              <a:t>import</a:t>
            </a:r>
            <a:r>
              <a:rPr lang="en-US" dirty="0"/>
              <a:t> </a:t>
            </a:r>
            <a:r>
              <a:rPr lang="en-US" dirty="0" smtClean="0"/>
              <a:t>your</a:t>
            </a:r>
            <a:r>
              <a:rPr lang="en-US" dirty="0"/>
              <a:t> </a:t>
            </a:r>
            <a:r>
              <a:rPr lang="en-US" dirty="0" err="1" smtClean="0"/>
              <a:t>Xcode</a:t>
            </a:r>
            <a:r>
              <a:rPr lang="en-US" dirty="0"/>
              <a:t> </a:t>
            </a:r>
            <a:r>
              <a:rPr lang="en-US" dirty="0" smtClean="0"/>
              <a:t>project</a:t>
            </a:r>
            <a:r>
              <a:rPr lang="en-US" dirty="0"/>
              <a:t> </a:t>
            </a:r>
            <a:r>
              <a:rPr lang="en-US" dirty="0" smtClean="0"/>
              <a:t>into</a:t>
            </a:r>
            <a:r>
              <a:rPr lang="en-US" dirty="0"/>
              <a:t> </a:t>
            </a:r>
            <a:r>
              <a:rPr lang="en-US" dirty="0" smtClean="0"/>
              <a:t>Visual</a:t>
            </a:r>
            <a:r>
              <a:rPr lang="en-US" dirty="0"/>
              <a:t> </a:t>
            </a:r>
            <a:r>
              <a:rPr lang="en-US" dirty="0" smtClean="0"/>
              <a:t>Studio,</a:t>
            </a:r>
            <a:r>
              <a:rPr lang="en-US" dirty="0"/>
              <a:t> </a:t>
            </a:r>
            <a:r>
              <a:rPr lang="en-US" dirty="0" smtClean="0"/>
              <a:t>tailor</a:t>
            </a:r>
            <a:r>
              <a:rPr lang="en-US" dirty="0"/>
              <a:t> </a:t>
            </a:r>
            <a:r>
              <a:rPr lang="en-US" dirty="0" smtClean="0"/>
              <a:t>the</a:t>
            </a:r>
            <a:r>
              <a:rPr lang="en-US" dirty="0"/>
              <a:t> </a:t>
            </a:r>
            <a:r>
              <a:rPr lang="en-US" dirty="0" smtClean="0"/>
              <a:t>app to run on each </a:t>
            </a:r>
            <a:r>
              <a:rPr lang="en-US" dirty="0" err="1" smtClean="0"/>
              <a:t>Windows</a:t>
            </a:r>
            <a:r>
              <a:rPr lang="en-US" dirty="0" smtClean="0"/>
              <a:t> device family, and extend your iOS code to take advantage of Universal </a:t>
            </a:r>
            <a:r>
              <a:rPr lang="en-US" dirty="0" err="1" smtClean="0"/>
              <a:t>Windows</a:t>
            </a:r>
            <a:r>
              <a:rPr lang="en-US" dirty="0" smtClean="0"/>
              <a:t> Platform capabilities.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68735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1452</Words>
  <Application>Microsoft Office PowerPoint</Application>
  <PresentationFormat>Widescreen</PresentationFormat>
  <Paragraphs>166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Wisp</vt:lpstr>
      <vt:lpstr>Windows 10 Universal Apps</vt:lpstr>
      <vt:lpstr>Presentation Agenda </vt:lpstr>
      <vt:lpstr>1 – Introduction to Universal Apps</vt:lpstr>
      <vt:lpstr>Web Apps vs Native Apps</vt:lpstr>
      <vt:lpstr>Software and Tools</vt:lpstr>
      <vt:lpstr>Languages</vt:lpstr>
      <vt:lpstr>XAML and C#</vt:lpstr>
      <vt:lpstr>HTML, CSS, and JavaScript</vt:lpstr>
      <vt:lpstr>Universal Windows Platform Bridges</vt:lpstr>
      <vt:lpstr>Universal Windows Platform Bridges </vt:lpstr>
      <vt:lpstr>Windows App Lifecycle</vt:lpstr>
      <vt:lpstr>2 – Creating a Hello World app</vt:lpstr>
      <vt:lpstr>New “Hello World” Universal Project</vt:lpstr>
      <vt:lpstr>App Deployment</vt:lpstr>
      <vt:lpstr>Visual Assets</vt:lpstr>
      <vt:lpstr>Navigation: Single Page vs Multi Page</vt:lpstr>
      <vt:lpstr>3 – Create an MVSDG app</vt:lpstr>
      <vt:lpstr>Create a new MVSDG App </vt:lpstr>
      <vt:lpstr>NavBar Control</vt:lpstr>
      <vt:lpstr>AppBar Control</vt:lpstr>
      <vt:lpstr>ListView Control</vt:lpstr>
      <vt:lpstr>Additional Controls</vt:lpstr>
      <vt:lpstr>4 - Universal App Samples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10 Universal Apps</dc:title>
  <cp:lastModifiedBy>Vito DeCarlo</cp:lastModifiedBy>
  <cp:revision>11</cp:revision>
  <dcterms:modified xsi:type="dcterms:W3CDTF">2015-07-14T20:38:04Z</dcterms:modified>
</cp:coreProperties>
</file>