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1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comments/comment1.xml" ContentType="application/vnd.openxmlformats-officedocument.presentationml.comments+xml"/>
  <Override PartName="/ppt/notesSlides/notesSlide14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1" r:id="rId15"/>
    <p:sldId id="272" r:id="rId16"/>
    <p:sldId id="273" r:id="rId17"/>
    <p:sldId id="275" r:id="rId18"/>
    <p:sldId id="27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a" initials="V" lastIdx="4" clrIdx="0">
    <p:extLst>
      <p:ext uri="{19B8F6BF-5375-455C-9EA6-DF929625EA0E}">
        <p15:presenceInfo xmlns:p15="http://schemas.microsoft.com/office/powerpoint/2012/main" userId="Viktor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49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-6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8T01:58:59.261" idx="2">
    <p:pos x="146" y="146"/>
    <p:text>Дашборд имеет 18 визуальных элементов, пронумерованных цифрами красного цвета.</p:text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6E022B-C4A5-48AE-94FD-DD37272CFD6C}" type="doc">
      <dgm:prSet loTypeId="urn:microsoft.com/office/officeart/2009/3/layout/CircleRelationship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9CE0715-74E4-4FC4-A3B6-E7E7DAC5D0BC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ru-RU" b="1" dirty="0"/>
            <a:t>Исследование оттока клиентов банка (поиск инсайтов, составление рекомендаций стейкхолдерам, построение дашборда)</a:t>
          </a:r>
          <a:endParaRPr lang="ru-RU" dirty="0"/>
        </a:p>
      </dgm:t>
    </dgm:pt>
    <dgm:pt modelId="{6932A0A6-A49A-4B35-A614-9C5953ACC3B1}" type="parTrans" cxnId="{2B64799B-2FAA-4375-9884-F8DCB75961D2}">
      <dgm:prSet/>
      <dgm:spPr/>
      <dgm:t>
        <a:bodyPr/>
        <a:lstStyle/>
        <a:p>
          <a:endParaRPr lang="ru-RU"/>
        </a:p>
      </dgm:t>
    </dgm:pt>
    <dgm:pt modelId="{5D636FE8-17C1-4B91-8C1C-81F53CCB939D}" type="sibTrans" cxnId="{2B64799B-2FAA-4375-9884-F8DCB75961D2}">
      <dgm:prSet/>
      <dgm:spPr/>
      <dgm:t>
        <a:bodyPr/>
        <a:lstStyle/>
        <a:p>
          <a:endParaRPr lang="ru-RU"/>
        </a:p>
      </dgm:t>
    </dgm:pt>
    <dgm:pt modelId="{C50CE7EA-46FB-4622-B41B-6C249AD730D9}" type="pres">
      <dgm:prSet presAssocID="{246E022B-C4A5-48AE-94FD-DD37272CFD6C}" presName="Name0" presStyleCnt="0">
        <dgm:presLayoutVars>
          <dgm:chMax val="1"/>
          <dgm:chPref val="1"/>
        </dgm:presLayoutVars>
      </dgm:prSet>
      <dgm:spPr/>
    </dgm:pt>
    <dgm:pt modelId="{6C326580-619C-492F-8773-C1323DB35091}" type="pres">
      <dgm:prSet presAssocID="{D9CE0715-74E4-4FC4-A3B6-E7E7DAC5D0BC}" presName="Parent" presStyleLbl="node0" presStyleIdx="0" presStyleCnt="1" custScaleX="328758" custScaleY="116822">
        <dgm:presLayoutVars>
          <dgm:chMax val="5"/>
          <dgm:chPref val="5"/>
        </dgm:presLayoutVars>
      </dgm:prSet>
      <dgm:spPr/>
    </dgm:pt>
    <dgm:pt modelId="{1F2DD137-7FD3-4503-9AB8-22608632DCC0}" type="pres">
      <dgm:prSet presAssocID="{D9CE0715-74E4-4FC4-A3B6-E7E7DAC5D0BC}" presName="Accent1" presStyleLbl="node1" presStyleIdx="0" presStyleCnt="6"/>
      <dgm:spPr/>
    </dgm:pt>
    <dgm:pt modelId="{CC1B2ED0-870B-491B-9BB7-6DC4651E6119}" type="pres">
      <dgm:prSet presAssocID="{D9CE0715-74E4-4FC4-A3B6-E7E7DAC5D0BC}" presName="Accent2" presStyleLbl="node1" presStyleIdx="1" presStyleCnt="6"/>
      <dgm:spPr/>
    </dgm:pt>
    <dgm:pt modelId="{3997C212-5A7A-458E-8DCD-F8F34991A17A}" type="pres">
      <dgm:prSet presAssocID="{D9CE0715-74E4-4FC4-A3B6-E7E7DAC5D0BC}" presName="Accent3" presStyleLbl="node1" presStyleIdx="2" presStyleCnt="6" custLinFactX="300000" custLinFactY="18654" custLinFactNeighborX="314530" custLinFactNeighborY="100000"/>
      <dgm:spPr/>
    </dgm:pt>
    <dgm:pt modelId="{D90B12C7-8CF5-4118-B0F9-21FF1EA38477}" type="pres">
      <dgm:prSet presAssocID="{D9CE0715-74E4-4FC4-A3B6-E7E7DAC5D0BC}" presName="Accent4" presStyleLbl="node1" presStyleIdx="3" presStyleCnt="6"/>
      <dgm:spPr/>
    </dgm:pt>
    <dgm:pt modelId="{E067018B-A1D9-455C-9095-03EEFB526997}" type="pres">
      <dgm:prSet presAssocID="{D9CE0715-74E4-4FC4-A3B6-E7E7DAC5D0BC}" presName="Accent5" presStyleLbl="node1" presStyleIdx="4" presStyleCnt="6"/>
      <dgm:spPr/>
    </dgm:pt>
    <dgm:pt modelId="{F64BF577-1565-4BBC-8EDF-B7B3F1BB63A2}" type="pres">
      <dgm:prSet presAssocID="{D9CE0715-74E4-4FC4-A3B6-E7E7DAC5D0BC}" presName="Accent6" presStyleLbl="node1" presStyleIdx="5" presStyleCnt="6" custLinFactX="-436269" custLinFactNeighborX="-500000" custLinFactNeighborY="29460"/>
      <dgm:spPr/>
    </dgm:pt>
  </dgm:ptLst>
  <dgm:cxnLst>
    <dgm:cxn modelId="{7863D346-6F7D-423B-912A-720AC8F81FD5}" type="presOf" srcId="{D9CE0715-74E4-4FC4-A3B6-E7E7DAC5D0BC}" destId="{6C326580-619C-492F-8773-C1323DB35091}" srcOrd="0" destOrd="0" presId="urn:microsoft.com/office/officeart/2009/3/layout/CircleRelationship"/>
    <dgm:cxn modelId="{A765E486-877A-4133-B8FB-06CB903FB908}" type="presOf" srcId="{246E022B-C4A5-48AE-94FD-DD37272CFD6C}" destId="{C50CE7EA-46FB-4622-B41B-6C249AD730D9}" srcOrd="0" destOrd="0" presId="urn:microsoft.com/office/officeart/2009/3/layout/CircleRelationship"/>
    <dgm:cxn modelId="{2B64799B-2FAA-4375-9884-F8DCB75961D2}" srcId="{246E022B-C4A5-48AE-94FD-DD37272CFD6C}" destId="{D9CE0715-74E4-4FC4-A3B6-E7E7DAC5D0BC}" srcOrd="0" destOrd="0" parTransId="{6932A0A6-A49A-4B35-A614-9C5953ACC3B1}" sibTransId="{5D636FE8-17C1-4B91-8C1C-81F53CCB939D}"/>
    <dgm:cxn modelId="{EBDBFBDF-8AC7-4069-895A-EAEC5D291742}" type="presParOf" srcId="{C50CE7EA-46FB-4622-B41B-6C249AD730D9}" destId="{6C326580-619C-492F-8773-C1323DB35091}" srcOrd="0" destOrd="0" presId="urn:microsoft.com/office/officeart/2009/3/layout/CircleRelationship"/>
    <dgm:cxn modelId="{54BEE258-FE8F-4A93-8D2B-90A234BD9CC5}" type="presParOf" srcId="{C50CE7EA-46FB-4622-B41B-6C249AD730D9}" destId="{1F2DD137-7FD3-4503-9AB8-22608632DCC0}" srcOrd="1" destOrd="0" presId="urn:microsoft.com/office/officeart/2009/3/layout/CircleRelationship"/>
    <dgm:cxn modelId="{D96E0907-7A2F-4525-8539-225F6E483AE2}" type="presParOf" srcId="{C50CE7EA-46FB-4622-B41B-6C249AD730D9}" destId="{CC1B2ED0-870B-491B-9BB7-6DC4651E6119}" srcOrd="2" destOrd="0" presId="urn:microsoft.com/office/officeart/2009/3/layout/CircleRelationship"/>
    <dgm:cxn modelId="{87AA4B44-BDE2-4586-9B86-5360F1AF2145}" type="presParOf" srcId="{C50CE7EA-46FB-4622-B41B-6C249AD730D9}" destId="{3997C212-5A7A-458E-8DCD-F8F34991A17A}" srcOrd="3" destOrd="0" presId="urn:microsoft.com/office/officeart/2009/3/layout/CircleRelationship"/>
    <dgm:cxn modelId="{767F0307-94BE-4CB9-88DD-3A279031C893}" type="presParOf" srcId="{C50CE7EA-46FB-4622-B41B-6C249AD730D9}" destId="{D90B12C7-8CF5-4118-B0F9-21FF1EA38477}" srcOrd="4" destOrd="0" presId="urn:microsoft.com/office/officeart/2009/3/layout/CircleRelationship"/>
    <dgm:cxn modelId="{A513B7E9-B607-4B5B-B641-D59C0A8B76CA}" type="presParOf" srcId="{C50CE7EA-46FB-4622-B41B-6C249AD730D9}" destId="{E067018B-A1D9-455C-9095-03EEFB526997}" srcOrd="5" destOrd="0" presId="urn:microsoft.com/office/officeart/2009/3/layout/CircleRelationship"/>
    <dgm:cxn modelId="{F8D6F60D-615C-4BD8-B74C-D02F236529CC}" type="presParOf" srcId="{C50CE7EA-46FB-4622-B41B-6C249AD730D9}" destId="{F64BF577-1565-4BBC-8EDF-B7B3F1BB63A2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A1CE0C2-5788-4D67-8F84-5D333D7B3FC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017E5DF-7DFC-4991-8B32-7279F4330A19}">
      <dgm:prSet/>
      <dgm:spPr/>
      <dgm:t>
        <a:bodyPr/>
        <a:lstStyle/>
        <a:p>
          <a:r>
            <a:rPr lang="ru-RU" dirty="0"/>
            <a:t>Факторы:</a:t>
          </a:r>
        </a:p>
      </dgm:t>
    </dgm:pt>
    <dgm:pt modelId="{04044A12-2D1E-4024-9738-5E1FC580A9FE}" type="parTrans" cxnId="{82EFE065-B6A4-47D9-BCEF-81C35FF40912}">
      <dgm:prSet/>
      <dgm:spPr/>
      <dgm:t>
        <a:bodyPr/>
        <a:lstStyle/>
        <a:p>
          <a:endParaRPr lang="ru-RU"/>
        </a:p>
      </dgm:t>
    </dgm:pt>
    <dgm:pt modelId="{FC328D72-FD8D-455D-9B91-CB91055FAECB}" type="sibTrans" cxnId="{82EFE065-B6A4-47D9-BCEF-81C35FF40912}">
      <dgm:prSet/>
      <dgm:spPr/>
      <dgm:t>
        <a:bodyPr/>
        <a:lstStyle/>
        <a:p>
          <a:endParaRPr lang="ru-RU"/>
        </a:p>
      </dgm:t>
    </dgm:pt>
    <dgm:pt modelId="{06338112-2D74-4BF5-8349-C0E55470190E}">
      <dgm:prSet/>
      <dgm:spPr/>
      <dgm:t>
        <a:bodyPr/>
        <a:lstStyle/>
        <a:p>
          <a:r>
            <a:rPr lang="ru-RU" dirty="0"/>
            <a:t>Пол</a:t>
          </a:r>
        </a:p>
      </dgm:t>
    </dgm:pt>
    <dgm:pt modelId="{08ACC019-3653-4C1A-90A4-82738CB04EC1}" type="parTrans" cxnId="{C98ECA6D-E74A-499C-A24F-C1376DC7718F}">
      <dgm:prSet/>
      <dgm:spPr/>
      <dgm:t>
        <a:bodyPr/>
        <a:lstStyle/>
        <a:p>
          <a:endParaRPr lang="ru-RU"/>
        </a:p>
      </dgm:t>
    </dgm:pt>
    <dgm:pt modelId="{F3653E9B-78A7-460C-8BC6-23A8AF496CBC}" type="sibTrans" cxnId="{C98ECA6D-E74A-499C-A24F-C1376DC7718F}">
      <dgm:prSet/>
      <dgm:spPr/>
      <dgm:t>
        <a:bodyPr/>
        <a:lstStyle/>
        <a:p>
          <a:endParaRPr lang="ru-RU"/>
        </a:p>
      </dgm:t>
    </dgm:pt>
    <dgm:pt modelId="{40759D4A-D1B4-44C2-B9E5-4C56B43A2788}">
      <dgm:prSet/>
      <dgm:spPr/>
      <dgm:t>
        <a:bodyPr/>
        <a:lstStyle/>
        <a:p>
          <a:r>
            <a:rPr lang="ru-RU" dirty="0"/>
            <a:t>Возраст</a:t>
          </a:r>
        </a:p>
      </dgm:t>
    </dgm:pt>
    <dgm:pt modelId="{87DE4143-941F-41C9-AC19-BE981FD137F4}" type="parTrans" cxnId="{ADF96B66-A773-4CB3-9955-6A8574AA299D}">
      <dgm:prSet/>
      <dgm:spPr/>
      <dgm:t>
        <a:bodyPr/>
        <a:lstStyle/>
        <a:p>
          <a:endParaRPr lang="ru-RU"/>
        </a:p>
      </dgm:t>
    </dgm:pt>
    <dgm:pt modelId="{538EFA00-006A-4C7A-936A-7F49912BC4B9}" type="sibTrans" cxnId="{ADF96B66-A773-4CB3-9955-6A8574AA299D}">
      <dgm:prSet/>
      <dgm:spPr/>
      <dgm:t>
        <a:bodyPr/>
        <a:lstStyle/>
        <a:p>
          <a:endParaRPr lang="ru-RU"/>
        </a:p>
      </dgm:t>
    </dgm:pt>
    <dgm:pt modelId="{61417BA1-D803-4CAF-96FB-8A6FC0F15129}">
      <dgm:prSet/>
      <dgm:spPr/>
      <dgm:t>
        <a:bodyPr/>
        <a:lstStyle/>
        <a:p>
          <a:r>
            <a:rPr lang="ru-RU" dirty="0"/>
            <a:t>География</a:t>
          </a:r>
        </a:p>
      </dgm:t>
    </dgm:pt>
    <dgm:pt modelId="{303F1830-B8D1-4A9B-AC42-9C7CCED764E6}" type="parTrans" cxnId="{043A73EE-C88F-498A-9032-EEF3F17CD1F4}">
      <dgm:prSet/>
      <dgm:spPr/>
      <dgm:t>
        <a:bodyPr/>
        <a:lstStyle/>
        <a:p>
          <a:endParaRPr lang="ru-RU"/>
        </a:p>
      </dgm:t>
    </dgm:pt>
    <dgm:pt modelId="{54BE9C10-FDD8-42B1-8AFD-0A22B5DE7EA0}" type="sibTrans" cxnId="{043A73EE-C88F-498A-9032-EEF3F17CD1F4}">
      <dgm:prSet/>
      <dgm:spPr/>
      <dgm:t>
        <a:bodyPr/>
        <a:lstStyle/>
        <a:p>
          <a:endParaRPr lang="ru-RU"/>
        </a:p>
      </dgm:t>
    </dgm:pt>
    <dgm:pt modelId="{2FFC5868-0BA7-4F65-A1FE-98398F715DC9}">
      <dgm:prSet/>
      <dgm:spPr/>
      <dgm:t>
        <a:bodyPr/>
        <a:lstStyle/>
        <a:p>
          <a:r>
            <a:rPr lang="ru-RU" dirty="0"/>
            <a:t>Наличие кредитной карты</a:t>
          </a:r>
        </a:p>
      </dgm:t>
    </dgm:pt>
    <dgm:pt modelId="{E3153B1A-E433-40CE-9522-EFDF1CB7FD44}" type="parTrans" cxnId="{EC5F75CF-7011-4D33-81C1-4B70AAF9E10A}">
      <dgm:prSet/>
      <dgm:spPr/>
      <dgm:t>
        <a:bodyPr/>
        <a:lstStyle/>
        <a:p>
          <a:endParaRPr lang="ru-RU"/>
        </a:p>
      </dgm:t>
    </dgm:pt>
    <dgm:pt modelId="{A20F9C5F-65AD-451F-A563-766743E6DB21}" type="sibTrans" cxnId="{EC5F75CF-7011-4D33-81C1-4B70AAF9E10A}">
      <dgm:prSet/>
      <dgm:spPr/>
      <dgm:t>
        <a:bodyPr/>
        <a:lstStyle/>
        <a:p>
          <a:endParaRPr lang="ru-RU"/>
        </a:p>
      </dgm:t>
    </dgm:pt>
    <dgm:pt modelId="{C3819B9E-6C79-4943-82A0-86E3B5C9EE9A}">
      <dgm:prSet/>
      <dgm:spPr/>
      <dgm:t>
        <a:bodyPr/>
        <a:lstStyle/>
        <a:p>
          <a:r>
            <a:rPr lang="ru-RU" dirty="0"/>
            <a:t>Кредитный рейтинг </a:t>
          </a:r>
        </a:p>
      </dgm:t>
    </dgm:pt>
    <dgm:pt modelId="{DF52FE4F-5C03-4CBF-8B78-318B58FB015F}" type="parTrans" cxnId="{40A1E5B7-35FF-4517-831E-0F2250B87E7C}">
      <dgm:prSet/>
      <dgm:spPr/>
      <dgm:t>
        <a:bodyPr/>
        <a:lstStyle/>
        <a:p>
          <a:endParaRPr lang="ru-RU"/>
        </a:p>
      </dgm:t>
    </dgm:pt>
    <dgm:pt modelId="{7819A581-4781-4EB3-9C21-B189E977D817}" type="sibTrans" cxnId="{40A1E5B7-35FF-4517-831E-0F2250B87E7C}">
      <dgm:prSet/>
      <dgm:spPr/>
      <dgm:t>
        <a:bodyPr/>
        <a:lstStyle/>
        <a:p>
          <a:endParaRPr lang="ru-RU"/>
        </a:p>
      </dgm:t>
    </dgm:pt>
    <dgm:pt modelId="{8105BDDD-8346-4CA0-A724-AB0DD7AC9DA5}">
      <dgm:prSet/>
      <dgm:spPr/>
      <dgm:t>
        <a:bodyPr/>
        <a:lstStyle/>
        <a:p>
          <a:r>
            <a:rPr lang="ru-RU" dirty="0"/>
            <a:t>Баланс</a:t>
          </a:r>
        </a:p>
      </dgm:t>
    </dgm:pt>
    <dgm:pt modelId="{03698D6C-C3DE-4946-8106-52BBA5F51F7E}" type="parTrans" cxnId="{8BED34A9-03E3-471A-AE5D-ED68C8835448}">
      <dgm:prSet/>
      <dgm:spPr/>
      <dgm:t>
        <a:bodyPr/>
        <a:lstStyle/>
        <a:p>
          <a:endParaRPr lang="ru-RU"/>
        </a:p>
      </dgm:t>
    </dgm:pt>
    <dgm:pt modelId="{111597C3-9DCA-4FA1-9894-A05387B8B616}" type="sibTrans" cxnId="{8BED34A9-03E3-471A-AE5D-ED68C8835448}">
      <dgm:prSet/>
      <dgm:spPr/>
      <dgm:t>
        <a:bodyPr/>
        <a:lstStyle/>
        <a:p>
          <a:endParaRPr lang="ru-RU"/>
        </a:p>
      </dgm:t>
    </dgm:pt>
    <dgm:pt modelId="{8CDECF2B-B34F-4B9B-9706-5A529231F98A}">
      <dgm:prSet/>
      <dgm:spPr/>
      <dgm:t>
        <a:bodyPr/>
        <a:lstStyle/>
        <a:p>
          <a:r>
            <a:rPr lang="ru-RU" dirty="0"/>
            <a:t>Доход</a:t>
          </a:r>
        </a:p>
      </dgm:t>
    </dgm:pt>
    <dgm:pt modelId="{A18A2191-4D18-4C38-A358-18CC8A14B90E}" type="parTrans" cxnId="{6729D033-1B5B-485E-B82D-AC8CB46E0DDA}">
      <dgm:prSet/>
      <dgm:spPr/>
      <dgm:t>
        <a:bodyPr/>
        <a:lstStyle/>
        <a:p>
          <a:endParaRPr lang="ru-RU"/>
        </a:p>
      </dgm:t>
    </dgm:pt>
    <dgm:pt modelId="{6BFF47CC-9BB5-4D87-962B-637501BCD2EF}" type="sibTrans" cxnId="{6729D033-1B5B-485E-B82D-AC8CB46E0DDA}">
      <dgm:prSet/>
      <dgm:spPr/>
      <dgm:t>
        <a:bodyPr/>
        <a:lstStyle/>
        <a:p>
          <a:endParaRPr lang="ru-RU"/>
        </a:p>
      </dgm:t>
    </dgm:pt>
    <dgm:pt modelId="{01E816D6-C327-4991-AC64-CD088DDFEFF5}">
      <dgm:prSet/>
      <dgm:spPr/>
      <dgm:t>
        <a:bodyPr/>
        <a:lstStyle/>
        <a:p>
          <a:r>
            <a:rPr lang="ru-RU" dirty="0"/>
            <a:t>Активность</a:t>
          </a:r>
        </a:p>
      </dgm:t>
    </dgm:pt>
    <dgm:pt modelId="{5355F24E-4331-402F-9D03-95988F76E61F}" type="parTrans" cxnId="{2BD4ECF9-6118-4828-97BA-C1A610F30354}">
      <dgm:prSet/>
      <dgm:spPr/>
      <dgm:t>
        <a:bodyPr/>
        <a:lstStyle/>
        <a:p>
          <a:endParaRPr lang="ru-RU"/>
        </a:p>
      </dgm:t>
    </dgm:pt>
    <dgm:pt modelId="{F1B7D83A-FA8E-4F1F-BE33-CF57107F9B87}" type="sibTrans" cxnId="{2BD4ECF9-6118-4828-97BA-C1A610F30354}">
      <dgm:prSet/>
      <dgm:spPr/>
      <dgm:t>
        <a:bodyPr/>
        <a:lstStyle/>
        <a:p>
          <a:endParaRPr lang="ru-RU"/>
        </a:p>
      </dgm:t>
    </dgm:pt>
    <dgm:pt modelId="{E5C35D8A-30C0-4158-B335-31138C99388B}">
      <dgm:prSet/>
      <dgm:spPr/>
      <dgm:t>
        <a:bodyPr/>
        <a:lstStyle/>
        <a:p>
          <a:r>
            <a:rPr lang="ru-RU" dirty="0"/>
            <a:t>Стаж клиента</a:t>
          </a:r>
        </a:p>
      </dgm:t>
    </dgm:pt>
    <dgm:pt modelId="{48B72F2A-596D-43E7-B804-5FA42385EB94}" type="parTrans" cxnId="{66F7F78A-7100-4374-9F36-E4B730B2A518}">
      <dgm:prSet/>
      <dgm:spPr/>
      <dgm:t>
        <a:bodyPr/>
        <a:lstStyle/>
        <a:p>
          <a:endParaRPr lang="ru-RU"/>
        </a:p>
      </dgm:t>
    </dgm:pt>
    <dgm:pt modelId="{67E6BBAD-6144-4740-BB9B-503AA501F8CB}" type="sibTrans" cxnId="{66F7F78A-7100-4374-9F36-E4B730B2A518}">
      <dgm:prSet/>
      <dgm:spPr/>
      <dgm:t>
        <a:bodyPr/>
        <a:lstStyle/>
        <a:p>
          <a:endParaRPr lang="ru-RU"/>
        </a:p>
      </dgm:t>
    </dgm:pt>
    <dgm:pt modelId="{EFE06030-C54C-4F68-B08C-FA489C9CBB7C}">
      <dgm:prSet/>
      <dgm:spPr/>
      <dgm:t>
        <a:bodyPr/>
        <a:lstStyle/>
        <a:p>
          <a:r>
            <a:rPr lang="ru-RU" dirty="0"/>
            <a:t>Количество банковских продуктов</a:t>
          </a:r>
        </a:p>
      </dgm:t>
    </dgm:pt>
    <dgm:pt modelId="{C3ED6DA6-50DB-4E64-9B4F-E6C3ECBB68D3}" type="parTrans" cxnId="{8D8DA5F4-E92A-4119-A818-C448B3EE1B93}">
      <dgm:prSet/>
      <dgm:spPr/>
      <dgm:t>
        <a:bodyPr/>
        <a:lstStyle/>
        <a:p>
          <a:endParaRPr lang="ru-RU"/>
        </a:p>
      </dgm:t>
    </dgm:pt>
    <dgm:pt modelId="{808D90B5-3096-4426-8C33-71529F184EC4}" type="sibTrans" cxnId="{8D8DA5F4-E92A-4119-A818-C448B3EE1B93}">
      <dgm:prSet/>
      <dgm:spPr/>
      <dgm:t>
        <a:bodyPr/>
        <a:lstStyle/>
        <a:p>
          <a:endParaRPr lang="ru-RU"/>
        </a:p>
      </dgm:t>
    </dgm:pt>
    <dgm:pt modelId="{0FC209DD-EC48-4113-84F2-68BFB77CAF6C}">
      <dgm:prSet/>
      <dgm:spPr/>
      <dgm:t>
        <a:bodyPr/>
        <a:lstStyle/>
        <a:p>
          <a:r>
            <a:rPr lang="ru-RU" dirty="0"/>
            <a:t>Влияние факторов на долю оттока клиентов:</a:t>
          </a:r>
        </a:p>
      </dgm:t>
    </dgm:pt>
    <dgm:pt modelId="{11D63D09-86B3-474D-84F7-59E714B6A420}" type="parTrans" cxnId="{B4A4DEBB-0E25-43EE-942C-FC7757870470}">
      <dgm:prSet/>
      <dgm:spPr/>
      <dgm:t>
        <a:bodyPr/>
        <a:lstStyle/>
        <a:p>
          <a:endParaRPr lang="ru-RU"/>
        </a:p>
      </dgm:t>
    </dgm:pt>
    <dgm:pt modelId="{04649E13-EE9B-4BD6-8A39-DEB5F7D430CF}" type="sibTrans" cxnId="{B4A4DEBB-0E25-43EE-942C-FC7757870470}">
      <dgm:prSet/>
      <dgm:spPr/>
      <dgm:t>
        <a:bodyPr/>
        <a:lstStyle/>
        <a:p>
          <a:endParaRPr lang="ru-RU"/>
        </a:p>
      </dgm:t>
    </dgm:pt>
    <dgm:pt modelId="{6C064435-8A9E-4F55-876B-04EDDE6F31FD}" type="pres">
      <dgm:prSet presAssocID="{BA1CE0C2-5788-4D67-8F84-5D333D7B3FC7}" presName="compositeShape" presStyleCnt="0">
        <dgm:presLayoutVars>
          <dgm:chMax val="7"/>
          <dgm:dir/>
          <dgm:resizeHandles val="exact"/>
        </dgm:presLayoutVars>
      </dgm:prSet>
      <dgm:spPr/>
    </dgm:pt>
    <dgm:pt modelId="{83C7243A-FDC8-4B48-B14A-156F389FA7AA}" type="pres">
      <dgm:prSet presAssocID="{0FC209DD-EC48-4113-84F2-68BFB77CAF6C}" presName="circ1" presStyleLbl="vennNode1" presStyleIdx="0" presStyleCnt="2"/>
      <dgm:spPr/>
    </dgm:pt>
    <dgm:pt modelId="{395718DC-FF3F-47ED-A689-26CEC1B9580D}" type="pres">
      <dgm:prSet presAssocID="{0FC209DD-EC48-4113-84F2-68BFB77CAF6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02B6ED1-0D80-4DDD-B93F-7AEA0A020E31}" type="pres">
      <dgm:prSet presAssocID="{E017E5DF-7DFC-4991-8B32-7279F4330A19}" presName="circ2" presStyleLbl="vennNode1" presStyleIdx="1" presStyleCnt="2"/>
      <dgm:spPr/>
    </dgm:pt>
    <dgm:pt modelId="{33F150BF-6AA3-42A9-9532-709E3E7924B2}" type="pres">
      <dgm:prSet presAssocID="{E017E5DF-7DFC-4991-8B32-7279F4330A1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ACB82516-2E1D-4299-BE8D-80DB68982ED9}" type="presOf" srcId="{40759D4A-D1B4-44C2-B9E5-4C56B43A2788}" destId="{33F150BF-6AA3-42A9-9532-709E3E7924B2}" srcOrd="1" destOrd="2" presId="urn:microsoft.com/office/officeart/2005/8/layout/venn1"/>
    <dgm:cxn modelId="{3EEF8524-B31B-4AA1-9113-B667D233521B}" type="presOf" srcId="{C3819B9E-6C79-4943-82A0-86E3B5C9EE9A}" destId="{33F150BF-6AA3-42A9-9532-709E3E7924B2}" srcOrd="1" destOrd="5" presId="urn:microsoft.com/office/officeart/2005/8/layout/venn1"/>
    <dgm:cxn modelId="{6AED2E2D-EA35-4CB3-A5ED-C2CF2AE21E83}" type="presOf" srcId="{E017E5DF-7DFC-4991-8B32-7279F4330A19}" destId="{33F150BF-6AA3-42A9-9532-709E3E7924B2}" srcOrd="1" destOrd="0" presId="urn:microsoft.com/office/officeart/2005/8/layout/venn1"/>
    <dgm:cxn modelId="{6729D033-1B5B-485E-B82D-AC8CB46E0DDA}" srcId="{E017E5DF-7DFC-4991-8B32-7279F4330A19}" destId="{8CDECF2B-B34F-4B9B-9706-5A529231F98A}" srcOrd="6" destOrd="0" parTransId="{A18A2191-4D18-4C38-A358-18CC8A14B90E}" sibTransId="{6BFF47CC-9BB5-4D87-962B-637501BCD2EF}"/>
    <dgm:cxn modelId="{6325B25B-84D6-4327-91A2-56BF071B78BA}" type="presOf" srcId="{8105BDDD-8346-4CA0-A724-AB0DD7AC9DA5}" destId="{602B6ED1-0D80-4DDD-B93F-7AEA0A020E31}" srcOrd="0" destOrd="6" presId="urn:microsoft.com/office/officeart/2005/8/layout/venn1"/>
    <dgm:cxn modelId="{82EFE065-B6A4-47D9-BCEF-81C35FF40912}" srcId="{BA1CE0C2-5788-4D67-8F84-5D333D7B3FC7}" destId="{E017E5DF-7DFC-4991-8B32-7279F4330A19}" srcOrd="1" destOrd="0" parTransId="{04044A12-2D1E-4024-9738-5E1FC580A9FE}" sibTransId="{FC328D72-FD8D-455D-9B91-CB91055FAECB}"/>
    <dgm:cxn modelId="{ADF96B66-A773-4CB3-9955-6A8574AA299D}" srcId="{E017E5DF-7DFC-4991-8B32-7279F4330A19}" destId="{40759D4A-D1B4-44C2-B9E5-4C56B43A2788}" srcOrd="1" destOrd="0" parTransId="{87DE4143-941F-41C9-AC19-BE981FD137F4}" sibTransId="{538EFA00-006A-4C7A-936A-7F49912BC4B9}"/>
    <dgm:cxn modelId="{C98ECA6D-E74A-499C-A24F-C1376DC7718F}" srcId="{E017E5DF-7DFC-4991-8B32-7279F4330A19}" destId="{06338112-2D74-4BF5-8349-C0E55470190E}" srcOrd="0" destOrd="0" parTransId="{08ACC019-3653-4C1A-90A4-82738CB04EC1}" sibTransId="{F3653E9B-78A7-460C-8BC6-23A8AF496CBC}"/>
    <dgm:cxn modelId="{24DF7A74-DB10-4AFE-BDB1-7A82A7DABA81}" type="presOf" srcId="{EFE06030-C54C-4F68-B08C-FA489C9CBB7C}" destId="{33F150BF-6AA3-42A9-9532-709E3E7924B2}" srcOrd="1" destOrd="10" presId="urn:microsoft.com/office/officeart/2005/8/layout/venn1"/>
    <dgm:cxn modelId="{F910667F-A34E-4F66-98E2-F4A315F90F3A}" type="presOf" srcId="{8CDECF2B-B34F-4B9B-9706-5A529231F98A}" destId="{602B6ED1-0D80-4DDD-B93F-7AEA0A020E31}" srcOrd="0" destOrd="7" presId="urn:microsoft.com/office/officeart/2005/8/layout/venn1"/>
    <dgm:cxn modelId="{F4A39E80-7E48-49FB-BEC2-66B7A9A0A349}" type="presOf" srcId="{C3819B9E-6C79-4943-82A0-86E3B5C9EE9A}" destId="{602B6ED1-0D80-4DDD-B93F-7AEA0A020E31}" srcOrd="0" destOrd="5" presId="urn:microsoft.com/office/officeart/2005/8/layout/venn1"/>
    <dgm:cxn modelId="{6D8AB885-08E1-4AAE-B4A1-AC89D59B456E}" type="presOf" srcId="{0FC209DD-EC48-4113-84F2-68BFB77CAF6C}" destId="{83C7243A-FDC8-4B48-B14A-156F389FA7AA}" srcOrd="0" destOrd="0" presId="urn:microsoft.com/office/officeart/2005/8/layout/venn1"/>
    <dgm:cxn modelId="{923A3388-AEE2-43FC-9CAD-17BE92D6294C}" type="presOf" srcId="{06338112-2D74-4BF5-8349-C0E55470190E}" destId="{33F150BF-6AA3-42A9-9532-709E3E7924B2}" srcOrd="1" destOrd="1" presId="urn:microsoft.com/office/officeart/2005/8/layout/venn1"/>
    <dgm:cxn modelId="{66F7F78A-7100-4374-9F36-E4B730B2A518}" srcId="{E017E5DF-7DFC-4991-8B32-7279F4330A19}" destId="{E5C35D8A-30C0-4158-B335-31138C99388B}" srcOrd="8" destOrd="0" parTransId="{48B72F2A-596D-43E7-B804-5FA42385EB94}" sibTransId="{67E6BBAD-6144-4740-BB9B-503AA501F8CB}"/>
    <dgm:cxn modelId="{7ED45F8B-EFCA-47DE-B256-ED0DB351F333}" type="presOf" srcId="{61417BA1-D803-4CAF-96FB-8A6FC0F15129}" destId="{33F150BF-6AA3-42A9-9532-709E3E7924B2}" srcOrd="1" destOrd="3" presId="urn:microsoft.com/office/officeart/2005/8/layout/venn1"/>
    <dgm:cxn modelId="{D2C4B08C-4A9E-4A5C-A8EC-CFB7CF2DD5A7}" type="presOf" srcId="{E5C35D8A-30C0-4158-B335-31138C99388B}" destId="{602B6ED1-0D80-4DDD-B93F-7AEA0A020E31}" srcOrd="0" destOrd="9" presId="urn:microsoft.com/office/officeart/2005/8/layout/venn1"/>
    <dgm:cxn modelId="{32A2FB9B-F10F-4BDB-A9FB-DD9580B18A18}" type="presOf" srcId="{8105BDDD-8346-4CA0-A724-AB0DD7AC9DA5}" destId="{33F150BF-6AA3-42A9-9532-709E3E7924B2}" srcOrd="1" destOrd="6" presId="urn:microsoft.com/office/officeart/2005/8/layout/venn1"/>
    <dgm:cxn modelId="{8BED34A9-03E3-471A-AE5D-ED68C8835448}" srcId="{E017E5DF-7DFC-4991-8B32-7279F4330A19}" destId="{8105BDDD-8346-4CA0-A724-AB0DD7AC9DA5}" srcOrd="5" destOrd="0" parTransId="{03698D6C-C3DE-4946-8106-52BBA5F51F7E}" sibTransId="{111597C3-9DCA-4FA1-9894-A05387B8B616}"/>
    <dgm:cxn modelId="{51432CAA-DF7A-49CA-A2B5-5F5411ECEFDC}" type="presOf" srcId="{0FC209DD-EC48-4113-84F2-68BFB77CAF6C}" destId="{395718DC-FF3F-47ED-A689-26CEC1B9580D}" srcOrd="1" destOrd="0" presId="urn:microsoft.com/office/officeart/2005/8/layout/venn1"/>
    <dgm:cxn modelId="{2B8B7FB0-F72E-4FB5-821E-4D5B3F6EB46A}" type="presOf" srcId="{40759D4A-D1B4-44C2-B9E5-4C56B43A2788}" destId="{602B6ED1-0D80-4DDD-B93F-7AEA0A020E31}" srcOrd="0" destOrd="2" presId="urn:microsoft.com/office/officeart/2005/8/layout/venn1"/>
    <dgm:cxn modelId="{F916B3B3-8578-438C-92EC-CD34236C4E19}" type="presOf" srcId="{01E816D6-C327-4991-AC64-CD088DDFEFF5}" destId="{33F150BF-6AA3-42A9-9532-709E3E7924B2}" srcOrd="1" destOrd="8" presId="urn:microsoft.com/office/officeart/2005/8/layout/venn1"/>
    <dgm:cxn modelId="{40A1E5B7-35FF-4517-831E-0F2250B87E7C}" srcId="{E017E5DF-7DFC-4991-8B32-7279F4330A19}" destId="{C3819B9E-6C79-4943-82A0-86E3B5C9EE9A}" srcOrd="4" destOrd="0" parTransId="{DF52FE4F-5C03-4CBF-8B78-318B58FB015F}" sibTransId="{7819A581-4781-4EB3-9C21-B189E977D817}"/>
    <dgm:cxn modelId="{B4A4DEBB-0E25-43EE-942C-FC7757870470}" srcId="{BA1CE0C2-5788-4D67-8F84-5D333D7B3FC7}" destId="{0FC209DD-EC48-4113-84F2-68BFB77CAF6C}" srcOrd="0" destOrd="0" parTransId="{11D63D09-86B3-474D-84F7-59E714B6A420}" sibTransId="{04649E13-EE9B-4BD6-8A39-DEB5F7D430CF}"/>
    <dgm:cxn modelId="{BB1FADBD-3FB6-4076-826C-80F3C6B865A2}" type="presOf" srcId="{01E816D6-C327-4991-AC64-CD088DDFEFF5}" destId="{602B6ED1-0D80-4DDD-B93F-7AEA0A020E31}" srcOrd="0" destOrd="8" presId="urn:microsoft.com/office/officeart/2005/8/layout/venn1"/>
    <dgm:cxn modelId="{C8E527C4-57D4-44F6-890F-5DA8B28D8FFC}" type="presOf" srcId="{BA1CE0C2-5788-4D67-8F84-5D333D7B3FC7}" destId="{6C064435-8A9E-4F55-876B-04EDDE6F31FD}" srcOrd="0" destOrd="0" presId="urn:microsoft.com/office/officeart/2005/8/layout/venn1"/>
    <dgm:cxn modelId="{45E20CC9-D5B7-403F-9FE3-347200085CB0}" type="presOf" srcId="{E017E5DF-7DFC-4991-8B32-7279F4330A19}" destId="{602B6ED1-0D80-4DDD-B93F-7AEA0A020E31}" srcOrd="0" destOrd="0" presId="urn:microsoft.com/office/officeart/2005/8/layout/venn1"/>
    <dgm:cxn modelId="{500101CB-5C67-434D-ABE9-57C44EE22FBA}" type="presOf" srcId="{61417BA1-D803-4CAF-96FB-8A6FC0F15129}" destId="{602B6ED1-0D80-4DDD-B93F-7AEA0A020E31}" srcOrd="0" destOrd="3" presId="urn:microsoft.com/office/officeart/2005/8/layout/venn1"/>
    <dgm:cxn modelId="{625248CD-B074-4270-8D38-4525F979573F}" type="presOf" srcId="{E5C35D8A-30C0-4158-B335-31138C99388B}" destId="{33F150BF-6AA3-42A9-9532-709E3E7924B2}" srcOrd="1" destOrd="9" presId="urn:microsoft.com/office/officeart/2005/8/layout/venn1"/>
    <dgm:cxn modelId="{EC5F75CF-7011-4D33-81C1-4B70AAF9E10A}" srcId="{E017E5DF-7DFC-4991-8B32-7279F4330A19}" destId="{2FFC5868-0BA7-4F65-A1FE-98398F715DC9}" srcOrd="3" destOrd="0" parTransId="{E3153B1A-E433-40CE-9522-EFDF1CB7FD44}" sibTransId="{A20F9C5F-65AD-451F-A563-766743E6DB21}"/>
    <dgm:cxn modelId="{8438CADA-AE60-458D-9A87-6CF5A7FF77AE}" type="presOf" srcId="{2FFC5868-0BA7-4F65-A1FE-98398F715DC9}" destId="{602B6ED1-0D80-4DDD-B93F-7AEA0A020E31}" srcOrd="0" destOrd="4" presId="urn:microsoft.com/office/officeart/2005/8/layout/venn1"/>
    <dgm:cxn modelId="{141204E2-643C-40E0-905C-C73B2C5AB3DB}" type="presOf" srcId="{06338112-2D74-4BF5-8349-C0E55470190E}" destId="{602B6ED1-0D80-4DDD-B93F-7AEA0A020E31}" srcOrd="0" destOrd="1" presId="urn:microsoft.com/office/officeart/2005/8/layout/venn1"/>
    <dgm:cxn modelId="{FE23E8EB-8989-4F6D-BFBE-9CEA6CF4FE4F}" type="presOf" srcId="{2FFC5868-0BA7-4F65-A1FE-98398F715DC9}" destId="{33F150BF-6AA3-42A9-9532-709E3E7924B2}" srcOrd="1" destOrd="4" presId="urn:microsoft.com/office/officeart/2005/8/layout/venn1"/>
    <dgm:cxn modelId="{043A73EE-C88F-498A-9032-EEF3F17CD1F4}" srcId="{E017E5DF-7DFC-4991-8B32-7279F4330A19}" destId="{61417BA1-D803-4CAF-96FB-8A6FC0F15129}" srcOrd="2" destOrd="0" parTransId="{303F1830-B8D1-4A9B-AC42-9C7CCED764E6}" sibTransId="{54BE9C10-FDD8-42B1-8AFD-0A22B5DE7EA0}"/>
    <dgm:cxn modelId="{4CA337F1-B9A1-4200-A609-AB83FEEAC444}" type="presOf" srcId="{EFE06030-C54C-4F68-B08C-FA489C9CBB7C}" destId="{602B6ED1-0D80-4DDD-B93F-7AEA0A020E31}" srcOrd="0" destOrd="10" presId="urn:microsoft.com/office/officeart/2005/8/layout/venn1"/>
    <dgm:cxn modelId="{8D8DA5F4-E92A-4119-A818-C448B3EE1B93}" srcId="{E017E5DF-7DFC-4991-8B32-7279F4330A19}" destId="{EFE06030-C54C-4F68-B08C-FA489C9CBB7C}" srcOrd="9" destOrd="0" parTransId="{C3ED6DA6-50DB-4E64-9B4F-E6C3ECBB68D3}" sibTransId="{808D90B5-3096-4426-8C33-71529F184EC4}"/>
    <dgm:cxn modelId="{2BD4ECF9-6118-4828-97BA-C1A610F30354}" srcId="{E017E5DF-7DFC-4991-8B32-7279F4330A19}" destId="{01E816D6-C327-4991-AC64-CD088DDFEFF5}" srcOrd="7" destOrd="0" parTransId="{5355F24E-4331-402F-9D03-95988F76E61F}" sibTransId="{F1B7D83A-FA8E-4F1F-BE33-CF57107F9B87}"/>
    <dgm:cxn modelId="{A8C100FF-42B8-41E6-A643-18E7DD2A403F}" type="presOf" srcId="{8CDECF2B-B34F-4B9B-9706-5A529231F98A}" destId="{33F150BF-6AA3-42A9-9532-709E3E7924B2}" srcOrd="1" destOrd="7" presId="urn:microsoft.com/office/officeart/2005/8/layout/venn1"/>
    <dgm:cxn modelId="{62B091B7-D40B-4756-BD20-25F044F727A3}" type="presParOf" srcId="{6C064435-8A9E-4F55-876B-04EDDE6F31FD}" destId="{83C7243A-FDC8-4B48-B14A-156F389FA7AA}" srcOrd="0" destOrd="0" presId="urn:microsoft.com/office/officeart/2005/8/layout/venn1"/>
    <dgm:cxn modelId="{8175A112-12DE-4733-B266-5556BC57A039}" type="presParOf" srcId="{6C064435-8A9E-4F55-876B-04EDDE6F31FD}" destId="{395718DC-FF3F-47ED-A689-26CEC1B9580D}" srcOrd="1" destOrd="0" presId="urn:microsoft.com/office/officeart/2005/8/layout/venn1"/>
    <dgm:cxn modelId="{856A867C-7FAB-4FBE-B9B4-BECD087F1325}" type="presParOf" srcId="{6C064435-8A9E-4F55-876B-04EDDE6F31FD}" destId="{602B6ED1-0D80-4DDD-B93F-7AEA0A020E31}" srcOrd="2" destOrd="0" presId="urn:microsoft.com/office/officeart/2005/8/layout/venn1"/>
    <dgm:cxn modelId="{3C561B83-C7B4-40F7-A22C-5648A3AED912}" type="presParOf" srcId="{6C064435-8A9E-4F55-876B-04EDDE6F31FD}" destId="{33F150BF-6AA3-42A9-9532-709E3E7924B2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15CC816-EDCB-49DA-82B3-DFAEB3E64AAD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E27D85F-B363-44F6-8614-AF7F04A2C0C0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algn="ctr"/>
          <a:r>
            <a:rPr lang="ru-RU" dirty="0">
              <a:latin typeface="+mj-lt"/>
              <a:cs typeface="Times New Roman" panose="02020603050405020304" pitchFamily="18" charset="0"/>
            </a:rPr>
            <a:t>Метрика:</a:t>
          </a:r>
        </a:p>
      </dgm:t>
    </dgm:pt>
    <dgm:pt modelId="{76584912-DAC3-4216-8662-C5FB64446E2B}" type="parTrans" cxnId="{9CD17CBA-BAED-4731-A51E-31FED326284A}">
      <dgm:prSet/>
      <dgm:spPr/>
      <dgm:t>
        <a:bodyPr/>
        <a:lstStyle/>
        <a:p>
          <a:endParaRPr lang="ru-RU"/>
        </a:p>
      </dgm:t>
    </dgm:pt>
    <dgm:pt modelId="{1D1A41AA-8420-41B5-86EB-30799EF394A6}" type="sibTrans" cxnId="{9CD17CBA-BAED-4731-A51E-31FED326284A}">
      <dgm:prSet/>
      <dgm:spPr/>
      <dgm:t>
        <a:bodyPr/>
        <a:lstStyle/>
        <a:p>
          <a:endParaRPr lang="ru-RU"/>
        </a:p>
      </dgm:t>
    </dgm:pt>
    <dgm:pt modelId="{58A3CF8D-55CD-4F6B-A653-8280FB2F62D7}" type="pres">
      <dgm:prSet presAssocID="{D15CC816-EDCB-49DA-82B3-DFAEB3E64AAD}" presName="linear" presStyleCnt="0">
        <dgm:presLayoutVars>
          <dgm:animLvl val="lvl"/>
          <dgm:resizeHandles val="exact"/>
        </dgm:presLayoutVars>
      </dgm:prSet>
      <dgm:spPr/>
    </dgm:pt>
    <dgm:pt modelId="{3DD8CBEC-EC9C-40CB-A131-3C315CD7B41A}" type="pres">
      <dgm:prSet presAssocID="{6E27D85F-B363-44F6-8614-AF7F04A2C0C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5FE7C3E-8249-4DAA-ADC8-8618D962688B}" type="presOf" srcId="{6E27D85F-B363-44F6-8614-AF7F04A2C0C0}" destId="{3DD8CBEC-EC9C-40CB-A131-3C315CD7B41A}" srcOrd="0" destOrd="0" presId="urn:microsoft.com/office/officeart/2005/8/layout/vList2"/>
    <dgm:cxn modelId="{9CD17CBA-BAED-4731-A51E-31FED326284A}" srcId="{D15CC816-EDCB-49DA-82B3-DFAEB3E64AAD}" destId="{6E27D85F-B363-44F6-8614-AF7F04A2C0C0}" srcOrd="0" destOrd="0" parTransId="{76584912-DAC3-4216-8662-C5FB64446E2B}" sibTransId="{1D1A41AA-8420-41B5-86EB-30799EF394A6}"/>
    <dgm:cxn modelId="{0F843BC3-3E00-46B7-BE54-A9781AD2832C}" type="presOf" srcId="{D15CC816-EDCB-49DA-82B3-DFAEB3E64AAD}" destId="{58A3CF8D-55CD-4F6B-A653-8280FB2F62D7}" srcOrd="0" destOrd="0" presId="urn:microsoft.com/office/officeart/2005/8/layout/vList2"/>
    <dgm:cxn modelId="{99D7470B-CAAB-4688-B60F-9FB2DBE24F51}" type="presParOf" srcId="{58A3CF8D-55CD-4F6B-A653-8280FB2F62D7}" destId="{3DD8CBEC-EC9C-40CB-A131-3C315CD7B41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166F44C-DB72-4E1F-BA79-2BAAC58EE67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646F6A8-ACEE-4378-81F1-DA04B92B52B9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algn="ctr"/>
          <a:r>
            <a:rPr lang="ru-RU" baseline="0" dirty="0">
              <a:latin typeface="+mj-lt"/>
              <a:cs typeface="Times New Roman" panose="02020603050405020304" pitchFamily="18" charset="0"/>
            </a:rPr>
            <a:t>Подготовка данных:</a:t>
          </a:r>
        </a:p>
      </dgm:t>
    </dgm:pt>
    <dgm:pt modelId="{89406C77-378C-4B53-A129-6C8DCF4224A0}" type="parTrans" cxnId="{FA037FC2-54A3-47B5-BE96-E89BEF375811}">
      <dgm:prSet/>
      <dgm:spPr/>
      <dgm:t>
        <a:bodyPr/>
        <a:lstStyle/>
        <a:p>
          <a:endParaRPr lang="ru-RU"/>
        </a:p>
      </dgm:t>
    </dgm:pt>
    <dgm:pt modelId="{6958557F-F049-44E2-BC02-035B48F007E2}" type="sibTrans" cxnId="{FA037FC2-54A3-47B5-BE96-E89BEF375811}">
      <dgm:prSet/>
      <dgm:spPr/>
      <dgm:t>
        <a:bodyPr/>
        <a:lstStyle/>
        <a:p>
          <a:endParaRPr lang="ru-RU"/>
        </a:p>
      </dgm:t>
    </dgm:pt>
    <dgm:pt modelId="{1BE4547D-7982-462A-96C7-75E071A713D8}" type="pres">
      <dgm:prSet presAssocID="{1166F44C-DB72-4E1F-BA79-2BAAC58EE678}" presName="linear" presStyleCnt="0">
        <dgm:presLayoutVars>
          <dgm:animLvl val="lvl"/>
          <dgm:resizeHandles val="exact"/>
        </dgm:presLayoutVars>
      </dgm:prSet>
      <dgm:spPr/>
    </dgm:pt>
    <dgm:pt modelId="{7931882D-B65A-473D-9849-2E3365C94F31}" type="pres">
      <dgm:prSet presAssocID="{3646F6A8-ACEE-4378-81F1-DA04B92B52B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F508565-CB46-4DF3-B070-0318F6C61D9A}" type="presOf" srcId="{1166F44C-DB72-4E1F-BA79-2BAAC58EE678}" destId="{1BE4547D-7982-462A-96C7-75E071A713D8}" srcOrd="0" destOrd="0" presId="urn:microsoft.com/office/officeart/2005/8/layout/vList2"/>
    <dgm:cxn modelId="{FA037FC2-54A3-47B5-BE96-E89BEF375811}" srcId="{1166F44C-DB72-4E1F-BA79-2BAAC58EE678}" destId="{3646F6A8-ACEE-4378-81F1-DA04B92B52B9}" srcOrd="0" destOrd="0" parTransId="{89406C77-378C-4B53-A129-6C8DCF4224A0}" sibTransId="{6958557F-F049-44E2-BC02-035B48F007E2}"/>
    <dgm:cxn modelId="{4D4AD7F5-BDC6-4488-9884-79A9734A7DF1}" type="presOf" srcId="{3646F6A8-ACEE-4378-81F1-DA04B92B52B9}" destId="{7931882D-B65A-473D-9849-2E3365C94F31}" srcOrd="0" destOrd="0" presId="urn:microsoft.com/office/officeart/2005/8/layout/vList2"/>
    <dgm:cxn modelId="{6A5102DE-277C-484C-8864-0FD8C6E22E82}" type="presParOf" srcId="{1BE4547D-7982-462A-96C7-75E071A713D8}" destId="{7931882D-B65A-473D-9849-2E3365C94F3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AF084FF-3D60-4E58-A032-4E57446F7495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FA094D1-17C1-4AC3-B8DB-8D4EB500A206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algn="ctr"/>
          <a:r>
            <a:rPr lang="ru-RU" baseline="0" dirty="0">
              <a:latin typeface="+mj-lt"/>
              <a:cs typeface="Times New Roman" panose="02020603050405020304" pitchFamily="18" charset="0"/>
            </a:rPr>
            <a:t>Исследование:</a:t>
          </a:r>
        </a:p>
      </dgm:t>
    </dgm:pt>
    <dgm:pt modelId="{DD5A675D-0F96-467A-A77B-6C0252D9C977}" type="parTrans" cxnId="{C61E266C-FB21-4E2B-B8C3-16D2F2F04EEA}">
      <dgm:prSet/>
      <dgm:spPr/>
      <dgm:t>
        <a:bodyPr/>
        <a:lstStyle/>
        <a:p>
          <a:endParaRPr lang="ru-RU"/>
        </a:p>
      </dgm:t>
    </dgm:pt>
    <dgm:pt modelId="{BCB4E0FF-232C-48FF-8D42-AFC13D1A5976}" type="sibTrans" cxnId="{C61E266C-FB21-4E2B-B8C3-16D2F2F04EEA}">
      <dgm:prSet/>
      <dgm:spPr/>
      <dgm:t>
        <a:bodyPr/>
        <a:lstStyle/>
        <a:p>
          <a:endParaRPr lang="ru-RU"/>
        </a:p>
      </dgm:t>
    </dgm:pt>
    <dgm:pt modelId="{F3C5AE4B-10F9-49B6-8161-87750A04F87C}" type="pres">
      <dgm:prSet presAssocID="{BAF084FF-3D60-4E58-A032-4E57446F7495}" presName="linear" presStyleCnt="0">
        <dgm:presLayoutVars>
          <dgm:animLvl val="lvl"/>
          <dgm:resizeHandles val="exact"/>
        </dgm:presLayoutVars>
      </dgm:prSet>
      <dgm:spPr/>
    </dgm:pt>
    <dgm:pt modelId="{4915101E-FA62-4C64-AEEE-35DB9CE08A68}" type="pres">
      <dgm:prSet presAssocID="{6FA094D1-17C1-4AC3-B8DB-8D4EB500A20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B8D9D2F-B0A7-40B3-98D9-69097848F138}" type="presOf" srcId="{BAF084FF-3D60-4E58-A032-4E57446F7495}" destId="{F3C5AE4B-10F9-49B6-8161-87750A04F87C}" srcOrd="0" destOrd="0" presId="urn:microsoft.com/office/officeart/2005/8/layout/vList2"/>
    <dgm:cxn modelId="{C61E266C-FB21-4E2B-B8C3-16D2F2F04EEA}" srcId="{BAF084FF-3D60-4E58-A032-4E57446F7495}" destId="{6FA094D1-17C1-4AC3-B8DB-8D4EB500A206}" srcOrd="0" destOrd="0" parTransId="{DD5A675D-0F96-467A-A77B-6C0252D9C977}" sibTransId="{BCB4E0FF-232C-48FF-8D42-AFC13D1A5976}"/>
    <dgm:cxn modelId="{D08451A7-8887-4BAA-826B-73B436CDC2E7}" type="presOf" srcId="{6FA094D1-17C1-4AC3-B8DB-8D4EB500A206}" destId="{4915101E-FA62-4C64-AEEE-35DB9CE08A68}" srcOrd="0" destOrd="0" presId="urn:microsoft.com/office/officeart/2005/8/layout/vList2"/>
    <dgm:cxn modelId="{D482919A-3CC7-4C84-B055-C0CC02FB5DA4}" type="presParOf" srcId="{F3C5AE4B-10F9-49B6-8161-87750A04F87C}" destId="{4915101E-FA62-4C64-AEEE-35DB9CE08A6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31C4588-5362-46DC-B3C7-C4CF72649E4D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08B17BC-F954-4F44-BDAD-212A4FA8E9DE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algn="ctr"/>
          <a:r>
            <a:rPr lang="ru-RU" dirty="0">
              <a:latin typeface="+mj-lt"/>
              <a:cs typeface="Times New Roman" panose="02020603050405020304" pitchFamily="18" charset="0"/>
            </a:rPr>
            <a:t>Модель данных:</a:t>
          </a:r>
        </a:p>
      </dgm:t>
    </dgm:pt>
    <dgm:pt modelId="{ADBA5B68-DA5D-465F-B446-91C046F14F4F}" type="parTrans" cxnId="{89282A34-280F-4481-96F2-45578EB12FEF}">
      <dgm:prSet/>
      <dgm:spPr/>
      <dgm:t>
        <a:bodyPr/>
        <a:lstStyle/>
        <a:p>
          <a:endParaRPr lang="ru-RU"/>
        </a:p>
      </dgm:t>
    </dgm:pt>
    <dgm:pt modelId="{B63C7C3D-CC2F-4C90-AFF0-1F4D2139B4DC}" type="sibTrans" cxnId="{89282A34-280F-4481-96F2-45578EB12FEF}">
      <dgm:prSet/>
      <dgm:spPr/>
      <dgm:t>
        <a:bodyPr/>
        <a:lstStyle/>
        <a:p>
          <a:endParaRPr lang="ru-RU"/>
        </a:p>
      </dgm:t>
    </dgm:pt>
    <dgm:pt modelId="{A31C101F-19FA-4882-A39B-A028BF80AB89}" type="pres">
      <dgm:prSet presAssocID="{531C4588-5362-46DC-B3C7-C4CF72649E4D}" presName="linear" presStyleCnt="0">
        <dgm:presLayoutVars>
          <dgm:animLvl val="lvl"/>
          <dgm:resizeHandles val="exact"/>
        </dgm:presLayoutVars>
      </dgm:prSet>
      <dgm:spPr/>
    </dgm:pt>
    <dgm:pt modelId="{B1004DAC-6FED-4239-B8B8-EC42F1A029D2}" type="pres">
      <dgm:prSet presAssocID="{308B17BC-F954-4F44-BDAD-212A4FA8E9D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9282A34-280F-4481-96F2-45578EB12FEF}" srcId="{531C4588-5362-46DC-B3C7-C4CF72649E4D}" destId="{308B17BC-F954-4F44-BDAD-212A4FA8E9DE}" srcOrd="0" destOrd="0" parTransId="{ADBA5B68-DA5D-465F-B446-91C046F14F4F}" sibTransId="{B63C7C3D-CC2F-4C90-AFF0-1F4D2139B4DC}"/>
    <dgm:cxn modelId="{A52967B7-4FBB-4EF2-BA84-E6AE3A34EF56}" type="presOf" srcId="{308B17BC-F954-4F44-BDAD-212A4FA8E9DE}" destId="{B1004DAC-6FED-4239-B8B8-EC42F1A029D2}" srcOrd="0" destOrd="0" presId="urn:microsoft.com/office/officeart/2005/8/layout/vList2"/>
    <dgm:cxn modelId="{37784EEE-4D07-4ED8-8AF1-5EF5C8D057AE}" type="presOf" srcId="{531C4588-5362-46DC-B3C7-C4CF72649E4D}" destId="{A31C101F-19FA-4882-A39B-A028BF80AB89}" srcOrd="0" destOrd="0" presId="urn:microsoft.com/office/officeart/2005/8/layout/vList2"/>
    <dgm:cxn modelId="{74C0BCD6-D1E6-4CC5-9B25-F57E39E6A8DB}" type="presParOf" srcId="{A31C101F-19FA-4882-A39B-A028BF80AB89}" destId="{B1004DAC-6FED-4239-B8B8-EC42F1A029D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0706618-BF1F-4942-B2FC-77C8CE022EEF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5190B55-35A5-48AD-B138-38F50F5B2371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algn="ctr"/>
          <a:r>
            <a:rPr lang="ru-RU" dirty="0">
              <a:latin typeface="+mj-lt"/>
              <a:cs typeface="Times New Roman" panose="02020603050405020304" pitchFamily="18" charset="0"/>
            </a:rPr>
            <a:t>Дашборд:</a:t>
          </a:r>
        </a:p>
      </dgm:t>
    </dgm:pt>
    <dgm:pt modelId="{FC8FC599-33E1-4ADE-B8EF-38CCAF0955C3}" type="parTrans" cxnId="{5C957134-64B6-48FE-9479-5302E5C12F11}">
      <dgm:prSet/>
      <dgm:spPr/>
      <dgm:t>
        <a:bodyPr/>
        <a:lstStyle/>
        <a:p>
          <a:endParaRPr lang="ru-RU"/>
        </a:p>
      </dgm:t>
    </dgm:pt>
    <dgm:pt modelId="{F7682DC8-2626-4F39-A336-643092B8AEB6}" type="sibTrans" cxnId="{5C957134-64B6-48FE-9479-5302E5C12F11}">
      <dgm:prSet/>
      <dgm:spPr/>
      <dgm:t>
        <a:bodyPr/>
        <a:lstStyle/>
        <a:p>
          <a:endParaRPr lang="ru-RU"/>
        </a:p>
      </dgm:t>
    </dgm:pt>
    <dgm:pt modelId="{11AEF787-7DDC-4A2F-BF0F-92E8AD486AD4}" type="pres">
      <dgm:prSet presAssocID="{60706618-BF1F-4942-B2FC-77C8CE022EEF}" presName="linear" presStyleCnt="0">
        <dgm:presLayoutVars>
          <dgm:animLvl val="lvl"/>
          <dgm:resizeHandles val="exact"/>
        </dgm:presLayoutVars>
      </dgm:prSet>
      <dgm:spPr/>
    </dgm:pt>
    <dgm:pt modelId="{69548C1A-09F5-4A6B-B57D-230355C5ED9A}" type="pres">
      <dgm:prSet presAssocID="{C5190B55-35A5-48AD-B138-38F50F5B237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C957134-64B6-48FE-9479-5302E5C12F11}" srcId="{60706618-BF1F-4942-B2FC-77C8CE022EEF}" destId="{C5190B55-35A5-48AD-B138-38F50F5B2371}" srcOrd="0" destOrd="0" parTransId="{FC8FC599-33E1-4ADE-B8EF-38CCAF0955C3}" sibTransId="{F7682DC8-2626-4F39-A336-643092B8AEB6}"/>
    <dgm:cxn modelId="{A9E8C0CD-A6BC-4F2D-AC1C-25876CFFEE9C}" type="presOf" srcId="{60706618-BF1F-4942-B2FC-77C8CE022EEF}" destId="{11AEF787-7DDC-4A2F-BF0F-92E8AD486AD4}" srcOrd="0" destOrd="0" presId="urn:microsoft.com/office/officeart/2005/8/layout/vList2"/>
    <dgm:cxn modelId="{DB636CD0-DD8C-4120-AEC7-4358746A2452}" type="presOf" srcId="{C5190B55-35A5-48AD-B138-38F50F5B2371}" destId="{69548C1A-09F5-4A6B-B57D-230355C5ED9A}" srcOrd="0" destOrd="0" presId="urn:microsoft.com/office/officeart/2005/8/layout/vList2"/>
    <dgm:cxn modelId="{78D70237-6965-4181-8B0C-404A53359C63}" type="presParOf" srcId="{11AEF787-7DDC-4A2F-BF0F-92E8AD486AD4}" destId="{69548C1A-09F5-4A6B-B57D-230355C5ED9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0F96BD5-881A-417B-BE3D-D866834F675F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</dgm:spPr>
      <dgm:t>
        <a:bodyPr/>
        <a:lstStyle/>
        <a:p>
          <a:endParaRPr lang="ru-RU"/>
        </a:p>
      </dgm:t>
    </dgm:pt>
    <dgm:pt modelId="{06358EE5-D8A5-4E5B-8652-13994C173618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algn="ctr"/>
          <a:r>
            <a:rPr lang="ru-RU" dirty="0">
              <a:latin typeface="+mj-lt"/>
              <a:cs typeface="Times New Roman" panose="02020603050405020304" pitchFamily="18" charset="0"/>
            </a:rPr>
            <a:t>Выводы:</a:t>
          </a:r>
        </a:p>
      </dgm:t>
    </dgm:pt>
    <dgm:pt modelId="{491BC6CF-1285-48D0-B1F5-2E04055866B9}" type="parTrans" cxnId="{7F26394C-7563-43B0-8B0E-41B1B419371B}">
      <dgm:prSet/>
      <dgm:spPr/>
      <dgm:t>
        <a:bodyPr/>
        <a:lstStyle/>
        <a:p>
          <a:endParaRPr lang="ru-RU"/>
        </a:p>
      </dgm:t>
    </dgm:pt>
    <dgm:pt modelId="{8104B951-CFC5-4F2E-AD86-513F1C38843A}" type="sibTrans" cxnId="{7F26394C-7563-43B0-8B0E-41B1B419371B}">
      <dgm:prSet/>
      <dgm:spPr/>
      <dgm:t>
        <a:bodyPr/>
        <a:lstStyle/>
        <a:p>
          <a:endParaRPr lang="ru-RU"/>
        </a:p>
      </dgm:t>
    </dgm:pt>
    <dgm:pt modelId="{B0EB7415-DE04-4B47-9F07-E44E1B3343CE}" type="pres">
      <dgm:prSet presAssocID="{10F96BD5-881A-417B-BE3D-D866834F675F}" presName="linear" presStyleCnt="0">
        <dgm:presLayoutVars>
          <dgm:animLvl val="lvl"/>
          <dgm:resizeHandles val="exact"/>
        </dgm:presLayoutVars>
      </dgm:prSet>
      <dgm:spPr/>
    </dgm:pt>
    <dgm:pt modelId="{8A11091A-71CA-44F2-9841-AE393F43DCDD}" type="pres">
      <dgm:prSet presAssocID="{06358EE5-D8A5-4E5B-8652-13994C17361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F26394C-7563-43B0-8B0E-41B1B419371B}" srcId="{10F96BD5-881A-417B-BE3D-D866834F675F}" destId="{06358EE5-D8A5-4E5B-8652-13994C173618}" srcOrd="0" destOrd="0" parTransId="{491BC6CF-1285-48D0-B1F5-2E04055866B9}" sibTransId="{8104B951-CFC5-4F2E-AD86-513F1C38843A}"/>
    <dgm:cxn modelId="{B14081A0-1F11-481F-BF37-5CCF5949DC46}" type="presOf" srcId="{06358EE5-D8A5-4E5B-8652-13994C173618}" destId="{8A11091A-71CA-44F2-9841-AE393F43DCDD}" srcOrd="0" destOrd="0" presId="urn:microsoft.com/office/officeart/2005/8/layout/vList2"/>
    <dgm:cxn modelId="{226DC2D6-A884-41EA-93A5-D8D224A8F72C}" type="presOf" srcId="{10F96BD5-881A-417B-BE3D-D866834F675F}" destId="{B0EB7415-DE04-4B47-9F07-E44E1B3343CE}" srcOrd="0" destOrd="0" presId="urn:microsoft.com/office/officeart/2005/8/layout/vList2"/>
    <dgm:cxn modelId="{EF0A074B-4318-42C4-BD6E-520A7C9C8777}" type="presParOf" srcId="{B0EB7415-DE04-4B47-9F07-E44E1B3343CE}" destId="{8A11091A-71CA-44F2-9841-AE393F43DCD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8AAEF87-3034-4675-899D-43051C7D65B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EA85283-B5A2-4C6A-A66E-86B42A3C32D9}">
      <dgm:prSet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40000"/>
              <a:lumOff val="60000"/>
            </a:schemeClr>
          </a:solidFill>
        </a:ln>
      </dgm:spPr>
      <dgm:t>
        <a:bodyPr/>
        <a:lstStyle/>
        <a:p>
          <a:r>
            <a:rPr lang="ru-RU" sz="1400" dirty="0">
              <a:latin typeface="+mn-lt"/>
              <a:cs typeface="Times New Roman" panose="02020603050405020304" pitchFamily="18" charset="0"/>
            </a:rPr>
            <a:t>Из 10 тысяч клиентов банка ушли 2 тысячи клиентов, процентный отток составил 20%.  </a:t>
          </a:r>
        </a:p>
      </dgm:t>
    </dgm:pt>
    <dgm:pt modelId="{0F73453A-C4D2-483E-906C-F4B3725AE7A2}" type="parTrans" cxnId="{9E30CB81-1B71-4A17-BC15-53474AC460CE}">
      <dgm:prSet/>
      <dgm:spPr/>
      <dgm:t>
        <a:bodyPr/>
        <a:lstStyle/>
        <a:p>
          <a:endParaRPr lang="ru-RU"/>
        </a:p>
      </dgm:t>
    </dgm:pt>
    <dgm:pt modelId="{4C0938A9-910D-4BA1-B4F8-B3F8DB78ECD3}" type="sibTrans" cxnId="{9E30CB81-1B71-4A17-BC15-53474AC460CE}">
      <dgm:prSet/>
      <dgm:spPr/>
      <dgm:t>
        <a:bodyPr/>
        <a:lstStyle/>
        <a:p>
          <a:endParaRPr lang="ru-RU"/>
        </a:p>
      </dgm:t>
    </dgm:pt>
    <dgm:pt modelId="{26D2A39B-EBD0-4D88-A50A-85FD8346F4B4}">
      <dgm:prSet custT="1"/>
      <dgm:spPr/>
      <dgm:t>
        <a:bodyPr/>
        <a:lstStyle/>
        <a:p>
          <a:r>
            <a:rPr lang="ru-RU" sz="1400" b="1" dirty="0">
              <a:latin typeface="+mj-lt"/>
              <a:cs typeface="Times New Roman" panose="02020603050405020304" pitchFamily="18" charset="0"/>
            </a:rPr>
            <a:t>Подтвержденные гипотезы:</a:t>
          </a:r>
          <a:endParaRPr lang="ru-RU" sz="1400" dirty="0">
            <a:latin typeface="+mj-lt"/>
            <a:cs typeface="Times New Roman" panose="02020603050405020304" pitchFamily="18" charset="0"/>
          </a:endParaRPr>
        </a:p>
      </dgm:t>
    </dgm:pt>
    <dgm:pt modelId="{64B3E09C-6E74-48F0-B90F-F8824691B541}" type="parTrans" cxnId="{B2859725-3273-4A32-887B-634242AA268A}">
      <dgm:prSet/>
      <dgm:spPr/>
      <dgm:t>
        <a:bodyPr/>
        <a:lstStyle/>
        <a:p>
          <a:endParaRPr lang="ru-RU"/>
        </a:p>
      </dgm:t>
    </dgm:pt>
    <dgm:pt modelId="{F57D8865-DD7E-400B-9682-4E7858F91257}" type="sibTrans" cxnId="{B2859725-3273-4A32-887B-634242AA268A}">
      <dgm:prSet/>
      <dgm:spPr/>
      <dgm:t>
        <a:bodyPr/>
        <a:lstStyle/>
        <a:p>
          <a:endParaRPr lang="ru-RU"/>
        </a:p>
      </dgm:t>
    </dgm:pt>
    <dgm:pt modelId="{5DE93EEE-C511-40E7-B15F-96740FCBE6B2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ru-RU" sz="1400" dirty="0">
              <a:latin typeface="+mn-lt"/>
              <a:cs typeface="Times New Roman" panose="02020603050405020304" pitchFamily="18" charset="0"/>
            </a:rPr>
            <a:t>1. Клиент с низким кредитным рейтингом с большей вероятностью покинет банк. </a:t>
          </a:r>
        </a:p>
        <a:p>
          <a:r>
            <a:rPr lang="ru-RU" sz="1400" dirty="0">
              <a:latin typeface="+mn-lt"/>
              <a:cs typeface="Times New Roman" panose="02020603050405020304" pitchFamily="18" charset="0"/>
            </a:rPr>
            <a:t>Эта вероятность работает для клиентов с самым низким кредитным рейтингом – от 350 до 500. </a:t>
          </a:r>
        </a:p>
      </dgm:t>
    </dgm:pt>
    <dgm:pt modelId="{846F4BB2-402E-4BAA-8498-5E6A12DA66FC}" type="parTrans" cxnId="{64D25792-9933-4B09-B71D-149E3441418C}">
      <dgm:prSet/>
      <dgm:spPr/>
      <dgm:t>
        <a:bodyPr/>
        <a:lstStyle/>
        <a:p>
          <a:endParaRPr lang="ru-RU"/>
        </a:p>
      </dgm:t>
    </dgm:pt>
    <dgm:pt modelId="{E87A86DF-4123-41D9-B27E-4CD3A566B3B3}" type="sibTrans" cxnId="{64D25792-9933-4B09-B71D-149E3441418C}">
      <dgm:prSet/>
      <dgm:spPr/>
      <dgm:t>
        <a:bodyPr/>
        <a:lstStyle/>
        <a:p>
          <a:endParaRPr lang="ru-RU"/>
        </a:p>
      </dgm:t>
    </dgm:pt>
    <dgm:pt modelId="{FC0A8D39-A81D-4E92-A1DA-9BF3B6F3E2AB}">
      <dgm:prSet custT="1"/>
      <dgm:spPr/>
      <dgm:t>
        <a:bodyPr/>
        <a:lstStyle/>
        <a:p>
          <a:r>
            <a:rPr lang="ru-RU" sz="1400" dirty="0">
              <a:latin typeface="+mn-lt"/>
              <a:cs typeface="Times New Roman" panose="02020603050405020304" pitchFamily="18" charset="0"/>
            </a:rPr>
            <a:t>2. География клиентов оказывает влияние на склонность покидать банк. </a:t>
          </a:r>
        </a:p>
        <a:p>
          <a:r>
            <a:rPr lang="ru-RU" sz="1400" dirty="0">
              <a:latin typeface="+mn-lt"/>
              <a:cs typeface="Times New Roman" panose="02020603050405020304" pitchFamily="18" charset="0"/>
            </a:rPr>
            <a:t>Клиенты из Германии чаще покидают банк (32%), чем клиенты Франции (16%) и Испании (17%).</a:t>
          </a:r>
        </a:p>
      </dgm:t>
    </dgm:pt>
    <dgm:pt modelId="{86814C30-CE33-45B9-AC1C-73DAA0A4D146}" type="parTrans" cxnId="{F8FDF18E-1845-432A-B857-91B620DB8A04}">
      <dgm:prSet/>
      <dgm:spPr/>
      <dgm:t>
        <a:bodyPr/>
        <a:lstStyle/>
        <a:p>
          <a:endParaRPr lang="ru-RU"/>
        </a:p>
      </dgm:t>
    </dgm:pt>
    <dgm:pt modelId="{8C1014FF-B849-4644-9FEC-BBDF2CA80598}" type="sibTrans" cxnId="{F8FDF18E-1845-432A-B857-91B620DB8A04}">
      <dgm:prSet/>
      <dgm:spPr/>
      <dgm:t>
        <a:bodyPr/>
        <a:lstStyle/>
        <a:p>
          <a:endParaRPr lang="ru-RU"/>
        </a:p>
      </dgm:t>
    </dgm:pt>
    <dgm:pt modelId="{07938393-6E74-4DDA-9C44-6A4C355B1DD5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ru-RU" sz="1400" dirty="0">
              <a:latin typeface="+mn-lt"/>
              <a:cs typeface="Times New Roman" panose="02020603050405020304" pitchFamily="18" charset="0"/>
            </a:rPr>
            <a:t>3. Активные клиенты банка реже покидают банк. Отток активных клиентов составляет 14%, в то время как неактивных – 27%.</a:t>
          </a:r>
        </a:p>
      </dgm:t>
    </dgm:pt>
    <dgm:pt modelId="{3E39937D-1547-4D1C-9F20-C6B3D527936D}" type="parTrans" cxnId="{3675FE1E-E92C-4BC8-A998-1BD282A99DC3}">
      <dgm:prSet/>
      <dgm:spPr/>
      <dgm:t>
        <a:bodyPr/>
        <a:lstStyle/>
        <a:p>
          <a:endParaRPr lang="ru-RU"/>
        </a:p>
      </dgm:t>
    </dgm:pt>
    <dgm:pt modelId="{EC1269A5-FF08-4DA6-ACF9-86FF0D8C6F91}" type="sibTrans" cxnId="{3675FE1E-E92C-4BC8-A998-1BD282A99DC3}">
      <dgm:prSet/>
      <dgm:spPr/>
      <dgm:t>
        <a:bodyPr/>
        <a:lstStyle/>
        <a:p>
          <a:endParaRPr lang="ru-RU"/>
        </a:p>
      </dgm:t>
    </dgm:pt>
    <dgm:pt modelId="{ABED8129-1F70-4931-B6EC-8FF2292297BD}">
      <dgm:prSet custT="1"/>
      <dgm:spPr/>
      <dgm:t>
        <a:bodyPr/>
        <a:lstStyle/>
        <a:p>
          <a:r>
            <a:rPr lang="ru-RU" sz="1400" b="1" dirty="0">
              <a:latin typeface="+mj-lt"/>
              <a:cs typeface="Times New Roman" panose="02020603050405020304" pitchFamily="18" charset="0"/>
            </a:rPr>
            <a:t>Неподтверждённые гипотезы</a:t>
          </a:r>
          <a:r>
            <a:rPr lang="ru-RU" sz="1400" b="1" dirty="0">
              <a:latin typeface="+mj-lt"/>
            </a:rPr>
            <a:t>:</a:t>
          </a:r>
          <a:endParaRPr lang="ru-RU" sz="1400" dirty="0">
            <a:latin typeface="+mj-lt"/>
          </a:endParaRPr>
        </a:p>
      </dgm:t>
    </dgm:pt>
    <dgm:pt modelId="{8C0C6147-6B8E-427B-9775-6B3F162D034E}" type="parTrans" cxnId="{C4D63944-EC00-4F61-A753-553D3FD0CC89}">
      <dgm:prSet/>
      <dgm:spPr/>
      <dgm:t>
        <a:bodyPr/>
        <a:lstStyle/>
        <a:p>
          <a:endParaRPr lang="ru-RU"/>
        </a:p>
      </dgm:t>
    </dgm:pt>
    <dgm:pt modelId="{AF44962A-343B-4EA7-9206-92436379F398}" type="sibTrans" cxnId="{C4D63944-EC00-4F61-A753-553D3FD0CC89}">
      <dgm:prSet/>
      <dgm:spPr/>
      <dgm:t>
        <a:bodyPr/>
        <a:lstStyle/>
        <a:p>
          <a:endParaRPr lang="ru-RU"/>
        </a:p>
      </dgm:t>
    </dgm:pt>
    <dgm:pt modelId="{952988F8-5059-47A6-9130-542C175924EA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ru-RU" sz="1400" dirty="0">
              <a:latin typeface="+mn-lt"/>
              <a:cs typeface="Times New Roman" panose="02020603050405020304" pitchFamily="18" charset="0"/>
            </a:rPr>
            <a:t>1. Клиенты старших возрастных групп реже покидают банк, чем молодые. </a:t>
          </a:r>
        </a:p>
        <a:p>
          <a:r>
            <a:rPr lang="ru-RU" sz="1400" dirty="0">
              <a:latin typeface="+mn-lt"/>
              <a:cs typeface="Times New Roman" panose="02020603050405020304" pitchFamily="18" charset="0"/>
            </a:rPr>
            <a:t>Наибольший отток клиентов характерен для возрастной группы 40-59 лет – 37%</a:t>
          </a:r>
        </a:p>
      </dgm:t>
    </dgm:pt>
    <dgm:pt modelId="{EED87C45-BCA8-4705-9DE8-39B094BC1BAB}" type="parTrans" cxnId="{FA39F8C2-043C-49FC-AF55-56D6C9798C8B}">
      <dgm:prSet/>
      <dgm:spPr/>
      <dgm:t>
        <a:bodyPr/>
        <a:lstStyle/>
        <a:p>
          <a:endParaRPr lang="ru-RU"/>
        </a:p>
      </dgm:t>
    </dgm:pt>
    <dgm:pt modelId="{A0FA700B-BAA8-48D1-8D71-4ABAA57585CC}" type="sibTrans" cxnId="{FA39F8C2-043C-49FC-AF55-56D6C9798C8B}">
      <dgm:prSet/>
      <dgm:spPr/>
      <dgm:t>
        <a:bodyPr/>
        <a:lstStyle/>
        <a:p>
          <a:endParaRPr lang="ru-RU"/>
        </a:p>
      </dgm:t>
    </dgm:pt>
    <dgm:pt modelId="{CBDF7694-14B5-46D9-A4C2-971319C2DC55}">
      <dgm:prSet custT="1"/>
      <dgm:spPr/>
      <dgm:t>
        <a:bodyPr/>
        <a:lstStyle/>
        <a:p>
          <a:r>
            <a:rPr lang="ru-RU" sz="1400" dirty="0">
              <a:latin typeface="+mn-lt"/>
              <a:cs typeface="Times New Roman" panose="02020603050405020304" pitchFamily="18" charset="0"/>
            </a:rPr>
            <a:t>2. Пол клиентов не оказывает значительного влияния на склонность покидать банк. </a:t>
          </a:r>
        </a:p>
        <a:p>
          <a:r>
            <a:rPr lang="ru-RU" sz="1400" dirty="0">
              <a:latin typeface="+mn-lt"/>
              <a:cs typeface="Times New Roman" panose="02020603050405020304" pitchFamily="18" charset="0"/>
            </a:rPr>
            <a:t>Женщины (25%) покидают банк чаще, чем мужчины (16%).  </a:t>
          </a:r>
          <a:endParaRPr lang="ru-RU" sz="1400" dirty="0">
            <a:latin typeface="+mn-lt"/>
          </a:endParaRPr>
        </a:p>
      </dgm:t>
    </dgm:pt>
    <dgm:pt modelId="{843050B6-21F4-477C-91BB-0CDC931D3BDF}" type="parTrans" cxnId="{D66EC48E-85C8-4F7B-8F86-A73DAB7E8253}">
      <dgm:prSet/>
      <dgm:spPr/>
      <dgm:t>
        <a:bodyPr/>
        <a:lstStyle/>
        <a:p>
          <a:endParaRPr lang="ru-RU"/>
        </a:p>
      </dgm:t>
    </dgm:pt>
    <dgm:pt modelId="{7F1146EE-E73A-4E41-9DDA-4F17F07AFAF6}" type="sibTrans" cxnId="{D66EC48E-85C8-4F7B-8F86-A73DAB7E8253}">
      <dgm:prSet/>
      <dgm:spPr/>
      <dgm:t>
        <a:bodyPr/>
        <a:lstStyle/>
        <a:p>
          <a:endParaRPr lang="ru-RU"/>
        </a:p>
      </dgm:t>
    </dgm:pt>
    <dgm:pt modelId="{0EB5F718-AAB4-4A5D-89F4-421143EA4F0B}" type="pres">
      <dgm:prSet presAssocID="{B8AAEF87-3034-4675-899D-43051C7D65B3}" presName="linear" presStyleCnt="0">
        <dgm:presLayoutVars>
          <dgm:animLvl val="lvl"/>
          <dgm:resizeHandles val="exact"/>
        </dgm:presLayoutVars>
      </dgm:prSet>
      <dgm:spPr/>
    </dgm:pt>
    <dgm:pt modelId="{882E7BDA-4262-455B-A21D-0842CDFCA555}" type="pres">
      <dgm:prSet presAssocID="{EEA85283-B5A2-4C6A-A66E-86B42A3C32D9}" presName="parentText" presStyleLbl="node1" presStyleIdx="0" presStyleCnt="8" custScaleY="113829">
        <dgm:presLayoutVars>
          <dgm:chMax val="0"/>
          <dgm:bulletEnabled val="1"/>
        </dgm:presLayoutVars>
      </dgm:prSet>
      <dgm:spPr/>
    </dgm:pt>
    <dgm:pt modelId="{382A98D3-EFB6-41CC-837C-7C02EE7E703B}" type="pres">
      <dgm:prSet presAssocID="{4C0938A9-910D-4BA1-B4F8-B3F8DB78ECD3}" presName="spacer" presStyleCnt="0"/>
      <dgm:spPr/>
    </dgm:pt>
    <dgm:pt modelId="{99114B19-0DB9-400A-88A1-09871FD6BEEC}" type="pres">
      <dgm:prSet presAssocID="{26D2A39B-EBD0-4D88-A50A-85FD8346F4B4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A5FB8C29-6C31-4624-B807-BAA5F66D5BF5}" type="pres">
      <dgm:prSet presAssocID="{F57D8865-DD7E-400B-9682-4E7858F91257}" presName="spacer" presStyleCnt="0"/>
      <dgm:spPr/>
    </dgm:pt>
    <dgm:pt modelId="{BE8BBC10-FFB3-4992-B03A-0A235D7642AD}" type="pres">
      <dgm:prSet presAssocID="{5DE93EEE-C511-40E7-B15F-96740FCBE6B2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D09E2362-666D-4A50-A3AD-40F710906CD6}" type="pres">
      <dgm:prSet presAssocID="{E87A86DF-4123-41D9-B27E-4CD3A566B3B3}" presName="spacer" presStyleCnt="0"/>
      <dgm:spPr/>
    </dgm:pt>
    <dgm:pt modelId="{7031F0F7-64FE-4590-8AA3-07BFAE8BA764}" type="pres">
      <dgm:prSet presAssocID="{FC0A8D39-A81D-4E92-A1DA-9BF3B6F3E2A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9AA5C928-0F53-4642-B549-AA5959AC9F94}" type="pres">
      <dgm:prSet presAssocID="{8C1014FF-B849-4644-9FEC-BBDF2CA80598}" presName="spacer" presStyleCnt="0"/>
      <dgm:spPr/>
    </dgm:pt>
    <dgm:pt modelId="{D439DFB6-99DD-4F47-9D4F-273353881971}" type="pres">
      <dgm:prSet presAssocID="{07938393-6E74-4DDA-9C44-6A4C355B1DD5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18796040-DC32-4A48-9263-75DA9EA042FF}" type="pres">
      <dgm:prSet presAssocID="{EC1269A5-FF08-4DA6-ACF9-86FF0D8C6F91}" presName="spacer" presStyleCnt="0"/>
      <dgm:spPr/>
    </dgm:pt>
    <dgm:pt modelId="{79E5BE11-4853-44F2-8D2E-4B9DA0014671}" type="pres">
      <dgm:prSet presAssocID="{ABED8129-1F70-4931-B6EC-8FF2292297BD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98CC551-EA61-4649-94E6-505471D707FA}" type="pres">
      <dgm:prSet presAssocID="{AF44962A-343B-4EA7-9206-92436379F398}" presName="spacer" presStyleCnt="0"/>
      <dgm:spPr/>
    </dgm:pt>
    <dgm:pt modelId="{9832367B-9503-4C7C-AAAB-141F1B343692}" type="pres">
      <dgm:prSet presAssocID="{952988F8-5059-47A6-9130-542C175924EA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1BFD0AF6-F5C0-4FFD-8715-4317D20223C1}" type="pres">
      <dgm:prSet presAssocID="{A0FA700B-BAA8-48D1-8D71-4ABAA57585CC}" presName="spacer" presStyleCnt="0"/>
      <dgm:spPr/>
    </dgm:pt>
    <dgm:pt modelId="{D190E080-2F02-4798-BFD6-0F154EFD1549}" type="pres">
      <dgm:prSet presAssocID="{CBDF7694-14B5-46D9-A4C2-971319C2DC55}" presName="parentText" presStyleLbl="node1" presStyleIdx="7" presStyleCnt="8" custScaleY="78411">
        <dgm:presLayoutVars>
          <dgm:chMax val="0"/>
          <dgm:bulletEnabled val="1"/>
        </dgm:presLayoutVars>
      </dgm:prSet>
      <dgm:spPr/>
    </dgm:pt>
  </dgm:ptLst>
  <dgm:cxnLst>
    <dgm:cxn modelId="{4C52BA06-DEA8-4AF2-93F7-4E6A23B73948}" type="presOf" srcId="{07938393-6E74-4DDA-9C44-6A4C355B1DD5}" destId="{D439DFB6-99DD-4F47-9D4F-273353881971}" srcOrd="0" destOrd="0" presId="urn:microsoft.com/office/officeart/2005/8/layout/vList2"/>
    <dgm:cxn modelId="{C9ACD40D-2E94-44A2-8C86-8274674B1424}" type="presOf" srcId="{B8AAEF87-3034-4675-899D-43051C7D65B3}" destId="{0EB5F718-AAB4-4A5D-89F4-421143EA4F0B}" srcOrd="0" destOrd="0" presId="urn:microsoft.com/office/officeart/2005/8/layout/vList2"/>
    <dgm:cxn modelId="{3675FE1E-E92C-4BC8-A998-1BD282A99DC3}" srcId="{B8AAEF87-3034-4675-899D-43051C7D65B3}" destId="{07938393-6E74-4DDA-9C44-6A4C355B1DD5}" srcOrd="4" destOrd="0" parTransId="{3E39937D-1547-4D1C-9F20-C6B3D527936D}" sibTransId="{EC1269A5-FF08-4DA6-ACF9-86FF0D8C6F91}"/>
    <dgm:cxn modelId="{B2859725-3273-4A32-887B-634242AA268A}" srcId="{B8AAEF87-3034-4675-899D-43051C7D65B3}" destId="{26D2A39B-EBD0-4D88-A50A-85FD8346F4B4}" srcOrd="1" destOrd="0" parTransId="{64B3E09C-6E74-48F0-B90F-F8824691B541}" sibTransId="{F57D8865-DD7E-400B-9682-4E7858F91257}"/>
    <dgm:cxn modelId="{DF910937-B3DB-45A6-BEA0-49B8022A4DA2}" type="presOf" srcId="{CBDF7694-14B5-46D9-A4C2-971319C2DC55}" destId="{D190E080-2F02-4798-BFD6-0F154EFD1549}" srcOrd="0" destOrd="0" presId="urn:microsoft.com/office/officeart/2005/8/layout/vList2"/>
    <dgm:cxn modelId="{C4D63944-EC00-4F61-A753-553D3FD0CC89}" srcId="{B8AAEF87-3034-4675-899D-43051C7D65B3}" destId="{ABED8129-1F70-4931-B6EC-8FF2292297BD}" srcOrd="5" destOrd="0" parTransId="{8C0C6147-6B8E-427B-9775-6B3F162D034E}" sibTransId="{AF44962A-343B-4EA7-9206-92436379F398}"/>
    <dgm:cxn modelId="{479C6765-B20D-4FAB-8F8A-DA29790F9A8C}" type="presOf" srcId="{26D2A39B-EBD0-4D88-A50A-85FD8346F4B4}" destId="{99114B19-0DB9-400A-88A1-09871FD6BEEC}" srcOrd="0" destOrd="0" presId="urn:microsoft.com/office/officeart/2005/8/layout/vList2"/>
    <dgm:cxn modelId="{51343F59-17C8-4275-8616-55B0086A38D4}" type="presOf" srcId="{5DE93EEE-C511-40E7-B15F-96740FCBE6B2}" destId="{BE8BBC10-FFB3-4992-B03A-0A235D7642AD}" srcOrd="0" destOrd="0" presId="urn:microsoft.com/office/officeart/2005/8/layout/vList2"/>
    <dgm:cxn modelId="{9E30CB81-1B71-4A17-BC15-53474AC460CE}" srcId="{B8AAEF87-3034-4675-899D-43051C7D65B3}" destId="{EEA85283-B5A2-4C6A-A66E-86B42A3C32D9}" srcOrd="0" destOrd="0" parTransId="{0F73453A-C4D2-483E-906C-F4B3725AE7A2}" sibTransId="{4C0938A9-910D-4BA1-B4F8-B3F8DB78ECD3}"/>
    <dgm:cxn modelId="{882CC88A-D1BA-4B5C-BDE4-36CADC58EF3C}" type="presOf" srcId="{ABED8129-1F70-4931-B6EC-8FF2292297BD}" destId="{79E5BE11-4853-44F2-8D2E-4B9DA0014671}" srcOrd="0" destOrd="0" presId="urn:microsoft.com/office/officeart/2005/8/layout/vList2"/>
    <dgm:cxn modelId="{D66EC48E-85C8-4F7B-8F86-A73DAB7E8253}" srcId="{B8AAEF87-3034-4675-899D-43051C7D65B3}" destId="{CBDF7694-14B5-46D9-A4C2-971319C2DC55}" srcOrd="7" destOrd="0" parTransId="{843050B6-21F4-477C-91BB-0CDC931D3BDF}" sibTransId="{7F1146EE-E73A-4E41-9DDA-4F17F07AFAF6}"/>
    <dgm:cxn modelId="{F8FDF18E-1845-432A-B857-91B620DB8A04}" srcId="{B8AAEF87-3034-4675-899D-43051C7D65B3}" destId="{FC0A8D39-A81D-4E92-A1DA-9BF3B6F3E2AB}" srcOrd="3" destOrd="0" parTransId="{86814C30-CE33-45B9-AC1C-73DAA0A4D146}" sibTransId="{8C1014FF-B849-4644-9FEC-BBDF2CA80598}"/>
    <dgm:cxn modelId="{64D25792-9933-4B09-B71D-149E3441418C}" srcId="{B8AAEF87-3034-4675-899D-43051C7D65B3}" destId="{5DE93EEE-C511-40E7-B15F-96740FCBE6B2}" srcOrd="2" destOrd="0" parTransId="{846F4BB2-402E-4BAA-8498-5E6A12DA66FC}" sibTransId="{E87A86DF-4123-41D9-B27E-4CD3A566B3B3}"/>
    <dgm:cxn modelId="{215A3495-FD5D-4D87-BE13-D3A46CEF52A8}" type="presOf" srcId="{EEA85283-B5A2-4C6A-A66E-86B42A3C32D9}" destId="{882E7BDA-4262-455B-A21D-0842CDFCA555}" srcOrd="0" destOrd="0" presId="urn:microsoft.com/office/officeart/2005/8/layout/vList2"/>
    <dgm:cxn modelId="{CA2821C2-EE6F-4C67-81F3-F15314E24C1A}" type="presOf" srcId="{952988F8-5059-47A6-9130-542C175924EA}" destId="{9832367B-9503-4C7C-AAAB-141F1B343692}" srcOrd="0" destOrd="0" presId="urn:microsoft.com/office/officeart/2005/8/layout/vList2"/>
    <dgm:cxn modelId="{FA39F8C2-043C-49FC-AF55-56D6C9798C8B}" srcId="{B8AAEF87-3034-4675-899D-43051C7D65B3}" destId="{952988F8-5059-47A6-9130-542C175924EA}" srcOrd="6" destOrd="0" parTransId="{EED87C45-BCA8-4705-9DE8-39B094BC1BAB}" sibTransId="{A0FA700B-BAA8-48D1-8D71-4ABAA57585CC}"/>
    <dgm:cxn modelId="{219E73D1-9DEF-438A-B218-4EA6F55ECECB}" type="presOf" srcId="{FC0A8D39-A81D-4E92-A1DA-9BF3B6F3E2AB}" destId="{7031F0F7-64FE-4590-8AA3-07BFAE8BA764}" srcOrd="0" destOrd="0" presId="urn:microsoft.com/office/officeart/2005/8/layout/vList2"/>
    <dgm:cxn modelId="{26A7B1AA-6AB6-4881-BCF7-9732B9094199}" type="presParOf" srcId="{0EB5F718-AAB4-4A5D-89F4-421143EA4F0B}" destId="{882E7BDA-4262-455B-A21D-0842CDFCA555}" srcOrd="0" destOrd="0" presId="urn:microsoft.com/office/officeart/2005/8/layout/vList2"/>
    <dgm:cxn modelId="{33CAEF9E-C26D-45A3-A7B2-C3E513FBAFCE}" type="presParOf" srcId="{0EB5F718-AAB4-4A5D-89F4-421143EA4F0B}" destId="{382A98D3-EFB6-41CC-837C-7C02EE7E703B}" srcOrd="1" destOrd="0" presId="urn:microsoft.com/office/officeart/2005/8/layout/vList2"/>
    <dgm:cxn modelId="{3C0B2783-ABB8-490C-BB08-112A5B9972CE}" type="presParOf" srcId="{0EB5F718-AAB4-4A5D-89F4-421143EA4F0B}" destId="{99114B19-0DB9-400A-88A1-09871FD6BEEC}" srcOrd="2" destOrd="0" presId="urn:microsoft.com/office/officeart/2005/8/layout/vList2"/>
    <dgm:cxn modelId="{71A0AA9D-C116-413A-A0EB-D5C5EB5E58F7}" type="presParOf" srcId="{0EB5F718-AAB4-4A5D-89F4-421143EA4F0B}" destId="{A5FB8C29-6C31-4624-B807-BAA5F66D5BF5}" srcOrd="3" destOrd="0" presId="urn:microsoft.com/office/officeart/2005/8/layout/vList2"/>
    <dgm:cxn modelId="{8C7ED804-2FC0-4602-BE87-5BA4617A3D28}" type="presParOf" srcId="{0EB5F718-AAB4-4A5D-89F4-421143EA4F0B}" destId="{BE8BBC10-FFB3-4992-B03A-0A235D7642AD}" srcOrd="4" destOrd="0" presId="urn:microsoft.com/office/officeart/2005/8/layout/vList2"/>
    <dgm:cxn modelId="{6EAB7D52-B492-42F8-BCFE-37814D1AE059}" type="presParOf" srcId="{0EB5F718-AAB4-4A5D-89F4-421143EA4F0B}" destId="{D09E2362-666D-4A50-A3AD-40F710906CD6}" srcOrd="5" destOrd="0" presId="urn:microsoft.com/office/officeart/2005/8/layout/vList2"/>
    <dgm:cxn modelId="{8E7FD4E7-1B06-4D9C-B42F-ED7CB86D45A1}" type="presParOf" srcId="{0EB5F718-AAB4-4A5D-89F4-421143EA4F0B}" destId="{7031F0F7-64FE-4590-8AA3-07BFAE8BA764}" srcOrd="6" destOrd="0" presId="urn:microsoft.com/office/officeart/2005/8/layout/vList2"/>
    <dgm:cxn modelId="{8DA15F12-D2F6-4DE0-91A9-12618B547365}" type="presParOf" srcId="{0EB5F718-AAB4-4A5D-89F4-421143EA4F0B}" destId="{9AA5C928-0F53-4642-B549-AA5959AC9F94}" srcOrd="7" destOrd="0" presId="urn:microsoft.com/office/officeart/2005/8/layout/vList2"/>
    <dgm:cxn modelId="{3960D030-F655-4D19-BC80-5DEF8FA6CB2A}" type="presParOf" srcId="{0EB5F718-AAB4-4A5D-89F4-421143EA4F0B}" destId="{D439DFB6-99DD-4F47-9D4F-273353881971}" srcOrd="8" destOrd="0" presId="urn:microsoft.com/office/officeart/2005/8/layout/vList2"/>
    <dgm:cxn modelId="{FE37C427-CC31-498B-B44B-720B7A3526B3}" type="presParOf" srcId="{0EB5F718-AAB4-4A5D-89F4-421143EA4F0B}" destId="{18796040-DC32-4A48-9263-75DA9EA042FF}" srcOrd="9" destOrd="0" presId="urn:microsoft.com/office/officeart/2005/8/layout/vList2"/>
    <dgm:cxn modelId="{1A161FCB-515A-443D-9FBB-402E6A50405A}" type="presParOf" srcId="{0EB5F718-AAB4-4A5D-89F4-421143EA4F0B}" destId="{79E5BE11-4853-44F2-8D2E-4B9DA0014671}" srcOrd="10" destOrd="0" presId="urn:microsoft.com/office/officeart/2005/8/layout/vList2"/>
    <dgm:cxn modelId="{E883FB65-FC22-4A48-8C92-447EC605FFB6}" type="presParOf" srcId="{0EB5F718-AAB4-4A5D-89F4-421143EA4F0B}" destId="{698CC551-EA61-4649-94E6-505471D707FA}" srcOrd="11" destOrd="0" presId="urn:microsoft.com/office/officeart/2005/8/layout/vList2"/>
    <dgm:cxn modelId="{20112624-2530-4E52-92BA-392179D814DF}" type="presParOf" srcId="{0EB5F718-AAB4-4A5D-89F4-421143EA4F0B}" destId="{9832367B-9503-4C7C-AAAB-141F1B343692}" srcOrd="12" destOrd="0" presId="urn:microsoft.com/office/officeart/2005/8/layout/vList2"/>
    <dgm:cxn modelId="{4D1F832D-62B5-497A-AC46-CFC539B338A5}" type="presParOf" srcId="{0EB5F718-AAB4-4A5D-89F4-421143EA4F0B}" destId="{1BFD0AF6-F5C0-4FFD-8715-4317D20223C1}" srcOrd="13" destOrd="0" presId="urn:microsoft.com/office/officeart/2005/8/layout/vList2"/>
    <dgm:cxn modelId="{BF8AA49E-2B78-4F20-8CF3-F5CC4225C2F4}" type="presParOf" srcId="{0EB5F718-AAB4-4A5D-89F4-421143EA4F0B}" destId="{D190E080-2F02-4798-BFD6-0F154EFD1549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8D89FEE-0AAF-45C6-ADDD-A18BB92A44A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6C859AA-69A4-4D46-8372-C98A61FB42E0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algn="ctr"/>
          <a:r>
            <a:rPr lang="ru-RU" dirty="0">
              <a:latin typeface="+mj-lt"/>
              <a:cs typeface="Times New Roman" panose="02020603050405020304" pitchFamily="18" charset="0"/>
            </a:rPr>
            <a:t>Выводы (продолжение):</a:t>
          </a:r>
        </a:p>
      </dgm:t>
    </dgm:pt>
    <dgm:pt modelId="{A80593A5-BC79-4CCE-840B-05B8F5E13382}" type="parTrans" cxnId="{3E2BFD93-E34F-4D94-A123-847102F8F54C}">
      <dgm:prSet/>
      <dgm:spPr/>
      <dgm:t>
        <a:bodyPr/>
        <a:lstStyle/>
        <a:p>
          <a:pPr algn="ctr"/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AAE67F-C7EF-4957-98B3-371033B584EF}" type="sibTrans" cxnId="{3E2BFD93-E34F-4D94-A123-847102F8F54C}">
      <dgm:prSet/>
      <dgm:spPr/>
      <dgm:t>
        <a:bodyPr/>
        <a:lstStyle/>
        <a:p>
          <a:pPr algn="ctr"/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487C68-EEF3-4F7D-99F3-B624CB4BD626}" type="pres">
      <dgm:prSet presAssocID="{38D89FEE-0AAF-45C6-ADDD-A18BB92A44A8}" presName="linear" presStyleCnt="0">
        <dgm:presLayoutVars>
          <dgm:animLvl val="lvl"/>
          <dgm:resizeHandles val="exact"/>
        </dgm:presLayoutVars>
      </dgm:prSet>
      <dgm:spPr/>
    </dgm:pt>
    <dgm:pt modelId="{136D9ED7-330B-48E3-A8D2-6A22C38E891D}" type="pres">
      <dgm:prSet presAssocID="{C6C859AA-69A4-4D46-8372-C98A61FB42E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FF3A66A-F368-4A31-893E-C8CF6144B34C}" type="presOf" srcId="{C6C859AA-69A4-4D46-8372-C98A61FB42E0}" destId="{136D9ED7-330B-48E3-A8D2-6A22C38E891D}" srcOrd="0" destOrd="0" presId="urn:microsoft.com/office/officeart/2005/8/layout/vList2"/>
    <dgm:cxn modelId="{3E2BFD93-E34F-4D94-A123-847102F8F54C}" srcId="{38D89FEE-0AAF-45C6-ADDD-A18BB92A44A8}" destId="{C6C859AA-69A4-4D46-8372-C98A61FB42E0}" srcOrd="0" destOrd="0" parTransId="{A80593A5-BC79-4CCE-840B-05B8F5E13382}" sibTransId="{69AAE67F-C7EF-4957-98B3-371033B584EF}"/>
    <dgm:cxn modelId="{E99F9DCD-FACC-43EB-8AB9-6049A6119185}" type="presOf" srcId="{38D89FEE-0AAF-45C6-ADDD-A18BB92A44A8}" destId="{17487C68-EEF3-4F7D-99F3-B624CB4BD626}" srcOrd="0" destOrd="0" presId="urn:microsoft.com/office/officeart/2005/8/layout/vList2"/>
    <dgm:cxn modelId="{2101BBF0-26AA-495F-8B38-461474F4D1E6}" type="presParOf" srcId="{17487C68-EEF3-4F7D-99F3-B624CB4BD626}" destId="{136D9ED7-330B-48E3-A8D2-6A22C38E891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27A4F8D-45D2-47A8-8216-1F12C93DE68B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BF0472F-1110-4181-ACC5-B4D5432F0E66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ru-RU" dirty="0">
              <a:latin typeface="+mn-lt"/>
              <a:cs typeface="Times New Roman" panose="02020603050405020304" pitchFamily="18" charset="0"/>
            </a:rPr>
            <a:t>3. Чем больше стаж клиента, тем реже он покидает банк. Не выявлено такой зависимости. </a:t>
          </a:r>
        </a:p>
      </dgm:t>
    </dgm:pt>
    <dgm:pt modelId="{13D222D7-E1F0-4293-93F1-876013F3E09B}" type="parTrans" cxnId="{2D4EA761-4FB8-40C0-8E36-9BF28AA64339}">
      <dgm:prSet/>
      <dgm:spPr/>
      <dgm:t>
        <a:bodyPr/>
        <a:lstStyle/>
        <a:p>
          <a:endParaRPr lang="ru-RU"/>
        </a:p>
      </dgm:t>
    </dgm:pt>
    <dgm:pt modelId="{251E799A-1FEE-432E-9CE3-5FFFEC46D5E1}" type="sibTrans" cxnId="{2D4EA761-4FB8-40C0-8E36-9BF28AA64339}">
      <dgm:prSet/>
      <dgm:spPr/>
      <dgm:t>
        <a:bodyPr/>
        <a:lstStyle/>
        <a:p>
          <a:endParaRPr lang="ru-RU"/>
        </a:p>
      </dgm:t>
    </dgm:pt>
    <dgm:pt modelId="{60111333-4BA1-488C-A8B2-FD9F5D6C9EB5}">
      <dgm:prSet/>
      <dgm:spPr/>
      <dgm:t>
        <a:bodyPr/>
        <a:lstStyle/>
        <a:p>
          <a:r>
            <a:rPr lang="ru-RU" dirty="0">
              <a:latin typeface="+mn-lt"/>
              <a:cs typeface="Times New Roman" panose="02020603050405020304" pitchFamily="18" charset="0"/>
            </a:rPr>
            <a:t>4. Чем больше остаток на счете клиента, тем меньше вероятность, что он покинет банк. </a:t>
          </a:r>
        </a:p>
        <a:p>
          <a:r>
            <a:rPr lang="ru-RU" dirty="0">
              <a:latin typeface="+mn-lt"/>
              <a:cs typeface="Times New Roman" panose="02020603050405020304" pitchFamily="18" charset="0"/>
            </a:rPr>
            <a:t>Клиенты с остатком от 100 тыс до 200 тыс и более 200 тыс покидают банк чаще (25% и 56% соответственно).</a:t>
          </a:r>
        </a:p>
      </dgm:t>
    </dgm:pt>
    <dgm:pt modelId="{B4FB863E-422E-4FDA-B730-76F238B4F246}" type="parTrans" cxnId="{0BA6196F-A199-4CF4-8F15-73FEB9685876}">
      <dgm:prSet/>
      <dgm:spPr/>
      <dgm:t>
        <a:bodyPr/>
        <a:lstStyle/>
        <a:p>
          <a:endParaRPr lang="ru-RU"/>
        </a:p>
      </dgm:t>
    </dgm:pt>
    <dgm:pt modelId="{0CB1B6E9-D938-41EC-8D0B-A770391F7AF6}" type="sibTrans" cxnId="{0BA6196F-A199-4CF4-8F15-73FEB9685876}">
      <dgm:prSet/>
      <dgm:spPr/>
      <dgm:t>
        <a:bodyPr/>
        <a:lstStyle/>
        <a:p>
          <a:endParaRPr lang="ru-RU"/>
        </a:p>
      </dgm:t>
    </dgm:pt>
    <dgm:pt modelId="{60836959-A631-48C1-BDA2-EAD9AA6E27AD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ru-RU" dirty="0">
              <a:latin typeface="+mn-lt"/>
            </a:rPr>
            <a:t>5. </a:t>
          </a:r>
          <a:r>
            <a:rPr lang="ru-RU" dirty="0">
              <a:latin typeface="+mn-lt"/>
              <a:cs typeface="Times New Roman" panose="02020603050405020304" pitchFamily="18" charset="0"/>
            </a:rPr>
            <a:t>Чем больше у клиента продуктов банка, тем меньше вероятность, что он покинет банк. </a:t>
          </a:r>
        </a:p>
        <a:p>
          <a:r>
            <a:rPr lang="ru-RU" dirty="0">
              <a:latin typeface="+mn-lt"/>
              <a:cs typeface="Times New Roman" panose="02020603050405020304" pitchFamily="18" charset="0"/>
            </a:rPr>
            <a:t>Клиенты с 4 и 3 продуктами покидают банк чаще (100% и 83%). </a:t>
          </a:r>
        </a:p>
      </dgm:t>
    </dgm:pt>
    <dgm:pt modelId="{194CBE3E-0263-4A39-9FC5-1B0E3D7E8A77}" type="parTrans" cxnId="{BAEF0BDF-D03C-4F3E-AC5B-10D15CF15FD9}">
      <dgm:prSet/>
      <dgm:spPr/>
      <dgm:t>
        <a:bodyPr/>
        <a:lstStyle/>
        <a:p>
          <a:endParaRPr lang="ru-RU"/>
        </a:p>
      </dgm:t>
    </dgm:pt>
    <dgm:pt modelId="{4E888008-69F4-4D78-9564-D92FBF6A05B3}" type="sibTrans" cxnId="{BAEF0BDF-D03C-4F3E-AC5B-10D15CF15FD9}">
      <dgm:prSet/>
      <dgm:spPr/>
      <dgm:t>
        <a:bodyPr/>
        <a:lstStyle/>
        <a:p>
          <a:endParaRPr lang="ru-RU"/>
        </a:p>
      </dgm:t>
    </dgm:pt>
    <dgm:pt modelId="{7218BBB8-2688-44E6-BC09-483B902FF260}">
      <dgm:prSet/>
      <dgm:spPr/>
      <dgm:t>
        <a:bodyPr/>
        <a:lstStyle/>
        <a:p>
          <a:r>
            <a:rPr lang="ru-RU" dirty="0">
              <a:latin typeface="+mn-lt"/>
              <a:cs typeface="Times New Roman" panose="02020603050405020304" pitchFamily="18" charset="0"/>
            </a:rPr>
            <a:t>6. Клиенты, которые используются кредитную карту банка, менее склонны покидать банк. Не выявлено существенной разницы.</a:t>
          </a:r>
        </a:p>
      </dgm:t>
    </dgm:pt>
    <dgm:pt modelId="{D9C63E22-BE4A-45BD-80AB-A59F2849B999}" type="parTrans" cxnId="{EE5AC289-0084-4975-8919-970DE222F0FA}">
      <dgm:prSet/>
      <dgm:spPr/>
      <dgm:t>
        <a:bodyPr/>
        <a:lstStyle/>
        <a:p>
          <a:endParaRPr lang="ru-RU"/>
        </a:p>
      </dgm:t>
    </dgm:pt>
    <dgm:pt modelId="{8384806A-D6A9-4461-9B39-A0CAE886B6F3}" type="sibTrans" cxnId="{EE5AC289-0084-4975-8919-970DE222F0FA}">
      <dgm:prSet/>
      <dgm:spPr/>
      <dgm:t>
        <a:bodyPr/>
        <a:lstStyle/>
        <a:p>
          <a:endParaRPr lang="ru-RU"/>
        </a:p>
      </dgm:t>
    </dgm:pt>
    <dgm:pt modelId="{62BEE9D4-B2E4-4EE2-B74A-568D966F6159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ru-RU" dirty="0">
              <a:latin typeface="+mn-lt"/>
            </a:rPr>
            <a:t>7. </a:t>
          </a:r>
          <a:r>
            <a:rPr lang="ru-RU" dirty="0">
              <a:latin typeface="+mn-lt"/>
              <a:cs typeface="Times New Roman" panose="02020603050405020304" pitchFamily="18" charset="0"/>
            </a:rPr>
            <a:t>Клиенты с более низким доходом чаще покидают банк. Не выявлено зависимости оттока клиентов от величины дохода.</a:t>
          </a:r>
        </a:p>
      </dgm:t>
    </dgm:pt>
    <dgm:pt modelId="{C9E3C603-284B-4E31-B8F4-19C5BD854348}" type="parTrans" cxnId="{F62E52F2-A5ED-4077-9556-5F5897C775D8}">
      <dgm:prSet/>
      <dgm:spPr/>
      <dgm:t>
        <a:bodyPr/>
        <a:lstStyle/>
        <a:p>
          <a:endParaRPr lang="ru-RU"/>
        </a:p>
      </dgm:t>
    </dgm:pt>
    <dgm:pt modelId="{E603A30E-DBDA-46AB-AC3A-C8861AED24C1}" type="sibTrans" cxnId="{F62E52F2-A5ED-4077-9556-5F5897C775D8}">
      <dgm:prSet/>
      <dgm:spPr/>
      <dgm:t>
        <a:bodyPr/>
        <a:lstStyle/>
        <a:p>
          <a:endParaRPr lang="ru-RU"/>
        </a:p>
      </dgm:t>
    </dgm:pt>
    <dgm:pt modelId="{89910C17-116E-4CDE-84F2-98C52D4EBDF7}">
      <dgm:prSet/>
      <dgm:spPr/>
      <dgm:t>
        <a:bodyPr/>
        <a:lstStyle/>
        <a:p>
          <a:r>
            <a:rPr lang="ru-RU" i="1" dirty="0">
              <a:latin typeface="+mn-lt"/>
              <a:cs typeface="Times New Roman" panose="02020603050405020304" pitchFamily="18" charset="0"/>
            </a:rPr>
            <a:t>Более всего склонен к уходу тип клиента:  женщина возрастной группы 40-59 лет из Германии с балансом от 100 до 200 тыс, не активная обладательница кредитной карты. Для этой категории доля оттока 65%, (таких клиентов 173 человека).</a:t>
          </a:r>
        </a:p>
      </dgm:t>
    </dgm:pt>
    <dgm:pt modelId="{A1B17DB3-1473-4A4E-9C64-3B69D79EC9FB}" type="parTrans" cxnId="{76CB6F3A-E563-4440-8757-581DE53A4FCA}">
      <dgm:prSet/>
      <dgm:spPr/>
      <dgm:t>
        <a:bodyPr/>
        <a:lstStyle/>
        <a:p>
          <a:endParaRPr lang="ru-RU"/>
        </a:p>
      </dgm:t>
    </dgm:pt>
    <dgm:pt modelId="{61328287-8DE7-4091-833C-AF9612ACA158}" type="sibTrans" cxnId="{76CB6F3A-E563-4440-8757-581DE53A4FCA}">
      <dgm:prSet/>
      <dgm:spPr/>
      <dgm:t>
        <a:bodyPr/>
        <a:lstStyle/>
        <a:p>
          <a:endParaRPr lang="ru-RU"/>
        </a:p>
      </dgm:t>
    </dgm:pt>
    <dgm:pt modelId="{C7F88E10-D81D-4127-ABAC-F1A48D0B2D9D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ru-RU" i="1" dirty="0">
              <a:latin typeface="+mn-lt"/>
              <a:cs typeface="Times New Roman" panose="02020603050405020304" pitchFamily="18" charset="0"/>
            </a:rPr>
            <a:t>Не склонен покидать банк: мужчина 18-25 лет из Испании с балансом на счёте от 0 до 50 тыс, не активный.</a:t>
          </a:r>
        </a:p>
      </dgm:t>
    </dgm:pt>
    <dgm:pt modelId="{966AEE94-347B-498E-B418-5CA73302A27D}" type="parTrans" cxnId="{B37A210A-17B9-432C-BCA6-932EB9B94B3E}">
      <dgm:prSet/>
      <dgm:spPr/>
      <dgm:t>
        <a:bodyPr/>
        <a:lstStyle/>
        <a:p>
          <a:endParaRPr lang="ru-RU"/>
        </a:p>
      </dgm:t>
    </dgm:pt>
    <dgm:pt modelId="{054E1EB3-2E2D-462B-AA8E-142A8509776C}" type="sibTrans" cxnId="{B37A210A-17B9-432C-BCA6-932EB9B94B3E}">
      <dgm:prSet/>
      <dgm:spPr/>
      <dgm:t>
        <a:bodyPr/>
        <a:lstStyle/>
        <a:p>
          <a:endParaRPr lang="ru-RU"/>
        </a:p>
      </dgm:t>
    </dgm:pt>
    <dgm:pt modelId="{99125995-72A4-40B1-8C79-B417612E8859}" type="pres">
      <dgm:prSet presAssocID="{427A4F8D-45D2-47A8-8216-1F12C93DE68B}" presName="linear" presStyleCnt="0">
        <dgm:presLayoutVars>
          <dgm:animLvl val="lvl"/>
          <dgm:resizeHandles val="exact"/>
        </dgm:presLayoutVars>
      </dgm:prSet>
      <dgm:spPr/>
    </dgm:pt>
    <dgm:pt modelId="{7070C49D-76A6-4407-85D6-95E8A350A5D6}" type="pres">
      <dgm:prSet presAssocID="{DBF0472F-1110-4181-ACC5-B4D5432F0E6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632D4AE-4993-47EB-A2A0-78F29B12305D}" type="pres">
      <dgm:prSet presAssocID="{251E799A-1FEE-432E-9CE3-5FFFEC46D5E1}" presName="spacer" presStyleCnt="0"/>
      <dgm:spPr/>
    </dgm:pt>
    <dgm:pt modelId="{18FED366-2109-4B5C-BEB5-062D5100F979}" type="pres">
      <dgm:prSet presAssocID="{60111333-4BA1-488C-A8B2-FD9F5D6C9EB5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556FE05-CF12-48A9-A0E3-AA872673AAC2}" type="pres">
      <dgm:prSet presAssocID="{0CB1B6E9-D938-41EC-8D0B-A770391F7AF6}" presName="spacer" presStyleCnt="0"/>
      <dgm:spPr/>
    </dgm:pt>
    <dgm:pt modelId="{CAFF940E-DCD1-47AC-A823-CEE81CA07F21}" type="pres">
      <dgm:prSet presAssocID="{60836959-A631-48C1-BDA2-EAD9AA6E27A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080B022-3BCB-4227-8A08-E9C0C1B81C3D}" type="pres">
      <dgm:prSet presAssocID="{4E888008-69F4-4D78-9564-D92FBF6A05B3}" presName="spacer" presStyleCnt="0"/>
      <dgm:spPr/>
    </dgm:pt>
    <dgm:pt modelId="{356BB6B3-41FD-4613-B1BB-9471EAA5A666}" type="pres">
      <dgm:prSet presAssocID="{7218BBB8-2688-44E6-BC09-483B902FF26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72D4934-18AB-4FA6-8E38-23218970876A}" type="pres">
      <dgm:prSet presAssocID="{8384806A-D6A9-4461-9B39-A0CAE886B6F3}" presName="spacer" presStyleCnt="0"/>
      <dgm:spPr/>
    </dgm:pt>
    <dgm:pt modelId="{4CA00F02-8CDF-4BBF-B50A-019B2C72FA5A}" type="pres">
      <dgm:prSet presAssocID="{62BEE9D4-B2E4-4EE2-B74A-568D966F6159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16D057AB-C589-41AD-AE8B-2AFE8817BC8D}" type="pres">
      <dgm:prSet presAssocID="{E603A30E-DBDA-46AB-AC3A-C8861AED24C1}" presName="spacer" presStyleCnt="0"/>
      <dgm:spPr/>
    </dgm:pt>
    <dgm:pt modelId="{F58A54C0-7BA2-4022-B5D7-34590A603FFD}" type="pres">
      <dgm:prSet presAssocID="{89910C17-116E-4CDE-84F2-98C52D4EBDF7}" presName="parentText" presStyleLbl="node1" presStyleIdx="5" presStyleCnt="7" custScaleX="98659" custScaleY="102921" custLinFactY="17264" custLinFactNeighborX="-381" custLinFactNeighborY="100000">
        <dgm:presLayoutVars>
          <dgm:chMax val="0"/>
          <dgm:bulletEnabled val="1"/>
        </dgm:presLayoutVars>
      </dgm:prSet>
      <dgm:spPr/>
    </dgm:pt>
    <dgm:pt modelId="{4BA38EC9-56A4-42C9-A8ED-B01EA2D0AA5E}" type="pres">
      <dgm:prSet presAssocID="{61328287-8DE7-4091-833C-AF9612ACA158}" presName="spacer" presStyleCnt="0"/>
      <dgm:spPr/>
    </dgm:pt>
    <dgm:pt modelId="{6F8AEED0-2A3C-43E5-AB6A-BAB27B890D54}" type="pres">
      <dgm:prSet presAssocID="{C7F88E10-D81D-4127-ABAC-F1A48D0B2D9D}" presName="parentText" presStyleLbl="node1" presStyleIdx="6" presStyleCnt="7" custScaleX="100000" custScaleY="99892" custLinFactY="20222" custLinFactNeighborX="1355" custLinFactNeighborY="100000">
        <dgm:presLayoutVars>
          <dgm:chMax val="0"/>
          <dgm:bulletEnabled val="1"/>
        </dgm:presLayoutVars>
      </dgm:prSet>
      <dgm:spPr/>
    </dgm:pt>
  </dgm:ptLst>
  <dgm:cxnLst>
    <dgm:cxn modelId="{B37A210A-17B9-432C-BCA6-932EB9B94B3E}" srcId="{427A4F8D-45D2-47A8-8216-1F12C93DE68B}" destId="{C7F88E10-D81D-4127-ABAC-F1A48D0B2D9D}" srcOrd="6" destOrd="0" parTransId="{966AEE94-347B-498E-B418-5CA73302A27D}" sibTransId="{054E1EB3-2E2D-462B-AA8E-142A8509776C}"/>
    <dgm:cxn modelId="{76CB6F3A-E563-4440-8757-581DE53A4FCA}" srcId="{427A4F8D-45D2-47A8-8216-1F12C93DE68B}" destId="{89910C17-116E-4CDE-84F2-98C52D4EBDF7}" srcOrd="5" destOrd="0" parTransId="{A1B17DB3-1473-4A4E-9C64-3B69D79EC9FB}" sibTransId="{61328287-8DE7-4091-833C-AF9612ACA158}"/>
    <dgm:cxn modelId="{2D4EA761-4FB8-40C0-8E36-9BF28AA64339}" srcId="{427A4F8D-45D2-47A8-8216-1F12C93DE68B}" destId="{DBF0472F-1110-4181-ACC5-B4D5432F0E66}" srcOrd="0" destOrd="0" parTransId="{13D222D7-E1F0-4293-93F1-876013F3E09B}" sibTransId="{251E799A-1FEE-432E-9CE3-5FFFEC46D5E1}"/>
    <dgm:cxn modelId="{020B024B-8882-4444-827E-D4D3A8D6151C}" type="presOf" srcId="{60836959-A631-48C1-BDA2-EAD9AA6E27AD}" destId="{CAFF940E-DCD1-47AC-A823-CEE81CA07F21}" srcOrd="0" destOrd="0" presId="urn:microsoft.com/office/officeart/2005/8/layout/vList2"/>
    <dgm:cxn modelId="{0BA6196F-A199-4CF4-8F15-73FEB9685876}" srcId="{427A4F8D-45D2-47A8-8216-1F12C93DE68B}" destId="{60111333-4BA1-488C-A8B2-FD9F5D6C9EB5}" srcOrd="1" destOrd="0" parTransId="{B4FB863E-422E-4FDA-B730-76F238B4F246}" sibTransId="{0CB1B6E9-D938-41EC-8D0B-A770391F7AF6}"/>
    <dgm:cxn modelId="{9FA10F87-684E-49F6-A535-7B986BA50DAF}" type="presOf" srcId="{C7F88E10-D81D-4127-ABAC-F1A48D0B2D9D}" destId="{6F8AEED0-2A3C-43E5-AB6A-BAB27B890D54}" srcOrd="0" destOrd="0" presId="urn:microsoft.com/office/officeart/2005/8/layout/vList2"/>
    <dgm:cxn modelId="{EE5AC289-0084-4975-8919-970DE222F0FA}" srcId="{427A4F8D-45D2-47A8-8216-1F12C93DE68B}" destId="{7218BBB8-2688-44E6-BC09-483B902FF260}" srcOrd="3" destOrd="0" parTransId="{D9C63E22-BE4A-45BD-80AB-A59F2849B999}" sibTransId="{8384806A-D6A9-4461-9B39-A0CAE886B6F3}"/>
    <dgm:cxn modelId="{9065808A-58C5-4463-9C53-179DB58F8D7F}" type="presOf" srcId="{60111333-4BA1-488C-A8B2-FD9F5D6C9EB5}" destId="{18FED366-2109-4B5C-BEB5-062D5100F979}" srcOrd="0" destOrd="0" presId="urn:microsoft.com/office/officeart/2005/8/layout/vList2"/>
    <dgm:cxn modelId="{8CDC80A0-D898-4D78-8307-9F19C02671A7}" type="presOf" srcId="{427A4F8D-45D2-47A8-8216-1F12C93DE68B}" destId="{99125995-72A4-40B1-8C79-B417612E8859}" srcOrd="0" destOrd="0" presId="urn:microsoft.com/office/officeart/2005/8/layout/vList2"/>
    <dgm:cxn modelId="{5D0E17C3-D223-4BA7-A624-A81100D3F0F8}" type="presOf" srcId="{89910C17-116E-4CDE-84F2-98C52D4EBDF7}" destId="{F58A54C0-7BA2-4022-B5D7-34590A603FFD}" srcOrd="0" destOrd="0" presId="urn:microsoft.com/office/officeart/2005/8/layout/vList2"/>
    <dgm:cxn modelId="{535AB7DE-1B1E-4D83-990C-662D4A1EAB6C}" type="presOf" srcId="{62BEE9D4-B2E4-4EE2-B74A-568D966F6159}" destId="{4CA00F02-8CDF-4BBF-B50A-019B2C72FA5A}" srcOrd="0" destOrd="0" presId="urn:microsoft.com/office/officeart/2005/8/layout/vList2"/>
    <dgm:cxn modelId="{BAEF0BDF-D03C-4F3E-AC5B-10D15CF15FD9}" srcId="{427A4F8D-45D2-47A8-8216-1F12C93DE68B}" destId="{60836959-A631-48C1-BDA2-EAD9AA6E27AD}" srcOrd="2" destOrd="0" parTransId="{194CBE3E-0263-4A39-9FC5-1B0E3D7E8A77}" sibTransId="{4E888008-69F4-4D78-9564-D92FBF6A05B3}"/>
    <dgm:cxn modelId="{05BAA6ED-11A0-4857-98E2-7ACE2B70F85C}" type="presOf" srcId="{7218BBB8-2688-44E6-BC09-483B902FF260}" destId="{356BB6B3-41FD-4613-B1BB-9471EAA5A666}" srcOrd="0" destOrd="0" presId="urn:microsoft.com/office/officeart/2005/8/layout/vList2"/>
    <dgm:cxn modelId="{166D6CF0-ADD5-4804-ABFD-69EA1C531ABA}" type="presOf" srcId="{DBF0472F-1110-4181-ACC5-B4D5432F0E66}" destId="{7070C49D-76A6-4407-85D6-95E8A350A5D6}" srcOrd="0" destOrd="0" presId="urn:microsoft.com/office/officeart/2005/8/layout/vList2"/>
    <dgm:cxn modelId="{F62E52F2-A5ED-4077-9556-5F5897C775D8}" srcId="{427A4F8D-45D2-47A8-8216-1F12C93DE68B}" destId="{62BEE9D4-B2E4-4EE2-B74A-568D966F6159}" srcOrd="4" destOrd="0" parTransId="{C9E3C603-284B-4E31-B8F4-19C5BD854348}" sibTransId="{E603A30E-DBDA-46AB-AC3A-C8861AED24C1}"/>
    <dgm:cxn modelId="{EA9147DF-F28C-44D1-B5EB-129C9F04BCD2}" type="presParOf" srcId="{99125995-72A4-40B1-8C79-B417612E8859}" destId="{7070C49D-76A6-4407-85D6-95E8A350A5D6}" srcOrd="0" destOrd="0" presId="urn:microsoft.com/office/officeart/2005/8/layout/vList2"/>
    <dgm:cxn modelId="{1A7BAAB3-743C-4347-81CD-CA351D298F85}" type="presParOf" srcId="{99125995-72A4-40B1-8C79-B417612E8859}" destId="{2632D4AE-4993-47EB-A2A0-78F29B12305D}" srcOrd="1" destOrd="0" presId="urn:microsoft.com/office/officeart/2005/8/layout/vList2"/>
    <dgm:cxn modelId="{9A718E71-EC76-4951-B553-03E6164315E3}" type="presParOf" srcId="{99125995-72A4-40B1-8C79-B417612E8859}" destId="{18FED366-2109-4B5C-BEB5-062D5100F979}" srcOrd="2" destOrd="0" presId="urn:microsoft.com/office/officeart/2005/8/layout/vList2"/>
    <dgm:cxn modelId="{D342882C-F8EA-47C1-8714-1C3A54AFEF77}" type="presParOf" srcId="{99125995-72A4-40B1-8C79-B417612E8859}" destId="{E556FE05-CF12-48A9-A0E3-AA872673AAC2}" srcOrd="3" destOrd="0" presId="urn:microsoft.com/office/officeart/2005/8/layout/vList2"/>
    <dgm:cxn modelId="{D93998A4-68D9-41E5-A31A-07F302A2397B}" type="presParOf" srcId="{99125995-72A4-40B1-8C79-B417612E8859}" destId="{CAFF940E-DCD1-47AC-A823-CEE81CA07F21}" srcOrd="4" destOrd="0" presId="urn:microsoft.com/office/officeart/2005/8/layout/vList2"/>
    <dgm:cxn modelId="{FCCAC819-4970-4BDF-BBF4-3C296CC7D91B}" type="presParOf" srcId="{99125995-72A4-40B1-8C79-B417612E8859}" destId="{7080B022-3BCB-4227-8A08-E9C0C1B81C3D}" srcOrd="5" destOrd="0" presId="urn:microsoft.com/office/officeart/2005/8/layout/vList2"/>
    <dgm:cxn modelId="{B4D182BB-5586-477C-A6CC-17EAB17AB3A5}" type="presParOf" srcId="{99125995-72A4-40B1-8C79-B417612E8859}" destId="{356BB6B3-41FD-4613-B1BB-9471EAA5A666}" srcOrd="6" destOrd="0" presId="urn:microsoft.com/office/officeart/2005/8/layout/vList2"/>
    <dgm:cxn modelId="{0981C30B-01CA-4EFD-897A-D10FF3DD6C1C}" type="presParOf" srcId="{99125995-72A4-40B1-8C79-B417612E8859}" destId="{E72D4934-18AB-4FA6-8E38-23218970876A}" srcOrd="7" destOrd="0" presId="urn:microsoft.com/office/officeart/2005/8/layout/vList2"/>
    <dgm:cxn modelId="{6473D1E5-2B65-4103-8062-2957FDB72A48}" type="presParOf" srcId="{99125995-72A4-40B1-8C79-B417612E8859}" destId="{4CA00F02-8CDF-4BBF-B50A-019B2C72FA5A}" srcOrd="8" destOrd="0" presId="urn:microsoft.com/office/officeart/2005/8/layout/vList2"/>
    <dgm:cxn modelId="{86FBC85B-1921-45F1-9206-BDFD2DEA9340}" type="presParOf" srcId="{99125995-72A4-40B1-8C79-B417612E8859}" destId="{16D057AB-C589-41AD-AE8B-2AFE8817BC8D}" srcOrd="9" destOrd="0" presId="urn:microsoft.com/office/officeart/2005/8/layout/vList2"/>
    <dgm:cxn modelId="{FBA75298-6FCE-4426-B006-5555F057B858}" type="presParOf" srcId="{99125995-72A4-40B1-8C79-B417612E8859}" destId="{F58A54C0-7BA2-4022-B5D7-34590A603FFD}" srcOrd="10" destOrd="0" presId="urn:microsoft.com/office/officeart/2005/8/layout/vList2"/>
    <dgm:cxn modelId="{C8A52990-CACF-4C61-A4EB-6BEA49FADDC2}" type="presParOf" srcId="{99125995-72A4-40B1-8C79-B417612E8859}" destId="{4BA38EC9-56A4-42C9-A8ED-B01EA2D0AA5E}" srcOrd="11" destOrd="0" presId="urn:microsoft.com/office/officeart/2005/8/layout/vList2"/>
    <dgm:cxn modelId="{E015E706-49C5-4F40-895C-EB3D80640F47}" type="presParOf" srcId="{99125995-72A4-40B1-8C79-B417612E8859}" destId="{6F8AEED0-2A3C-43E5-AB6A-BAB27B890D5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ADC418-A579-4CFC-A874-F72AB059396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B211D32-234C-4997-9399-E2270A92FE43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ru-RU" b="1" i="0" dirty="0"/>
            <a:t>Дипломная работа</a:t>
          </a:r>
          <a:endParaRPr lang="ru-RU" dirty="0"/>
        </a:p>
      </dgm:t>
    </dgm:pt>
    <dgm:pt modelId="{C5E06380-8850-4BCE-A499-1E6A7F1B0677}" type="parTrans" cxnId="{AD02A5AA-524E-4DFB-86B2-3B7C33C98089}">
      <dgm:prSet/>
      <dgm:spPr/>
      <dgm:t>
        <a:bodyPr/>
        <a:lstStyle/>
        <a:p>
          <a:endParaRPr lang="ru-RU"/>
        </a:p>
      </dgm:t>
    </dgm:pt>
    <dgm:pt modelId="{1B2FE56F-3F16-4915-B0D7-9F9DEC7A6054}" type="sibTrans" cxnId="{AD02A5AA-524E-4DFB-86B2-3B7C33C98089}">
      <dgm:prSet/>
      <dgm:spPr/>
      <dgm:t>
        <a:bodyPr/>
        <a:lstStyle/>
        <a:p>
          <a:endParaRPr lang="ru-RU"/>
        </a:p>
      </dgm:t>
    </dgm:pt>
    <dgm:pt modelId="{E6FB6CF3-3906-4135-A1AE-D6B7BE2E9C32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ru-RU" b="1" i="0" dirty="0"/>
            <a:t>по программе «Аналитик BI»</a:t>
          </a:r>
          <a:endParaRPr lang="ru-RU" dirty="0"/>
        </a:p>
      </dgm:t>
    </dgm:pt>
    <dgm:pt modelId="{9F7271AC-ADAC-4544-9F26-8EEFCB38395C}" type="parTrans" cxnId="{FCCD7ED1-FB64-44EE-A8AF-2538472C5E4C}">
      <dgm:prSet/>
      <dgm:spPr/>
      <dgm:t>
        <a:bodyPr/>
        <a:lstStyle/>
        <a:p>
          <a:endParaRPr lang="ru-RU"/>
        </a:p>
      </dgm:t>
    </dgm:pt>
    <dgm:pt modelId="{7DFC85A3-206A-425A-929E-D63256BD079E}" type="sibTrans" cxnId="{FCCD7ED1-FB64-44EE-A8AF-2538472C5E4C}">
      <dgm:prSet/>
      <dgm:spPr/>
      <dgm:t>
        <a:bodyPr/>
        <a:lstStyle/>
        <a:p>
          <a:endParaRPr lang="ru-RU"/>
        </a:p>
      </dgm:t>
    </dgm:pt>
    <dgm:pt modelId="{25C433B7-C3C2-49C2-8639-4E4D8AC9D14E}" type="pres">
      <dgm:prSet presAssocID="{23ADC418-A579-4CFC-A874-F72AB0593961}" presName="linear" presStyleCnt="0">
        <dgm:presLayoutVars>
          <dgm:animLvl val="lvl"/>
          <dgm:resizeHandles val="exact"/>
        </dgm:presLayoutVars>
      </dgm:prSet>
      <dgm:spPr/>
    </dgm:pt>
    <dgm:pt modelId="{6AD0BB0A-9723-4883-B884-E9E6B7841EDD}" type="pres">
      <dgm:prSet presAssocID="{BB211D32-234C-4997-9399-E2270A92FE4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6E16EDE-D195-402B-AA45-9610427460AF}" type="pres">
      <dgm:prSet presAssocID="{1B2FE56F-3F16-4915-B0D7-9F9DEC7A6054}" presName="spacer" presStyleCnt="0"/>
      <dgm:spPr/>
    </dgm:pt>
    <dgm:pt modelId="{4FA88BA8-0381-4C89-9477-3F2DECDDE29D}" type="pres">
      <dgm:prSet presAssocID="{E6FB6CF3-3906-4135-A1AE-D6B7BE2E9C3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F3BE509-FA66-44FA-9874-F5AC525C48E4}" type="presOf" srcId="{BB211D32-234C-4997-9399-E2270A92FE43}" destId="{6AD0BB0A-9723-4883-B884-E9E6B7841EDD}" srcOrd="0" destOrd="0" presId="urn:microsoft.com/office/officeart/2005/8/layout/vList2"/>
    <dgm:cxn modelId="{9CEF0545-6D8B-400B-877E-5CFC4E69AD82}" type="presOf" srcId="{E6FB6CF3-3906-4135-A1AE-D6B7BE2E9C32}" destId="{4FA88BA8-0381-4C89-9477-3F2DECDDE29D}" srcOrd="0" destOrd="0" presId="urn:microsoft.com/office/officeart/2005/8/layout/vList2"/>
    <dgm:cxn modelId="{7F759E8B-0824-4FE3-AC64-B181807B5EA2}" type="presOf" srcId="{23ADC418-A579-4CFC-A874-F72AB0593961}" destId="{25C433B7-C3C2-49C2-8639-4E4D8AC9D14E}" srcOrd="0" destOrd="0" presId="urn:microsoft.com/office/officeart/2005/8/layout/vList2"/>
    <dgm:cxn modelId="{AD02A5AA-524E-4DFB-86B2-3B7C33C98089}" srcId="{23ADC418-A579-4CFC-A874-F72AB0593961}" destId="{BB211D32-234C-4997-9399-E2270A92FE43}" srcOrd="0" destOrd="0" parTransId="{C5E06380-8850-4BCE-A499-1E6A7F1B0677}" sibTransId="{1B2FE56F-3F16-4915-B0D7-9F9DEC7A6054}"/>
    <dgm:cxn modelId="{FCCD7ED1-FB64-44EE-A8AF-2538472C5E4C}" srcId="{23ADC418-A579-4CFC-A874-F72AB0593961}" destId="{E6FB6CF3-3906-4135-A1AE-D6B7BE2E9C32}" srcOrd="1" destOrd="0" parTransId="{9F7271AC-ADAC-4544-9F26-8EEFCB38395C}" sibTransId="{7DFC85A3-206A-425A-929E-D63256BD079E}"/>
    <dgm:cxn modelId="{A918981A-E4D7-4A82-BD30-B65880372A3E}" type="presParOf" srcId="{25C433B7-C3C2-49C2-8639-4E4D8AC9D14E}" destId="{6AD0BB0A-9723-4883-B884-E9E6B7841EDD}" srcOrd="0" destOrd="0" presId="urn:microsoft.com/office/officeart/2005/8/layout/vList2"/>
    <dgm:cxn modelId="{AD0718E5-95D3-490B-A657-EE2256ED303E}" type="presParOf" srcId="{25C433B7-C3C2-49C2-8639-4E4D8AC9D14E}" destId="{16E16EDE-D195-402B-AA45-9610427460AF}" srcOrd="1" destOrd="0" presId="urn:microsoft.com/office/officeart/2005/8/layout/vList2"/>
    <dgm:cxn modelId="{BC413D00-80BC-4563-945F-D25D12984F12}" type="presParOf" srcId="{25C433B7-C3C2-49C2-8639-4E4D8AC9D14E}" destId="{4FA88BA8-0381-4C89-9477-3F2DECDDE29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747ADAA-0F55-4596-B7DD-F5662A8C8DE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A6766A3-A4F9-478C-A123-B2F258D1C40E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algn="ctr"/>
          <a:r>
            <a:rPr lang="ru-RU" baseline="0" dirty="0">
              <a:latin typeface="+mj-lt"/>
              <a:cs typeface="Times New Roman" panose="02020603050405020304" pitchFamily="18" charset="0"/>
            </a:rPr>
            <a:t>Рекомендации:</a:t>
          </a:r>
        </a:p>
      </dgm:t>
    </dgm:pt>
    <dgm:pt modelId="{DC62B183-5895-47F2-9BBC-A28EF7830E92}" type="parTrans" cxnId="{425A8125-5C60-4690-9148-94A0EF28AFB5}">
      <dgm:prSet/>
      <dgm:spPr/>
      <dgm:t>
        <a:bodyPr/>
        <a:lstStyle/>
        <a:p>
          <a:pPr algn="ctr"/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A38B33-7628-40D8-A956-7D045F6B33BF}" type="sibTrans" cxnId="{425A8125-5C60-4690-9148-94A0EF28AFB5}">
      <dgm:prSet/>
      <dgm:spPr/>
      <dgm:t>
        <a:bodyPr/>
        <a:lstStyle/>
        <a:p>
          <a:pPr algn="ctr"/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3D4317-2A81-444B-AE46-76146E0D50EE}" type="pres">
      <dgm:prSet presAssocID="{A747ADAA-0F55-4596-B7DD-F5662A8C8DE0}" presName="linear" presStyleCnt="0">
        <dgm:presLayoutVars>
          <dgm:animLvl val="lvl"/>
          <dgm:resizeHandles val="exact"/>
        </dgm:presLayoutVars>
      </dgm:prSet>
      <dgm:spPr/>
    </dgm:pt>
    <dgm:pt modelId="{9A10B988-5018-4D92-95BB-2BA002361937}" type="pres">
      <dgm:prSet presAssocID="{7A6766A3-A4F9-478C-A123-B2F258D1C40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2D7B00B-63F3-410C-8B25-BFD724183DA2}" type="presOf" srcId="{7A6766A3-A4F9-478C-A123-B2F258D1C40E}" destId="{9A10B988-5018-4D92-95BB-2BA002361937}" srcOrd="0" destOrd="0" presId="urn:microsoft.com/office/officeart/2005/8/layout/vList2"/>
    <dgm:cxn modelId="{425A8125-5C60-4690-9148-94A0EF28AFB5}" srcId="{A747ADAA-0F55-4596-B7DD-F5662A8C8DE0}" destId="{7A6766A3-A4F9-478C-A123-B2F258D1C40E}" srcOrd="0" destOrd="0" parTransId="{DC62B183-5895-47F2-9BBC-A28EF7830E92}" sibTransId="{EAA38B33-7628-40D8-A956-7D045F6B33BF}"/>
    <dgm:cxn modelId="{37FCC942-C51D-442A-89C6-CF328E0BF86C}" type="presOf" srcId="{A747ADAA-0F55-4596-B7DD-F5662A8C8DE0}" destId="{533D4317-2A81-444B-AE46-76146E0D50EE}" srcOrd="0" destOrd="0" presId="urn:microsoft.com/office/officeart/2005/8/layout/vList2"/>
    <dgm:cxn modelId="{D148B258-BF4F-4ED5-B798-C933461BCEC6}" type="presParOf" srcId="{533D4317-2A81-444B-AE46-76146E0D50EE}" destId="{9A10B988-5018-4D92-95BB-2BA00236193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6F75995B-4C7E-4BF7-BE1F-C0DB067B2DF4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3B186BA-A333-4BB8-9F83-4EE9FA8D189C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ru-RU" baseline="0" dirty="0">
              <a:latin typeface="+mn-lt"/>
              <a:cs typeface="Times New Roman" panose="02020603050405020304" pitchFamily="18" charset="0"/>
            </a:rPr>
            <a:t>1. Добавить данные по </a:t>
          </a:r>
          <a:r>
            <a:rPr lang="en-US" baseline="0" dirty="0">
              <a:latin typeface="+mn-lt"/>
              <a:cs typeface="Times New Roman" panose="02020603050405020304" pitchFamily="18" charset="0"/>
            </a:rPr>
            <a:t>LTV</a:t>
          </a:r>
          <a:r>
            <a:rPr lang="ru-RU" baseline="0" dirty="0">
              <a:latin typeface="+mn-lt"/>
              <a:cs typeface="Times New Roman" panose="02020603050405020304" pitchFamily="18" charset="0"/>
            </a:rPr>
            <a:t> (</a:t>
          </a:r>
          <a:r>
            <a:rPr lang="en-US" baseline="0" dirty="0">
              <a:latin typeface="+mn-lt"/>
              <a:cs typeface="Times New Roman" panose="02020603050405020304" pitchFamily="18" charset="0"/>
            </a:rPr>
            <a:t>Lifetime Value</a:t>
          </a:r>
          <a:r>
            <a:rPr lang="ru-RU" baseline="0" dirty="0">
              <a:latin typeface="+mn-lt"/>
              <a:cs typeface="Times New Roman" panose="02020603050405020304" pitchFamily="18" charset="0"/>
            </a:rPr>
            <a:t>), узнать сколько прибыли приносит клиент банку, т.к. важно понимать, что отток клиентов не равен количеству потерянных денег (упущенной выгоды).</a:t>
          </a:r>
        </a:p>
      </dgm:t>
    </dgm:pt>
    <dgm:pt modelId="{2B3D9BD0-135F-4E89-BD04-E267E4BE2CFF}" type="parTrans" cxnId="{7771C4D1-B962-4B05-BF2F-0D41FFB1C6DE}">
      <dgm:prSet/>
      <dgm:spPr/>
      <dgm:t>
        <a:bodyPr/>
        <a:lstStyle/>
        <a:p>
          <a:endParaRPr lang="ru-RU"/>
        </a:p>
      </dgm:t>
    </dgm:pt>
    <dgm:pt modelId="{DF717686-EF1C-4F8A-BD28-2471B9E4730A}" type="sibTrans" cxnId="{7771C4D1-B962-4B05-BF2F-0D41FFB1C6DE}">
      <dgm:prSet/>
      <dgm:spPr/>
      <dgm:t>
        <a:bodyPr/>
        <a:lstStyle/>
        <a:p>
          <a:endParaRPr lang="ru-RU"/>
        </a:p>
      </dgm:t>
    </dgm:pt>
    <dgm:pt modelId="{EC99E81C-EE4A-4CCA-83EB-EB7E06AC5A3B}">
      <dgm:prSet/>
      <dgm:spPr/>
      <dgm:t>
        <a:bodyPr/>
        <a:lstStyle/>
        <a:p>
          <a:r>
            <a:rPr lang="ru-RU" baseline="0" dirty="0">
              <a:latin typeface="+mn-lt"/>
              <a:cs typeface="Times New Roman" panose="02020603050405020304" pitchFamily="18" charset="0"/>
            </a:rPr>
            <a:t>2. Добавить данные по временному разрезу, чтобы посчитать коэффициент оттока клиентов и проанализировать динамику оттока клиентов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</a:p>
      </dgm:t>
    </dgm:pt>
    <dgm:pt modelId="{E3A7FDCE-53C8-4086-B8D3-445496664871}" type="parTrans" cxnId="{28A83DD8-DF6A-419A-BA82-98DAC86518E5}">
      <dgm:prSet/>
      <dgm:spPr/>
      <dgm:t>
        <a:bodyPr/>
        <a:lstStyle/>
        <a:p>
          <a:endParaRPr lang="ru-RU"/>
        </a:p>
      </dgm:t>
    </dgm:pt>
    <dgm:pt modelId="{54E844BF-A28E-4E88-9CBA-11209ACAE536}" type="sibTrans" cxnId="{28A83DD8-DF6A-419A-BA82-98DAC86518E5}">
      <dgm:prSet/>
      <dgm:spPr/>
      <dgm:t>
        <a:bodyPr/>
        <a:lstStyle/>
        <a:p>
          <a:endParaRPr lang="ru-RU"/>
        </a:p>
      </dgm:t>
    </dgm:pt>
    <dgm:pt modelId="{2B236F5B-9461-44C3-BEC7-7D3392B3431F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ru-RU" baseline="0" dirty="0">
              <a:latin typeface="+mn-lt"/>
              <a:cs typeface="Times New Roman" panose="02020603050405020304" pitchFamily="18" charset="0"/>
            </a:rPr>
            <a:t>3. Продумать маркетинговые активности для клиентов-женщин, клиентов после 40 лет, обладателей баланса от 100 до 200 тыс.</a:t>
          </a:r>
        </a:p>
      </dgm:t>
    </dgm:pt>
    <dgm:pt modelId="{345F2554-64DA-453A-A5F7-1BFC6F1F1200}" type="parTrans" cxnId="{1EF93AF0-844F-4838-BB0E-F3034BA3FAF3}">
      <dgm:prSet/>
      <dgm:spPr/>
      <dgm:t>
        <a:bodyPr/>
        <a:lstStyle/>
        <a:p>
          <a:endParaRPr lang="ru-RU"/>
        </a:p>
      </dgm:t>
    </dgm:pt>
    <dgm:pt modelId="{7DC43543-5F34-4203-AA20-93E73E6C3B3C}" type="sibTrans" cxnId="{1EF93AF0-844F-4838-BB0E-F3034BA3FAF3}">
      <dgm:prSet/>
      <dgm:spPr/>
      <dgm:t>
        <a:bodyPr/>
        <a:lstStyle/>
        <a:p>
          <a:endParaRPr lang="ru-RU"/>
        </a:p>
      </dgm:t>
    </dgm:pt>
    <dgm:pt modelId="{B1817C81-CDD4-4D15-99F9-0ED0E03BC938}">
      <dgm:prSet/>
      <dgm:spPr/>
      <dgm:t>
        <a:bodyPr/>
        <a:lstStyle/>
        <a:p>
          <a:r>
            <a:rPr lang="ru-RU" dirty="0">
              <a:latin typeface="+mn-lt"/>
              <a:cs typeface="Times New Roman" panose="02020603050405020304" pitchFamily="18" charset="0"/>
            </a:rPr>
            <a:t>4. Не перегружать клиентов банковскими продуктами, 2 банковских продукта – оптимально</a:t>
          </a:r>
          <a:r>
            <a:rPr lang="ru-RU" dirty="0">
              <a:latin typeface="+mn-lt"/>
            </a:rPr>
            <a:t>.</a:t>
          </a:r>
        </a:p>
      </dgm:t>
    </dgm:pt>
    <dgm:pt modelId="{1926077D-F419-42B1-936B-737184615C93}" type="parTrans" cxnId="{E71EDABD-D948-478E-8BA3-07CCE8A5B98A}">
      <dgm:prSet/>
      <dgm:spPr/>
      <dgm:t>
        <a:bodyPr/>
        <a:lstStyle/>
        <a:p>
          <a:endParaRPr lang="ru-RU"/>
        </a:p>
      </dgm:t>
    </dgm:pt>
    <dgm:pt modelId="{DD4AF904-37A7-45BC-9054-4554958F2FF4}" type="sibTrans" cxnId="{E71EDABD-D948-478E-8BA3-07CCE8A5B98A}">
      <dgm:prSet/>
      <dgm:spPr/>
      <dgm:t>
        <a:bodyPr/>
        <a:lstStyle/>
        <a:p>
          <a:endParaRPr lang="ru-RU"/>
        </a:p>
      </dgm:t>
    </dgm:pt>
    <dgm:pt modelId="{FB37CBBA-DCA0-43BC-BCA1-2278B8038E7C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ru-RU" dirty="0">
              <a:latin typeface="+mn-lt"/>
              <a:cs typeface="Times New Roman" panose="02020603050405020304" pitchFamily="18" charset="0"/>
            </a:rPr>
            <a:t>5. Стимулировать у клиентов активность.</a:t>
          </a:r>
        </a:p>
      </dgm:t>
    </dgm:pt>
    <dgm:pt modelId="{185FB7FA-07F1-4B5A-B533-11F7A970FEC6}" type="parTrans" cxnId="{D9FDD28C-B754-44A1-BA79-6E2E6C87A7AB}">
      <dgm:prSet/>
      <dgm:spPr/>
      <dgm:t>
        <a:bodyPr/>
        <a:lstStyle/>
        <a:p>
          <a:endParaRPr lang="ru-RU"/>
        </a:p>
      </dgm:t>
    </dgm:pt>
    <dgm:pt modelId="{84A1EF1F-D487-4B42-9483-94005317A717}" type="sibTrans" cxnId="{D9FDD28C-B754-44A1-BA79-6E2E6C87A7AB}">
      <dgm:prSet/>
      <dgm:spPr/>
      <dgm:t>
        <a:bodyPr/>
        <a:lstStyle/>
        <a:p>
          <a:endParaRPr lang="ru-RU"/>
        </a:p>
      </dgm:t>
    </dgm:pt>
    <dgm:pt modelId="{AB95C8CC-53FA-4ECD-ADC5-AD0438E2C2E7}" type="pres">
      <dgm:prSet presAssocID="{6F75995B-4C7E-4BF7-BE1F-C0DB067B2DF4}" presName="linear" presStyleCnt="0">
        <dgm:presLayoutVars>
          <dgm:animLvl val="lvl"/>
          <dgm:resizeHandles val="exact"/>
        </dgm:presLayoutVars>
      </dgm:prSet>
      <dgm:spPr/>
    </dgm:pt>
    <dgm:pt modelId="{0C76B5AE-D1BF-499E-89BC-E82F623F4BD0}" type="pres">
      <dgm:prSet presAssocID="{03B186BA-A333-4BB8-9F83-4EE9FA8D189C}" presName="parentText" presStyleLbl="node1" presStyleIdx="0" presStyleCnt="5" custLinFactY="-38908" custLinFactNeighborX="0" custLinFactNeighborY="-100000">
        <dgm:presLayoutVars>
          <dgm:chMax val="0"/>
          <dgm:bulletEnabled val="1"/>
        </dgm:presLayoutVars>
      </dgm:prSet>
      <dgm:spPr/>
    </dgm:pt>
    <dgm:pt modelId="{0D53AC01-2D2D-4DCE-BE9E-AACCD68E2470}" type="pres">
      <dgm:prSet presAssocID="{DF717686-EF1C-4F8A-BD28-2471B9E4730A}" presName="spacer" presStyleCnt="0"/>
      <dgm:spPr/>
    </dgm:pt>
    <dgm:pt modelId="{F800F2C3-A4AC-45E9-A526-323CF2196C46}" type="pres">
      <dgm:prSet presAssocID="{EC99E81C-EE4A-4CCA-83EB-EB7E06AC5A3B}" presName="parentText" presStyleLbl="node1" presStyleIdx="1" presStyleCnt="5" custLinFactY="-21906" custLinFactNeighborX="0" custLinFactNeighborY="-100000">
        <dgm:presLayoutVars>
          <dgm:chMax val="0"/>
          <dgm:bulletEnabled val="1"/>
        </dgm:presLayoutVars>
      </dgm:prSet>
      <dgm:spPr/>
    </dgm:pt>
    <dgm:pt modelId="{274EC544-18A6-474C-B8AB-724279220F9F}" type="pres">
      <dgm:prSet presAssocID="{54E844BF-A28E-4E88-9CBA-11209ACAE536}" presName="spacer" presStyleCnt="0"/>
      <dgm:spPr/>
    </dgm:pt>
    <dgm:pt modelId="{E47D1DB2-ACC0-42C7-B9EC-51A5CD5EF69F}" type="pres">
      <dgm:prSet presAssocID="{2B236F5B-9461-44C3-BEC7-7D3392B3431F}" presName="parentText" presStyleLbl="node1" presStyleIdx="2" presStyleCnt="5" custScaleY="82941" custLinFactY="-5232" custLinFactNeighborX="0" custLinFactNeighborY="-100000">
        <dgm:presLayoutVars>
          <dgm:chMax val="0"/>
          <dgm:bulletEnabled val="1"/>
        </dgm:presLayoutVars>
      </dgm:prSet>
      <dgm:spPr/>
    </dgm:pt>
    <dgm:pt modelId="{C9EB6787-F548-40F9-A8ED-80D66394FCE8}" type="pres">
      <dgm:prSet presAssocID="{7DC43543-5F34-4203-AA20-93E73E6C3B3C}" presName="spacer" presStyleCnt="0"/>
      <dgm:spPr/>
    </dgm:pt>
    <dgm:pt modelId="{5EAB8D96-BB19-41A4-958C-AB9E0FE297F4}" type="pres">
      <dgm:prSet presAssocID="{B1817C81-CDD4-4D15-99F9-0ED0E03BC938}" presName="parentText" presStyleLbl="node1" presStyleIdx="3" presStyleCnt="5" custScaleY="67458" custLinFactNeighborX="0" custLinFactNeighborY="-38388">
        <dgm:presLayoutVars>
          <dgm:chMax val="0"/>
          <dgm:bulletEnabled val="1"/>
        </dgm:presLayoutVars>
      </dgm:prSet>
      <dgm:spPr/>
    </dgm:pt>
    <dgm:pt modelId="{FE756367-816C-416C-932E-4472FB58F54C}" type="pres">
      <dgm:prSet presAssocID="{DD4AF904-37A7-45BC-9054-4554958F2FF4}" presName="spacer" presStyleCnt="0"/>
      <dgm:spPr/>
    </dgm:pt>
    <dgm:pt modelId="{384FCAC5-77EC-4E37-B7B4-0E7E9BD14F20}" type="pres">
      <dgm:prSet presAssocID="{FB37CBBA-DCA0-43BC-BCA1-2278B8038E7C}" presName="parentText" presStyleLbl="node1" presStyleIdx="4" presStyleCnt="5" custLinFactY="411" custLinFactNeighborY="100000">
        <dgm:presLayoutVars>
          <dgm:chMax val="0"/>
          <dgm:bulletEnabled val="1"/>
        </dgm:presLayoutVars>
      </dgm:prSet>
      <dgm:spPr/>
    </dgm:pt>
  </dgm:ptLst>
  <dgm:cxnLst>
    <dgm:cxn modelId="{9F1BA810-6B84-4C07-A686-9B9831431E42}" type="presOf" srcId="{03B186BA-A333-4BB8-9F83-4EE9FA8D189C}" destId="{0C76B5AE-D1BF-499E-89BC-E82F623F4BD0}" srcOrd="0" destOrd="0" presId="urn:microsoft.com/office/officeart/2005/8/layout/vList2"/>
    <dgm:cxn modelId="{CAFD9D62-E819-4340-AAD5-1F440E814E12}" type="presOf" srcId="{B1817C81-CDD4-4D15-99F9-0ED0E03BC938}" destId="{5EAB8D96-BB19-41A4-958C-AB9E0FE297F4}" srcOrd="0" destOrd="0" presId="urn:microsoft.com/office/officeart/2005/8/layout/vList2"/>
    <dgm:cxn modelId="{02D3226D-543F-4DEC-8682-ECCBD64EFBB4}" type="presOf" srcId="{EC99E81C-EE4A-4CCA-83EB-EB7E06AC5A3B}" destId="{F800F2C3-A4AC-45E9-A526-323CF2196C46}" srcOrd="0" destOrd="0" presId="urn:microsoft.com/office/officeart/2005/8/layout/vList2"/>
    <dgm:cxn modelId="{73AA368C-4DDE-47CB-BAA1-FC83E5A807D7}" type="presOf" srcId="{6F75995B-4C7E-4BF7-BE1F-C0DB067B2DF4}" destId="{AB95C8CC-53FA-4ECD-ADC5-AD0438E2C2E7}" srcOrd="0" destOrd="0" presId="urn:microsoft.com/office/officeart/2005/8/layout/vList2"/>
    <dgm:cxn modelId="{D9FDD28C-B754-44A1-BA79-6E2E6C87A7AB}" srcId="{6F75995B-4C7E-4BF7-BE1F-C0DB067B2DF4}" destId="{FB37CBBA-DCA0-43BC-BCA1-2278B8038E7C}" srcOrd="4" destOrd="0" parTransId="{185FB7FA-07F1-4B5A-B533-11F7A970FEC6}" sibTransId="{84A1EF1F-D487-4B42-9483-94005317A717}"/>
    <dgm:cxn modelId="{54A0EFB4-BAC2-4C9E-822E-12477587E4CA}" type="presOf" srcId="{FB37CBBA-DCA0-43BC-BCA1-2278B8038E7C}" destId="{384FCAC5-77EC-4E37-B7B4-0E7E9BD14F20}" srcOrd="0" destOrd="0" presId="urn:microsoft.com/office/officeart/2005/8/layout/vList2"/>
    <dgm:cxn modelId="{E71EDABD-D948-478E-8BA3-07CCE8A5B98A}" srcId="{6F75995B-4C7E-4BF7-BE1F-C0DB067B2DF4}" destId="{B1817C81-CDD4-4D15-99F9-0ED0E03BC938}" srcOrd="3" destOrd="0" parTransId="{1926077D-F419-42B1-936B-737184615C93}" sibTransId="{DD4AF904-37A7-45BC-9054-4554958F2FF4}"/>
    <dgm:cxn modelId="{A90A2FC0-B212-48A7-8C51-7C62AADED7E2}" type="presOf" srcId="{2B236F5B-9461-44C3-BEC7-7D3392B3431F}" destId="{E47D1DB2-ACC0-42C7-B9EC-51A5CD5EF69F}" srcOrd="0" destOrd="0" presId="urn:microsoft.com/office/officeart/2005/8/layout/vList2"/>
    <dgm:cxn modelId="{7771C4D1-B962-4B05-BF2F-0D41FFB1C6DE}" srcId="{6F75995B-4C7E-4BF7-BE1F-C0DB067B2DF4}" destId="{03B186BA-A333-4BB8-9F83-4EE9FA8D189C}" srcOrd="0" destOrd="0" parTransId="{2B3D9BD0-135F-4E89-BD04-E267E4BE2CFF}" sibTransId="{DF717686-EF1C-4F8A-BD28-2471B9E4730A}"/>
    <dgm:cxn modelId="{28A83DD8-DF6A-419A-BA82-98DAC86518E5}" srcId="{6F75995B-4C7E-4BF7-BE1F-C0DB067B2DF4}" destId="{EC99E81C-EE4A-4CCA-83EB-EB7E06AC5A3B}" srcOrd="1" destOrd="0" parTransId="{E3A7FDCE-53C8-4086-B8D3-445496664871}" sibTransId="{54E844BF-A28E-4E88-9CBA-11209ACAE536}"/>
    <dgm:cxn modelId="{1EF93AF0-844F-4838-BB0E-F3034BA3FAF3}" srcId="{6F75995B-4C7E-4BF7-BE1F-C0DB067B2DF4}" destId="{2B236F5B-9461-44C3-BEC7-7D3392B3431F}" srcOrd="2" destOrd="0" parTransId="{345F2554-64DA-453A-A5F7-1BFC6F1F1200}" sibTransId="{7DC43543-5F34-4203-AA20-93E73E6C3B3C}"/>
    <dgm:cxn modelId="{B7F77D66-D958-4174-B1EB-2011F2759E86}" type="presParOf" srcId="{AB95C8CC-53FA-4ECD-ADC5-AD0438E2C2E7}" destId="{0C76B5AE-D1BF-499E-89BC-E82F623F4BD0}" srcOrd="0" destOrd="0" presId="urn:microsoft.com/office/officeart/2005/8/layout/vList2"/>
    <dgm:cxn modelId="{5E3D974D-9E9F-4B1F-8326-97FA12B8FA72}" type="presParOf" srcId="{AB95C8CC-53FA-4ECD-ADC5-AD0438E2C2E7}" destId="{0D53AC01-2D2D-4DCE-BE9E-AACCD68E2470}" srcOrd="1" destOrd="0" presId="urn:microsoft.com/office/officeart/2005/8/layout/vList2"/>
    <dgm:cxn modelId="{BBE5D28F-B6FF-4605-B57F-1C849406E697}" type="presParOf" srcId="{AB95C8CC-53FA-4ECD-ADC5-AD0438E2C2E7}" destId="{F800F2C3-A4AC-45E9-A526-323CF2196C46}" srcOrd="2" destOrd="0" presId="urn:microsoft.com/office/officeart/2005/8/layout/vList2"/>
    <dgm:cxn modelId="{4E92F446-69CD-417A-BC89-B8C22DEB9235}" type="presParOf" srcId="{AB95C8CC-53FA-4ECD-ADC5-AD0438E2C2E7}" destId="{274EC544-18A6-474C-B8AB-724279220F9F}" srcOrd="3" destOrd="0" presId="urn:microsoft.com/office/officeart/2005/8/layout/vList2"/>
    <dgm:cxn modelId="{81F84F72-36EC-41B4-A221-8E2B1EA7C88E}" type="presParOf" srcId="{AB95C8CC-53FA-4ECD-ADC5-AD0438E2C2E7}" destId="{E47D1DB2-ACC0-42C7-B9EC-51A5CD5EF69F}" srcOrd="4" destOrd="0" presId="urn:microsoft.com/office/officeart/2005/8/layout/vList2"/>
    <dgm:cxn modelId="{F0BB54A6-7A50-4D75-A7C8-9F9D768E3468}" type="presParOf" srcId="{AB95C8CC-53FA-4ECD-ADC5-AD0438E2C2E7}" destId="{C9EB6787-F548-40F9-A8ED-80D66394FCE8}" srcOrd="5" destOrd="0" presId="urn:microsoft.com/office/officeart/2005/8/layout/vList2"/>
    <dgm:cxn modelId="{47B65381-96D9-4E18-B2FD-1C7C8008D546}" type="presParOf" srcId="{AB95C8CC-53FA-4ECD-ADC5-AD0438E2C2E7}" destId="{5EAB8D96-BB19-41A4-958C-AB9E0FE297F4}" srcOrd="6" destOrd="0" presId="urn:microsoft.com/office/officeart/2005/8/layout/vList2"/>
    <dgm:cxn modelId="{EF20F50F-C120-4AD1-AE92-CF9F7A2ABBA8}" type="presParOf" srcId="{AB95C8CC-53FA-4ECD-ADC5-AD0438E2C2E7}" destId="{FE756367-816C-416C-932E-4472FB58F54C}" srcOrd="7" destOrd="0" presId="urn:microsoft.com/office/officeart/2005/8/layout/vList2"/>
    <dgm:cxn modelId="{E9C300C8-4BC1-42D8-8007-728C44B3C0CC}" type="presParOf" srcId="{AB95C8CC-53FA-4ECD-ADC5-AD0438E2C2E7}" destId="{384FCAC5-77EC-4E37-B7B4-0E7E9BD14F2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015CD6C-5E2C-4BC1-A0FB-17449142A707}" type="doc">
      <dgm:prSet loTypeId="urn:microsoft.com/office/officeart/2009/3/layout/CircleRelationship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D3DFA6B-EA39-492A-AE68-AF9381B6BC61}">
      <dgm:prSet phldrT="[Текст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16200000" scaled="1"/>
          <a:tileRect/>
        </a:gradFill>
        <a:ln>
          <a:noFill/>
        </a:ln>
        <a:effectLst>
          <a:glow rad="139700">
            <a:schemeClr val="accent5">
              <a:satMod val="175000"/>
              <a:alpha val="40000"/>
            </a:schemeClr>
          </a:glow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anose="02020603050405020304" pitchFamily="18" charset="0"/>
            </a:rPr>
            <a:t>Спасибо за внимание!</a:t>
          </a:r>
        </a:p>
      </dgm:t>
    </dgm:pt>
    <dgm:pt modelId="{0B997212-3B4D-46B5-BDC4-74AC0C7AC8B3}" type="parTrans" cxnId="{F7DDE861-3B70-4696-9396-D32925D7EA09}">
      <dgm:prSet/>
      <dgm:spPr/>
      <dgm:t>
        <a:bodyPr/>
        <a:lstStyle/>
        <a:p>
          <a:endParaRPr lang="ru-RU"/>
        </a:p>
      </dgm:t>
    </dgm:pt>
    <dgm:pt modelId="{6981785F-811C-42AE-A694-24C4A18936D7}" type="sibTrans" cxnId="{F7DDE861-3B70-4696-9396-D32925D7EA09}">
      <dgm:prSet/>
      <dgm:spPr/>
      <dgm:t>
        <a:bodyPr/>
        <a:lstStyle/>
        <a:p>
          <a:endParaRPr lang="ru-RU"/>
        </a:p>
      </dgm:t>
    </dgm:pt>
    <dgm:pt modelId="{20549C2D-974F-4B81-979F-FF77944A8D99}">
      <dgm:prSet phldrT="[Текст]"/>
      <dgm:spPr>
        <a:ln>
          <a:noFill/>
        </a:ln>
        <a:effectLst>
          <a:glow rad="139700">
            <a:schemeClr val="accent5">
              <a:satMod val="175000"/>
              <a:alpha val="40000"/>
            </a:schemeClr>
          </a:glow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ru-RU" dirty="0"/>
            <a:t> </a:t>
          </a:r>
        </a:p>
      </dgm:t>
    </dgm:pt>
    <dgm:pt modelId="{EA12BD19-40B6-4F97-A8EC-D70A4462F9D9}" type="parTrans" cxnId="{B5E7DD33-F28F-4320-964B-8784469C3745}">
      <dgm:prSet/>
      <dgm:spPr/>
      <dgm:t>
        <a:bodyPr/>
        <a:lstStyle/>
        <a:p>
          <a:endParaRPr lang="ru-RU"/>
        </a:p>
      </dgm:t>
    </dgm:pt>
    <dgm:pt modelId="{3B276AC3-A974-4F2C-9296-AC21ABA01C3F}" type="sibTrans" cxnId="{B5E7DD33-F28F-4320-964B-8784469C3745}">
      <dgm:prSet/>
      <dgm:spPr/>
      <dgm:t>
        <a:bodyPr/>
        <a:lstStyle/>
        <a:p>
          <a:endParaRPr lang="ru-RU"/>
        </a:p>
      </dgm:t>
    </dgm:pt>
    <dgm:pt modelId="{21BAB49B-B6F6-4D27-A792-E753F1528A51}">
      <dgm:prSet phldrT="[Текст]"/>
      <dgm:spPr>
        <a:ln>
          <a:noFill/>
        </a:ln>
        <a:effectLst>
          <a:glow rad="139700">
            <a:schemeClr val="accent5">
              <a:satMod val="175000"/>
              <a:alpha val="40000"/>
            </a:schemeClr>
          </a:glow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ru-RU" dirty="0"/>
            <a:t> </a:t>
          </a:r>
        </a:p>
      </dgm:t>
    </dgm:pt>
    <dgm:pt modelId="{E3537206-26FB-4210-81A0-C0BE2C3A79D7}" type="parTrans" cxnId="{10D57507-282A-4E01-B299-B1ECA4BBE72E}">
      <dgm:prSet/>
      <dgm:spPr/>
      <dgm:t>
        <a:bodyPr/>
        <a:lstStyle/>
        <a:p>
          <a:endParaRPr lang="ru-RU"/>
        </a:p>
      </dgm:t>
    </dgm:pt>
    <dgm:pt modelId="{D4DD559D-985D-4D9C-982E-927DEDF5418F}" type="sibTrans" cxnId="{10D57507-282A-4E01-B299-B1ECA4BBE72E}">
      <dgm:prSet/>
      <dgm:spPr/>
      <dgm:t>
        <a:bodyPr/>
        <a:lstStyle/>
        <a:p>
          <a:endParaRPr lang="ru-RU"/>
        </a:p>
      </dgm:t>
    </dgm:pt>
    <dgm:pt modelId="{7BA8C557-7927-4A79-8A96-6E2E701D286A}" type="pres">
      <dgm:prSet presAssocID="{4015CD6C-5E2C-4BC1-A0FB-17449142A707}" presName="Name0" presStyleCnt="0">
        <dgm:presLayoutVars>
          <dgm:chMax val="1"/>
          <dgm:chPref val="1"/>
        </dgm:presLayoutVars>
      </dgm:prSet>
      <dgm:spPr/>
    </dgm:pt>
    <dgm:pt modelId="{BE028EE9-FD97-49A7-9BCB-14B4AC0C1D19}" type="pres">
      <dgm:prSet presAssocID="{4D3DFA6B-EA39-492A-AE68-AF9381B6BC61}" presName="Parent" presStyleLbl="node0" presStyleIdx="0" presStyleCnt="1">
        <dgm:presLayoutVars>
          <dgm:chMax val="5"/>
          <dgm:chPref val="5"/>
        </dgm:presLayoutVars>
      </dgm:prSet>
      <dgm:spPr/>
    </dgm:pt>
    <dgm:pt modelId="{2C972D5B-47F1-4BE0-94E8-F89CE46BCFF6}" type="pres">
      <dgm:prSet presAssocID="{4D3DFA6B-EA39-492A-AE68-AF9381B6BC61}" presName="Accent1" presStyleLbl="node1" presStyleIdx="0" presStyleCnt="13"/>
      <dgm:spPr>
        <a:ln>
          <a:noFill/>
        </a:ln>
        <a:effectLst>
          <a:glow rad="139700">
            <a:schemeClr val="accent5">
              <a:satMod val="175000"/>
              <a:alpha val="40000"/>
            </a:schemeClr>
          </a:glow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2A31E993-BCE1-424E-A123-3110259876B9}" type="pres">
      <dgm:prSet presAssocID="{4D3DFA6B-EA39-492A-AE68-AF9381B6BC61}" presName="Accent2" presStyleLbl="node1" presStyleIdx="1" presStyleCnt="13"/>
      <dgm:spPr/>
    </dgm:pt>
    <dgm:pt modelId="{FF3209F6-0A10-4268-A713-9D74B1290A3E}" type="pres">
      <dgm:prSet presAssocID="{4D3DFA6B-EA39-492A-AE68-AF9381B6BC61}" presName="Accent3" presStyleLbl="node1" presStyleIdx="2" presStyleCnt="13"/>
      <dgm:spPr/>
    </dgm:pt>
    <dgm:pt modelId="{D2E30204-972E-4737-8BD4-0687D82CBBE2}" type="pres">
      <dgm:prSet presAssocID="{4D3DFA6B-EA39-492A-AE68-AF9381B6BC61}" presName="Accent4" presStyleLbl="node1" presStyleIdx="3" presStyleCnt="13" custLinFactNeighborX="5963" custLinFactNeighborY="-35776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C730E53A-5DD2-4B08-9600-2D3CC76460EB}" type="pres">
      <dgm:prSet presAssocID="{4D3DFA6B-EA39-492A-AE68-AF9381B6BC61}" presName="Accent5" presStyleLbl="node1" presStyleIdx="4" presStyleCnt="13"/>
      <dgm:spPr/>
    </dgm:pt>
    <dgm:pt modelId="{1C502B9F-7648-467B-AE6F-F1F77C779D90}" type="pres">
      <dgm:prSet presAssocID="{4D3DFA6B-EA39-492A-AE68-AF9381B6BC61}" presName="Accent6" presStyleLbl="node1" presStyleIdx="5" presStyleCnt="13"/>
      <dgm:spPr/>
    </dgm:pt>
    <dgm:pt modelId="{BE8663F6-CA71-475B-BFF7-1AED6348019D}" type="pres">
      <dgm:prSet presAssocID="{20549C2D-974F-4B81-979F-FF77944A8D99}" presName="Child1" presStyleLbl="node1" presStyleIdx="6" presStyleCnt="13">
        <dgm:presLayoutVars>
          <dgm:chMax val="0"/>
          <dgm:chPref val="0"/>
        </dgm:presLayoutVars>
      </dgm:prSet>
      <dgm:spPr/>
    </dgm:pt>
    <dgm:pt modelId="{B0C5EBE7-1436-4620-8D19-E3E67DE5796A}" type="pres">
      <dgm:prSet presAssocID="{20549C2D-974F-4B81-979F-FF77944A8D99}" presName="Accent7" presStyleCnt="0"/>
      <dgm:spPr/>
    </dgm:pt>
    <dgm:pt modelId="{7844A0D6-934A-4D20-A589-50BD46CC5BE9}" type="pres">
      <dgm:prSet presAssocID="{20549C2D-974F-4B81-979F-FF77944A8D99}" presName="AccentHold1" presStyleLbl="node1" presStyleIdx="7" presStyleCnt="13"/>
      <dgm:spPr/>
    </dgm:pt>
    <dgm:pt modelId="{762FFA9F-18C3-4850-A39B-3D07BFAB75CF}" type="pres">
      <dgm:prSet presAssocID="{20549C2D-974F-4B81-979F-FF77944A8D99}" presName="Accent8" presStyleCnt="0"/>
      <dgm:spPr/>
    </dgm:pt>
    <dgm:pt modelId="{89E6EA6B-082C-4D18-9C32-3D1BA5A0B9F4}" type="pres">
      <dgm:prSet presAssocID="{20549C2D-974F-4B81-979F-FF77944A8D99}" presName="AccentHold2" presStyleLbl="node1" presStyleIdx="8" presStyleCnt="13"/>
      <dgm:spPr>
        <a:ln>
          <a:noFill/>
        </a:ln>
        <a:effectLst>
          <a:glow rad="139700">
            <a:schemeClr val="accent5">
              <a:satMod val="175000"/>
              <a:alpha val="40000"/>
            </a:schemeClr>
          </a:glow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  <dgm:pt modelId="{76D30871-ED60-4CA5-9D8E-3188957B70F8}" type="pres">
      <dgm:prSet presAssocID="{21BAB49B-B6F6-4D27-A792-E753F1528A51}" presName="Child2" presStyleLbl="node1" presStyleIdx="9" presStyleCnt="13">
        <dgm:presLayoutVars>
          <dgm:chMax val="0"/>
          <dgm:chPref val="0"/>
        </dgm:presLayoutVars>
      </dgm:prSet>
      <dgm:spPr/>
    </dgm:pt>
    <dgm:pt modelId="{3C01F48F-C21D-4832-92E1-F76B2ABC99F1}" type="pres">
      <dgm:prSet presAssocID="{21BAB49B-B6F6-4D27-A792-E753F1528A51}" presName="Accent9" presStyleCnt="0"/>
      <dgm:spPr/>
    </dgm:pt>
    <dgm:pt modelId="{A4B3550B-4032-453F-846C-6179D51C6935}" type="pres">
      <dgm:prSet presAssocID="{21BAB49B-B6F6-4D27-A792-E753F1528A51}" presName="AccentHold1" presStyleLbl="node1" presStyleIdx="10" presStyleCnt="13"/>
      <dgm:spPr>
        <a:ln>
          <a:noFill/>
        </a:ln>
        <a:effectLst>
          <a:glow rad="139700">
            <a:schemeClr val="accent5">
              <a:satMod val="175000"/>
              <a:alpha val="40000"/>
            </a:schemeClr>
          </a:glow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  <dgm:pt modelId="{C4DB8089-A8B8-4ECA-B85E-B3452BEC5CAF}" type="pres">
      <dgm:prSet presAssocID="{21BAB49B-B6F6-4D27-A792-E753F1528A51}" presName="Accent10" presStyleCnt="0"/>
      <dgm:spPr/>
    </dgm:pt>
    <dgm:pt modelId="{2A4B67C1-511E-4865-9EBB-662174A94D45}" type="pres">
      <dgm:prSet presAssocID="{21BAB49B-B6F6-4D27-A792-E753F1528A51}" presName="AccentHold2" presStyleLbl="node1" presStyleIdx="11" presStyleCnt="13"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</dgm:pt>
    <dgm:pt modelId="{0B0FE864-0EFF-4A5D-B6CA-01172B6BD4B0}" type="pres">
      <dgm:prSet presAssocID="{21BAB49B-B6F6-4D27-A792-E753F1528A51}" presName="Accent11" presStyleCnt="0"/>
      <dgm:spPr/>
    </dgm:pt>
    <dgm:pt modelId="{8C54D79C-3CA5-43C6-96FD-2D6FFCB71066}" type="pres">
      <dgm:prSet presAssocID="{21BAB49B-B6F6-4D27-A792-E753F1528A51}" presName="AccentHold3" presStyleLbl="node1" presStyleIdx="12" presStyleCnt="13"/>
      <dgm:spPr/>
    </dgm:pt>
  </dgm:ptLst>
  <dgm:cxnLst>
    <dgm:cxn modelId="{10D57507-282A-4E01-B299-B1ECA4BBE72E}" srcId="{4D3DFA6B-EA39-492A-AE68-AF9381B6BC61}" destId="{21BAB49B-B6F6-4D27-A792-E753F1528A51}" srcOrd="1" destOrd="0" parTransId="{E3537206-26FB-4210-81A0-C0BE2C3A79D7}" sibTransId="{D4DD559D-985D-4D9C-982E-927DEDF5418F}"/>
    <dgm:cxn modelId="{B5E7DD33-F28F-4320-964B-8784469C3745}" srcId="{4D3DFA6B-EA39-492A-AE68-AF9381B6BC61}" destId="{20549C2D-974F-4B81-979F-FF77944A8D99}" srcOrd="0" destOrd="0" parTransId="{EA12BD19-40B6-4F97-A8EC-D70A4462F9D9}" sibTransId="{3B276AC3-A974-4F2C-9296-AC21ABA01C3F}"/>
    <dgm:cxn modelId="{F7DDE861-3B70-4696-9396-D32925D7EA09}" srcId="{4015CD6C-5E2C-4BC1-A0FB-17449142A707}" destId="{4D3DFA6B-EA39-492A-AE68-AF9381B6BC61}" srcOrd="0" destOrd="0" parTransId="{0B997212-3B4D-46B5-BDC4-74AC0C7AC8B3}" sibTransId="{6981785F-811C-42AE-A694-24C4A18936D7}"/>
    <dgm:cxn modelId="{3AC20469-F683-45F9-A959-8D87AE57646C}" type="presOf" srcId="{20549C2D-974F-4B81-979F-FF77944A8D99}" destId="{BE8663F6-CA71-475B-BFF7-1AED6348019D}" srcOrd="0" destOrd="0" presId="urn:microsoft.com/office/officeart/2009/3/layout/CircleRelationship"/>
    <dgm:cxn modelId="{F23A016E-90C9-42E4-B40F-984BF97F3255}" type="presOf" srcId="{4015CD6C-5E2C-4BC1-A0FB-17449142A707}" destId="{7BA8C557-7927-4A79-8A96-6E2E701D286A}" srcOrd="0" destOrd="0" presId="urn:microsoft.com/office/officeart/2009/3/layout/CircleRelationship"/>
    <dgm:cxn modelId="{AED6A382-D1C2-4B96-9F69-5FBA068DBC91}" type="presOf" srcId="{4D3DFA6B-EA39-492A-AE68-AF9381B6BC61}" destId="{BE028EE9-FD97-49A7-9BCB-14B4AC0C1D19}" srcOrd="0" destOrd="0" presId="urn:microsoft.com/office/officeart/2009/3/layout/CircleRelationship"/>
    <dgm:cxn modelId="{6D8358B8-8918-4881-9D2A-9B058CE9AE03}" type="presOf" srcId="{21BAB49B-B6F6-4D27-A792-E753F1528A51}" destId="{76D30871-ED60-4CA5-9D8E-3188957B70F8}" srcOrd="0" destOrd="0" presId="urn:microsoft.com/office/officeart/2009/3/layout/CircleRelationship"/>
    <dgm:cxn modelId="{75B24996-B794-408D-B3B9-1A9EAC055B97}" type="presParOf" srcId="{7BA8C557-7927-4A79-8A96-6E2E701D286A}" destId="{BE028EE9-FD97-49A7-9BCB-14B4AC0C1D19}" srcOrd="0" destOrd="0" presId="urn:microsoft.com/office/officeart/2009/3/layout/CircleRelationship"/>
    <dgm:cxn modelId="{F558D35D-E9D9-47C2-9A4C-42C79658D253}" type="presParOf" srcId="{7BA8C557-7927-4A79-8A96-6E2E701D286A}" destId="{2C972D5B-47F1-4BE0-94E8-F89CE46BCFF6}" srcOrd="1" destOrd="0" presId="urn:microsoft.com/office/officeart/2009/3/layout/CircleRelationship"/>
    <dgm:cxn modelId="{15D1A74D-3262-4F1C-9FD1-31E368C3D6F8}" type="presParOf" srcId="{7BA8C557-7927-4A79-8A96-6E2E701D286A}" destId="{2A31E993-BCE1-424E-A123-3110259876B9}" srcOrd="2" destOrd="0" presId="urn:microsoft.com/office/officeart/2009/3/layout/CircleRelationship"/>
    <dgm:cxn modelId="{85721D5E-1CC1-4A49-B617-B34D5487ED00}" type="presParOf" srcId="{7BA8C557-7927-4A79-8A96-6E2E701D286A}" destId="{FF3209F6-0A10-4268-A713-9D74B1290A3E}" srcOrd="3" destOrd="0" presId="urn:microsoft.com/office/officeart/2009/3/layout/CircleRelationship"/>
    <dgm:cxn modelId="{D7D24384-90C5-4655-89B0-3DD880023B21}" type="presParOf" srcId="{7BA8C557-7927-4A79-8A96-6E2E701D286A}" destId="{D2E30204-972E-4737-8BD4-0687D82CBBE2}" srcOrd="4" destOrd="0" presId="urn:microsoft.com/office/officeart/2009/3/layout/CircleRelationship"/>
    <dgm:cxn modelId="{46CD0B68-D41D-4C2A-8CFC-BF3DAECEE0F4}" type="presParOf" srcId="{7BA8C557-7927-4A79-8A96-6E2E701D286A}" destId="{C730E53A-5DD2-4B08-9600-2D3CC76460EB}" srcOrd="5" destOrd="0" presId="urn:microsoft.com/office/officeart/2009/3/layout/CircleRelationship"/>
    <dgm:cxn modelId="{7567A1EA-C446-4975-BF61-23B05BF25BA3}" type="presParOf" srcId="{7BA8C557-7927-4A79-8A96-6E2E701D286A}" destId="{1C502B9F-7648-467B-AE6F-F1F77C779D90}" srcOrd="6" destOrd="0" presId="urn:microsoft.com/office/officeart/2009/3/layout/CircleRelationship"/>
    <dgm:cxn modelId="{3899F407-052C-48F4-B551-AEB160DE59E4}" type="presParOf" srcId="{7BA8C557-7927-4A79-8A96-6E2E701D286A}" destId="{BE8663F6-CA71-475B-BFF7-1AED6348019D}" srcOrd="7" destOrd="0" presId="urn:microsoft.com/office/officeart/2009/3/layout/CircleRelationship"/>
    <dgm:cxn modelId="{4E851490-1CF3-4967-BCC3-BE1B2FAE2741}" type="presParOf" srcId="{7BA8C557-7927-4A79-8A96-6E2E701D286A}" destId="{B0C5EBE7-1436-4620-8D19-E3E67DE5796A}" srcOrd="8" destOrd="0" presId="urn:microsoft.com/office/officeart/2009/3/layout/CircleRelationship"/>
    <dgm:cxn modelId="{9CE954ED-7B0D-4194-83EB-D3B06A4AE80C}" type="presParOf" srcId="{B0C5EBE7-1436-4620-8D19-E3E67DE5796A}" destId="{7844A0D6-934A-4D20-A589-50BD46CC5BE9}" srcOrd="0" destOrd="0" presId="urn:microsoft.com/office/officeart/2009/3/layout/CircleRelationship"/>
    <dgm:cxn modelId="{65381837-73CB-4A89-8CFE-0862EEA008A5}" type="presParOf" srcId="{7BA8C557-7927-4A79-8A96-6E2E701D286A}" destId="{762FFA9F-18C3-4850-A39B-3D07BFAB75CF}" srcOrd="9" destOrd="0" presId="urn:microsoft.com/office/officeart/2009/3/layout/CircleRelationship"/>
    <dgm:cxn modelId="{2BBFE343-CA23-4071-A368-201D1F2EB951}" type="presParOf" srcId="{762FFA9F-18C3-4850-A39B-3D07BFAB75CF}" destId="{89E6EA6B-082C-4D18-9C32-3D1BA5A0B9F4}" srcOrd="0" destOrd="0" presId="urn:microsoft.com/office/officeart/2009/3/layout/CircleRelationship"/>
    <dgm:cxn modelId="{C53F9A2F-8E81-4B33-B2A0-B5299E70745A}" type="presParOf" srcId="{7BA8C557-7927-4A79-8A96-6E2E701D286A}" destId="{76D30871-ED60-4CA5-9D8E-3188957B70F8}" srcOrd="10" destOrd="0" presId="urn:microsoft.com/office/officeart/2009/3/layout/CircleRelationship"/>
    <dgm:cxn modelId="{A21A7A51-CC59-4913-A6FC-AE2BE4C2D606}" type="presParOf" srcId="{7BA8C557-7927-4A79-8A96-6E2E701D286A}" destId="{3C01F48F-C21D-4832-92E1-F76B2ABC99F1}" srcOrd="11" destOrd="0" presId="urn:microsoft.com/office/officeart/2009/3/layout/CircleRelationship"/>
    <dgm:cxn modelId="{7C107E8D-F472-4F53-846D-C485469DE66A}" type="presParOf" srcId="{3C01F48F-C21D-4832-92E1-F76B2ABC99F1}" destId="{A4B3550B-4032-453F-846C-6179D51C6935}" srcOrd="0" destOrd="0" presId="urn:microsoft.com/office/officeart/2009/3/layout/CircleRelationship"/>
    <dgm:cxn modelId="{4554D7DE-BCD8-4FEB-B5C9-3E5D8285B879}" type="presParOf" srcId="{7BA8C557-7927-4A79-8A96-6E2E701D286A}" destId="{C4DB8089-A8B8-4ECA-B85E-B3452BEC5CAF}" srcOrd="12" destOrd="0" presId="urn:microsoft.com/office/officeart/2009/3/layout/CircleRelationship"/>
    <dgm:cxn modelId="{617DBD67-349F-4BF7-8F10-1AE94DE0B564}" type="presParOf" srcId="{C4DB8089-A8B8-4ECA-B85E-B3452BEC5CAF}" destId="{2A4B67C1-511E-4865-9EBB-662174A94D45}" srcOrd="0" destOrd="0" presId="urn:microsoft.com/office/officeart/2009/3/layout/CircleRelationship"/>
    <dgm:cxn modelId="{CD79DEB7-9958-4BF0-B3F1-BDEE1108087D}" type="presParOf" srcId="{7BA8C557-7927-4A79-8A96-6E2E701D286A}" destId="{0B0FE864-0EFF-4A5D-B6CA-01172B6BD4B0}" srcOrd="13" destOrd="0" presId="urn:microsoft.com/office/officeart/2009/3/layout/CircleRelationship"/>
    <dgm:cxn modelId="{111135ED-6101-48E5-8BBC-F8A070E0DFE3}" type="presParOf" srcId="{0B0FE864-0EFF-4A5D-B6CA-01172B6BD4B0}" destId="{8C54D79C-3CA5-43C6-96FD-2D6FFCB71066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41E4AB-55D0-4C2A-96E0-2D7BF424ECFC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4815B23-E3F6-412A-B1F1-61150BBA27F1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ru-RU" sz="1800" b="1" dirty="0"/>
            <a:t>2023</a:t>
          </a:r>
          <a:endParaRPr lang="ru-RU" sz="1800" dirty="0"/>
        </a:p>
      </dgm:t>
    </dgm:pt>
    <dgm:pt modelId="{12DA36A4-3212-4C69-AFB4-A1E5561636AB}" type="parTrans" cxnId="{E7850202-839D-4212-879F-08B5F2BD08B5}">
      <dgm:prSet/>
      <dgm:spPr/>
      <dgm:t>
        <a:bodyPr/>
        <a:lstStyle/>
        <a:p>
          <a:endParaRPr lang="ru-RU"/>
        </a:p>
      </dgm:t>
    </dgm:pt>
    <dgm:pt modelId="{FCB7CB6A-78EC-44EC-A7CE-4041179335AF}" type="sibTrans" cxnId="{E7850202-839D-4212-879F-08B5F2BD08B5}">
      <dgm:prSet/>
      <dgm:spPr/>
      <dgm:t>
        <a:bodyPr/>
        <a:lstStyle/>
        <a:p>
          <a:endParaRPr lang="ru-RU"/>
        </a:p>
      </dgm:t>
    </dgm:pt>
    <dgm:pt modelId="{41C1026D-51AB-44B6-A9FF-475E54BC5D2D}" type="pres">
      <dgm:prSet presAssocID="{5641E4AB-55D0-4C2A-96E0-2D7BF424ECFC}" presName="linear" presStyleCnt="0">
        <dgm:presLayoutVars>
          <dgm:animLvl val="lvl"/>
          <dgm:resizeHandles val="exact"/>
        </dgm:presLayoutVars>
      </dgm:prSet>
      <dgm:spPr/>
    </dgm:pt>
    <dgm:pt modelId="{11B81A00-34EB-4263-B987-471AF701CB11}" type="pres">
      <dgm:prSet presAssocID="{A4815B23-E3F6-412A-B1F1-61150BBA27F1}" presName="parentText" presStyleLbl="node1" presStyleIdx="0" presStyleCnt="1" custLinFactNeighborX="-31561" custLinFactNeighborY="-10">
        <dgm:presLayoutVars>
          <dgm:chMax val="0"/>
          <dgm:bulletEnabled val="1"/>
        </dgm:presLayoutVars>
      </dgm:prSet>
      <dgm:spPr/>
    </dgm:pt>
  </dgm:ptLst>
  <dgm:cxnLst>
    <dgm:cxn modelId="{E7850202-839D-4212-879F-08B5F2BD08B5}" srcId="{5641E4AB-55D0-4C2A-96E0-2D7BF424ECFC}" destId="{A4815B23-E3F6-412A-B1F1-61150BBA27F1}" srcOrd="0" destOrd="0" parTransId="{12DA36A4-3212-4C69-AFB4-A1E5561636AB}" sibTransId="{FCB7CB6A-78EC-44EC-A7CE-4041179335AF}"/>
    <dgm:cxn modelId="{5B633F2A-5AE9-47BF-A252-CB894D0E1C34}" type="presOf" srcId="{5641E4AB-55D0-4C2A-96E0-2D7BF424ECFC}" destId="{41C1026D-51AB-44B6-A9FF-475E54BC5D2D}" srcOrd="0" destOrd="0" presId="urn:microsoft.com/office/officeart/2005/8/layout/vList2"/>
    <dgm:cxn modelId="{247190F7-D9E8-4277-B9AE-44B669C86B2D}" type="presOf" srcId="{A4815B23-E3F6-412A-B1F1-61150BBA27F1}" destId="{11B81A00-34EB-4263-B987-471AF701CB11}" srcOrd="0" destOrd="0" presId="urn:microsoft.com/office/officeart/2005/8/layout/vList2"/>
    <dgm:cxn modelId="{5B9600B3-3B08-4B5D-9DE4-2BD6F578D029}" type="presParOf" srcId="{41C1026D-51AB-44B6-A9FF-475E54BC5D2D}" destId="{11B81A00-34EB-4263-B987-471AF701CB1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512835-E36F-4F09-86FD-9FEF26E3C4E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88A0FD2-3D33-4FE4-AA04-D96391B44BB3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algn="ctr"/>
          <a:r>
            <a:rPr lang="ru-RU" dirty="0">
              <a:latin typeface="+mn-lt"/>
              <a:cs typeface="Times New Roman" panose="02020603050405020304" pitchFamily="18" charset="0"/>
            </a:rPr>
            <a:t>Стейкхолдеры:</a:t>
          </a:r>
        </a:p>
      </dgm:t>
    </dgm:pt>
    <dgm:pt modelId="{9F9AF39E-FA83-4ED6-B6CE-60CB225FD9AE}" type="parTrans" cxnId="{0A84A3F5-4511-45FA-91EA-8FB5C758DE80}">
      <dgm:prSet/>
      <dgm:spPr/>
      <dgm:t>
        <a:bodyPr/>
        <a:lstStyle/>
        <a:p>
          <a:endParaRPr lang="ru-RU"/>
        </a:p>
      </dgm:t>
    </dgm:pt>
    <dgm:pt modelId="{4FC8EACB-11B4-4299-BEE5-8EBB4513E99C}" type="sibTrans" cxnId="{0A84A3F5-4511-45FA-91EA-8FB5C758DE80}">
      <dgm:prSet/>
      <dgm:spPr/>
      <dgm:t>
        <a:bodyPr/>
        <a:lstStyle/>
        <a:p>
          <a:endParaRPr lang="ru-RU"/>
        </a:p>
      </dgm:t>
    </dgm:pt>
    <dgm:pt modelId="{D4CA645D-0C6C-4CF8-9D1A-9C81E82E35EA}" type="pres">
      <dgm:prSet presAssocID="{16512835-E36F-4F09-86FD-9FEF26E3C4EE}" presName="linear" presStyleCnt="0">
        <dgm:presLayoutVars>
          <dgm:animLvl val="lvl"/>
          <dgm:resizeHandles val="exact"/>
        </dgm:presLayoutVars>
      </dgm:prSet>
      <dgm:spPr/>
    </dgm:pt>
    <dgm:pt modelId="{CFC793D8-3903-4ED1-97FD-DFE3F5D136C3}" type="pres">
      <dgm:prSet presAssocID="{A88A0FD2-3D33-4FE4-AA04-D96391B44BB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C6ED8A8-2752-43DB-8420-4D06CAAB949A}" type="presOf" srcId="{A88A0FD2-3D33-4FE4-AA04-D96391B44BB3}" destId="{CFC793D8-3903-4ED1-97FD-DFE3F5D136C3}" srcOrd="0" destOrd="0" presId="urn:microsoft.com/office/officeart/2005/8/layout/vList2"/>
    <dgm:cxn modelId="{23D601B3-706C-4B9B-80D9-8E8FB6158762}" type="presOf" srcId="{16512835-E36F-4F09-86FD-9FEF26E3C4EE}" destId="{D4CA645D-0C6C-4CF8-9D1A-9C81E82E35EA}" srcOrd="0" destOrd="0" presId="urn:microsoft.com/office/officeart/2005/8/layout/vList2"/>
    <dgm:cxn modelId="{0A84A3F5-4511-45FA-91EA-8FB5C758DE80}" srcId="{16512835-E36F-4F09-86FD-9FEF26E3C4EE}" destId="{A88A0FD2-3D33-4FE4-AA04-D96391B44BB3}" srcOrd="0" destOrd="0" parTransId="{9F9AF39E-FA83-4ED6-B6CE-60CB225FD9AE}" sibTransId="{4FC8EACB-11B4-4299-BEE5-8EBB4513E99C}"/>
    <dgm:cxn modelId="{2DEEAACC-149A-4835-8B1C-B9277AC12494}" type="presParOf" srcId="{D4CA645D-0C6C-4CF8-9D1A-9C81E82E35EA}" destId="{CFC793D8-3903-4ED1-97FD-DFE3F5D136C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6DD464-0F88-40B8-AB90-E9777FD43426}" type="doc">
      <dgm:prSet loTypeId="urn:microsoft.com/office/officeart/2005/8/layout/hierarchy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17E963E-2C80-45B3-B345-47E4565D224D}">
      <dgm:prSet/>
      <dgm:spPr/>
      <dgm:t>
        <a:bodyPr/>
        <a:lstStyle/>
        <a:p>
          <a:r>
            <a:rPr lang="ru-RU" dirty="0">
              <a:latin typeface="+mn-lt"/>
              <a:cs typeface="Times New Roman" panose="02020603050405020304" pitchFamily="18" charset="0"/>
            </a:rPr>
            <a:t>Выделить сегменты клиентов, склонных к оттоку</a:t>
          </a:r>
        </a:p>
      </dgm:t>
    </dgm:pt>
    <dgm:pt modelId="{EC29BC14-265F-4B6F-B160-3837E41A7D18}" type="parTrans" cxnId="{880FDCA0-D2A2-47C4-985F-BBCFFE518F02}">
      <dgm:prSet/>
      <dgm:spPr/>
      <dgm:t>
        <a:bodyPr/>
        <a:lstStyle/>
        <a:p>
          <a:endParaRPr lang="ru-RU"/>
        </a:p>
      </dgm:t>
    </dgm:pt>
    <dgm:pt modelId="{43A02A0B-59F3-4CA7-90B9-A66FD275F0BE}" type="sibTrans" cxnId="{880FDCA0-D2A2-47C4-985F-BBCFFE518F02}">
      <dgm:prSet/>
      <dgm:spPr/>
      <dgm:t>
        <a:bodyPr/>
        <a:lstStyle/>
        <a:p>
          <a:endParaRPr lang="ru-RU"/>
        </a:p>
      </dgm:t>
    </dgm:pt>
    <dgm:pt modelId="{17C903ED-456D-4627-AC91-A6586B7CD91C}">
      <dgm:prSet/>
      <dgm:spPr/>
      <dgm:t>
        <a:bodyPr/>
        <a:lstStyle/>
        <a:p>
          <a:r>
            <a:rPr lang="ru-RU" dirty="0">
              <a:latin typeface="+mn-lt"/>
              <a:cs typeface="Times New Roman" panose="02020603050405020304" pitchFamily="18" charset="0"/>
            </a:rPr>
            <a:t>Подтвердить или опровергнуть ряд гипотез о зависимости клиентов к оттоку от различных факторов</a:t>
          </a:r>
        </a:p>
      </dgm:t>
    </dgm:pt>
    <dgm:pt modelId="{CB840314-9B16-412C-8C09-FFA671920FAD}" type="parTrans" cxnId="{0DFB5382-E362-43E6-88D9-51E04F46E12A}">
      <dgm:prSet/>
      <dgm:spPr/>
      <dgm:t>
        <a:bodyPr/>
        <a:lstStyle/>
        <a:p>
          <a:endParaRPr lang="ru-RU"/>
        </a:p>
      </dgm:t>
    </dgm:pt>
    <dgm:pt modelId="{3758A076-2306-4CDA-B97F-755447EB789D}" type="sibTrans" cxnId="{0DFB5382-E362-43E6-88D9-51E04F46E12A}">
      <dgm:prSet/>
      <dgm:spPr/>
      <dgm:t>
        <a:bodyPr/>
        <a:lstStyle/>
        <a:p>
          <a:endParaRPr lang="ru-RU"/>
        </a:p>
      </dgm:t>
    </dgm:pt>
    <dgm:pt modelId="{D2BF4581-7F81-4DF1-BDD8-910B1688A89A}" type="pres">
      <dgm:prSet presAssocID="{066DD464-0F88-40B8-AB90-E9777FD4342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4900D6-37AD-4377-AC7D-AE3BBDF82878}" type="pres">
      <dgm:prSet presAssocID="{F17E963E-2C80-45B3-B345-47E4565D224D}" presName="root" presStyleCnt="0"/>
      <dgm:spPr/>
    </dgm:pt>
    <dgm:pt modelId="{BE72B81B-1822-4255-A4DB-0099713B7464}" type="pres">
      <dgm:prSet presAssocID="{F17E963E-2C80-45B3-B345-47E4565D224D}" presName="rootComposite" presStyleCnt="0"/>
      <dgm:spPr/>
    </dgm:pt>
    <dgm:pt modelId="{2FCCB757-8195-438E-9200-9247FFF93DB9}" type="pres">
      <dgm:prSet presAssocID="{F17E963E-2C80-45B3-B345-47E4565D224D}" presName="rootText" presStyleLbl="node1" presStyleIdx="0" presStyleCnt="2"/>
      <dgm:spPr/>
    </dgm:pt>
    <dgm:pt modelId="{284A52E8-7E69-40A7-BA8D-7C85AAD654DB}" type="pres">
      <dgm:prSet presAssocID="{F17E963E-2C80-45B3-B345-47E4565D224D}" presName="rootConnector" presStyleLbl="node1" presStyleIdx="0" presStyleCnt="2"/>
      <dgm:spPr/>
    </dgm:pt>
    <dgm:pt modelId="{EDB7A991-CFC4-4ECB-923D-2F8106BECAF2}" type="pres">
      <dgm:prSet presAssocID="{F17E963E-2C80-45B3-B345-47E4565D224D}" presName="childShape" presStyleCnt="0"/>
      <dgm:spPr/>
    </dgm:pt>
    <dgm:pt modelId="{C510B723-BE54-48B7-98C7-F47849A3BDF0}" type="pres">
      <dgm:prSet presAssocID="{17C903ED-456D-4627-AC91-A6586B7CD91C}" presName="root" presStyleCnt="0"/>
      <dgm:spPr/>
    </dgm:pt>
    <dgm:pt modelId="{68B950AD-C381-4AA7-B360-9EECB0C60BB5}" type="pres">
      <dgm:prSet presAssocID="{17C903ED-456D-4627-AC91-A6586B7CD91C}" presName="rootComposite" presStyleCnt="0"/>
      <dgm:spPr/>
    </dgm:pt>
    <dgm:pt modelId="{74B4AAA1-EE7B-433A-90B7-0163DF0BBA48}" type="pres">
      <dgm:prSet presAssocID="{17C903ED-456D-4627-AC91-A6586B7CD91C}" presName="rootText" presStyleLbl="node1" presStyleIdx="1" presStyleCnt="2"/>
      <dgm:spPr/>
    </dgm:pt>
    <dgm:pt modelId="{3190BB4B-9591-4488-9A69-89BA6C720585}" type="pres">
      <dgm:prSet presAssocID="{17C903ED-456D-4627-AC91-A6586B7CD91C}" presName="rootConnector" presStyleLbl="node1" presStyleIdx="1" presStyleCnt="2"/>
      <dgm:spPr/>
    </dgm:pt>
    <dgm:pt modelId="{4F55A786-C4FA-400F-BB62-B95BB4D6CFAB}" type="pres">
      <dgm:prSet presAssocID="{17C903ED-456D-4627-AC91-A6586B7CD91C}" presName="childShape" presStyleCnt="0"/>
      <dgm:spPr/>
    </dgm:pt>
  </dgm:ptLst>
  <dgm:cxnLst>
    <dgm:cxn modelId="{C59C5A22-EDCF-432F-B1E1-E713E42D1331}" type="presOf" srcId="{17C903ED-456D-4627-AC91-A6586B7CD91C}" destId="{74B4AAA1-EE7B-433A-90B7-0163DF0BBA48}" srcOrd="0" destOrd="0" presId="urn:microsoft.com/office/officeart/2005/8/layout/hierarchy3"/>
    <dgm:cxn modelId="{27B62D35-F362-41E0-9224-639E859C8397}" type="presOf" srcId="{066DD464-0F88-40B8-AB90-E9777FD43426}" destId="{D2BF4581-7F81-4DF1-BDD8-910B1688A89A}" srcOrd="0" destOrd="0" presId="urn:microsoft.com/office/officeart/2005/8/layout/hierarchy3"/>
    <dgm:cxn modelId="{C0035967-6AA9-458B-946F-011AF60B3192}" type="presOf" srcId="{17C903ED-456D-4627-AC91-A6586B7CD91C}" destId="{3190BB4B-9591-4488-9A69-89BA6C720585}" srcOrd="1" destOrd="0" presId="urn:microsoft.com/office/officeart/2005/8/layout/hierarchy3"/>
    <dgm:cxn modelId="{144C4248-6B5B-4A91-AFE0-C9E9E0232B83}" type="presOf" srcId="{F17E963E-2C80-45B3-B345-47E4565D224D}" destId="{284A52E8-7E69-40A7-BA8D-7C85AAD654DB}" srcOrd="1" destOrd="0" presId="urn:microsoft.com/office/officeart/2005/8/layout/hierarchy3"/>
    <dgm:cxn modelId="{2A60F275-FEBE-49FC-A3AF-12669E451ED5}" type="presOf" srcId="{F17E963E-2C80-45B3-B345-47E4565D224D}" destId="{2FCCB757-8195-438E-9200-9247FFF93DB9}" srcOrd="0" destOrd="0" presId="urn:microsoft.com/office/officeart/2005/8/layout/hierarchy3"/>
    <dgm:cxn modelId="{0DFB5382-E362-43E6-88D9-51E04F46E12A}" srcId="{066DD464-0F88-40B8-AB90-E9777FD43426}" destId="{17C903ED-456D-4627-AC91-A6586B7CD91C}" srcOrd="1" destOrd="0" parTransId="{CB840314-9B16-412C-8C09-FFA671920FAD}" sibTransId="{3758A076-2306-4CDA-B97F-755447EB789D}"/>
    <dgm:cxn modelId="{880FDCA0-D2A2-47C4-985F-BBCFFE518F02}" srcId="{066DD464-0F88-40B8-AB90-E9777FD43426}" destId="{F17E963E-2C80-45B3-B345-47E4565D224D}" srcOrd="0" destOrd="0" parTransId="{EC29BC14-265F-4B6F-B160-3837E41A7D18}" sibTransId="{43A02A0B-59F3-4CA7-90B9-A66FD275F0BE}"/>
    <dgm:cxn modelId="{629E0147-90E4-4DA2-A815-7E6C181788AD}" type="presParOf" srcId="{D2BF4581-7F81-4DF1-BDD8-910B1688A89A}" destId="{0C4900D6-37AD-4377-AC7D-AE3BBDF82878}" srcOrd="0" destOrd="0" presId="urn:microsoft.com/office/officeart/2005/8/layout/hierarchy3"/>
    <dgm:cxn modelId="{71AF44B4-6FA3-42C6-8030-9E7C2DB21F2A}" type="presParOf" srcId="{0C4900D6-37AD-4377-AC7D-AE3BBDF82878}" destId="{BE72B81B-1822-4255-A4DB-0099713B7464}" srcOrd="0" destOrd="0" presId="urn:microsoft.com/office/officeart/2005/8/layout/hierarchy3"/>
    <dgm:cxn modelId="{183E8C66-49DE-4325-8875-B7F3A4A790B4}" type="presParOf" srcId="{BE72B81B-1822-4255-A4DB-0099713B7464}" destId="{2FCCB757-8195-438E-9200-9247FFF93DB9}" srcOrd="0" destOrd="0" presId="urn:microsoft.com/office/officeart/2005/8/layout/hierarchy3"/>
    <dgm:cxn modelId="{63B2CCAB-A3D0-4035-B6D4-E24C3A3E3D4E}" type="presParOf" srcId="{BE72B81B-1822-4255-A4DB-0099713B7464}" destId="{284A52E8-7E69-40A7-BA8D-7C85AAD654DB}" srcOrd="1" destOrd="0" presId="urn:microsoft.com/office/officeart/2005/8/layout/hierarchy3"/>
    <dgm:cxn modelId="{BD08275F-4BD5-47E2-8F3E-275BC1189433}" type="presParOf" srcId="{0C4900D6-37AD-4377-AC7D-AE3BBDF82878}" destId="{EDB7A991-CFC4-4ECB-923D-2F8106BECAF2}" srcOrd="1" destOrd="0" presId="urn:microsoft.com/office/officeart/2005/8/layout/hierarchy3"/>
    <dgm:cxn modelId="{1FAFF7E5-AA56-4D9B-B5C9-10F52762A2D2}" type="presParOf" srcId="{D2BF4581-7F81-4DF1-BDD8-910B1688A89A}" destId="{C510B723-BE54-48B7-98C7-F47849A3BDF0}" srcOrd="1" destOrd="0" presId="urn:microsoft.com/office/officeart/2005/8/layout/hierarchy3"/>
    <dgm:cxn modelId="{EA62A42A-7264-4A34-8429-1DA174C579ED}" type="presParOf" srcId="{C510B723-BE54-48B7-98C7-F47849A3BDF0}" destId="{68B950AD-C381-4AA7-B360-9EECB0C60BB5}" srcOrd="0" destOrd="0" presId="urn:microsoft.com/office/officeart/2005/8/layout/hierarchy3"/>
    <dgm:cxn modelId="{CEACCCDE-F17E-4E5C-93E5-DD3D96B52A2E}" type="presParOf" srcId="{68B950AD-C381-4AA7-B360-9EECB0C60BB5}" destId="{74B4AAA1-EE7B-433A-90B7-0163DF0BBA48}" srcOrd="0" destOrd="0" presId="urn:microsoft.com/office/officeart/2005/8/layout/hierarchy3"/>
    <dgm:cxn modelId="{75A0BCE0-4C64-4688-B2EE-8A4FBAD71BF4}" type="presParOf" srcId="{68B950AD-C381-4AA7-B360-9EECB0C60BB5}" destId="{3190BB4B-9591-4488-9A69-89BA6C720585}" srcOrd="1" destOrd="0" presId="urn:microsoft.com/office/officeart/2005/8/layout/hierarchy3"/>
    <dgm:cxn modelId="{DDFD91DB-2182-48C2-9549-2D4CCF8A65D1}" type="presParOf" srcId="{C510B723-BE54-48B7-98C7-F47849A3BDF0}" destId="{4F55A786-C4FA-400F-BB62-B95BB4D6CFA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2B0B7D-53D0-481B-BF4D-8D94CCEA59B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17C88F9-EC8B-4A1C-86F6-3E82FD360160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algn="ctr"/>
          <a:r>
            <a:rPr lang="ru-RU" sz="3200" dirty="0">
              <a:latin typeface="+mn-lt"/>
              <a:cs typeface="Times New Roman" panose="02020603050405020304" pitchFamily="18" charset="0"/>
            </a:rPr>
            <a:t>Бизнес-задачи:</a:t>
          </a:r>
        </a:p>
      </dgm:t>
    </dgm:pt>
    <dgm:pt modelId="{072B3351-E3CF-491F-BD04-43948322F105}" type="parTrans" cxnId="{958452D6-1B9F-494B-B49A-BBC6D5EEEB57}">
      <dgm:prSet/>
      <dgm:spPr/>
      <dgm:t>
        <a:bodyPr/>
        <a:lstStyle/>
        <a:p>
          <a:endParaRPr lang="ru-RU"/>
        </a:p>
      </dgm:t>
    </dgm:pt>
    <dgm:pt modelId="{040B0463-60E1-44F5-AE3C-6EAB7FB522DF}" type="sibTrans" cxnId="{958452D6-1B9F-494B-B49A-BBC6D5EEEB57}">
      <dgm:prSet/>
      <dgm:spPr/>
      <dgm:t>
        <a:bodyPr/>
        <a:lstStyle/>
        <a:p>
          <a:endParaRPr lang="ru-RU"/>
        </a:p>
      </dgm:t>
    </dgm:pt>
    <dgm:pt modelId="{05DFB5F0-BC01-459D-AEE5-67510235D14A}" type="pres">
      <dgm:prSet presAssocID="{F72B0B7D-53D0-481B-BF4D-8D94CCEA59B3}" presName="linear" presStyleCnt="0">
        <dgm:presLayoutVars>
          <dgm:animLvl val="lvl"/>
          <dgm:resizeHandles val="exact"/>
        </dgm:presLayoutVars>
      </dgm:prSet>
      <dgm:spPr/>
    </dgm:pt>
    <dgm:pt modelId="{805F8E9E-BDF0-403B-A16E-E6CCAAD7A419}" type="pres">
      <dgm:prSet presAssocID="{D17C88F9-EC8B-4A1C-86F6-3E82FD36016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1E5D10E-0A24-472B-B5DA-DE2F6E839456}" type="presOf" srcId="{F72B0B7D-53D0-481B-BF4D-8D94CCEA59B3}" destId="{05DFB5F0-BC01-459D-AEE5-67510235D14A}" srcOrd="0" destOrd="0" presId="urn:microsoft.com/office/officeart/2005/8/layout/vList2"/>
    <dgm:cxn modelId="{88714066-E8BA-482E-9CD5-3649CD8D3DAA}" type="presOf" srcId="{D17C88F9-EC8B-4A1C-86F6-3E82FD360160}" destId="{805F8E9E-BDF0-403B-A16E-E6CCAAD7A419}" srcOrd="0" destOrd="0" presId="urn:microsoft.com/office/officeart/2005/8/layout/vList2"/>
    <dgm:cxn modelId="{958452D6-1B9F-494B-B49A-BBC6D5EEEB57}" srcId="{F72B0B7D-53D0-481B-BF4D-8D94CCEA59B3}" destId="{D17C88F9-EC8B-4A1C-86F6-3E82FD360160}" srcOrd="0" destOrd="0" parTransId="{072B3351-E3CF-491F-BD04-43948322F105}" sibTransId="{040B0463-60E1-44F5-AE3C-6EAB7FB522DF}"/>
    <dgm:cxn modelId="{58E5EAB3-8DAD-451C-98E6-9E2C8635113A}" type="presParOf" srcId="{05DFB5F0-BC01-459D-AEE5-67510235D14A}" destId="{805F8E9E-BDF0-403B-A16E-E6CCAAD7A41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E9913E2-25F5-4469-8DBB-AB529C182911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BBC73175-1498-40DB-B19C-6AD60914D87B}">
      <dgm:prSet/>
      <dgm:spPr/>
      <dgm:t>
        <a:bodyPr/>
        <a:lstStyle/>
        <a:p>
          <a:r>
            <a:rPr lang="ru-RU" dirty="0">
              <a:latin typeface="+mn-lt"/>
              <a:cs typeface="Times New Roman" panose="02020603050405020304" pitchFamily="18" charset="0"/>
            </a:rPr>
            <a:t>топ-менеджмент банка</a:t>
          </a:r>
        </a:p>
      </dgm:t>
    </dgm:pt>
    <dgm:pt modelId="{672422B3-73E4-4C8D-ADD9-32D3B089E470}" type="parTrans" cxnId="{478CA83F-9E76-49F2-9DB9-1B224F665E24}">
      <dgm:prSet/>
      <dgm:spPr/>
      <dgm:t>
        <a:bodyPr/>
        <a:lstStyle/>
        <a:p>
          <a:endParaRPr lang="ru-RU"/>
        </a:p>
      </dgm:t>
    </dgm:pt>
    <dgm:pt modelId="{8C005D77-8DC1-4B8D-A813-8ED8C3B60822}" type="sibTrans" cxnId="{478CA83F-9E76-49F2-9DB9-1B224F665E24}">
      <dgm:prSet/>
      <dgm:spPr/>
      <dgm:t>
        <a:bodyPr/>
        <a:lstStyle/>
        <a:p>
          <a:endParaRPr lang="ru-RU"/>
        </a:p>
      </dgm:t>
    </dgm:pt>
    <dgm:pt modelId="{70CB981E-C464-4897-B16B-6FAC5A24BF5B}">
      <dgm:prSet/>
      <dgm:spPr/>
      <dgm:t>
        <a:bodyPr/>
        <a:lstStyle/>
        <a:p>
          <a:r>
            <a:rPr lang="ru-RU" dirty="0">
              <a:latin typeface="+mn-lt"/>
              <a:cs typeface="Times New Roman" panose="02020603050405020304" pitchFamily="18" charset="0"/>
            </a:rPr>
            <a:t>отдел</a:t>
          </a:r>
          <a:r>
            <a:rPr lang="ru-RU" dirty="0">
              <a:latin typeface="+mn-lt"/>
            </a:rPr>
            <a:t> аналитики</a:t>
          </a:r>
        </a:p>
      </dgm:t>
    </dgm:pt>
    <dgm:pt modelId="{E8DC4902-A848-48D4-9247-F5F3A6376B4D}" type="parTrans" cxnId="{342A26CB-1D4C-4B7F-AE3A-AE34E48E792B}">
      <dgm:prSet/>
      <dgm:spPr/>
      <dgm:t>
        <a:bodyPr/>
        <a:lstStyle/>
        <a:p>
          <a:endParaRPr lang="ru-RU"/>
        </a:p>
      </dgm:t>
    </dgm:pt>
    <dgm:pt modelId="{705CF1F6-2EFF-4C27-A22B-13E82BAB6B6B}" type="sibTrans" cxnId="{342A26CB-1D4C-4B7F-AE3A-AE34E48E792B}">
      <dgm:prSet/>
      <dgm:spPr/>
      <dgm:t>
        <a:bodyPr/>
        <a:lstStyle/>
        <a:p>
          <a:endParaRPr lang="ru-RU"/>
        </a:p>
      </dgm:t>
    </dgm:pt>
    <dgm:pt modelId="{99438B7B-E438-40AC-B18B-AB1B87C07AD3}">
      <dgm:prSet/>
      <dgm:spPr/>
      <dgm:t>
        <a:bodyPr/>
        <a:lstStyle/>
        <a:p>
          <a:r>
            <a:rPr lang="ru-RU" dirty="0">
              <a:latin typeface="+mn-lt"/>
              <a:cs typeface="Times New Roman" panose="02020603050405020304" pitchFamily="18" charset="0"/>
            </a:rPr>
            <a:t>отдел маркетинга</a:t>
          </a:r>
        </a:p>
      </dgm:t>
    </dgm:pt>
    <dgm:pt modelId="{5CB722EA-4F0C-46F7-8E64-D2EBBD549B1C}" type="parTrans" cxnId="{8F1656A8-3083-48B2-A96E-12983DFF181B}">
      <dgm:prSet/>
      <dgm:spPr/>
      <dgm:t>
        <a:bodyPr/>
        <a:lstStyle/>
        <a:p>
          <a:endParaRPr lang="ru-RU"/>
        </a:p>
      </dgm:t>
    </dgm:pt>
    <dgm:pt modelId="{CAC483F6-DAB3-40DB-858C-BE73920CE83D}" type="sibTrans" cxnId="{8F1656A8-3083-48B2-A96E-12983DFF181B}">
      <dgm:prSet/>
      <dgm:spPr/>
      <dgm:t>
        <a:bodyPr/>
        <a:lstStyle/>
        <a:p>
          <a:endParaRPr lang="ru-RU"/>
        </a:p>
      </dgm:t>
    </dgm:pt>
    <dgm:pt modelId="{40C11EA8-E6AD-4EC1-92A4-BB8C6D154CD6}" type="pres">
      <dgm:prSet presAssocID="{2E9913E2-25F5-4469-8DBB-AB529C182911}" presName="Name0" presStyleCnt="0">
        <dgm:presLayoutVars>
          <dgm:dir/>
          <dgm:animLvl val="lvl"/>
          <dgm:resizeHandles val="exact"/>
        </dgm:presLayoutVars>
      </dgm:prSet>
      <dgm:spPr/>
    </dgm:pt>
    <dgm:pt modelId="{3D09B5EB-0232-4E55-AB9B-710801A83978}" type="pres">
      <dgm:prSet presAssocID="{BBC73175-1498-40DB-B19C-6AD60914D87B}" presName="composite" presStyleCnt="0"/>
      <dgm:spPr/>
    </dgm:pt>
    <dgm:pt modelId="{9515E97C-0012-4039-931D-747616A78623}" type="pres">
      <dgm:prSet presAssocID="{BBC73175-1498-40DB-B19C-6AD60914D87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1EA346E-4F51-4425-A187-15A0D1FF3BD8}" type="pres">
      <dgm:prSet presAssocID="{BBC73175-1498-40DB-B19C-6AD60914D87B}" presName="desTx" presStyleLbl="alignAccFollowNode1" presStyleIdx="0" presStyleCnt="3">
        <dgm:presLayoutVars>
          <dgm:bulletEnabled val="1"/>
        </dgm:presLayoutVars>
      </dgm:prSet>
      <dgm:spPr/>
    </dgm:pt>
    <dgm:pt modelId="{7F9948C0-9159-40E0-B669-A1DE04E29F32}" type="pres">
      <dgm:prSet presAssocID="{8C005D77-8DC1-4B8D-A813-8ED8C3B60822}" presName="space" presStyleCnt="0"/>
      <dgm:spPr/>
    </dgm:pt>
    <dgm:pt modelId="{03D7DD18-86A1-45CC-8717-6F2B11CB4D67}" type="pres">
      <dgm:prSet presAssocID="{70CB981E-C464-4897-B16B-6FAC5A24BF5B}" presName="composite" presStyleCnt="0"/>
      <dgm:spPr/>
    </dgm:pt>
    <dgm:pt modelId="{330F9CDE-198A-40C2-9625-E0B8301D1098}" type="pres">
      <dgm:prSet presAssocID="{70CB981E-C464-4897-B16B-6FAC5A24BF5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32A871A-BA64-4D08-80F2-47862E2515E2}" type="pres">
      <dgm:prSet presAssocID="{70CB981E-C464-4897-B16B-6FAC5A24BF5B}" presName="desTx" presStyleLbl="alignAccFollowNode1" presStyleIdx="1" presStyleCnt="3">
        <dgm:presLayoutVars>
          <dgm:bulletEnabled val="1"/>
        </dgm:presLayoutVars>
      </dgm:prSet>
      <dgm:spPr/>
    </dgm:pt>
    <dgm:pt modelId="{2BD9CDB2-06BC-4859-AE6D-7E56A69F4441}" type="pres">
      <dgm:prSet presAssocID="{705CF1F6-2EFF-4C27-A22B-13E82BAB6B6B}" presName="space" presStyleCnt="0"/>
      <dgm:spPr/>
    </dgm:pt>
    <dgm:pt modelId="{B970AF59-58C2-45BF-A038-8C4236DABB51}" type="pres">
      <dgm:prSet presAssocID="{99438B7B-E438-40AC-B18B-AB1B87C07AD3}" presName="composite" presStyleCnt="0"/>
      <dgm:spPr/>
    </dgm:pt>
    <dgm:pt modelId="{7F7B9659-AA3D-4EE5-A723-16AAE891D381}" type="pres">
      <dgm:prSet presAssocID="{99438B7B-E438-40AC-B18B-AB1B87C07AD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0074272-1007-4A7D-A1BF-1EA3CC325BEA}" type="pres">
      <dgm:prSet presAssocID="{99438B7B-E438-40AC-B18B-AB1B87C07AD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78CA83F-9E76-49F2-9DB9-1B224F665E24}" srcId="{2E9913E2-25F5-4469-8DBB-AB529C182911}" destId="{BBC73175-1498-40DB-B19C-6AD60914D87B}" srcOrd="0" destOrd="0" parTransId="{672422B3-73E4-4C8D-ADD9-32D3B089E470}" sibTransId="{8C005D77-8DC1-4B8D-A813-8ED8C3B60822}"/>
    <dgm:cxn modelId="{E275D54B-FF45-455D-B729-DDFCEF448E92}" type="presOf" srcId="{70CB981E-C464-4897-B16B-6FAC5A24BF5B}" destId="{330F9CDE-198A-40C2-9625-E0B8301D1098}" srcOrd="0" destOrd="0" presId="urn:microsoft.com/office/officeart/2005/8/layout/hList1"/>
    <dgm:cxn modelId="{11908E80-AB86-4CBC-B465-AD0F75045AFB}" type="presOf" srcId="{2E9913E2-25F5-4469-8DBB-AB529C182911}" destId="{40C11EA8-E6AD-4EC1-92A4-BB8C6D154CD6}" srcOrd="0" destOrd="0" presId="urn:microsoft.com/office/officeart/2005/8/layout/hList1"/>
    <dgm:cxn modelId="{13EFB687-6E21-46E4-8CC8-C6F5B50DF5AD}" type="presOf" srcId="{BBC73175-1498-40DB-B19C-6AD60914D87B}" destId="{9515E97C-0012-4039-931D-747616A78623}" srcOrd="0" destOrd="0" presId="urn:microsoft.com/office/officeart/2005/8/layout/hList1"/>
    <dgm:cxn modelId="{8F1656A8-3083-48B2-A96E-12983DFF181B}" srcId="{2E9913E2-25F5-4469-8DBB-AB529C182911}" destId="{99438B7B-E438-40AC-B18B-AB1B87C07AD3}" srcOrd="2" destOrd="0" parTransId="{5CB722EA-4F0C-46F7-8E64-D2EBBD549B1C}" sibTransId="{CAC483F6-DAB3-40DB-858C-BE73920CE83D}"/>
    <dgm:cxn modelId="{342A26CB-1D4C-4B7F-AE3A-AE34E48E792B}" srcId="{2E9913E2-25F5-4469-8DBB-AB529C182911}" destId="{70CB981E-C464-4897-B16B-6FAC5A24BF5B}" srcOrd="1" destOrd="0" parTransId="{E8DC4902-A848-48D4-9247-F5F3A6376B4D}" sibTransId="{705CF1F6-2EFF-4C27-A22B-13E82BAB6B6B}"/>
    <dgm:cxn modelId="{A82F78D8-7299-4AF5-8429-D14BBCC509B3}" type="presOf" srcId="{99438B7B-E438-40AC-B18B-AB1B87C07AD3}" destId="{7F7B9659-AA3D-4EE5-A723-16AAE891D381}" srcOrd="0" destOrd="0" presId="urn:microsoft.com/office/officeart/2005/8/layout/hList1"/>
    <dgm:cxn modelId="{60CDF53C-60C3-4239-8A5C-3A4B6169D764}" type="presParOf" srcId="{40C11EA8-E6AD-4EC1-92A4-BB8C6D154CD6}" destId="{3D09B5EB-0232-4E55-AB9B-710801A83978}" srcOrd="0" destOrd="0" presId="urn:microsoft.com/office/officeart/2005/8/layout/hList1"/>
    <dgm:cxn modelId="{AC209A66-29D5-43C4-B733-FC148B80E6A7}" type="presParOf" srcId="{3D09B5EB-0232-4E55-AB9B-710801A83978}" destId="{9515E97C-0012-4039-931D-747616A78623}" srcOrd="0" destOrd="0" presId="urn:microsoft.com/office/officeart/2005/8/layout/hList1"/>
    <dgm:cxn modelId="{FAE92B7B-A65C-49BE-8460-AD10482BD580}" type="presParOf" srcId="{3D09B5EB-0232-4E55-AB9B-710801A83978}" destId="{21EA346E-4F51-4425-A187-15A0D1FF3BD8}" srcOrd="1" destOrd="0" presId="urn:microsoft.com/office/officeart/2005/8/layout/hList1"/>
    <dgm:cxn modelId="{46FCB37B-14AB-4FFB-B0C3-4ED86952107C}" type="presParOf" srcId="{40C11EA8-E6AD-4EC1-92A4-BB8C6D154CD6}" destId="{7F9948C0-9159-40E0-B669-A1DE04E29F32}" srcOrd="1" destOrd="0" presId="urn:microsoft.com/office/officeart/2005/8/layout/hList1"/>
    <dgm:cxn modelId="{429FE8DF-2F26-47D4-B6C4-459BA73866DB}" type="presParOf" srcId="{40C11EA8-E6AD-4EC1-92A4-BB8C6D154CD6}" destId="{03D7DD18-86A1-45CC-8717-6F2B11CB4D67}" srcOrd="2" destOrd="0" presId="urn:microsoft.com/office/officeart/2005/8/layout/hList1"/>
    <dgm:cxn modelId="{3513E97D-6C94-424B-8D23-0D74DD4787C1}" type="presParOf" srcId="{03D7DD18-86A1-45CC-8717-6F2B11CB4D67}" destId="{330F9CDE-198A-40C2-9625-E0B8301D1098}" srcOrd="0" destOrd="0" presId="urn:microsoft.com/office/officeart/2005/8/layout/hList1"/>
    <dgm:cxn modelId="{CCF3618C-197E-4A22-87ED-A9B2CFC68850}" type="presParOf" srcId="{03D7DD18-86A1-45CC-8717-6F2B11CB4D67}" destId="{F32A871A-BA64-4D08-80F2-47862E2515E2}" srcOrd="1" destOrd="0" presId="urn:microsoft.com/office/officeart/2005/8/layout/hList1"/>
    <dgm:cxn modelId="{75DD9BCF-06D0-48EC-AC9E-932ED332A3D5}" type="presParOf" srcId="{40C11EA8-E6AD-4EC1-92A4-BB8C6D154CD6}" destId="{2BD9CDB2-06BC-4859-AE6D-7E56A69F4441}" srcOrd="3" destOrd="0" presId="urn:microsoft.com/office/officeart/2005/8/layout/hList1"/>
    <dgm:cxn modelId="{056F5704-4AAB-4EB0-A486-C7A09C06FA37}" type="presParOf" srcId="{40C11EA8-E6AD-4EC1-92A4-BB8C6D154CD6}" destId="{B970AF59-58C2-45BF-A038-8C4236DABB51}" srcOrd="4" destOrd="0" presId="urn:microsoft.com/office/officeart/2005/8/layout/hList1"/>
    <dgm:cxn modelId="{22BC2E4A-8922-4894-A52B-6575176796A1}" type="presParOf" srcId="{B970AF59-58C2-45BF-A038-8C4236DABB51}" destId="{7F7B9659-AA3D-4EE5-A723-16AAE891D381}" srcOrd="0" destOrd="0" presId="urn:microsoft.com/office/officeart/2005/8/layout/hList1"/>
    <dgm:cxn modelId="{74CBA497-2CA3-4043-A3E3-3077095C7773}" type="presParOf" srcId="{B970AF59-58C2-45BF-A038-8C4236DABB51}" destId="{10074272-1007-4A7D-A1BF-1EA3CC325BE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9D034C0-98C9-48FD-8292-BCEE6BA44485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A436653-0899-4B66-9A6E-1B46B3C49840}">
      <dgm:prSet/>
      <dgm:spPr/>
      <dgm:t>
        <a:bodyPr/>
        <a:lstStyle/>
        <a:p>
          <a:r>
            <a:rPr lang="ru-RU" dirty="0"/>
            <a:t>1. Клиент с низким кредитным рейтингом с большей вероятностью покинет банк.</a:t>
          </a:r>
        </a:p>
      </dgm:t>
    </dgm:pt>
    <dgm:pt modelId="{ED60C39E-CA29-4510-A3F9-A077B0FEB031}" type="parTrans" cxnId="{6DBE9E08-DA9D-4A28-ABDA-1738A0E9FF3A}">
      <dgm:prSet/>
      <dgm:spPr/>
      <dgm:t>
        <a:bodyPr/>
        <a:lstStyle/>
        <a:p>
          <a:endParaRPr lang="ru-RU"/>
        </a:p>
      </dgm:t>
    </dgm:pt>
    <dgm:pt modelId="{93EA4841-79FC-4B54-B89C-25BB5DC43853}" type="sibTrans" cxnId="{6DBE9E08-DA9D-4A28-ABDA-1738A0E9FF3A}">
      <dgm:prSet/>
      <dgm:spPr/>
      <dgm:t>
        <a:bodyPr/>
        <a:lstStyle/>
        <a:p>
          <a:endParaRPr lang="ru-RU"/>
        </a:p>
      </dgm:t>
    </dgm:pt>
    <dgm:pt modelId="{7031E2CD-5A23-4E20-803C-D785EC85104D}">
      <dgm:prSet/>
      <dgm:spPr/>
      <dgm:t>
        <a:bodyPr/>
        <a:lstStyle/>
        <a:p>
          <a:r>
            <a:rPr lang="ru-RU" dirty="0"/>
            <a:t>2. Клиенты старших возрастных групп реже покидают банк, чем молодые.</a:t>
          </a:r>
        </a:p>
      </dgm:t>
    </dgm:pt>
    <dgm:pt modelId="{29EAB078-4C0F-4038-9BE0-14BAE6B83853}" type="parTrans" cxnId="{CF4AA347-B91F-4A4F-867E-B2871EC4ABC6}">
      <dgm:prSet/>
      <dgm:spPr/>
      <dgm:t>
        <a:bodyPr/>
        <a:lstStyle/>
        <a:p>
          <a:endParaRPr lang="ru-RU"/>
        </a:p>
      </dgm:t>
    </dgm:pt>
    <dgm:pt modelId="{AD796C3F-FA06-47AE-BF5D-A9A283263752}" type="sibTrans" cxnId="{CF4AA347-B91F-4A4F-867E-B2871EC4ABC6}">
      <dgm:prSet/>
      <dgm:spPr/>
      <dgm:t>
        <a:bodyPr/>
        <a:lstStyle/>
        <a:p>
          <a:endParaRPr lang="ru-RU"/>
        </a:p>
      </dgm:t>
    </dgm:pt>
    <dgm:pt modelId="{05C36460-DB18-439B-BEF0-F413C0C8C0D1}">
      <dgm:prSet/>
      <dgm:spPr/>
      <dgm:t>
        <a:bodyPr/>
        <a:lstStyle/>
        <a:p>
          <a:r>
            <a:rPr lang="ru-RU" dirty="0"/>
            <a:t>3. Пол клиентов не оказывает значительного влияния на склонность покидать банк.</a:t>
          </a:r>
        </a:p>
      </dgm:t>
    </dgm:pt>
    <dgm:pt modelId="{7E96355A-7033-43EB-BB3E-56A6A24BF618}" type="parTrans" cxnId="{9B1303AB-D824-4458-875A-A42C1035A8F2}">
      <dgm:prSet/>
      <dgm:spPr/>
      <dgm:t>
        <a:bodyPr/>
        <a:lstStyle/>
        <a:p>
          <a:endParaRPr lang="ru-RU"/>
        </a:p>
      </dgm:t>
    </dgm:pt>
    <dgm:pt modelId="{1D8FB575-75F5-4336-AFDE-52CB8853C495}" type="sibTrans" cxnId="{9B1303AB-D824-4458-875A-A42C1035A8F2}">
      <dgm:prSet/>
      <dgm:spPr/>
      <dgm:t>
        <a:bodyPr/>
        <a:lstStyle/>
        <a:p>
          <a:endParaRPr lang="ru-RU"/>
        </a:p>
      </dgm:t>
    </dgm:pt>
    <dgm:pt modelId="{435DB7BB-ED20-4FA4-ADE1-A0C94027E0A8}">
      <dgm:prSet/>
      <dgm:spPr/>
      <dgm:t>
        <a:bodyPr/>
        <a:lstStyle/>
        <a:p>
          <a:r>
            <a:rPr lang="ru-RU" dirty="0"/>
            <a:t>4. География клиентов оказывает влияние на склонность покидать банк.</a:t>
          </a:r>
        </a:p>
      </dgm:t>
    </dgm:pt>
    <dgm:pt modelId="{A323ECD8-93C4-48EF-8590-794CBC1B1F97}" type="parTrans" cxnId="{BC45AD68-C547-4F08-9095-73764FE4C134}">
      <dgm:prSet/>
      <dgm:spPr/>
      <dgm:t>
        <a:bodyPr/>
        <a:lstStyle/>
        <a:p>
          <a:endParaRPr lang="ru-RU"/>
        </a:p>
      </dgm:t>
    </dgm:pt>
    <dgm:pt modelId="{7CF4B027-1279-4E25-B5AA-0B5F483B6292}" type="sibTrans" cxnId="{BC45AD68-C547-4F08-9095-73764FE4C134}">
      <dgm:prSet/>
      <dgm:spPr/>
      <dgm:t>
        <a:bodyPr/>
        <a:lstStyle/>
        <a:p>
          <a:endParaRPr lang="ru-RU"/>
        </a:p>
      </dgm:t>
    </dgm:pt>
    <dgm:pt modelId="{6F4E68BD-20BF-42CE-A69F-FC2ECE685BBB}">
      <dgm:prSet/>
      <dgm:spPr/>
      <dgm:t>
        <a:bodyPr/>
        <a:lstStyle/>
        <a:p>
          <a:r>
            <a:rPr lang="ru-RU" dirty="0"/>
            <a:t>5. Чем больше стаж клиента, тем реже он покидает банк.</a:t>
          </a:r>
        </a:p>
      </dgm:t>
    </dgm:pt>
    <dgm:pt modelId="{8774CC72-A7DA-49A1-B0D7-E9D18F1FC3B8}" type="parTrans" cxnId="{EB877779-952A-4B4A-98A0-A1079F394D39}">
      <dgm:prSet/>
      <dgm:spPr/>
      <dgm:t>
        <a:bodyPr/>
        <a:lstStyle/>
        <a:p>
          <a:endParaRPr lang="ru-RU"/>
        </a:p>
      </dgm:t>
    </dgm:pt>
    <dgm:pt modelId="{DAF2AB4F-D08F-4336-8496-5E524E3F835F}" type="sibTrans" cxnId="{EB877779-952A-4B4A-98A0-A1079F394D39}">
      <dgm:prSet/>
      <dgm:spPr/>
      <dgm:t>
        <a:bodyPr/>
        <a:lstStyle/>
        <a:p>
          <a:endParaRPr lang="ru-RU"/>
        </a:p>
      </dgm:t>
    </dgm:pt>
    <dgm:pt modelId="{61C360EA-EB9A-45D2-A3FA-7875FDA309F1}">
      <dgm:prSet/>
      <dgm:spPr/>
      <dgm:t>
        <a:bodyPr/>
        <a:lstStyle/>
        <a:p>
          <a:r>
            <a:rPr lang="ru-RU" dirty="0"/>
            <a:t>6. Чем больше остаток на счете клиента, тем меньше вероятность, что он покинет банк.</a:t>
          </a:r>
        </a:p>
      </dgm:t>
    </dgm:pt>
    <dgm:pt modelId="{A2DC1F16-BE2B-4C1A-A627-53056539DAB0}" type="parTrans" cxnId="{5FE2CC33-F163-4BCF-8C77-BF8D5DF4CE26}">
      <dgm:prSet/>
      <dgm:spPr/>
      <dgm:t>
        <a:bodyPr/>
        <a:lstStyle/>
        <a:p>
          <a:endParaRPr lang="ru-RU"/>
        </a:p>
      </dgm:t>
    </dgm:pt>
    <dgm:pt modelId="{2E9B877D-B520-4E06-934E-AC681C791C2C}" type="sibTrans" cxnId="{5FE2CC33-F163-4BCF-8C77-BF8D5DF4CE26}">
      <dgm:prSet/>
      <dgm:spPr/>
      <dgm:t>
        <a:bodyPr/>
        <a:lstStyle/>
        <a:p>
          <a:endParaRPr lang="ru-RU"/>
        </a:p>
      </dgm:t>
    </dgm:pt>
    <dgm:pt modelId="{1489E1C6-6348-4E94-A062-E172DEF043D4}">
      <dgm:prSet/>
      <dgm:spPr/>
      <dgm:t>
        <a:bodyPr/>
        <a:lstStyle/>
        <a:p>
          <a:r>
            <a:rPr lang="ru-RU" dirty="0"/>
            <a:t>7. Чем больше у клиента продуктов банка, тем меньше вероятность, что он покинет банк.</a:t>
          </a:r>
        </a:p>
      </dgm:t>
    </dgm:pt>
    <dgm:pt modelId="{100F99F7-B6EC-4280-BBB3-85BF02189B22}" type="parTrans" cxnId="{FCF7A9B2-954E-4D28-BB07-F429E67EE245}">
      <dgm:prSet/>
      <dgm:spPr/>
      <dgm:t>
        <a:bodyPr/>
        <a:lstStyle/>
        <a:p>
          <a:endParaRPr lang="ru-RU"/>
        </a:p>
      </dgm:t>
    </dgm:pt>
    <dgm:pt modelId="{1EC61746-CCA9-4CCE-8810-9609314BCC9A}" type="sibTrans" cxnId="{FCF7A9B2-954E-4D28-BB07-F429E67EE245}">
      <dgm:prSet/>
      <dgm:spPr/>
      <dgm:t>
        <a:bodyPr/>
        <a:lstStyle/>
        <a:p>
          <a:endParaRPr lang="ru-RU"/>
        </a:p>
      </dgm:t>
    </dgm:pt>
    <dgm:pt modelId="{B0130173-12F4-4611-9945-59A8B59816C9}">
      <dgm:prSet/>
      <dgm:spPr/>
      <dgm:t>
        <a:bodyPr/>
        <a:lstStyle/>
        <a:p>
          <a:r>
            <a:rPr lang="ru-RU" dirty="0"/>
            <a:t>8. Клиенты, которые используют кредитную карту банка, менее склонны покидать банк.</a:t>
          </a:r>
        </a:p>
      </dgm:t>
    </dgm:pt>
    <dgm:pt modelId="{C28F69E2-A955-401B-ACB5-418ABC9F7343}" type="parTrans" cxnId="{4A79D876-D347-4390-9913-B883E7E228F4}">
      <dgm:prSet/>
      <dgm:spPr/>
      <dgm:t>
        <a:bodyPr/>
        <a:lstStyle/>
        <a:p>
          <a:endParaRPr lang="ru-RU"/>
        </a:p>
      </dgm:t>
    </dgm:pt>
    <dgm:pt modelId="{723F3796-4807-49CB-B3E4-96642CF2040D}" type="sibTrans" cxnId="{4A79D876-D347-4390-9913-B883E7E228F4}">
      <dgm:prSet/>
      <dgm:spPr/>
      <dgm:t>
        <a:bodyPr/>
        <a:lstStyle/>
        <a:p>
          <a:endParaRPr lang="ru-RU"/>
        </a:p>
      </dgm:t>
    </dgm:pt>
    <dgm:pt modelId="{5324C806-6E3A-425C-B25B-3C6E8F68DAB2}">
      <dgm:prSet/>
      <dgm:spPr/>
      <dgm:t>
        <a:bodyPr/>
        <a:lstStyle/>
        <a:p>
          <a:r>
            <a:rPr lang="ru-RU" dirty="0"/>
            <a:t>9. Активные клиенты банка реже покидают банк.</a:t>
          </a:r>
        </a:p>
      </dgm:t>
    </dgm:pt>
    <dgm:pt modelId="{0A788CE9-F6CE-4324-ABC1-8E1AC0FF3F89}" type="parTrans" cxnId="{9BFF7441-5F4E-4DB9-B9C2-CC78A83C1912}">
      <dgm:prSet/>
      <dgm:spPr/>
      <dgm:t>
        <a:bodyPr/>
        <a:lstStyle/>
        <a:p>
          <a:endParaRPr lang="ru-RU"/>
        </a:p>
      </dgm:t>
    </dgm:pt>
    <dgm:pt modelId="{B8AE9DC2-0455-49FE-9DF6-3085E702CE40}" type="sibTrans" cxnId="{9BFF7441-5F4E-4DB9-B9C2-CC78A83C1912}">
      <dgm:prSet/>
      <dgm:spPr/>
      <dgm:t>
        <a:bodyPr/>
        <a:lstStyle/>
        <a:p>
          <a:endParaRPr lang="ru-RU"/>
        </a:p>
      </dgm:t>
    </dgm:pt>
    <dgm:pt modelId="{2C6C149A-A751-4E08-B0C5-A900603BAF38}">
      <dgm:prSet/>
      <dgm:spPr/>
      <dgm:t>
        <a:bodyPr/>
        <a:lstStyle/>
        <a:p>
          <a:r>
            <a:rPr lang="ru-RU" dirty="0"/>
            <a:t>10. Клиенты с более низким доходом чаще покидают банк.</a:t>
          </a:r>
        </a:p>
      </dgm:t>
    </dgm:pt>
    <dgm:pt modelId="{076B6C1C-B90E-400E-833A-AAF275CD50CB}" type="parTrans" cxnId="{7B4BF8AB-B3E6-4DA6-89E3-0655A6C372E7}">
      <dgm:prSet/>
      <dgm:spPr/>
      <dgm:t>
        <a:bodyPr/>
        <a:lstStyle/>
        <a:p>
          <a:endParaRPr lang="ru-RU"/>
        </a:p>
      </dgm:t>
    </dgm:pt>
    <dgm:pt modelId="{EA78414A-07E9-4ED2-9801-B9EA46B71D73}" type="sibTrans" cxnId="{7B4BF8AB-B3E6-4DA6-89E3-0655A6C372E7}">
      <dgm:prSet/>
      <dgm:spPr/>
      <dgm:t>
        <a:bodyPr/>
        <a:lstStyle/>
        <a:p>
          <a:endParaRPr lang="ru-RU"/>
        </a:p>
      </dgm:t>
    </dgm:pt>
    <dgm:pt modelId="{BB07965A-D20A-475F-B6A6-BCB5CDD425BA}" type="pres">
      <dgm:prSet presAssocID="{C9D034C0-98C9-48FD-8292-BCEE6BA44485}" presName="linear" presStyleCnt="0">
        <dgm:presLayoutVars>
          <dgm:animLvl val="lvl"/>
          <dgm:resizeHandles val="exact"/>
        </dgm:presLayoutVars>
      </dgm:prSet>
      <dgm:spPr/>
    </dgm:pt>
    <dgm:pt modelId="{B492669A-FBC9-4212-9B48-9B1FFDA0FA30}" type="pres">
      <dgm:prSet presAssocID="{BA436653-0899-4B66-9A6E-1B46B3C49840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C441ED59-33A3-4565-99B6-1A92329E1EAA}" type="pres">
      <dgm:prSet presAssocID="{93EA4841-79FC-4B54-B89C-25BB5DC43853}" presName="spacer" presStyleCnt="0"/>
      <dgm:spPr/>
    </dgm:pt>
    <dgm:pt modelId="{98202F1A-F1EE-47FD-B2F2-4DAF013CC5E3}" type="pres">
      <dgm:prSet presAssocID="{7031E2CD-5A23-4E20-803C-D785EC85104D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3190C51A-F2C7-49C1-9C04-579B89712412}" type="pres">
      <dgm:prSet presAssocID="{AD796C3F-FA06-47AE-BF5D-A9A283263752}" presName="spacer" presStyleCnt="0"/>
      <dgm:spPr/>
    </dgm:pt>
    <dgm:pt modelId="{98567288-E3DE-42E9-8135-6E7E3947C2A0}" type="pres">
      <dgm:prSet presAssocID="{05C36460-DB18-439B-BEF0-F413C0C8C0D1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6E69137B-90B5-49E4-876C-023B55873637}" type="pres">
      <dgm:prSet presAssocID="{1D8FB575-75F5-4336-AFDE-52CB8853C495}" presName="spacer" presStyleCnt="0"/>
      <dgm:spPr/>
    </dgm:pt>
    <dgm:pt modelId="{9F24CB10-5397-4C62-8829-BA213057D539}" type="pres">
      <dgm:prSet presAssocID="{435DB7BB-ED20-4FA4-ADE1-A0C94027E0A8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5A244A90-0DA5-4E9A-889D-97EF5B19CC94}" type="pres">
      <dgm:prSet presAssocID="{7CF4B027-1279-4E25-B5AA-0B5F483B6292}" presName="spacer" presStyleCnt="0"/>
      <dgm:spPr/>
    </dgm:pt>
    <dgm:pt modelId="{BA30B49B-6A54-42F3-9529-B1D15A56B180}" type="pres">
      <dgm:prSet presAssocID="{6F4E68BD-20BF-42CE-A69F-FC2ECE685BBB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24323A48-D810-4B30-A259-969FCABD5786}" type="pres">
      <dgm:prSet presAssocID="{DAF2AB4F-D08F-4336-8496-5E524E3F835F}" presName="spacer" presStyleCnt="0"/>
      <dgm:spPr/>
    </dgm:pt>
    <dgm:pt modelId="{2341C094-AEE5-4F7B-9485-17AC5195FD3D}" type="pres">
      <dgm:prSet presAssocID="{61C360EA-EB9A-45D2-A3FA-7875FDA309F1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5F10FF2F-85DF-40BE-9066-FDDCAF018A82}" type="pres">
      <dgm:prSet presAssocID="{2E9B877D-B520-4E06-934E-AC681C791C2C}" presName="spacer" presStyleCnt="0"/>
      <dgm:spPr/>
    </dgm:pt>
    <dgm:pt modelId="{E83F5AD9-EF3D-4E76-84F5-8D7912EFD830}" type="pres">
      <dgm:prSet presAssocID="{1489E1C6-6348-4E94-A062-E172DEF043D4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54B3D7B6-5033-4E98-A621-086DCEE9FAE1}" type="pres">
      <dgm:prSet presAssocID="{1EC61746-CCA9-4CCE-8810-9609314BCC9A}" presName="spacer" presStyleCnt="0"/>
      <dgm:spPr/>
    </dgm:pt>
    <dgm:pt modelId="{E8DE4250-2E14-4B6E-9BA9-4307A488F915}" type="pres">
      <dgm:prSet presAssocID="{B0130173-12F4-4611-9945-59A8B59816C9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83837B35-AB91-41FF-B938-6A49B3C5E261}" type="pres">
      <dgm:prSet presAssocID="{723F3796-4807-49CB-B3E4-96642CF2040D}" presName="spacer" presStyleCnt="0"/>
      <dgm:spPr/>
    </dgm:pt>
    <dgm:pt modelId="{251C1D6A-5B14-42D2-85B8-CE65257964B6}" type="pres">
      <dgm:prSet presAssocID="{5324C806-6E3A-425C-B25B-3C6E8F68DAB2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45A7115B-EBAC-4944-8EBC-FB6456615CE6}" type="pres">
      <dgm:prSet presAssocID="{B8AE9DC2-0455-49FE-9DF6-3085E702CE40}" presName="spacer" presStyleCnt="0"/>
      <dgm:spPr/>
    </dgm:pt>
    <dgm:pt modelId="{B1CEC803-47CE-462B-9338-2A416A87F716}" type="pres">
      <dgm:prSet presAssocID="{2C6C149A-A751-4E08-B0C5-A900603BAF38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6DBE9E08-DA9D-4A28-ABDA-1738A0E9FF3A}" srcId="{C9D034C0-98C9-48FD-8292-BCEE6BA44485}" destId="{BA436653-0899-4B66-9A6E-1B46B3C49840}" srcOrd="0" destOrd="0" parTransId="{ED60C39E-CA29-4510-A3F9-A077B0FEB031}" sibTransId="{93EA4841-79FC-4B54-B89C-25BB5DC43853}"/>
    <dgm:cxn modelId="{89144C2D-8A38-41C4-9A43-BCF7653D0C42}" type="presOf" srcId="{435DB7BB-ED20-4FA4-ADE1-A0C94027E0A8}" destId="{9F24CB10-5397-4C62-8829-BA213057D539}" srcOrd="0" destOrd="0" presId="urn:microsoft.com/office/officeart/2005/8/layout/vList2"/>
    <dgm:cxn modelId="{5FE2CC33-F163-4BCF-8C77-BF8D5DF4CE26}" srcId="{C9D034C0-98C9-48FD-8292-BCEE6BA44485}" destId="{61C360EA-EB9A-45D2-A3FA-7875FDA309F1}" srcOrd="5" destOrd="0" parTransId="{A2DC1F16-BE2B-4C1A-A627-53056539DAB0}" sibTransId="{2E9B877D-B520-4E06-934E-AC681C791C2C}"/>
    <dgm:cxn modelId="{D28D293B-326C-4648-9C5A-CBABFD98FEBB}" type="presOf" srcId="{6F4E68BD-20BF-42CE-A69F-FC2ECE685BBB}" destId="{BA30B49B-6A54-42F3-9529-B1D15A56B180}" srcOrd="0" destOrd="0" presId="urn:microsoft.com/office/officeart/2005/8/layout/vList2"/>
    <dgm:cxn modelId="{5317C540-79D0-446A-8AB8-9EFDB42B5E8B}" type="presOf" srcId="{5324C806-6E3A-425C-B25B-3C6E8F68DAB2}" destId="{251C1D6A-5B14-42D2-85B8-CE65257964B6}" srcOrd="0" destOrd="0" presId="urn:microsoft.com/office/officeart/2005/8/layout/vList2"/>
    <dgm:cxn modelId="{9BFF7441-5F4E-4DB9-B9C2-CC78A83C1912}" srcId="{C9D034C0-98C9-48FD-8292-BCEE6BA44485}" destId="{5324C806-6E3A-425C-B25B-3C6E8F68DAB2}" srcOrd="8" destOrd="0" parTransId="{0A788CE9-F6CE-4324-ABC1-8E1AC0FF3F89}" sibTransId="{B8AE9DC2-0455-49FE-9DF6-3085E702CE40}"/>
    <dgm:cxn modelId="{5B508362-C603-45C5-94C1-E368F391088C}" type="presOf" srcId="{C9D034C0-98C9-48FD-8292-BCEE6BA44485}" destId="{BB07965A-D20A-475F-B6A6-BCB5CDD425BA}" srcOrd="0" destOrd="0" presId="urn:microsoft.com/office/officeart/2005/8/layout/vList2"/>
    <dgm:cxn modelId="{769DD166-49C9-4646-8356-4CD5975865D4}" type="presOf" srcId="{61C360EA-EB9A-45D2-A3FA-7875FDA309F1}" destId="{2341C094-AEE5-4F7B-9485-17AC5195FD3D}" srcOrd="0" destOrd="0" presId="urn:microsoft.com/office/officeart/2005/8/layout/vList2"/>
    <dgm:cxn modelId="{CF4AA347-B91F-4A4F-867E-B2871EC4ABC6}" srcId="{C9D034C0-98C9-48FD-8292-BCEE6BA44485}" destId="{7031E2CD-5A23-4E20-803C-D785EC85104D}" srcOrd="1" destOrd="0" parTransId="{29EAB078-4C0F-4038-9BE0-14BAE6B83853}" sibTransId="{AD796C3F-FA06-47AE-BF5D-A9A283263752}"/>
    <dgm:cxn modelId="{BC45AD68-C547-4F08-9095-73764FE4C134}" srcId="{C9D034C0-98C9-48FD-8292-BCEE6BA44485}" destId="{435DB7BB-ED20-4FA4-ADE1-A0C94027E0A8}" srcOrd="3" destOrd="0" parTransId="{A323ECD8-93C4-48EF-8590-794CBC1B1F97}" sibTransId="{7CF4B027-1279-4E25-B5AA-0B5F483B6292}"/>
    <dgm:cxn modelId="{4C0BC04A-668A-4288-8507-121686BEB34D}" type="presOf" srcId="{7031E2CD-5A23-4E20-803C-D785EC85104D}" destId="{98202F1A-F1EE-47FD-B2F2-4DAF013CC5E3}" srcOrd="0" destOrd="0" presId="urn:microsoft.com/office/officeart/2005/8/layout/vList2"/>
    <dgm:cxn modelId="{845EB972-978D-455F-BDA3-227392304292}" type="presOf" srcId="{05C36460-DB18-439B-BEF0-F413C0C8C0D1}" destId="{98567288-E3DE-42E9-8135-6E7E3947C2A0}" srcOrd="0" destOrd="0" presId="urn:microsoft.com/office/officeart/2005/8/layout/vList2"/>
    <dgm:cxn modelId="{4A79D876-D347-4390-9913-B883E7E228F4}" srcId="{C9D034C0-98C9-48FD-8292-BCEE6BA44485}" destId="{B0130173-12F4-4611-9945-59A8B59816C9}" srcOrd="7" destOrd="0" parTransId="{C28F69E2-A955-401B-ACB5-418ABC9F7343}" sibTransId="{723F3796-4807-49CB-B3E4-96642CF2040D}"/>
    <dgm:cxn modelId="{5D247878-7EFD-4F16-884B-8240E7343AFA}" type="presOf" srcId="{1489E1C6-6348-4E94-A062-E172DEF043D4}" destId="{E83F5AD9-EF3D-4E76-84F5-8D7912EFD830}" srcOrd="0" destOrd="0" presId="urn:microsoft.com/office/officeart/2005/8/layout/vList2"/>
    <dgm:cxn modelId="{EB877779-952A-4B4A-98A0-A1079F394D39}" srcId="{C9D034C0-98C9-48FD-8292-BCEE6BA44485}" destId="{6F4E68BD-20BF-42CE-A69F-FC2ECE685BBB}" srcOrd="4" destOrd="0" parTransId="{8774CC72-A7DA-49A1-B0D7-E9D18F1FC3B8}" sibTransId="{DAF2AB4F-D08F-4336-8496-5E524E3F835F}"/>
    <dgm:cxn modelId="{95381181-1808-4B79-80C0-C9FD899B2992}" type="presOf" srcId="{BA436653-0899-4B66-9A6E-1B46B3C49840}" destId="{B492669A-FBC9-4212-9B48-9B1FFDA0FA30}" srcOrd="0" destOrd="0" presId="urn:microsoft.com/office/officeart/2005/8/layout/vList2"/>
    <dgm:cxn modelId="{64C0FFA3-6042-4AF8-85AA-837EE231B7D8}" type="presOf" srcId="{B0130173-12F4-4611-9945-59A8B59816C9}" destId="{E8DE4250-2E14-4B6E-9BA9-4307A488F915}" srcOrd="0" destOrd="0" presId="urn:microsoft.com/office/officeart/2005/8/layout/vList2"/>
    <dgm:cxn modelId="{9B1303AB-D824-4458-875A-A42C1035A8F2}" srcId="{C9D034C0-98C9-48FD-8292-BCEE6BA44485}" destId="{05C36460-DB18-439B-BEF0-F413C0C8C0D1}" srcOrd="2" destOrd="0" parTransId="{7E96355A-7033-43EB-BB3E-56A6A24BF618}" sibTransId="{1D8FB575-75F5-4336-AFDE-52CB8853C495}"/>
    <dgm:cxn modelId="{7B4BF8AB-B3E6-4DA6-89E3-0655A6C372E7}" srcId="{C9D034C0-98C9-48FD-8292-BCEE6BA44485}" destId="{2C6C149A-A751-4E08-B0C5-A900603BAF38}" srcOrd="9" destOrd="0" parTransId="{076B6C1C-B90E-400E-833A-AAF275CD50CB}" sibTransId="{EA78414A-07E9-4ED2-9801-B9EA46B71D73}"/>
    <dgm:cxn modelId="{FCF7A9B2-954E-4D28-BB07-F429E67EE245}" srcId="{C9D034C0-98C9-48FD-8292-BCEE6BA44485}" destId="{1489E1C6-6348-4E94-A062-E172DEF043D4}" srcOrd="6" destOrd="0" parTransId="{100F99F7-B6EC-4280-BBB3-85BF02189B22}" sibTransId="{1EC61746-CCA9-4CCE-8810-9609314BCC9A}"/>
    <dgm:cxn modelId="{14921BB9-15F9-4466-96C3-6862B00023FB}" type="presOf" srcId="{2C6C149A-A751-4E08-B0C5-A900603BAF38}" destId="{B1CEC803-47CE-462B-9338-2A416A87F716}" srcOrd="0" destOrd="0" presId="urn:microsoft.com/office/officeart/2005/8/layout/vList2"/>
    <dgm:cxn modelId="{4BCAA1F7-97D7-4B1F-9578-8D02984996CE}" type="presParOf" srcId="{BB07965A-D20A-475F-B6A6-BCB5CDD425BA}" destId="{B492669A-FBC9-4212-9B48-9B1FFDA0FA30}" srcOrd="0" destOrd="0" presId="urn:microsoft.com/office/officeart/2005/8/layout/vList2"/>
    <dgm:cxn modelId="{52382E43-4E00-44D5-94A6-571D7EE33391}" type="presParOf" srcId="{BB07965A-D20A-475F-B6A6-BCB5CDD425BA}" destId="{C441ED59-33A3-4565-99B6-1A92329E1EAA}" srcOrd="1" destOrd="0" presId="urn:microsoft.com/office/officeart/2005/8/layout/vList2"/>
    <dgm:cxn modelId="{24F3C330-AEE5-4064-AE8E-1ABD3B986038}" type="presParOf" srcId="{BB07965A-D20A-475F-B6A6-BCB5CDD425BA}" destId="{98202F1A-F1EE-47FD-B2F2-4DAF013CC5E3}" srcOrd="2" destOrd="0" presId="urn:microsoft.com/office/officeart/2005/8/layout/vList2"/>
    <dgm:cxn modelId="{229EC405-368B-4042-AE28-B5396F52EECA}" type="presParOf" srcId="{BB07965A-D20A-475F-B6A6-BCB5CDD425BA}" destId="{3190C51A-F2C7-49C1-9C04-579B89712412}" srcOrd="3" destOrd="0" presId="urn:microsoft.com/office/officeart/2005/8/layout/vList2"/>
    <dgm:cxn modelId="{1F149A3A-92F5-490C-874C-93D587299F2A}" type="presParOf" srcId="{BB07965A-D20A-475F-B6A6-BCB5CDD425BA}" destId="{98567288-E3DE-42E9-8135-6E7E3947C2A0}" srcOrd="4" destOrd="0" presId="urn:microsoft.com/office/officeart/2005/8/layout/vList2"/>
    <dgm:cxn modelId="{6EFE4007-21B7-408B-A873-240808DB3C74}" type="presParOf" srcId="{BB07965A-D20A-475F-B6A6-BCB5CDD425BA}" destId="{6E69137B-90B5-49E4-876C-023B55873637}" srcOrd="5" destOrd="0" presId="urn:microsoft.com/office/officeart/2005/8/layout/vList2"/>
    <dgm:cxn modelId="{5BA602BB-353E-4282-9824-F3F834DC2174}" type="presParOf" srcId="{BB07965A-D20A-475F-B6A6-BCB5CDD425BA}" destId="{9F24CB10-5397-4C62-8829-BA213057D539}" srcOrd="6" destOrd="0" presId="urn:microsoft.com/office/officeart/2005/8/layout/vList2"/>
    <dgm:cxn modelId="{34F0659F-0669-4CD0-B882-BF6A4C8273F4}" type="presParOf" srcId="{BB07965A-D20A-475F-B6A6-BCB5CDD425BA}" destId="{5A244A90-0DA5-4E9A-889D-97EF5B19CC94}" srcOrd="7" destOrd="0" presId="urn:microsoft.com/office/officeart/2005/8/layout/vList2"/>
    <dgm:cxn modelId="{B948E3D2-AB06-44FE-B07D-0F6093158D29}" type="presParOf" srcId="{BB07965A-D20A-475F-B6A6-BCB5CDD425BA}" destId="{BA30B49B-6A54-42F3-9529-B1D15A56B180}" srcOrd="8" destOrd="0" presId="urn:microsoft.com/office/officeart/2005/8/layout/vList2"/>
    <dgm:cxn modelId="{C7C73365-0868-4B4D-B109-9BBCAE2F5B2C}" type="presParOf" srcId="{BB07965A-D20A-475F-B6A6-BCB5CDD425BA}" destId="{24323A48-D810-4B30-A259-969FCABD5786}" srcOrd="9" destOrd="0" presId="urn:microsoft.com/office/officeart/2005/8/layout/vList2"/>
    <dgm:cxn modelId="{4E40AC83-AAAD-4622-A018-22C6F7E058BB}" type="presParOf" srcId="{BB07965A-D20A-475F-B6A6-BCB5CDD425BA}" destId="{2341C094-AEE5-4F7B-9485-17AC5195FD3D}" srcOrd="10" destOrd="0" presId="urn:microsoft.com/office/officeart/2005/8/layout/vList2"/>
    <dgm:cxn modelId="{96B6C37E-2417-4B36-9811-2DF06B1F42F8}" type="presParOf" srcId="{BB07965A-D20A-475F-B6A6-BCB5CDD425BA}" destId="{5F10FF2F-85DF-40BE-9066-FDDCAF018A82}" srcOrd="11" destOrd="0" presId="urn:microsoft.com/office/officeart/2005/8/layout/vList2"/>
    <dgm:cxn modelId="{5A89B339-D08B-446C-ACA6-50082BC5D90C}" type="presParOf" srcId="{BB07965A-D20A-475F-B6A6-BCB5CDD425BA}" destId="{E83F5AD9-EF3D-4E76-84F5-8D7912EFD830}" srcOrd="12" destOrd="0" presId="urn:microsoft.com/office/officeart/2005/8/layout/vList2"/>
    <dgm:cxn modelId="{60981348-EE2B-4E47-BFF2-15D5C3A9A783}" type="presParOf" srcId="{BB07965A-D20A-475F-B6A6-BCB5CDD425BA}" destId="{54B3D7B6-5033-4E98-A621-086DCEE9FAE1}" srcOrd="13" destOrd="0" presId="urn:microsoft.com/office/officeart/2005/8/layout/vList2"/>
    <dgm:cxn modelId="{8E85E62E-FAAC-4E2B-8F9B-867CCB371940}" type="presParOf" srcId="{BB07965A-D20A-475F-B6A6-BCB5CDD425BA}" destId="{E8DE4250-2E14-4B6E-9BA9-4307A488F915}" srcOrd="14" destOrd="0" presId="urn:microsoft.com/office/officeart/2005/8/layout/vList2"/>
    <dgm:cxn modelId="{A69C4F6B-300D-4F37-A25B-B2ECFAFC0850}" type="presParOf" srcId="{BB07965A-D20A-475F-B6A6-BCB5CDD425BA}" destId="{83837B35-AB91-41FF-B938-6A49B3C5E261}" srcOrd="15" destOrd="0" presId="urn:microsoft.com/office/officeart/2005/8/layout/vList2"/>
    <dgm:cxn modelId="{8DAB1118-904A-4A54-9E6F-5BCCCA90FE93}" type="presParOf" srcId="{BB07965A-D20A-475F-B6A6-BCB5CDD425BA}" destId="{251C1D6A-5B14-42D2-85B8-CE65257964B6}" srcOrd="16" destOrd="0" presId="urn:microsoft.com/office/officeart/2005/8/layout/vList2"/>
    <dgm:cxn modelId="{6BE94113-6F8D-48B4-89F3-970239A3E593}" type="presParOf" srcId="{BB07965A-D20A-475F-B6A6-BCB5CDD425BA}" destId="{45A7115B-EBAC-4944-8EBC-FB6456615CE6}" srcOrd="17" destOrd="0" presId="urn:microsoft.com/office/officeart/2005/8/layout/vList2"/>
    <dgm:cxn modelId="{CD03328E-CCD2-4C49-9DFC-E2BBCD646760}" type="presParOf" srcId="{BB07965A-D20A-475F-B6A6-BCB5CDD425BA}" destId="{B1CEC803-47CE-462B-9338-2A416A87F716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B15A1BB-85FB-4626-A5C1-193DF94FAF4D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8748019-4CA4-425F-AE0E-33581131FAC2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algn="ctr"/>
          <a:r>
            <a:rPr lang="ru-RU" dirty="0">
              <a:latin typeface="+mn-lt"/>
              <a:cs typeface="Times New Roman" panose="02020603050405020304" pitchFamily="18" charset="0"/>
            </a:rPr>
            <a:t>Гипотезы:</a:t>
          </a:r>
        </a:p>
      </dgm:t>
    </dgm:pt>
    <dgm:pt modelId="{9CAE598F-AB3B-4405-97FD-036DCB54FDF5}" type="parTrans" cxnId="{152558DB-7E13-47CE-9633-72765CFBFA74}">
      <dgm:prSet/>
      <dgm:spPr/>
      <dgm:t>
        <a:bodyPr/>
        <a:lstStyle/>
        <a:p>
          <a:endParaRPr lang="ru-RU"/>
        </a:p>
      </dgm:t>
    </dgm:pt>
    <dgm:pt modelId="{BB5EE71B-0F1F-49ED-9C29-6BAFC4EF8369}" type="sibTrans" cxnId="{152558DB-7E13-47CE-9633-72765CFBFA74}">
      <dgm:prSet/>
      <dgm:spPr/>
      <dgm:t>
        <a:bodyPr/>
        <a:lstStyle/>
        <a:p>
          <a:endParaRPr lang="ru-RU"/>
        </a:p>
      </dgm:t>
    </dgm:pt>
    <dgm:pt modelId="{1FCBABF5-F241-413A-9D7B-FD69EDB499C8}" type="pres">
      <dgm:prSet presAssocID="{BB15A1BB-85FB-4626-A5C1-193DF94FAF4D}" presName="linear" presStyleCnt="0">
        <dgm:presLayoutVars>
          <dgm:animLvl val="lvl"/>
          <dgm:resizeHandles val="exact"/>
        </dgm:presLayoutVars>
      </dgm:prSet>
      <dgm:spPr/>
    </dgm:pt>
    <dgm:pt modelId="{16668A76-11E5-4B5A-A631-FA928BEF48B0}" type="pres">
      <dgm:prSet presAssocID="{D8748019-4CA4-425F-AE0E-33581131FAC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F5A2A23-5B6C-4EDC-BF3F-7F674DD029CA}" type="presOf" srcId="{BB15A1BB-85FB-4626-A5C1-193DF94FAF4D}" destId="{1FCBABF5-F241-413A-9D7B-FD69EDB499C8}" srcOrd="0" destOrd="0" presId="urn:microsoft.com/office/officeart/2005/8/layout/vList2"/>
    <dgm:cxn modelId="{43943F40-ACD5-4DBB-AC8A-085EDDCD72E1}" type="presOf" srcId="{D8748019-4CA4-425F-AE0E-33581131FAC2}" destId="{16668A76-11E5-4B5A-A631-FA928BEF48B0}" srcOrd="0" destOrd="0" presId="urn:microsoft.com/office/officeart/2005/8/layout/vList2"/>
    <dgm:cxn modelId="{152558DB-7E13-47CE-9633-72765CFBFA74}" srcId="{BB15A1BB-85FB-4626-A5C1-193DF94FAF4D}" destId="{D8748019-4CA4-425F-AE0E-33581131FAC2}" srcOrd="0" destOrd="0" parTransId="{9CAE598F-AB3B-4405-97FD-036DCB54FDF5}" sibTransId="{BB5EE71B-0F1F-49ED-9C29-6BAFC4EF8369}"/>
    <dgm:cxn modelId="{9D070153-32E8-4285-B910-DA66CF1FE340}" type="presParOf" srcId="{1FCBABF5-F241-413A-9D7B-FD69EDB499C8}" destId="{16668A76-11E5-4B5A-A631-FA928BEF48B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26580-619C-492F-8773-C1323DB35091}">
      <dsp:nvSpPr>
        <dsp:cNvPr id="0" name=""/>
        <dsp:cNvSpPr/>
      </dsp:nvSpPr>
      <dsp:spPr>
        <a:xfrm>
          <a:off x="839647" y="-54890"/>
          <a:ext cx="9361597" cy="33268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b="1" kern="1200" dirty="0"/>
            <a:t>Исследование оттока клиентов банка (поиск инсайтов, составление рекомендаций стейкхолдерам, построение дашборда)</a:t>
          </a:r>
          <a:endParaRPr lang="ru-RU" sz="3100" kern="1200" dirty="0"/>
        </a:p>
      </dsp:txBody>
      <dsp:txXfrm>
        <a:off x="2210621" y="432315"/>
        <a:ext cx="6619649" cy="2352436"/>
      </dsp:txXfrm>
    </dsp:sp>
    <dsp:sp modelId="{1F2DD137-7FD3-4503-9AB8-22608632DCC0}">
      <dsp:nvSpPr>
        <dsp:cNvPr id="0" name=""/>
        <dsp:cNvSpPr/>
      </dsp:nvSpPr>
      <dsp:spPr>
        <a:xfrm>
          <a:off x="5721608" y="54890"/>
          <a:ext cx="316903" cy="31671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C1B2ED0-870B-491B-9BB7-6DC4651E6119}">
      <dsp:nvSpPr>
        <dsp:cNvPr id="0" name=""/>
        <dsp:cNvSpPr/>
      </dsp:nvSpPr>
      <dsp:spPr>
        <a:xfrm>
          <a:off x="4971734" y="2820840"/>
          <a:ext cx="229526" cy="2295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997C212-5A7A-458E-8DCD-F8F34991A17A}">
      <dsp:nvSpPr>
        <dsp:cNvPr id="0" name=""/>
        <dsp:cNvSpPr/>
      </dsp:nvSpPr>
      <dsp:spPr>
        <a:xfrm>
          <a:off x="8537969" y="1612762"/>
          <a:ext cx="229526" cy="2295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90B12C7-8CF5-4118-B0F9-21FF1EA38477}">
      <dsp:nvSpPr>
        <dsp:cNvPr id="0" name=""/>
        <dsp:cNvSpPr/>
      </dsp:nvSpPr>
      <dsp:spPr>
        <a:xfrm>
          <a:off x="6030360" y="3065032"/>
          <a:ext cx="316903" cy="31671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067018B-A1D9-455C-9095-03EEFB526997}">
      <dsp:nvSpPr>
        <dsp:cNvPr id="0" name=""/>
        <dsp:cNvSpPr/>
      </dsp:nvSpPr>
      <dsp:spPr>
        <a:xfrm>
          <a:off x="5036614" y="505014"/>
          <a:ext cx="229526" cy="2295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64BF577-1565-4BBC-8EDF-B7B3F1BB63A2}">
      <dsp:nvSpPr>
        <dsp:cNvPr id="0" name=""/>
        <dsp:cNvSpPr/>
      </dsp:nvSpPr>
      <dsp:spPr>
        <a:xfrm>
          <a:off x="2164814" y="1885751"/>
          <a:ext cx="229526" cy="2295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7243A-FDC8-4B48-B14A-156F389FA7AA}">
      <dsp:nvSpPr>
        <dsp:cNvPr id="0" name=""/>
        <dsp:cNvSpPr/>
      </dsp:nvSpPr>
      <dsp:spPr>
        <a:xfrm>
          <a:off x="945565" y="14126"/>
          <a:ext cx="5165184" cy="516518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Влияние факторов на долю оттока клиентов:</a:t>
          </a:r>
        </a:p>
      </dsp:txBody>
      <dsp:txXfrm>
        <a:off x="1666829" y="623212"/>
        <a:ext cx="2978124" cy="3947012"/>
      </dsp:txXfrm>
    </dsp:sp>
    <dsp:sp modelId="{602B6ED1-0D80-4DDD-B93F-7AEA0A020E31}">
      <dsp:nvSpPr>
        <dsp:cNvPr id="0" name=""/>
        <dsp:cNvSpPr/>
      </dsp:nvSpPr>
      <dsp:spPr>
        <a:xfrm>
          <a:off x="4668220" y="14126"/>
          <a:ext cx="5165184" cy="516518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Факторы: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/>
            <a:t>Пол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/>
            <a:t>Возраст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/>
            <a:t>География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/>
            <a:t>Наличие кредитной карты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/>
            <a:t>Кредитный рейтинг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/>
            <a:t>Баланс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/>
            <a:t>Доход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/>
            <a:t>Активность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/>
            <a:t>Стаж клиента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/>
            <a:t>Количество банковских продуктов</a:t>
          </a:r>
        </a:p>
      </dsp:txBody>
      <dsp:txXfrm>
        <a:off x="6134016" y="623212"/>
        <a:ext cx="2978124" cy="394701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8CBEC-EC9C-40CB-A131-3C315CD7B41A}">
      <dsp:nvSpPr>
        <dsp:cNvPr id="0" name=""/>
        <dsp:cNvSpPr/>
      </dsp:nvSpPr>
      <dsp:spPr>
        <a:xfrm>
          <a:off x="0" y="2041"/>
          <a:ext cx="10691673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cs typeface="Times New Roman" panose="02020603050405020304" pitchFamily="18" charset="0"/>
            </a:rPr>
            <a:t>Метрика:</a:t>
          </a:r>
        </a:p>
      </dsp:txBody>
      <dsp:txXfrm>
        <a:off x="30442" y="32483"/>
        <a:ext cx="10630789" cy="56272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1882D-B65A-473D-9849-2E3365C94F31}">
      <dsp:nvSpPr>
        <dsp:cNvPr id="0" name=""/>
        <dsp:cNvSpPr/>
      </dsp:nvSpPr>
      <dsp:spPr>
        <a:xfrm>
          <a:off x="0" y="3475"/>
          <a:ext cx="10386700" cy="6955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baseline="0" dirty="0">
              <a:latin typeface="+mj-lt"/>
              <a:cs typeface="Times New Roman" panose="02020603050405020304" pitchFamily="18" charset="0"/>
            </a:rPr>
            <a:t>Подготовка данных:</a:t>
          </a:r>
        </a:p>
      </dsp:txBody>
      <dsp:txXfrm>
        <a:off x="33955" y="37430"/>
        <a:ext cx="10318790" cy="62765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5101E-FA62-4C64-AEEE-35DB9CE08A68}">
      <dsp:nvSpPr>
        <dsp:cNvPr id="0" name=""/>
        <dsp:cNvSpPr/>
      </dsp:nvSpPr>
      <dsp:spPr>
        <a:xfrm>
          <a:off x="0" y="5940"/>
          <a:ext cx="100534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baseline="0" dirty="0">
              <a:latin typeface="+mj-lt"/>
              <a:cs typeface="Times New Roman" panose="02020603050405020304" pitchFamily="18" charset="0"/>
            </a:rPr>
            <a:t>Исследование:</a:t>
          </a:r>
        </a:p>
      </dsp:txBody>
      <dsp:txXfrm>
        <a:off x="24588" y="30528"/>
        <a:ext cx="10004224" cy="45450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04DAC-6FED-4239-B8B8-EC42F1A029D2}">
      <dsp:nvSpPr>
        <dsp:cNvPr id="0" name=""/>
        <dsp:cNvSpPr/>
      </dsp:nvSpPr>
      <dsp:spPr>
        <a:xfrm>
          <a:off x="0" y="2744"/>
          <a:ext cx="1055289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+mj-lt"/>
              <a:cs typeface="Times New Roman" panose="02020603050405020304" pitchFamily="18" charset="0"/>
            </a:rPr>
            <a:t>Модель данных:</a:t>
          </a:r>
        </a:p>
      </dsp:txBody>
      <dsp:txXfrm>
        <a:off x="37467" y="40211"/>
        <a:ext cx="10477956" cy="69258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48C1A-09F5-4A6B-B57D-230355C5ED9A}">
      <dsp:nvSpPr>
        <dsp:cNvPr id="0" name=""/>
        <dsp:cNvSpPr/>
      </dsp:nvSpPr>
      <dsp:spPr>
        <a:xfrm>
          <a:off x="0" y="10801"/>
          <a:ext cx="10482166" cy="5276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+mj-lt"/>
              <a:cs typeface="Times New Roman" panose="02020603050405020304" pitchFamily="18" charset="0"/>
            </a:rPr>
            <a:t>Дашборд:</a:t>
          </a:r>
        </a:p>
      </dsp:txBody>
      <dsp:txXfrm>
        <a:off x="25759" y="36560"/>
        <a:ext cx="10430648" cy="47615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1091A-71CA-44F2-9841-AE393F43DCDD}">
      <dsp:nvSpPr>
        <dsp:cNvPr id="0" name=""/>
        <dsp:cNvSpPr/>
      </dsp:nvSpPr>
      <dsp:spPr>
        <a:xfrm>
          <a:off x="0" y="1277"/>
          <a:ext cx="10515600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cs typeface="Times New Roman" panose="02020603050405020304" pitchFamily="18" charset="0"/>
            </a:rPr>
            <a:t>Выводы:</a:t>
          </a:r>
        </a:p>
      </dsp:txBody>
      <dsp:txXfrm>
        <a:off x="30442" y="31719"/>
        <a:ext cx="10454716" cy="56272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E7BDA-4262-455B-A21D-0842CDFCA555}">
      <dsp:nvSpPr>
        <dsp:cNvPr id="0" name=""/>
        <dsp:cNvSpPr/>
      </dsp:nvSpPr>
      <dsp:spPr>
        <a:xfrm>
          <a:off x="0" y="3853"/>
          <a:ext cx="10515600" cy="732489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40000"/>
              <a:lumOff val="6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+mn-lt"/>
              <a:cs typeface="Times New Roman" panose="02020603050405020304" pitchFamily="18" charset="0"/>
            </a:rPr>
            <a:t>Из 10 тысяч клиентов банка ушли 2 тысячи клиентов, процентный отток составил 20%.  </a:t>
          </a:r>
        </a:p>
      </dsp:txBody>
      <dsp:txXfrm>
        <a:off x="35757" y="39610"/>
        <a:ext cx="10444086" cy="660975"/>
      </dsp:txXfrm>
    </dsp:sp>
    <dsp:sp modelId="{99114B19-0DB9-400A-88A1-09871FD6BEEC}">
      <dsp:nvSpPr>
        <dsp:cNvPr id="0" name=""/>
        <dsp:cNvSpPr/>
      </dsp:nvSpPr>
      <dsp:spPr>
        <a:xfrm>
          <a:off x="0" y="799703"/>
          <a:ext cx="10515600" cy="6435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latin typeface="+mj-lt"/>
              <a:cs typeface="Times New Roman" panose="02020603050405020304" pitchFamily="18" charset="0"/>
            </a:rPr>
            <a:t>Подтвержденные гипотезы:</a:t>
          </a:r>
          <a:endParaRPr lang="ru-RU" sz="1400" kern="1200" dirty="0">
            <a:latin typeface="+mj-lt"/>
            <a:cs typeface="Times New Roman" panose="02020603050405020304" pitchFamily="18" charset="0"/>
          </a:endParaRPr>
        </a:p>
      </dsp:txBody>
      <dsp:txXfrm>
        <a:off x="31413" y="831116"/>
        <a:ext cx="10452774" cy="580674"/>
      </dsp:txXfrm>
    </dsp:sp>
    <dsp:sp modelId="{BE8BBC10-FFB3-4992-B03A-0A235D7642AD}">
      <dsp:nvSpPr>
        <dsp:cNvPr id="0" name=""/>
        <dsp:cNvSpPr/>
      </dsp:nvSpPr>
      <dsp:spPr>
        <a:xfrm>
          <a:off x="0" y="1506563"/>
          <a:ext cx="10515600" cy="64350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+mn-lt"/>
              <a:cs typeface="Times New Roman" panose="02020603050405020304" pitchFamily="18" charset="0"/>
            </a:rPr>
            <a:t>1. Клиент с низким кредитным рейтингом с большей вероятностью покинет банк.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+mn-lt"/>
              <a:cs typeface="Times New Roman" panose="02020603050405020304" pitchFamily="18" charset="0"/>
            </a:rPr>
            <a:t>Эта вероятность работает для клиентов с самым низким кредитным рейтингом – от 350 до 500. </a:t>
          </a:r>
        </a:p>
      </dsp:txBody>
      <dsp:txXfrm>
        <a:off x="31413" y="1537976"/>
        <a:ext cx="10452774" cy="580674"/>
      </dsp:txXfrm>
    </dsp:sp>
    <dsp:sp modelId="{7031F0F7-64FE-4590-8AA3-07BFAE8BA764}">
      <dsp:nvSpPr>
        <dsp:cNvPr id="0" name=""/>
        <dsp:cNvSpPr/>
      </dsp:nvSpPr>
      <dsp:spPr>
        <a:xfrm>
          <a:off x="0" y="2213423"/>
          <a:ext cx="10515600" cy="6435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+mn-lt"/>
              <a:cs typeface="Times New Roman" panose="02020603050405020304" pitchFamily="18" charset="0"/>
            </a:rPr>
            <a:t>2. География клиентов оказывает влияние на склонность покидать банк.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+mn-lt"/>
              <a:cs typeface="Times New Roman" panose="02020603050405020304" pitchFamily="18" charset="0"/>
            </a:rPr>
            <a:t>Клиенты из Германии чаще покидают банк (32%), чем клиенты Франции (16%) и Испании (17%).</a:t>
          </a:r>
        </a:p>
      </dsp:txBody>
      <dsp:txXfrm>
        <a:off x="31413" y="2244836"/>
        <a:ext cx="10452774" cy="580674"/>
      </dsp:txXfrm>
    </dsp:sp>
    <dsp:sp modelId="{D439DFB6-99DD-4F47-9D4F-273353881971}">
      <dsp:nvSpPr>
        <dsp:cNvPr id="0" name=""/>
        <dsp:cNvSpPr/>
      </dsp:nvSpPr>
      <dsp:spPr>
        <a:xfrm>
          <a:off x="0" y="2920283"/>
          <a:ext cx="10515600" cy="64350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+mn-lt"/>
              <a:cs typeface="Times New Roman" panose="02020603050405020304" pitchFamily="18" charset="0"/>
            </a:rPr>
            <a:t>3. Активные клиенты банка реже покидают банк. Отток активных клиентов составляет 14%, в то время как неактивных – 27%.</a:t>
          </a:r>
        </a:p>
      </dsp:txBody>
      <dsp:txXfrm>
        <a:off x="31413" y="2951696"/>
        <a:ext cx="10452774" cy="580674"/>
      </dsp:txXfrm>
    </dsp:sp>
    <dsp:sp modelId="{79E5BE11-4853-44F2-8D2E-4B9DA0014671}">
      <dsp:nvSpPr>
        <dsp:cNvPr id="0" name=""/>
        <dsp:cNvSpPr/>
      </dsp:nvSpPr>
      <dsp:spPr>
        <a:xfrm>
          <a:off x="0" y="3627143"/>
          <a:ext cx="10515600" cy="6435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latin typeface="+mj-lt"/>
              <a:cs typeface="Times New Roman" panose="02020603050405020304" pitchFamily="18" charset="0"/>
            </a:rPr>
            <a:t>Неподтверждённые гипотезы</a:t>
          </a:r>
          <a:r>
            <a:rPr lang="ru-RU" sz="1400" b="1" kern="1200" dirty="0">
              <a:latin typeface="+mj-lt"/>
            </a:rPr>
            <a:t>:</a:t>
          </a:r>
          <a:endParaRPr lang="ru-RU" sz="1400" kern="1200" dirty="0">
            <a:latin typeface="+mj-lt"/>
          </a:endParaRPr>
        </a:p>
      </dsp:txBody>
      <dsp:txXfrm>
        <a:off x="31413" y="3658556"/>
        <a:ext cx="10452774" cy="580674"/>
      </dsp:txXfrm>
    </dsp:sp>
    <dsp:sp modelId="{9832367B-9503-4C7C-AAAB-141F1B343692}">
      <dsp:nvSpPr>
        <dsp:cNvPr id="0" name=""/>
        <dsp:cNvSpPr/>
      </dsp:nvSpPr>
      <dsp:spPr>
        <a:xfrm>
          <a:off x="0" y="4334003"/>
          <a:ext cx="10515600" cy="64350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+mn-lt"/>
              <a:cs typeface="Times New Roman" panose="02020603050405020304" pitchFamily="18" charset="0"/>
            </a:rPr>
            <a:t>1. Клиенты старших возрастных групп реже покидают банк, чем молодые.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+mn-lt"/>
              <a:cs typeface="Times New Roman" panose="02020603050405020304" pitchFamily="18" charset="0"/>
            </a:rPr>
            <a:t>Наибольший отток клиентов характерен для возрастной группы 40-59 лет – 37%</a:t>
          </a:r>
        </a:p>
      </dsp:txBody>
      <dsp:txXfrm>
        <a:off x="31413" y="4365416"/>
        <a:ext cx="10452774" cy="580674"/>
      </dsp:txXfrm>
    </dsp:sp>
    <dsp:sp modelId="{D190E080-2F02-4798-BFD6-0F154EFD1549}">
      <dsp:nvSpPr>
        <dsp:cNvPr id="0" name=""/>
        <dsp:cNvSpPr/>
      </dsp:nvSpPr>
      <dsp:spPr>
        <a:xfrm>
          <a:off x="0" y="5040863"/>
          <a:ext cx="10515600" cy="5045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+mn-lt"/>
              <a:cs typeface="Times New Roman" panose="02020603050405020304" pitchFamily="18" charset="0"/>
            </a:rPr>
            <a:t>2. Пол клиентов не оказывает значительного влияния на склонность покидать банк.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+mn-lt"/>
              <a:cs typeface="Times New Roman" panose="02020603050405020304" pitchFamily="18" charset="0"/>
            </a:rPr>
            <a:t>Женщины (25%) покидают банк чаще, чем мужчины (16%).  </a:t>
          </a:r>
          <a:endParaRPr lang="ru-RU" sz="1400" kern="1200" dirty="0">
            <a:latin typeface="+mn-lt"/>
          </a:endParaRPr>
        </a:p>
      </dsp:txBody>
      <dsp:txXfrm>
        <a:off x="24631" y="5065494"/>
        <a:ext cx="10466338" cy="45531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6D9ED7-330B-48E3-A8D2-6A22C38E891D}">
      <dsp:nvSpPr>
        <dsp:cNvPr id="0" name=""/>
        <dsp:cNvSpPr/>
      </dsp:nvSpPr>
      <dsp:spPr>
        <a:xfrm>
          <a:off x="0" y="3339"/>
          <a:ext cx="10436157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+mj-lt"/>
              <a:cs typeface="Times New Roman" panose="02020603050405020304" pitchFamily="18" charset="0"/>
            </a:rPr>
            <a:t>Выводы (продолжение):</a:t>
          </a:r>
        </a:p>
      </dsp:txBody>
      <dsp:txXfrm>
        <a:off x="24588" y="27927"/>
        <a:ext cx="10386981" cy="45450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70C49D-76A6-4407-85D6-95E8A350A5D6}">
      <dsp:nvSpPr>
        <dsp:cNvPr id="0" name=""/>
        <dsp:cNvSpPr/>
      </dsp:nvSpPr>
      <dsp:spPr>
        <a:xfrm>
          <a:off x="0" y="264029"/>
          <a:ext cx="10436157" cy="640099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+mn-lt"/>
              <a:cs typeface="Times New Roman" panose="02020603050405020304" pitchFamily="18" charset="0"/>
            </a:rPr>
            <a:t>3. Чем больше стаж клиента, тем реже он покидает банк. Не выявлено такой зависимости. </a:t>
          </a:r>
        </a:p>
      </dsp:txBody>
      <dsp:txXfrm>
        <a:off x="31247" y="295276"/>
        <a:ext cx="10373663" cy="577605"/>
      </dsp:txXfrm>
    </dsp:sp>
    <dsp:sp modelId="{18FED366-2109-4B5C-BEB5-062D5100F979}">
      <dsp:nvSpPr>
        <dsp:cNvPr id="0" name=""/>
        <dsp:cNvSpPr/>
      </dsp:nvSpPr>
      <dsp:spPr>
        <a:xfrm>
          <a:off x="0" y="944448"/>
          <a:ext cx="10436157" cy="6400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+mn-lt"/>
              <a:cs typeface="Times New Roman" panose="02020603050405020304" pitchFamily="18" charset="0"/>
            </a:rPr>
            <a:t>4. Чем больше остаток на счете клиента, тем меньше вероятность, что он покинет банк.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+mn-lt"/>
              <a:cs typeface="Times New Roman" panose="02020603050405020304" pitchFamily="18" charset="0"/>
            </a:rPr>
            <a:t>Клиенты с остатком от 100 тыс до 200 тыс и более 200 тыс покидают банк чаще (25% и 56% соответственно).</a:t>
          </a:r>
        </a:p>
      </dsp:txBody>
      <dsp:txXfrm>
        <a:off x="31247" y="975695"/>
        <a:ext cx="10373663" cy="577605"/>
      </dsp:txXfrm>
    </dsp:sp>
    <dsp:sp modelId="{CAFF940E-DCD1-47AC-A823-CEE81CA07F21}">
      <dsp:nvSpPr>
        <dsp:cNvPr id="0" name=""/>
        <dsp:cNvSpPr/>
      </dsp:nvSpPr>
      <dsp:spPr>
        <a:xfrm>
          <a:off x="0" y="1624868"/>
          <a:ext cx="10436157" cy="640099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+mn-lt"/>
            </a:rPr>
            <a:t>5. </a:t>
          </a:r>
          <a:r>
            <a:rPr lang="ru-RU" sz="1400" kern="1200" dirty="0">
              <a:latin typeface="+mn-lt"/>
              <a:cs typeface="Times New Roman" panose="02020603050405020304" pitchFamily="18" charset="0"/>
            </a:rPr>
            <a:t>Чем больше у клиента продуктов банка, тем меньше вероятность, что он покинет банк.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+mn-lt"/>
              <a:cs typeface="Times New Roman" panose="02020603050405020304" pitchFamily="18" charset="0"/>
            </a:rPr>
            <a:t>Клиенты с 4 и 3 продуктами покидают банк чаще (100% и 83%). </a:t>
          </a:r>
        </a:p>
      </dsp:txBody>
      <dsp:txXfrm>
        <a:off x="31247" y="1656115"/>
        <a:ext cx="10373663" cy="577605"/>
      </dsp:txXfrm>
    </dsp:sp>
    <dsp:sp modelId="{356BB6B3-41FD-4613-B1BB-9471EAA5A666}">
      <dsp:nvSpPr>
        <dsp:cNvPr id="0" name=""/>
        <dsp:cNvSpPr/>
      </dsp:nvSpPr>
      <dsp:spPr>
        <a:xfrm>
          <a:off x="0" y="2305288"/>
          <a:ext cx="10436157" cy="6400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+mn-lt"/>
              <a:cs typeface="Times New Roman" panose="02020603050405020304" pitchFamily="18" charset="0"/>
            </a:rPr>
            <a:t>6. Клиенты, которые используются кредитную карту банка, менее склонны покидать банк. Не выявлено существенной разницы.</a:t>
          </a:r>
        </a:p>
      </dsp:txBody>
      <dsp:txXfrm>
        <a:off x="31247" y="2336535"/>
        <a:ext cx="10373663" cy="577605"/>
      </dsp:txXfrm>
    </dsp:sp>
    <dsp:sp modelId="{4CA00F02-8CDF-4BBF-B50A-019B2C72FA5A}">
      <dsp:nvSpPr>
        <dsp:cNvPr id="0" name=""/>
        <dsp:cNvSpPr/>
      </dsp:nvSpPr>
      <dsp:spPr>
        <a:xfrm>
          <a:off x="0" y="2985707"/>
          <a:ext cx="10436157" cy="640099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+mn-lt"/>
            </a:rPr>
            <a:t>7. </a:t>
          </a:r>
          <a:r>
            <a:rPr lang="ru-RU" sz="1400" kern="1200" dirty="0">
              <a:latin typeface="+mn-lt"/>
              <a:cs typeface="Times New Roman" panose="02020603050405020304" pitchFamily="18" charset="0"/>
            </a:rPr>
            <a:t>Клиенты с более низким доходом чаще покидают банк. Не выявлено зависимости оттока клиентов от величины дохода.</a:t>
          </a:r>
        </a:p>
      </dsp:txBody>
      <dsp:txXfrm>
        <a:off x="31247" y="3016954"/>
        <a:ext cx="10373663" cy="577605"/>
      </dsp:txXfrm>
    </dsp:sp>
    <dsp:sp modelId="{F58A54C0-7BA2-4022-B5D7-34590A603FFD}">
      <dsp:nvSpPr>
        <dsp:cNvPr id="0" name=""/>
        <dsp:cNvSpPr/>
      </dsp:nvSpPr>
      <dsp:spPr>
        <a:xfrm>
          <a:off x="30212" y="3816954"/>
          <a:ext cx="10296208" cy="6587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i="1" kern="1200" dirty="0">
              <a:latin typeface="+mn-lt"/>
              <a:cs typeface="Times New Roman" panose="02020603050405020304" pitchFamily="18" charset="0"/>
            </a:rPr>
            <a:t>Более всего склонен к уходу тип клиента:  женщина возрастной группы 40-59 лет из Германии с балансом от 100 до 200 тыс, не активная обладательница кредитной карты. Для этой категории доля оттока 65%, (таких клиентов 173 человека).</a:t>
          </a:r>
        </a:p>
      </dsp:txBody>
      <dsp:txXfrm>
        <a:off x="62372" y="3849114"/>
        <a:ext cx="10231888" cy="594476"/>
      </dsp:txXfrm>
    </dsp:sp>
    <dsp:sp modelId="{6F8AEED0-2A3C-43E5-AB6A-BAB27B890D54}">
      <dsp:nvSpPr>
        <dsp:cNvPr id="0" name=""/>
        <dsp:cNvSpPr/>
      </dsp:nvSpPr>
      <dsp:spPr>
        <a:xfrm>
          <a:off x="0" y="4535005"/>
          <a:ext cx="10436157" cy="639408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i="1" kern="1200" dirty="0">
              <a:latin typeface="+mn-lt"/>
              <a:cs typeface="Times New Roman" panose="02020603050405020304" pitchFamily="18" charset="0"/>
            </a:rPr>
            <a:t>Не склонен покидать банк: мужчина 18-25 лет из Испании с балансом на счёте от 0 до 50 тыс, не активный.</a:t>
          </a:r>
        </a:p>
      </dsp:txBody>
      <dsp:txXfrm>
        <a:off x="31213" y="4566218"/>
        <a:ext cx="10373731" cy="5769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0BB0A-9723-4883-B884-E9E6B7841EDD}">
      <dsp:nvSpPr>
        <dsp:cNvPr id="0" name=""/>
        <dsp:cNvSpPr/>
      </dsp:nvSpPr>
      <dsp:spPr>
        <a:xfrm>
          <a:off x="0" y="8333"/>
          <a:ext cx="6881896" cy="47970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i="0" kern="1200" dirty="0"/>
            <a:t>Дипломная работа</a:t>
          </a:r>
          <a:endParaRPr lang="ru-RU" sz="2000" kern="1200" dirty="0"/>
        </a:p>
      </dsp:txBody>
      <dsp:txXfrm>
        <a:off x="23417" y="31750"/>
        <a:ext cx="6835062" cy="432866"/>
      </dsp:txXfrm>
    </dsp:sp>
    <dsp:sp modelId="{4FA88BA8-0381-4C89-9477-3F2DECDDE29D}">
      <dsp:nvSpPr>
        <dsp:cNvPr id="0" name=""/>
        <dsp:cNvSpPr/>
      </dsp:nvSpPr>
      <dsp:spPr>
        <a:xfrm>
          <a:off x="0" y="545634"/>
          <a:ext cx="6881896" cy="47970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i="0" kern="1200" dirty="0"/>
            <a:t>по программе «Аналитик BI»</a:t>
          </a:r>
          <a:endParaRPr lang="ru-RU" sz="2000" kern="1200" dirty="0"/>
        </a:p>
      </dsp:txBody>
      <dsp:txXfrm>
        <a:off x="23417" y="569051"/>
        <a:ext cx="6835062" cy="43286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0B988-5018-4D92-95BB-2BA002361937}">
      <dsp:nvSpPr>
        <dsp:cNvPr id="0" name=""/>
        <dsp:cNvSpPr/>
      </dsp:nvSpPr>
      <dsp:spPr>
        <a:xfrm>
          <a:off x="0" y="2745"/>
          <a:ext cx="10338881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baseline="0" dirty="0">
              <a:latin typeface="+mj-lt"/>
              <a:cs typeface="Times New Roman" panose="02020603050405020304" pitchFamily="18" charset="0"/>
            </a:rPr>
            <a:t>Рекомендации:</a:t>
          </a:r>
        </a:p>
      </dsp:txBody>
      <dsp:txXfrm>
        <a:off x="37467" y="40212"/>
        <a:ext cx="10263947" cy="69258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6B5AE-D1BF-499E-89BC-E82F623F4BD0}">
      <dsp:nvSpPr>
        <dsp:cNvPr id="0" name=""/>
        <dsp:cNvSpPr/>
      </dsp:nvSpPr>
      <dsp:spPr>
        <a:xfrm>
          <a:off x="0" y="122152"/>
          <a:ext cx="10634221" cy="75582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baseline="0" dirty="0">
              <a:latin typeface="+mn-lt"/>
              <a:cs typeface="Times New Roman" panose="02020603050405020304" pitchFamily="18" charset="0"/>
            </a:rPr>
            <a:t>1. Добавить данные по </a:t>
          </a:r>
          <a:r>
            <a:rPr lang="en-US" sz="1500" kern="1200" baseline="0" dirty="0">
              <a:latin typeface="+mn-lt"/>
              <a:cs typeface="Times New Roman" panose="02020603050405020304" pitchFamily="18" charset="0"/>
            </a:rPr>
            <a:t>LTV</a:t>
          </a:r>
          <a:r>
            <a:rPr lang="ru-RU" sz="1500" kern="1200" baseline="0" dirty="0">
              <a:latin typeface="+mn-lt"/>
              <a:cs typeface="Times New Roman" panose="02020603050405020304" pitchFamily="18" charset="0"/>
            </a:rPr>
            <a:t> (</a:t>
          </a:r>
          <a:r>
            <a:rPr lang="en-US" sz="1500" kern="1200" baseline="0" dirty="0">
              <a:latin typeface="+mn-lt"/>
              <a:cs typeface="Times New Roman" panose="02020603050405020304" pitchFamily="18" charset="0"/>
            </a:rPr>
            <a:t>Lifetime Value</a:t>
          </a:r>
          <a:r>
            <a:rPr lang="ru-RU" sz="1500" kern="1200" baseline="0" dirty="0">
              <a:latin typeface="+mn-lt"/>
              <a:cs typeface="Times New Roman" panose="02020603050405020304" pitchFamily="18" charset="0"/>
            </a:rPr>
            <a:t>), узнать сколько прибыли приносит клиент банку, т.к. важно понимать, что отток клиентов не равен количеству потерянных денег (упущенной выгоды).</a:t>
          </a:r>
        </a:p>
      </dsp:txBody>
      <dsp:txXfrm>
        <a:off x="36896" y="159048"/>
        <a:ext cx="10560429" cy="682028"/>
      </dsp:txXfrm>
    </dsp:sp>
    <dsp:sp modelId="{F800F2C3-A4AC-45E9-A526-323CF2196C46}">
      <dsp:nvSpPr>
        <dsp:cNvPr id="0" name=""/>
        <dsp:cNvSpPr/>
      </dsp:nvSpPr>
      <dsp:spPr>
        <a:xfrm>
          <a:off x="0" y="1061196"/>
          <a:ext cx="10634221" cy="755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baseline="0" dirty="0">
              <a:latin typeface="+mn-lt"/>
              <a:cs typeface="Times New Roman" panose="02020603050405020304" pitchFamily="18" charset="0"/>
            </a:rPr>
            <a:t>2. Добавить данные по временному разрезу, чтобы посчитать коэффициент оттока клиентов и проанализировать динамику оттока клиентов</a:t>
          </a: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</a:p>
      </dsp:txBody>
      <dsp:txXfrm>
        <a:off x="36896" y="1098092"/>
        <a:ext cx="10560429" cy="682028"/>
      </dsp:txXfrm>
    </dsp:sp>
    <dsp:sp modelId="{E47D1DB2-ACC0-42C7-B9EC-51A5CD5EF69F}">
      <dsp:nvSpPr>
        <dsp:cNvPr id="0" name=""/>
        <dsp:cNvSpPr/>
      </dsp:nvSpPr>
      <dsp:spPr>
        <a:xfrm>
          <a:off x="0" y="1997762"/>
          <a:ext cx="10634221" cy="62688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baseline="0" dirty="0">
              <a:latin typeface="+mn-lt"/>
              <a:cs typeface="Times New Roman" panose="02020603050405020304" pitchFamily="18" charset="0"/>
            </a:rPr>
            <a:t>3. Продумать маркетинговые активности для клиентов-женщин, клиентов после 40 лет, обладателей баланса от 100 до 200 тыс.</a:t>
          </a:r>
        </a:p>
      </dsp:txBody>
      <dsp:txXfrm>
        <a:off x="30602" y="2028364"/>
        <a:ext cx="10573017" cy="565680"/>
      </dsp:txXfrm>
    </dsp:sp>
    <dsp:sp modelId="{5EAB8D96-BB19-41A4-958C-AB9E0FE297F4}">
      <dsp:nvSpPr>
        <dsp:cNvPr id="0" name=""/>
        <dsp:cNvSpPr/>
      </dsp:nvSpPr>
      <dsp:spPr>
        <a:xfrm>
          <a:off x="0" y="2752625"/>
          <a:ext cx="10634221" cy="5098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latin typeface="+mn-lt"/>
              <a:cs typeface="Times New Roman" panose="02020603050405020304" pitchFamily="18" charset="0"/>
            </a:rPr>
            <a:t>4. Не перегружать клиентов банковскими продуктами, 2 банковских продукта – оптимально</a:t>
          </a:r>
          <a:r>
            <a:rPr lang="ru-RU" sz="1500" kern="1200" dirty="0">
              <a:latin typeface="+mn-lt"/>
            </a:rPr>
            <a:t>.</a:t>
          </a:r>
        </a:p>
      </dsp:txBody>
      <dsp:txXfrm>
        <a:off x="24889" y="2777514"/>
        <a:ext cx="10584443" cy="460083"/>
      </dsp:txXfrm>
    </dsp:sp>
    <dsp:sp modelId="{384FCAC5-77EC-4E37-B7B4-0E7E9BD14F20}">
      <dsp:nvSpPr>
        <dsp:cNvPr id="0" name=""/>
        <dsp:cNvSpPr/>
      </dsp:nvSpPr>
      <dsp:spPr>
        <a:xfrm>
          <a:off x="0" y="3396038"/>
          <a:ext cx="10634221" cy="75582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latin typeface="+mn-lt"/>
              <a:cs typeface="Times New Roman" panose="02020603050405020304" pitchFamily="18" charset="0"/>
            </a:rPr>
            <a:t>5. Стимулировать у клиентов активность.</a:t>
          </a:r>
        </a:p>
      </dsp:txBody>
      <dsp:txXfrm>
        <a:off x="36896" y="3432934"/>
        <a:ext cx="10560429" cy="68202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28EE9-FD97-49A7-9BCB-14B4AC0C1D19}">
      <dsp:nvSpPr>
        <dsp:cNvPr id="0" name=""/>
        <dsp:cNvSpPr/>
      </dsp:nvSpPr>
      <dsp:spPr>
        <a:xfrm>
          <a:off x="2664251" y="204860"/>
          <a:ext cx="4496523" cy="4496426"/>
        </a:xfrm>
        <a:prstGeom prst="ellipse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16200000" scaled="1"/>
          <a:tileRect/>
        </a:gradFill>
        <a:ln>
          <a:noFill/>
        </a:ln>
        <a:effectLst>
          <a:glow rad="139700">
            <a:schemeClr val="accent5">
              <a:satMod val="175000"/>
              <a:alpha val="40000"/>
            </a:schemeClr>
          </a:glow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anose="02020603050405020304" pitchFamily="18" charset="0"/>
            </a:rPr>
            <a:t>Спасибо за внимание!</a:t>
          </a:r>
        </a:p>
      </dsp:txBody>
      <dsp:txXfrm>
        <a:off x="3322752" y="863346"/>
        <a:ext cx="3179521" cy="3179454"/>
      </dsp:txXfrm>
    </dsp:sp>
    <dsp:sp modelId="{2C972D5B-47F1-4BE0-94E8-F89CE46BCFF6}">
      <dsp:nvSpPr>
        <dsp:cNvPr id="0" name=""/>
        <dsp:cNvSpPr/>
      </dsp:nvSpPr>
      <dsp:spPr>
        <a:xfrm>
          <a:off x="5229870" y="0"/>
          <a:ext cx="500078" cy="50006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>
          <a:glow rad="139700">
            <a:schemeClr val="accent5">
              <a:satMod val="175000"/>
              <a:alpha val="40000"/>
            </a:schemeClr>
          </a:glow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A31E993-BCE1-424E-A123-3110259876B9}">
      <dsp:nvSpPr>
        <dsp:cNvPr id="0" name=""/>
        <dsp:cNvSpPr/>
      </dsp:nvSpPr>
      <dsp:spPr>
        <a:xfrm>
          <a:off x="4045739" y="4367207"/>
          <a:ext cx="362096" cy="36244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F3209F6-0A10-4268-A713-9D74B1290A3E}">
      <dsp:nvSpPr>
        <dsp:cNvPr id="0" name=""/>
        <dsp:cNvSpPr/>
      </dsp:nvSpPr>
      <dsp:spPr>
        <a:xfrm>
          <a:off x="7450118" y="2029695"/>
          <a:ext cx="362096" cy="36244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2E30204-972E-4737-8BD4-0687D82CBBE2}">
      <dsp:nvSpPr>
        <dsp:cNvPr id="0" name=""/>
        <dsp:cNvSpPr/>
      </dsp:nvSpPr>
      <dsp:spPr>
        <a:xfrm>
          <a:off x="5747225" y="4573860"/>
          <a:ext cx="500078" cy="50006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730E53A-5DD2-4B08-9600-2D3CC76460EB}">
      <dsp:nvSpPr>
        <dsp:cNvPr id="0" name=""/>
        <dsp:cNvSpPr/>
      </dsp:nvSpPr>
      <dsp:spPr>
        <a:xfrm>
          <a:off x="4148597" y="710708"/>
          <a:ext cx="362096" cy="36244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C502B9F-7648-467B-AE6F-F1F77C779D90}">
      <dsp:nvSpPr>
        <dsp:cNvPr id="0" name=""/>
        <dsp:cNvSpPr/>
      </dsp:nvSpPr>
      <dsp:spPr>
        <a:xfrm>
          <a:off x="3007114" y="2784002"/>
          <a:ext cx="362096" cy="36244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E8663F6-CA71-475B-BFF7-1AED6348019D}">
      <dsp:nvSpPr>
        <dsp:cNvPr id="0" name=""/>
        <dsp:cNvSpPr/>
      </dsp:nvSpPr>
      <dsp:spPr>
        <a:xfrm>
          <a:off x="1259349" y="1016423"/>
          <a:ext cx="1828045" cy="18274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>
          <a:glow rad="139700">
            <a:schemeClr val="accent5">
              <a:satMod val="175000"/>
              <a:alpha val="40000"/>
            </a:schemeClr>
          </a:glow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/>
            <a:t> </a:t>
          </a:r>
        </a:p>
      </dsp:txBody>
      <dsp:txXfrm>
        <a:off x="1527060" y="1284048"/>
        <a:ext cx="1292623" cy="1292211"/>
      </dsp:txXfrm>
    </dsp:sp>
    <dsp:sp modelId="{7844A0D6-934A-4D20-A589-50BD46CC5BE9}">
      <dsp:nvSpPr>
        <dsp:cNvPr id="0" name=""/>
        <dsp:cNvSpPr/>
      </dsp:nvSpPr>
      <dsp:spPr>
        <a:xfrm>
          <a:off x="4723938" y="726467"/>
          <a:ext cx="500078" cy="50006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9E6EA6B-082C-4D18-9C32-3D1BA5A0B9F4}">
      <dsp:nvSpPr>
        <dsp:cNvPr id="0" name=""/>
        <dsp:cNvSpPr/>
      </dsp:nvSpPr>
      <dsp:spPr>
        <a:xfrm>
          <a:off x="1430781" y="3379674"/>
          <a:ext cx="903987" cy="9040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>
          <a:glow rad="139700">
            <a:schemeClr val="accent5">
              <a:satMod val="175000"/>
              <a:alpha val="40000"/>
            </a:schemeClr>
          </a:glow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6D30871-ED60-4CA5-9D8E-3188957B70F8}">
      <dsp:nvSpPr>
        <dsp:cNvPr id="0" name=""/>
        <dsp:cNvSpPr/>
      </dsp:nvSpPr>
      <dsp:spPr>
        <a:xfrm>
          <a:off x="7621549" y="156534"/>
          <a:ext cx="1828045" cy="18274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>
          <a:glow rad="139700">
            <a:schemeClr val="accent5">
              <a:satMod val="175000"/>
              <a:alpha val="40000"/>
            </a:schemeClr>
          </a:glow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/>
            <a:t> </a:t>
          </a:r>
        </a:p>
      </dsp:txBody>
      <dsp:txXfrm>
        <a:off x="7889260" y="424159"/>
        <a:ext cx="1292623" cy="1292211"/>
      </dsp:txXfrm>
    </dsp:sp>
    <dsp:sp modelId="{A4B3550B-4032-453F-846C-6179D51C6935}">
      <dsp:nvSpPr>
        <dsp:cNvPr id="0" name=""/>
        <dsp:cNvSpPr/>
      </dsp:nvSpPr>
      <dsp:spPr>
        <a:xfrm>
          <a:off x="6806204" y="1418265"/>
          <a:ext cx="500078" cy="50006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>
          <a:glow rad="139700">
            <a:schemeClr val="accent5">
              <a:satMod val="175000"/>
              <a:alpha val="40000"/>
            </a:schemeClr>
          </a:glow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A4B67C1-511E-4865-9EBB-662174A94D45}">
      <dsp:nvSpPr>
        <dsp:cNvPr id="0" name=""/>
        <dsp:cNvSpPr/>
      </dsp:nvSpPr>
      <dsp:spPr>
        <a:xfrm>
          <a:off x="1087081" y="4455454"/>
          <a:ext cx="362096" cy="36244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C54D79C-3CA5-43C6-96FD-2D6FFCB71066}">
      <dsp:nvSpPr>
        <dsp:cNvPr id="0" name=""/>
        <dsp:cNvSpPr/>
      </dsp:nvSpPr>
      <dsp:spPr>
        <a:xfrm>
          <a:off x="4698015" y="3939626"/>
          <a:ext cx="362096" cy="36244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B81A00-34EB-4263-B987-471AF701CB11}">
      <dsp:nvSpPr>
        <dsp:cNvPr id="0" name=""/>
        <dsp:cNvSpPr/>
      </dsp:nvSpPr>
      <dsp:spPr>
        <a:xfrm>
          <a:off x="0" y="53"/>
          <a:ext cx="1144353" cy="351622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2023</a:t>
          </a:r>
          <a:endParaRPr lang="ru-RU" sz="1800" kern="1200" dirty="0"/>
        </a:p>
      </dsp:txBody>
      <dsp:txXfrm>
        <a:off x="17165" y="17218"/>
        <a:ext cx="1110023" cy="317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793D8-3903-4ED1-97FD-DFE3F5D136C3}">
      <dsp:nvSpPr>
        <dsp:cNvPr id="0" name=""/>
        <dsp:cNvSpPr/>
      </dsp:nvSpPr>
      <dsp:spPr>
        <a:xfrm>
          <a:off x="0" y="1559"/>
          <a:ext cx="10908435" cy="7915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>
              <a:latin typeface="+mn-lt"/>
              <a:cs typeface="Times New Roman" panose="02020603050405020304" pitchFamily="18" charset="0"/>
            </a:rPr>
            <a:t>Стейкхолдеры:</a:t>
          </a:r>
        </a:p>
      </dsp:txBody>
      <dsp:txXfrm>
        <a:off x="38638" y="40197"/>
        <a:ext cx="10831159" cy="7142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CB757-8195-438E-9200-9247FFF93DB9}">
      <dsp:nvSpPr>
        <dsp:cNvPr id="0" name=""/>
        <dsp:cNvSpPr/>
      </dsp:nvSpPr>
      <dsp:spPr>
        <a:xfrm>
          <a:off x="1729592" y="318"/>
          <a:ext cx="3047407" cy="1523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n-lt"/>
              <a:cs typeface="Times New Roman" panose="02020603050405020304" pitchFamily="18" charset="0"/>
            </a:rPr>
            <a:t>Выделить сегменты клиентов, склонных к оттоку</a:t>
          </a:r>
        </a:p>
      </dsp:txBody>
      <dsp:txXfrm>
        <a:off x="1774220" y="44946"/>
        <a:ext cx="2958151" cy="1434447"/>
      </dsp:txXfrm>
    </dsp:sp>
    <dsp:sp modelId="{74B4AAA1-EE7B-433A-90B7-0163DF0BBA48}">
      <dsp:nvSpPr>
        <dsp:cNvPr id="0" name=""/>
        <dsp:cNvSpPr/>
      </dsp:nvSpPr>
      <dsp:spPr>
        <a:xfrm>
          <a:off x="5538852" y="318"/>
          <a:ext cx="3047407" cy="1523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n-lt"/>
              <a:cs typeface="Times New Roman" panose="02020603050405020304" pitchFamily="18" charset="0"/>
            </a:rPr>
            <a:t>Подтвердить или опровергнуть ряд гипотез о зависимости клиентов к оттоку от различных факторов</a:t>
          </a:r>
        </a:p>
      </dsp:txBody>
      <dsp:txXfrm>
        <a:off x="5583480" y="44946"/>
        <a:ext cx="2958151" cy="14344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F8E9E-BDF0-403B-A16E-E6CCAAD7A419}">
      <dsp:nvSpPr>
        <dsp:cNvPr id="0" name=""/>
        <dsp:cNvSpPr/>
      </dsp:nvSpPr>
      <dsp:spPr>
        <a:xfrm>
          <a:off x="0" y="16"/>
          <a:ext cx="10778971" cy="7216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+mn-lt"/>
              <a:cs typeface="Times New Roman" panose="02020603050405020304" pitchFamily="18" charset="0"/>
            </a:rPr>
            <a:t>Бизнес-задачи:</a:t>
          </a:r>
        </a:p>
      </dsp:txBody>
      <dsp:txXfrm>
        <a:off x="35229" y="35245"/>
        <a:ext cx="10708513" cy="6512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15E97C-0012-4039-931D-747616A78623}">
      <dsp:nvSpPr>
        <dsp:cNvPr id="0" name=""/>
        <dsp:cNvSpPr/>
      </dsp:nvSpPr>
      <dsp:spPr>
        <a:xfrm>
          <a:off x="3408" y="14822"/>
          <a:ext cx="3323664" cy="547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n-lt"/>
              <a:cs typeface="Times New Roman" panose="02020603050405020304" pitchFamily="18" charset="0"/>
            </a:rPr>
            <a:t>топ-менеджмент банка</a:t>
          </a:r>
        </a:p>
      </dsp:txBody>
      <dsp:txXfrm>
        <a:off x="3408" y="14822"/>
        <a:ext cx="3323664" cy="547200"/>
      </dsp:txXfrm>
    </dsp:sp>
    <dsp:sp modelId="{21EA346E-4F51-4425-A187-15A0D1FF3BD8}">
      <dsp:nvSpPr>
        <dsp:cNvPr id="0" name=""/>
        <dsp:cNvSpPr/>
      </dsp:nvSpPr>
      <dsp:spPr>
        <a:xfrm>
          <a:off x="3408" y="562023"/>
          <a:ext cx="3323664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0F9CDE-198A-40C2-9625-E0B8301D1098}">
      <dsp:nvSpPr>
        <dsp:cNvPr id="0" name=""/>
        <dsp:cNvSpPr/>
      </dsp:nvSpPr>
      <dsp:spPr>
        <a:xfrm>
          <a:off x="3792385" y="14822"/>
          <a:ext cx="3323664" cy="547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n-lt"/>
              <a:cs typeface="Times New Roman" panose="02020603050405020304" pitchFamily="18" charset="0"/>
            </a:rPr>
            <a:t>отдел</a:t>
          </a:r>
          <a:r>
            <a:rPr lang="ru-RU" sz="1900" kern="1200" dirty="0">
              <a:latin typeface="+mn-lt"/>
            </a:rPr>
            <a:t> аналитики</a:t>
          </a:r>
        </a:p>
      </dsp:txBody>
      <dsp:txXfrm>
        <a:off x="3792385" y="14822"/>
        <a:ext cx="3323664" cy="547200"/>
      </dsp:txXfrm>
    </dsp:sp>
    <dsp:sp modelId="{F32A871A-BA64-4D08-80F2-47862E2515E2}">
      <dsp:nvSpPr>
        <dsp:cNvPr id="0" name=""/>
        <dsp:cNvSpPr/>
      </dsp:nvSpPr>
      <dsp:spPr>
        <a:xfrm>
          <a:off x="3792385" y="562023"/>
          <a:ext cx="3323664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7B9659-AA3D-4EE5-A723-16AAE891D381}">
      <dsp:nvSpPr>
        <dsp:cNvPr id="0" name=""/>
        <dsp:cNvSpPr/>
      </dsp:nvSpPr>
      <dsp:spPr>
        <a:xfrm>
          <a:off x="7581363" y="14822"/>
          <a:ext cx="3323664" cy="547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n-lt"/>
              <a:cs typeface="Times New Roman" panose="02020603050405020304" pitchFamily="18" charset="0"/>
            </a:rPr>
            <a:t>отдел маркетинга</a:t>
          </a:r>
        </a:p>
      </dsp:txBody>
      <dsp:txXfrm>
        <a:off x="7581363" y="14822"/>
        <a:ext cx="3323664" cy="547200"/>
      </dsp:txXfrm>
    </dsp:sp>
    <dsp:sp modelId="{10074272-1007-4A7D-A1BF-1EA3CC325BEA}">
      <dsp:nvSpPr>
        <dsp:cNvPr id="0" name=""/>
        <dsp:cNvSpPr/>
      </dsp:nvSpPr>
      <dsp:spPr>
        <a:xfrm>
          <a:off x="7581363" y="562023"/>
          <a:ext cx="3323664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2669A-FBC9-4212-9B48-9B1FFDA0FA30}">
      <dsp:nvSpPr>
        <dsp:cNvPr id="0" name=""/>
        <dsp:cNvSpPr/>
      </dsp:nvSpPr>
      <dsp:spPr>
        <a:xfrm>
          <a:off x="0" y="94863"/>
          <a:ext cx="10516340" cy="431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1. Клиент с низким кредитным рейтингом с большей вероятностью покинет банк.</a:t>
          </a:r>
        </a:p>
      </dsp:txBody>
      <dsp:txXfrm>
        <a:off x="21075" y="115938"/>
        <a:ext cx="10474190" cy="389580"/>
      </dsp:txXfrm>
    </dsp:sp>
    <dsp:sp modelId="{98202F1A-F1EE-47FD-B2F2-4DAF013CC5E3}">
      <dsp:nvSpPr>
        <dsp:cNvPr id="0" name=""/>
        <dsp:cNvSpPr/>
      </dsp:nvSpPr>
      <dsp:spPr>
        <a:xfrm>
          <a:off x="0" y="578433"/>
          <a:ext cx="10516340" cy="431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2. Клиенты старших возрастных групп реже покидают банк, чем молодые.</a:t>
          </a:r>
        </a:p>
      </dsp:txBody>
      <dsp:txXfrm>
        <a:off x="21075" y="599508"/>
        <a:ext cx="10474190" cy="389580"/>
      </dsp:txXfrm>
    </dsp:sp>
    <dsp:sp modelId="{98567288-E3DE-42E9-8135-6E7E3947C2A0}">
      <dsp:nvSpPr>
        <dsp:cNvPr id="0" name=""/>
        <dsp:cNvSpPr/>
      </dsp:nvSpPr>
      <dsp:spPr>
        <a:xfrm>
          <a:off x="0" y="1062003"/>
          <a:ext cx="10516340" cy="431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3. Пол клиентов не оказывает значительного влияния на склонность покидать банк.</a:t>
          </a:r>
        </a:p>
      </dsp:txBody>
      <dsp:txXfrm>
        <a:off x="21075" y="1083078"/>
        <a:ext cx="10474190" cy="389580"/>
      </dsp:txXfrm>
    </dsp:sp>
    <dsp:sp modelId="{9F24CB10-5397-4C62-8829-BA213057D539}">
      <dsp:nvSpPr>
        <dsp:cNvPr id="0" name=""/>
        <dsp:cNvSpPr/>
      </dsp:nvSpPr>
      <dsp:spPr>
        <a:xfrm>
          <a:off x="0" y="1545573"/>
          <a:ext cx="10516340" cy="431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4. География клиентов оказывает влияние на склонность покидать банк.</a:t>
          </a:r>
        </a:p>
      </dsp:txBody>
      <dsp:txXfrm>
        <a:off x="21075" y="1566648"/>
        <a:ext cx="10474190" cy="389580"/>
      </dsp:txXfrm>
    </dsp:sp>
    <dsp:sp modelId="{BA30B49B-6A54-42F3-9529-B1D15A56B180}">
      <dsp:nvSpPr>
        <dsp:cNvPr id="0" name=""/>
        <dsp:cNvSpPr/>
      </dsp:nvSpPr>
      <dsp:spPr>
        <a:xfrm>
          <a:off x="0" y="2029143"/>
          <a:ext cx="10516340" cy="431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5. Чем больше стаж клиента, тем реже он покидает банк.</a:t>
          </a:r>
        </a:p>
      </dsp:txBody>
      <dsp:txXfrm>
        <a:off x="21075" y="2050218"/>
        <a:ext cx="10474190" cy="389580"/>
      </dsp:txXfrm>
    </dsp:sp>
    <dsp:sp modelId="{2341C094-AEE5-4F7B-9485-17AC5195FD3D}">
      <dsp:nvSpPr>
        <dsp:cNvPr id="0" name=""/>
        <dsp:cNvSpPr/>
      </dsp:nvSpPr>
      <dsp:spPr>
        <a:xfrm>
          <a:off x="0" y="2512713"/>
          <a:ext cx="10516340" cy="431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6. Чем больше остаток на счете клиента, тем меньше вероятность, что он покинет банк.</a:t>
          </a:r>
        </a:p>
      </dsp:txBody>
      <dsp:txXfrm>
        <a:off x="21075" y="2533788"/>
        <a:ext cx="10474190" cy="389580"/>
      </dsp:txXfrm>
    </dsp:sp>
    <dsp:sp modelId="{E83F5AD9-EF3D-4E76-84F5-8D7912EFD830}">
      <dsp:nvSpPr>
        <dsp:cNvPr id="0" name=""/>
        <dsp:cNvSpPr/>
      </dsp:nvSpPr>
      <dsp:spPr>
        <a:xfrm>
          <a:off x="0" y="2996283"/>
          <a:ext cx="10516340" cy="431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7. Чем больше у клиента продуктов банка, тем меньше вероятность, что он покинет банк.</a:t>
          </a:r>
        </a:p>
      </dsp:txBody>
      <dsp:txXfrm>
        <a:off x="21075" y="3017358"/>
        <a:ext cx="10474190" cy="389580"/>
      </dsp:txXfrm>
    </dsp:sp>
    <dsp:sp modelId="{E8DE4250-2E14-4B6E-9BA9-4307A488F915}">
      <dsp:nvSpPr>
        <dsp:cNvPr id="0" name=""/>
        <dsp:cNvSpPr/>
      </dsp:nvSpPr>
      <dsp:spPr>
        <a:xfrm>
          <a:off x="0" y="3479854"/>
          <a:ext cx="10516340" cy="431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8. Клиенты, которые используют кредитную карту банка, менее склонны покидать банк.</a:t>
          </a:r>
        </a:p>
      </dsp:txBody>
      <dsp:txXfrm>
        <a:off x="21075" y="3500929"/>
        <a:ext cx="10474190" cy="389580"/>
      </dsp:txXfrm>
    </dsp:sp>
    <dsp:sp modelId="{251C1D6A-5B14-42D2-85B8-CE65257964B6}">
      <dsp:nvSpPr>
        <dsp:cNvPr id="0" name=""/>
        <dsp:cNvSpPr/>
      </dsp:nvSpPr>
      <dsp:spPr>
        <a:xfrm>
          <a:off x="0" y="3963424"/>
          <a:ext cx="10516340" cy="431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9. Активные клиенты банка реже покидают банк.</a:t>
          </a:r>
        </a:p>
      </dsp:txBody>
      <dsp:txXfrm>
        <a:off x="21075" y="3984499"/>
        <a:ext cx="10474190" cy="389580"/>
      </dsp:txXfrm>
    </dsp:sp>
    <dsp:sp modelId="{B1CEC803-47CE-462B-9338-2A416A87F716}">
      <dsp:nvSpPr>
        <dsp:cNvPr id="0" name=""/>
        <dsp:cNvSpPr/>
      </dsp:nvSpPr>
      <dsp:spPr>
        <a:xfrm>
          <a:off x="0" y="4446994"/>
          <a:ext cx="10516340" cy="4317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10. Клиенты с более низким доходом чаще покидают банк.</a:t>
          </a:r>
        </a:p>
      </dsp:txBody>
      <dsp:txXfrm>
        <a:off x="21075" y="4468069"/>
        <a:ext cx="10474190" cy="3895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68A76-11E5-4B5A-A631-FA928BEF48B0}">
      <dsp:nvSpPr>
        <dsp:cNvPr id="0" name=""/>
        <dsp:cNvSpPr/>
      </dsp:nvSpPr>
      <dsp:spPr>
        <a:xfrm>
          <a:off x="0" y="9180"/>
          <a:ext cx="10516340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n-lt"/>
              <a:cs typeface="Times New Roman" panose="02020603050405020304" pitchFamily="18" charset="0"/>
            </a:rPr>
            <a:t>Гипотезы:</a:t>
          </a:r>
        </a:p>
      </dsp:txBody>
      <dsp:txXfrm>
        <a:off x="30442" y="39622"/>
        <a:ext cx="10455456" cy="562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D766ABB-F5A1-40CB-9947-3257C50913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07F34B-A67D-4846-ACDD-70D1218483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F8DFB-1822-4678-BE28-14FF0BF18BB7}" type="datetimeFigureOut">
              <a:rPr lang="ru-RU" smtClean="0"/>
              <a:t>21.08.2023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9B1EC1B-91D5-4CF9-9500-8235B2335A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752014-5E12-4C47-A1EE-97E77A69B7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0F481-E14D-496B-A496-D96C26536BE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9546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BCF0F-EA51-4747-A15B-717D6E4994C9}" type="datetimeFigureOut">
              <a:rPr lang="ru-RU" smtClean="0"/>
              <a:t>21.08.2023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98DAE-26A9-421B-9F54-1043443B9C5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83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98DAE-26A9-421B-9F54-1043443B9C5C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3016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98DAE-26A9-421B-9F54-1043443B9C5C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5475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98DAE-26A9-421B-9F54-1043443B9C5C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8060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98DAE-26A9-421B-9F54-1043443B9C5C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4436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Заголовок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Показатель в виде карточки: общее количество клиентов с учетом выставленных пользователем фильтров.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Показатель в виде карточки: количество ушедших клиентов с учетом выставленных пользователем фильтров.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Показатель в виде датчика: процентное соотношение ушедших клиентов от общего количества клиентов с учетом выставленных пользователем фильтров.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Срез данных по возрастным группам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Срез данных по полу.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Срез данных по географии.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Срез данных по размеру баланса.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Срез данных по доходу, где пользователь может установить интересующий диапазон дохода. На данный момент минимальное значение 12 (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$)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максимальное значение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199 992 ($)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Срез данных по стажу, где пользователь может установить интересующий диапазон стажа. На данный момент минимальное значение 1 (год), максимальное значение 10 (лет).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Срез данных по активности клиентов.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Срез данных по наличию кредитной карты.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Гистограмма с группировкой, показывающая процент оттока клиентов с разбивкой по возрастным группам, по полу и по географии с учетом выставленных пользователем фильтров.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Круговая диаграмма, показывающая соотношение процента оттока клиентов по полу с учетом выставленных пользователем фильтров.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График изменения процента оттока клиентов по возрастным группам с учетом выставленных пользователем фильтров. К графику реализовано подключение подсказки с детализацией внутри возрастной группы.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График изменения процента оттока клиентов по кредитному рейтингу с учетом выставленных пользователем фильтров.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График изменения процента оттока клиентов по стажу с учетом выставленных пользователем фильтров.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Гистограмма с накоплением, демонстрирующая изменение процента оттока клиентов по количеству банковских продуктов с учетом выставленных пользователем фильтров.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Элементы имеют следующие взаимодействия: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Визуализации 2,3,4 отражают все изменения, которые происходят при выборе данных по срезам (5-12) и при выборе элементов с визуализаций 13-18.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Визуализации 13,14,15,16,17,18 могут фильтровать друг друга.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Все визуализации в виде срезов (5-12) являются фильтрами для визуализаций 2-4, 13-18.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98DAE-26A9-421B-9F54-1043443B9C5C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770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98DAE-26A9-421B-9F54-1043443B9C5C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9662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98DAE-26A9-421B-9F54-1043443B9C5C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855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98DAE-26A9-421B-9F54-1043443B9C5C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2135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98DAE-26A9-421B-9F54-1043443B9C5C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6803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98DAE-26A9-421B-9F54-1043443B9C5C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039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98DAE-26A9-421B-9F54-1043443B9C5C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68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98DAE-26A9-421B-9F54-1043443B9C5C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5973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98DAE-26A9-421B-9F54-1043443B9C5C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9884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98DAE-26A9-421B-9F54-1043443B9C5C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058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A8C3FE-B64B-4632-A50F-79D99D83C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0E366A-E9F4-4E80-88DB-19238EEEE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29D94F-C6DC-435B-BAA8-3B3CC0A8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7885-9E43-4B60-917D-EED3ADC72A7F}" type="datetimeFigureOut">
              <a:rPr lang="ru-RU" smtClean="0"/>
              <a:t>21.08.2023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3AE251-0829-4151-A062-A55BA1D1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E50DE0-1810-4DF2-BE2E-67996ED7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BA7D-E0BE-4564-BC59-A775FCD4C7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514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A3D57-207B-4DA9-BA12-D220F33D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00EC2B-C0A1-4EAF-AFC0-1CC575BC9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6B9148-61B9-40D5-A839-A101B542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7885-9E43-4B60-917D-EED3ADC72A7F}" type="datetimeFigureOut">
              <a:rPr lang="ru-RU" smtClean="0"/>
              <a:t>21.08.2023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71C878-4CD7-4470-BEBC-DBB85A59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1EE95F-3BD0-48C3-AEC6-C1595A15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BA7D-E0BE-4564-BC59-A775FCD4C7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600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9C8C6B1-2C13-422C-9B19-232AA8B03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CFB988-B68E-49A2-B405-E0409E508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A8DBB8-C1BD-4735-8354-E6EF10D0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7885-9E43-4B60-917D-EED3ADC72A7F}" type="datetimeFigureOut">
              <a:rPr lang="ru-RU" smtClean="0"/>
              <a:t>21.08.2023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29CF8F-1F99-458F-8920-72E0A1EE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EF3AB7-8BBD-4121-A0E0-CA0B1235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BA7D-E0BE-4564-BC59-A775FCD4C7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009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0AD6C3-CA46-4738-AB97-54CF914B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FFCB01-20E3-4B1D-8894-68341282F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051B32-057A-4EA8-8CEB-A96CF978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7885-9E43-4B60-917D-EED3ADC72A7F}" type="datetimeFigureOut">
              <a:rPr lang="ru-RU" smtClean="0"/>
              <a:t>21.08.2023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0E80F-3599-482C-9138-CAB68F79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72B27E-6B65-4B25-BEF7-8DC5E6C1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BA7D-E0BE-4564-BC59-A775FCD4C7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76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D807C6-3B9A-44AE-8BD8-FEFB4AA4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1A160E-8836-45BE-BD8E-A4B5B779A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73D1D4-4703-4F13-AC99-419E961A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7885-9E43-4B60-917D-EED3ADC72A7F}" type="datetimeFigureOut">
              <a:rPr lang="ru-RU" smtClean="0"/>
              <a:t>21.08.2023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889624-15AD-4F0E-9E13-ED3E3D08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076A0A-45A2-42D9-90E7-FFE7A3EF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BA7D-E0BE-4564-BC59-A775FCD4C7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95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AA6FF-C114-4626-914D-86EAAC780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1E398D-0877-4CC1-B1B8-ECAA1CD84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BD9983-9506-4CEC-83B1-4BF8F2745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ADBF26-EF57-4933-9E2D-31692E57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7885-9E43-4B60-917D-EED3ADC72A7F}" type="datetimeFigureOut">
              <a:rPr lang="ru-RU" smtClean="0"/>
              <a:t>21.08.2023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E4B947-D767-472C-ABA2-73D6F988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E2DADA-E641-4F8A-A42A-B82BC1EF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BA7D-E0BE-4564-BC59-A775FCD4C7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4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73DFF-B2D7-4ECB-9718-F2354E549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808F99-77B6-4059-B026-AC5FDD2C3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B76B09-A6E0-47B4-84D6-2F8B6647E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E874929-EB1B-449C-BBEC-427655CC5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74CE6C-1DDA-437A-8B27-C9E9914C7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AD72D4-34C5-49E3-A4BB-5C101A70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7885-9E43-4B60-917D-EED3ADC72A7F}" type="datetimeFigureOut">
              <a:rPr lang="ru-RU" smtClean="0"/>
              <a:t>21.08.2023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9C62FD9-B5CB-473C-BBA3-68607222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73D015-196C-4C79-BCAE-68429B32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BA7D-E0BE-4564-BC59-A775FCD4C7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998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CF78F-96BB-43C0-B725-48AC3C85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AD8EA30-BDA4-4A4C-AAD8-D986239A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7885-9E43-4B60-917D-EED3ADC72A7F}" type="datetimeFigureOut">
              <a:rPr lang="ru-RU" smtClean="0"/>
              <a:t>21.08.2023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56B3FC3-0F61-481A-A105-58D4D755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F194A2E-B49A-416B-B32D-34797A2D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BA7D-E0BE-4564-BC59-A775FCD4C7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818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AF96F07-1981-441D-80DE-8325C4B4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7885-9E43-4B60-917D-EED3ADC72A7F}" type="datetimeFigureOut">
              <a:rPr lang="ru-RU" smtClean="0"/>
              <a:t>21.08.2023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13A1AE-9734-4D3A-9E7D-5CF73C41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646015-61D8-45D9-A7A2-E26BB516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BA7D-E0BE-4564-BC59-A775FCD4C7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5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179FD-5F37-45A0-A426-775AEA84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2E6E7A-E33B-44E7-BFEE-75500FE1F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317CD3-9600-4C94-A2C3-76A4F7C67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E22F53-D87E-4ABE-969F-8E9880D3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7885-9E43-4B60-917D-EED3ADC72A7F}" type="datetimeFigureOut">
              <a:rPr lang="ru-RU" smtClean="0"/>
              <a:t>21.08.2023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C74781-26C5-44B6-9E43-9BC904EEA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DE77DD-799C-4B4E-BE9C-DCC2D6145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BA7D-E0BE-4564-BC59-A775FCD4C7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066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31488-D24A-482D-BEB3-DFE32106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AABA7BA-B87A-4A89-83EB-EABE5E811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897F0E-FAF2-4C86-9697-D3B396F09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1E2E14-2DD1-4BC1-8715-C6F3B053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7885-9E43-4B60-917D-EED3ADC72A7F}" type="datetimeFigureOut">
              <a:rPr lang="ru-RU" smtClean="0"/>
              <a:t>21.08.2023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465462-FD25-4B99-82A9-5D238D12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115AFE-AA62-4177-BBB1-F7A23B70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BA7D-E0BE-4564-BC59-A775FCD4C7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443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475F9-5148-4766-82CF-9BC0336DD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8DDC3E-15F5-4262-907F-65D812B1C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5D0D3F-CAC1-4FD6-A656-411F7255C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87885-9E43-4B60-917D-EED3ADC72A7F}" type="datetimeFigureOut">
              <a:rPr lang="ru-RU" smtClean="0"/>
              <a:t>21.08.2023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A42E95-3519-4A17-8573-EB3F5844F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831096-56E5-47C4-AFB2-866F59E82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8BA7D-E0BE-4564-BC59-A775FCD4C7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277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Relationship Id="rId9" Type="http://schemas.openxmlformats.org/officeDocument/2006/relationships/comments" Target="../comments/commen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3" Type="http://schemas.openxmlformats.org/officeDocument/2006/relationships/diagramLayout" Target="../diagrams/layout20.xml"/><Relationship Id="rId7" Type="http://schemas.openxmlformats.org/officeDocument/2006/relationships/diagramData" Target="../diagrams/data21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0" Type="http://schemas.openxmlformats.org/officeDocument/2006/relationships/diagramColors" Target="../diagrams/colors21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18" Type="http://schemas.openxmlformats.org/officeDocument/2006/relationships/diagramData" Target="../diagrams/data7.xml"/><Relationship Id="rId3" Type="http://schemas.openxmlformats.org/officeDocument/2006/relationships/diagramData" Target="../diagrams/data4.xml"/><Relationship Id="rId21" Type="http://schemas.openxmlformats.org/officeDocument/2006/relationships/diagramColors" Target="../diagrams/colors7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6" Type="http://schemas.openxmlformats.org/officeDocument/2006/relationships/diagramColors" Target="../diagrams/colors6.xml"/><Relationship Id="rId20" Type="http://schemas.openxmlformats.org/officeDocument/2006/relationships/diagramQuickStyle" Target="../diagrams/quickStyl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5.xml"/><Relationship Id="rId19" Type="http://schemas.openxmlformats.org/officeDocument/2006/relationships/diagramLayout" Target="../diagrams/layout7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Relationship Id="rId22" Type="http://schemas.microsoft.com/office/2007/relationships/diagramDrawing" Target="../diagrams/drawing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athchi/churn-for-bank-customer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E42539C7-6496-408B-B9DA-AF57DA7D3A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4379684"/>
              </p:ext>
            </p:extLst>
          </p:nvPr>
        </p:nvGraphicFramePr>
        <p:xfrm>
          <a:off x="632297" y="554477"/>
          <a:ext cx="11040893" cy="3326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512CD33E-76CC-4C97-84B3-D3B4FACF6A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3525744"/>
              </p:ext>
            </p:extLst>
          </p:nvPr>
        </p:nvGraphicFramePr>
        <p:xfrm>
          <a:off x="1099226" y="4094923"/>
          <a:ext cx="6881896" cy="1033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AEEE7D94-9100-48F6-972D-810D86069413}"/>
              </a:ext>
            </a:extLst>
          </p:cNvPr>
          <p:cNvGrpSpPr/>
          <p:nvPr/>
        </p:nvGrpSpPr>
        <p:grpSpPr>
          <a:xfrm>
            <a:off x="1099226" y="5276118"/>
            <a:ext cx="1693670" cy="915300"/>
            <a:chOff x="1099226" y="5276118"/>
            <a:chExt cx="1693670" cy="915300"/>
          </a:xfrm>
        </p:grpSpPr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8D993098-8680-442C-B2E3-91A51FD31B2C}"/>
                </a:ext>
              </a:extLst>
            </p:cNvPr>
            <p:cNvSpPr/>
            <p:nvPr/>
          </p:nvSpPr>
          <p:spPr>
            <a:xfrm>
              <a:off x="1099226" y="5276118"/>
              <a:ext cx="1693670" cy="431730"/>
            </a:xfrm>
            <a:custGeom>
              <a:avLst/>
              <a:gdLst>
                <a:gd name="connsiteX0" fmla="*/ 0 w 1693670"/>
                <a:gd name="connsiteY0" fmla="*/ 71956 h 431730"/>
                <a:gd name="connsiteX1" fmla="*/ 71956 w 1693670"/>
                <a:gd name="connsiteY1" fmla="*/ 0 h 431730"/>
                <a:gd name="connsiteX2" fmla="*/ 1621714 w 1693670"/>
                <a:gd name="connsiteY2" fmla="*/ 0 h 431730"/>
                <a:gd name="connsiteX3" fmla="*/ 1693670 w 1693670"/>
                <a:gd name="connsiteY3" fmla="*/ 71956 h 431730"/>
                <a:gd name="connsiteX4" fmla="*/ 1693670 w 1693670"/>
                <a:gd name="connsiteY4" fmla="*/ 359774 h 431730"/>
                <a:gd name="connsiteX5" fmla="*/ 1621714 w 1693670"/>
                <a:gd name="connsiteY5" fmla="*/ 431730 h 431730"/>
                <a:gd name="connsiteX6" fmla="*/ 71956 w 1693670"/>
                <a:gd name="connsiteY6" fmla="*/ 431730 h 431730"/>
                <a:gd name="connsiteX7" fmla="*/ 0 w 1693670"/>
                <a:gd name="connsiteY7" fmla="*/ 359774 h 431730"/>
                <a:gd name="connsiteX8" fmla="*/ 0 w 169367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67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621714" y="0"/>
                  </a:lnTo>
                  <a:cubicBezTo>
                    <a:pt x="1661454" y="0"/>
                    <a:pt x="1693670" y="32216"/>
                    <a:pt x="1693670" y="71956"/>
                  </a:cubicBezTo>
                  <a:lnTo>
                    <a:pt x="1693670" y="359774"/>
                  </a:lnTo>
                  <a:cubicBezTo>
                    <a:pt x="1693670" y="399514"/>
                    <a:pt x="1661454" y="431730"/>
                    <a:pt x="162171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800" b="1" kern="1200" dirty="0"/>
                <a:t>Круглова В.Д.</a:t>
              </a:r>
              <a:endParaRPr lang="ru-RU" sz="1800" kern="1200" dirty="0"/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466BA6E9-E9E2-4B52-90A3-E2DCBA4BB7BB}"/>
                </a:ext>
              </a:extLst>
            </p:cNvPr>
            <p:cNvSpPr/>
            <p:nvPr/>
          </p:nvSpPr>
          <p:spPr>
            <a:xfrm>
              <a:off x="1099226" y="5759688"/>
              <a:ext cx="1693670" cy="431730"/>
            </a:xfrm>
            <a:custGeom>
              <a:avLst/>
              <a:gdLst>
                <a:gd name="connsiteX0" fmla="*/ 0 w 1693670"/>
                <a:gd name="connsiteY0" fmla="*/ 71956 h 431730"/>
                <a:gd name="connsiteX1" fmla="*/ 71956 w 1693670"/>
                <a:gd name="connsiteY1" fmla="*/ 0 h 431730"/>
                <a:gd name="connsiteX2" fmla="*/ 1621714 w 1693670"/>
                <a:gd name="connsiteY2" fmla="*/ 0 h 431730"/>
                <a:gd name="connsiteX3" fmla="*/ 1693670 w 1693670"/>
                <a:gd name="connsiteY3" fmla="*/ 71956 h 431730"/>
                <a:gd name="connsiteX4" fmla="*/ 1693670 w 1693670"/>
                <a:gd name="connsiteY4" fmla="*/ 359774 h 431730"/>
                <a:gd name="connsiteX5" fmla="*/ 1621714 w 1693670"/>
                <a:gd name="connsiteY5" fmla="*/ 431730 h 431730"/>
                <a:gd name="connsiteX6" fmla="*/ 71956 w 1693670"/>
                <a:gd name="connsiteY6" fmla="*/ 431730 h 431730"/>
                <a:gd name="connsiteX7" fmla="*/ 0 w 1693670"/>
                <a:gd name="connsiteY7" fmla="*/ 359774 h 431730"/>
                <a:gd name="connsiteX8" fmla="*/ 0 w 169367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67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621714" y="0"/>
                  </a:lnTo>
                  <a:cubicBezTo>
                    <a:pt x="1661454" y="0"/>
                    <a:pt x="1693670" y="32216"/>
                    <a:pt x="1693670" y="71956"/>
                  </a:cubicBezTo>
                  <a:lnTo>
                    <a:pt x="1693670" y="359774"/>
                  </a:lnTo>
                  <a:cubicBezTo>
                    <a:pt x="1693670" y="399514"/>
                    <a:pt x="1661454" y="431730"/>
                    <a:pt x="162171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800" b="1" kern="1200" dirty="0"/>
                <a:t>Группа </a:t>
              </a:r>
              <a:r>
                <a:rPr lang="en-US" sz="1800" b="1" kern="1200" dirty="0"/>
                <a:t>ABU-34</a:t>
              </a:r>
              <a:endParaRPr lang="ru-RU" sz="1800" kern="1200" dirty="0"/>
            </a:p>
          </p:txBody>
        </p:sp>
      </p:grp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D2DF7714-CB2D-4B8F-B4F3-18CC77E8F0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111626"/>
              </p:ext>
            </p:extLst>
          </p:nvPr>
        </p:nvGraphicFramePr>
        <p:xfrm>
          <a:off x="1099226" y="6303523"/>
          <a:ext cx="1144353" cy="351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94814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Схема 40">
            <a:extLst>
              <a:ext uri="{FF2B5EF4-FFF2-40B4-BE49-F238E27FC236}">
                <a16:creationId xmlns:a16="http://schemas.microsoft.com/office/drawing/2014/main" id="{4BBCB9FD-75BB-4ED9-95E2-ED7AA6AFB9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9785594"/>
              </p:ext>
            </p:extLst>
          </p:nvPr>
        </p:nvGraphicFramePr>
        <p:xfrm>
          <a:off x="929127" y="177491"/>
          <a:ext cx="10053401" cy="515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8E0DA757-91A5-4F14-B686-344872A21294}"/>
              </a:ext>
            </a:extLst>
          </p:cNvPr>
          <p:cNvGrpSpPr/>
          <p:nvPr/>
        </p:nvGrpSpPr>
        <p:grpSpPr>
          <a:xfrm>
            <a:off x="949931" y="2199107"/>
            <a:ext cx="10199595" cy="1429956"/>
            <a:chOff x="949931" y="2199107"/>
            <a:chExt cx="10199595" cy="1429956"/>
          </a:xfrm>
        </p:grpSpPr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236EEA39-A73F-4D60-90B1-2BFF2D085BC9}"/>
                </a:ext>
              </a:extLst>
            </p:cNvPr>
            <p:cNvSpPr/>
            <p:nvPr/>
          </p:nvSpPr>
          <p:spPr>
            <a:xfrm>
              <a:off x="949931" y="2199107"/>
              <a:ext cx="2730535" cy="1429956"/>
            </a:xfrm>
            <a:custGeom>
              <a:avLst/>
              <a:gdLst>
                <a:gd name="connsiteX0" fmla="*/ 0 w 2730535"/>
                <a:gd name="connsiteY0" fmla="*/ 0 h 1429956"/>
                <a:gd name="connsiteX1" fmla="*/ 2730535 w 2730535"/>
                <a:gd name="connsiteY1" fmla="*/ 0 h 1429956"/>
                <a:gd name="connsiteX2" fmla="*/ 2730535 w 2730535"/>
                <a:gd name="connsiteY2" fmla="*/ 1429956 h 1429956"/>
                <a:gd name="connsiteX3" fmla="*/ 0 w 2730535"/>
                <a:gd name="connsiteY3" fmla="*/ 1429956 h 1429956"/>
                <a:gd name="connsiteX4" fmla="*/ 0 w 2730535"/>
                <a:gd name="connsiteY4" fmla="*/ 0 h 142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0535" h="1429956">
                  <a:moveTo>
                    <a:pt x="0" y="0"/>
                  </a:moveTo>
                  <a:lnTo>
                    <a:pt x="2730535" y="0"/>
                  </a:lnTo>
                  <a:lnTo>
                    <a:pt x="2730535" y="1429956"/>
                  </a:lnTo>
                  <a:lnTo>
                    <a:pt x="0" y="142995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600" kern="1200" dirty="0">
                  <a:cs typeface="Times New Roman" panose="02020603050405020304" pitchFamily="18" charset="0"/>
                </a:rPr>
                <a:t>2. Построена система метрик</a:t>
              </a:r>
              <a:r>
                <a:rPr lang="ru-RU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27" name="Полилиния: фигура 26">
              <a:extLst>
                <a:ext uri="{FF2B5EF4-FFF2-40B4-BE49-F238E27FC236}">
                  <a16:creationId xmlns:a16="http://schemas.microsoft.com/office/drawing/2014/main" id="{299B43C8-8922-4157-ACA6-B20F59CD3BD8}"/>
                </a:ext>
              </a:extLst>
            </p:cNvPr>
            <p:cNvSpPr/>
            <p:nvPr/>
          </p:nvSpPr>
          <p:spPr>
            <a:xfrm>
              <a:off x="4586871" y="2237658"/>
              <a:ext cx="2942337" cy="484632"/>
            </a:xfrm>
            <a:custGeom>
              <a:avLst/>
              <a:gdLst>
                <a:gd name="connsiteX0" fmla="*/ 0 w 2057944"/>
                <a:gd name="connsiteY0" fmla="*/ 0 h 439323"/>
                <a:gd name="connsiteX1" fmla="*/ 2057944 w 2057944"/>
                <a:gd name="connsiteY1" fmla="*/ 0 h 439323"/>
                <a:gd name="connsiteX2" fmla="*/ 2057944 w 2057944"/>
                <a:gd name="connsiteY2" fmla="*/ 439323 h 439323"/>
                <a:gd name="connsiteX3" fmla="*/ 0 w 2057944"/>
                <a:gd name="connsiteY3" fmla="*/ 439323 h 439323"/>
                <a:gd name="connsiteX4" fmla="*/ 0 w 2057944"/>
                <a:gd name="connsiteY4" fmla="*/ 0 h 43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7944" h="439323">
                  <a:moveTo>
                    <a:pt x="0" y="0"/>
                  </a:moveTo>
                  <a:lnTo>
                    <a:pt x="2057944" y="0"/>
                  </a:lnTo>
                  <a:lnTo>
                    <a:pt x="2057944" y="439323"/>
                  </a:lnTo>
                  <a:lnTo>
                    <a:pt x="0" y="439323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600" kern="1200" dirty="0">
                  <a:cs typeface="Times New Roman" panose="02020603050405020304" pitchFamily="18" charset="0"/>
                </a:rPr>
                <a:t>Количество клиентов</a:t>
              </a:r>
            </a:p>
          </p:txBody>
        </p:sp>
        <p:sp>
          <p:nvSpPr>
            <p:cNvPr id="28" name="Полилиния: фигура 27">
              <a:extLst>
                <a:ext uri="{FF2B5EF4-FFF2-40B4-BE49-F238E27FC236}">
                  <a16:creationId xmlns:a16="http://schemas.microsoft.com/office/drawing/2014/main" id="{E6145B20-DC82-44BD-B8EC-4E5B0BA89AC3}"/>
                </a:ext>
              </a:extLst>
            </p:cNvPr>
            <p:cNvSpPr/>
            <p:nvPr/>
          </p:nvSpPr>
          <p:spPr>
            <a:xfrm>
              <a:off x="4586872" y="2947753"/>
              <a:ext cx="2942336" cy="681310"/>
            </a:xfrm>
            <a:custGeom>
              <a:avLst/>
              <a:gdLst>
                <a:gd name="connsiteX0" fmla="*/ 0 w 2781257"/>
                <a:gd name="connsiteY0" fmla="*/ 0 h 714910"/>
                <a:gd name="connsiteX1" fmla="*/ 2781257 w 2781257"/>
                <a:gd name="connsiteY1" fmla="*/ 0 h 714910"/>
                <a:gd name="connsiteX2" fmla="*/ 2781257 w 2781257"/>
                <a:gd name="connsiteY2" fmla="*/ 714910 h 714910"/>
                <a:gd name="connsiteX3" fmla="*/ 0 w 2781257"/>
                <a:gd name="connsiteY3" fmla="*/ 714910 h 714910"/>
                <a:gd name="connsiteX4" fmla="*/ 0 w 2781257"/>
                <a:gd name="connsiteY4" fmla="*/ 0 h 71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257" h="714910">
                  <a:moveTo>
                    <a:pt x="0" y="0"/>
                  </a:moveTo>
                  <a:lnTo>
                    <a:pt x="2781257" y="0"/>
                  </a:lnTo>
                  <a:lnTo>
                    <a:pt x="2781257" y="714910"/>
                  </a:lnTo>
                  <a:lnTo>
                    <a:pt x="0" y="714910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600" kern="1200" dirty="0">
                  <a:cs typeface="Times New Roman" panose="02020603050405020304" pitchFamily="18" charset="0"/>
                </a:rPr>
                <a:t>Количество</a:t>
              </a:r>
              <a:r>
                <a:rPr lang="ru-RU" sz="2000" kern="1200" dirty="0">
                  <a:cs typeface="Times New Roman" panose="02020603050405020304" pitchFamily="18" charset="0"/>
                </a:rPr>
                <a:t> </a:t>
              </a:r>
              <a:r>
                <a:rPr lang="ru-RU" sz="1600" kern="1200" dirty="0">
                  <a:cs typeface="Times New Roman" panose="02020603050405020304" pitchFamily="18" charset="0"/>
                </a:rPr>
                <a:t>ушедших клиентов</a:t>
              </a:r>
            </a:p>
          </p:txBody>
        </p:sp>
        <p:sp>
          <p:nvSpPr>
            <p:cNvPr id="29" name="Полилиния: фигура 28">
              <a:extLst>
                <a:ext uri="{FF2B5EF4-FFF2-40B4-BE49-F238E27FC236}">
                  <a16:creationId xmlns:a16="http://schemas.microsoft.com/office/drawing/2014/main" id="{6B70DC80-1DBC-4930-BE4F-334B37B303BB}"/>
                </a:ext>
              </a:extLst>
            </p:cNvPr>
            <p:cNvSpPr/>
            <p:nvPr/>
          </p:nvSpPr>
          <p:spPr>
            <a:xfrm>
              <a:off x="9181996" y="2378900"/>
              <a:ext cx="1967530" cy="930692"/>
            </a:xfrm>
            <a:custGeom>
              <a:avLst/>
              <a:gdLst>
                <a:gd name="connsiteX0" fmla="*/ 0 w 1967530"/>
                <a:gd name="connsiteY0" fmla="*/ 0 h 930692"/>
                <a:gd name="connsiteX1" fmla="*/ 1967530 w 1967530"/>
                <a:gd name="connsiteY1" fmla="*/ 0 h 930692"/>
                <a:gd name="connsiteX2" fmla="*/ 1967530 w 1967530"/>
                <a:gd name="connsiteY2" fmla="*/ 930692 h 930692"/>
                <a:gd name="connsiteX3" fmla="*/ 0 w 1967530"/>
                <a:gd name="connsiteY3" fmla="*/ 930692 h 930692"/>
                <a:gd name="connsiteX4" fmla="*/ 0 w 1967530"/>
                <a:gd name="connsiteY4" fmla="*/ 0 h 93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7530" h="930692">
                  <a:moveTo>
                    <a:pt x="0" y="0"/>
                  </a:moveTo>
                  <a:lnTo>
                    <a:pt x="1967530" y="0"/>
                  </a:lnTo>
                  <a:lnTo>
                    <a:pt x="1967530" y="930692"/>
                  </a:lnTo>
                  <a:lnTo>
                    <a:pt x="0" y="93069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600" kern="1200" dirty="0">
                  <a:cs typeface="Times New Roman" panose="02020603050405020304" pitchFamily="18" charset="0"/>
                </a:rPr>
                <a:t>Процент оттока клиентов</a:t>
              </a: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CCF6F6B-22AD-45CC-8535-5591E984973A}"/>
              </a:ext>
            </a:extLst>
          </p:cNvPr>
          <p:cNvGrpSpPr/>
          <p:nvPr/>
        </p:nvGrpSpPr>
        <p:grpSpPr>
          <a:xfrm>
            <a:off x="938942" y="4084850"/>
            <a:ext cx="3039671" cy="769277"/>
            <a:chOff x="-9186" y="0"/>
            <a:chExt cx="4192487" cy="1433006"/>
          </a:xfrm>
          <a:scene3d>
            <a:camera prst="orthographicFront"/>
            <a:lightRig rig="flat" dir="t"/>
          </a:scene3d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A2C2EC19-2C51-4137-BCAA-F5364758594B}"/>
                </a:ext>
              </a:extLst>
            </p:cNvPr>
            <p:cNvSpPr/>
            <p:nvPr/>
          </p:nvSpPr>
          <p:spPr>
            <a:xfrm>
              <a:off x="0" y="0"/>
              <a:ext cx="4183301" cy="1433006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C97E0F-8340-45E5-921C-C510F6090406}"/>
                </a:ext>
              </a:extLst>
            </p:cNvPr>
            <p:cNvSpPr txBox="1"/>
            <p:nvPr/>
          </p:nvSpPr>
          <p:spPr>
            <a:xfrm>
              <a:off x="-9186" y="0"/>
              <a:ext cx="4183301" cy="143300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600" dirty="0">
                  <a:ea typeface="Calibri" panose="020F0502020204030204" pitchFamily="34" charset="0"/>
                </a:rPr>
                <a:t>3</a:t>
              </a:r>
              <a:r>
                <a:rPr lang="ru-RU" sz="1600" dirty="0">
                  <a:effectLst/>
                  <a:ea typeface="Calibri" panose="020F0502020204030204" pitchFamily="34" charset="0"/>
                </a:rPr>
                <a:t>. Алгоритмы и техники</a:t>
              </a:r>
              <a:r>
                <a: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:</a:t>
              </a:r>
              <a:endParaRPr lang="ru-RU" sz="1600" kern="1200" dirty="0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A67E33AA-7C53-422F-9B63-BD2F0EE20E20}"/>
              </a:ext>
            </a:extLst>
          </p:cNvPr>
          <p:cNvGrpSpPr/>
          <p:nvPr/>
        </p:nvGrpSpPr>
        <p:grpSpPr>
          <a:xfrm>
            <a:off x="4601716" y="4084850"/>
            <a:ext cx="4217186" cy="856801"/>
            <a:chOff x="4564811" y="195477"/>
            <a:chExt cx="1800090" cy="900045"/>
          </a:xfrm>
          <a:scene3d>
            <a:camera prst="orthographicFront"/>
            <a:lightRig rig="flat" dir="t"/>
          </a:scene3d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5B81480-720E-4782-A7A7-A28832FB0D8E}"/>
                </a:ext>
              </a:extLst>
            </p:cNvPr>
            <p:cNvSpPr/>
            <p:nvPr/>
          </p:nvSpPr>
          <p:spPr>
            <a:xfrm>
              <a:off x="4564811" y="195477"/>
              <a:ext cx="1800090" cy="900045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B78242-0463-44D9-9100-0BA09FB7DD4B}"/>
                </a:ext>
              </a:extLst>
            </p:cNvPr>
            <p:cNvSpPr txBox="1"/>
            <p:nvPr/>
          </p:nvSpPr>
          <p:spPr>
            <a:xfrm>
              <a:off x="4564811" y="195477"/>
              <a:ext cx="1800090" cy="90004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ru-RU" sz="2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EFD4A936-4B59-44A8-A4F5-A927A4412CB3}"/>
              </a:ext>
            </a:extLst>
          </p:cNvPr>
          <p:cNvSpPr/>
          <p:nvPr/>
        </p:nvSpPr>
        <p:spPr>
          <a:xfrm>
            <a:off x="7840494" y="2556226"/>
            <a:ext cx="978408" cy="48463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8404FBD-193F-46B7-B27A-E3C772BC47BC}"/>
              </a:ext>
            </a:extLst>
          </p:cNvPr>
          <p:cNvGrpSpPr/>
          <p:nvPr/>
        </p:nvGrpSpPr>
        <p:grpSpPr>
          <a:xfrm>
            <a:off x="929126" y="991429"/>
            <a:ext cx="3049487" cy="769277"/>
            <a:chOff x="-9186" y="0"/>
            <a:chExt cx="4192487" cy="1433006"/>
          </a:xfrm>
          <a:scene3d>
            <a:camera prst="orthographicFront"/>
            <a:lightRig rig="flat" dir="t"/>
          </a:scene3d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15C973E9-03C4-4A29-ABE3-8173C5ED9309}"/>
                </a:ext>
              </a:extLst>
            </p:cNvPr>
            <p:cNvSpPr/>
            <p:nvPr/>
          </p:nvSpPr>
          <p:spPr>
            <a:xfrm>
              <a:off x="0" y="0"/>
              <a:ext cx="4183301" cy="1433006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6EDAB16-93DF-4DB7-9CA0-7B85D4CC6FE9}"/>
                </a:ext>
              </a:extLst>
            </p:cNvPr>
            <p:cNvSpPr txBox="1"/>
            <p:nvPr/>
          </p:nvSpPr>
          <p:spPr>
            <a:xfrm>
              <a:off x="-9186" y="0"/>
              <a:ext cx="4183301" cy="143300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600" dirty="0">
                  <a:effectLst/>
                  <a:ea typeface="Calibri" panose="020F0502020204030204" pitchFamily="34" charset="0"/>
                </a:rPr>
                <a:t>1. Требования к данным:</a:t>
              </a:r>
              <a:endParaRPr lang="ru-RU" sz="1600" kern="1200" dirty="0"/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1FDCB6BF-950E-41BF-8C53-0E4370EC73B2}"/>
              </a:ext>
            </a:extLst>
          </p:cNvPr>
          <p:cNvGrpSpPr/>
          <p:nvPr/>
        </p:nvGrpSpPr>
        <p:grpSpPr>
          <a:xfrm>
            <a:off x="4601716" y="987757"/>
            <a:ext cx="4217186" cy="856801"/>
            <a:chOff x="4564811" y="195477"/>
            <a:chExt cx="1800090" cy="900045"/>
          </a:xfrm>
          <a:scene3d>
            <a:camera prst="orthographicFront"/>
            <a:lightRig rig="flat" dir="t"/>
          </a:scene3d>
        </p:grpSpPr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F1B3D8E9-1DE1-4625-83FF-A35FF95F26E7}"/>
                </a:ext>
              </a:extLst>
            </p:cNvPr>
            <p:cNvSpPr/>
            <p:nvPr/>
          </p:nvSpPr>
          <p:spPr>
            <a:xfrm>
              <a:off x="4564811" y="195477"/>
              <a:ext cx="1800090" cy="900045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E72291E-17C7-4F8D-BDD6-4F197DB5EA90}"/>
                </a:ext>
              </a:extLst>
            </p:cNvPr>
            <p:cNvSpPr txBox="1"/>
            <p:nvPr/>
          </p:nvSpPr>
          <p:spPr>
            <a:xfrm>
              <a:off x="4564811" y="195477"/>
              <a:ext cx="1800090" cy="90004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600" kern="1200" dirty="0">
                  <a:cs typeface="Times New Roman" panose="02020603050405020304" pitchFamily="18" charset="0"/>
                </a:rPr>
                <a:t>Корректное указание типов данных,</a:t>
              </a:r>
            </a:p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600" dirty="0">
                  <a:cs typeface="Times New Roman" panose="02020603050405020304" pitchFamily="18" charset="0"/>
                </a:rPr>
                <a:t>отсутствие ошибок в данных</a:t>
              </a:r>
              <a:endParaRPr lang="ru-RU" sz="1600" kern="1200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E8FE8153-88F1-460C-942C-7CB5886B5F08}"/>
              </a:ext>
            </a:extLst>
          </p:cNvPr>
          <p:cNvGrpSpPr/>
          <p:nvPr/>
        </p:nvGrpSpPr>
        <p:grpSpPr>
          <a:xfrm>
            <a:off x="945602" y="5568568"/>
            <a:ext cx="3039671" cy="769277"/>
            <a:chOff x="-9186" y="0"/>
            <a:chExt cx="4192487" cy="1433006"/>
          </a:xfrm>
          <a:scene3d>
            <a:camera prst="orthographicFront"/>
            <a:lightRig rig="flat" dir="t"/>
          </a:scene3d>
        </p:grpSpPr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F1153148-1A5C-460D-9DC4-63F0036F093C}"/>
                </a:ext>
              </a:extLst>
            </p:cNvPr>
            <p:cNvSpPr/>
            <p:nvPr/>
          </p:nvSpPr>
          <p:spPr>
            <a:xfrm>
              <a:off x="0" y="0"/>
              <a:ext cx="4183301" cy="1433006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88F5590-5301-4128-A1CE-6B1F27DA9937}"/>
                </a:ext>
              </a:extLst>
            </p:cNvPr>
            <p:cNvSpPr txBox="1"/>
            <p:nvPr/>
          </p:nvSpPr>
          <p:spPr>
            <a:xfrm>
              <a:off x="-9186" y="0"/>
              <a:ext cx="4183301" cy="143300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600" dirty="0">
                  <a:ea typeface="Calibri" panose="020F0502020204030204" pitchFamily="34" charset="0"/>
                </a:rPr>
                <a:t>4. Сценарий проверки гипотез</a:t>
              </a:r>
              <a:r>
                <a:rPr lang="ru-RU" sz="1600" dirty="0">
                  <a:effectLst/>
                  <a:ea typeface="Calibri" panose="020F0502020204030204" pitchFamily="34" charset="0"/>
                </a:rPr>
                <a:t>:</a:t>
              </a:r>
              <a:endParaRPr lang="ru-RU" sz="1600" kern="1200" dirty="0"/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6E351E6A-2078-4F8E-87B6-362825F5DD35}"/>
              </a:ext>
            </a:extLst>
          </p:cNvPr>
          <p:cNvGrpSpPr/>
          <p:nvPr/>
        </p:nvGrpSpPr>
        <p:grpSpPr>
          <a:xfrm>
            <a:off x="4601716" y="5557242"/>
            <a:ext cx="4217186" cy="856801"/>
            <a:chOff x="4564811" y="195477"/>
            <a:chExt cx="1800090" cy="900045"/>
          </a:xfrm>
          <a:scene3d>
            <a:camera prst="orthographicFront"/>
            <a:lightRig rig="flat" dir="t"/>
          </a:scene3d>
        </p:grpSpPr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1E6E8266-FDE6-4BA2-8DC2-F5B1355D76FA}"/>
                </a:ext>
              </a:extLst>
            </p:cNvPr>
            <p:cNvSpPr/>
            <p:nvPr/>
          </p:nvSpPr>
          <p:spPr>
            <a:xfrm>
              <a:off x="4564811" y="195477"/>
              <a:ext cx="1800090" cy="900045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88842FE-A868-45F4-AF8D-C7F244698F27}"/>
                </a:ext>
              </a:extLst>
            </p:cNvPr>
            <p:cNvSpPr txBox="1"/>
            <p:nvPr/>
          </p:nvSpPr>
          <p:spPr>
            <a:xfrm>
              <a:off x="4564811" y="195477"/>
              <a:ext cx="1800090" cy="90004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ru-RU" sz="2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7081330-8579-4F3F-AC3E-996974A5CBF4}"/>
              </a:ext>
            </a:extLst>
          </p:cNvPr>
          <p:cNvSpPr txBox="1"/>
          <p:nvPr/>
        </p:nvSpPr>
        <p:spPr>
          <a:xfrm>
            <a:off x="4586871" y="4301539"/>
            <a:ext cx="42320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effectLst/>
                <a:ea typeface="Calibri" panose="020F0502020204030204" pitchFamily="34" charset="0"/>
              </a:rPr>
              <a:t>Дашборд</a:t>
            </a:r>
            <a:r>
              <a:rPr lang="ru-RU" sz="1600" dirty="0">
                <a:ea typeface="Calibri" panose="020F0502020204030204" pitchFamily="34" charset="0"/>
              </a:rPr>
              <a:t> </a:t>
            </a:r>
            <a:r>
              <a:rPr lang="ru-RU" sz="1600" dirty="0">
                <a:effectLst/>
                <a:ea typeface="Calibri" panose="020F0502020204030204" pitchFamily="34" charset="0"/>
              </a:rPr>
              <a:t>в </a:t>
            </a:r>
            <a:r>
              <a:rPr lang="en-US" sz="1600" dirty="0">
                <a:effectLst/>
                <a:ea typeface="Calibri" panose="020F0502020204030204" pitchFamily="34" charset="0"/>
              </a:rPr>
              <a:t>MS Power BI</a:t>
            </a:r>
            <a:endParaRPr lang="ru-RU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62E3F9-C206-4D7F-B7B0-853695662ABD}"/>
              </a:ext>
            </a:extLst>
          </p:cNvPr>
          <p:cNvSpPr txBox="1"/>
          <p:nvPr/>
        </p:nvSpPr>
        <p:spPr>
          <a:xfrm>
            <a:off x="4586871" y="5648841"/>
            <a:ext cx="42171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ea typeface="Calibri" panose="020F0502020204030204" pitchFamily="34" charset="0"/>
              </a:rPr>
              <a:t>С</a:t>
            </a:r>
            <a:r>
              <a:rPr lang="ru-RU" sz="1600" dirty="0">
                <a:effectLst/>
                <a:ea typeface="Calibri" panose="020F0502020204030204" pitchFamily="34" charset="0"/>
              </a:rPr>
              <a:t>равнение значений метрик </a:t>
            </a:r>
          </a:p>
          <a:p>
            <a:pPr algn="ctr"/>
            <a:r>
              <a:rPr lang="ru-RU" sz="1600" dirty="0">
                <a:effectLst/>
                <a:ea typeface="Calibri" panose="020F0502020204030204" pitchFamily="34" charset="0"/>
              </a:rPr>
              <a:t>при установке необходимых фильтров в дашборде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8971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10829E05-74AB-4760-820A-6F72F8669C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5923388"/>
              </p:ext>
            </p:extLst>
          </p:nvPr>
        </p:nvGraphicFramePr>
        <p:xfrm>
          <a:off x="838199" y="365126"/>
          <a:ext cx="10552890" cy="773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Объект 4">
            <a:extLst>
              <a:ext uri="{FF2B5EF4-FFF2-40B4-BE49-F238E27FC236}">
                <a16:creationId xmlns:a16="http://schemas.microsoft.com/office/drawing/2014/main" id="{4660EB33-4DFE-46FC-8DDC-A821CB930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1929606"/>
            <a:ext cx="5219700" cy="4143375"/>
          </a:xfrm>
          <a:solidFill>
            <a:schemeClr val="accent5"/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38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C139E-0CF7-45C7-B209-D671A464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2747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4000" b="1" dirty="0">
                <a:solidFill>
                  <a:srgbClr val="0070C0"/>
                </a:solidFill>
                <a:cs typeface="Times New Roman" panose="02020603050405020304" pitchFamily="18" charset="0"/>
              </a:rPr>
              <a:t>Дизайн решения (структура отчёта)</a:t>
            </a:r>
            <a:br>
              <a:rPr lang="ru-RU" sz="4400" dirty="0">
                <a:cs typeface="Times New Roman" panose="02020603050405020304" pitchFamily="18" charset="0"/>
              </a:rPr>
            </a:br>
            <a:br>
              <a:rPr lang="ru-RU" sz="4400" dirty="0"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C15CCB-1771-4C36-8262-6B265BE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2474" y="4199137"/>
            <a:ext cx="870011" cy="568172"/>
          </a:xfrm>
        </p:spPr>
        <p:txBody>
          <a:bodyPr/>
          <a:lstStyle/>
          <a:p>
            <a:r>
              <a:rPr lang="ru-RU" dirty="0"/>
              <a:t>1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A6E23C9D-03CC-40D5-B01B-AE6391832F9C}"/>
              </a:ext>
            </a:extLst>
          </p:cNvPr>
          <p:cNvSpPr/>
          <p:nvPr/>
        </p:nvSpPr>
        <p:spPr>
          <a:xfrm>
            <a:off x="8558075" y="3719744"/>
            <a:ext cx="2139518" cy="2032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ru-RU" sz="36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7819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Схема 9">
            <a:extLst>
              <a:ext uri="{FF2B5EF4-FFF2-40B4-BE49-F238E27FC236}">
                <a16:creationId xmlns:a16="http://schemas.microsoft.com/office/drawing/2014/main" id="{63EA0E9F-246D-43B6-AA83-0479808A97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7651655"/>
              </p:ext>
            </p:extLst>
          </p:nvPr>
        </p:nvGraphicFramePr>
        <p:xfrm>
          <a:off x="870012" y="365126"/>
          <a:ext cx="10482167" cy="54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Объект 4">
            <a:extLst>
              <a:ext uri="{FF2B5EF4-FFF2-40B4-BE49-F238E27FC236}">
                <a16:creationId xmlns:a16="http://schemas.microsoft.com/office/drawing/2014/main" id="{34581EC6-D17B-4158-A8AC-3E7A00C03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944251" y="1004770"/>
            <a:ext cx="10303497" cy="574484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2A626C-8097-44CE-B820-502184088C8D}"/>
              </a:ext>
            </a:extLst>
          </p:cNvPr>
          <p:cNvSpPr txBox="1"/>
          <p:nvPr/>
        </p:nvSpPr>
        <p:spPr>
          <a:xfrm>
            <a:off x="3742441" y="1004770"/>
            <a:ext cx="31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DB4FBB-D14F-487A-80F5-CF17677459F9}"/>
              </a:ext>
            </a:extLst>
          </p:cNvPr>
          <p:cNvSpPr txBox="1"/>
          <p:nvPr/>
        </p:nvSpPr>
        <p:spPr>
          <a:xfrm>
            <a:off x="926572" y="13955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239FC-491B-4B98-A3F5-43AF4F559DBC}"/>
              </a:ext>
            </a:extLst>
          </p:cNvPr>
          <p:cNvSpPr txBox="1"/>
          <p:nvPr/>
        </p:nvSpPr>
        <p:spPr>
          <a:xfrm>
            <a:off x="4280947" y="1364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DB2AA7-2C8F-487A-9290-79BF2DDA600C}"/>
              </a:ext>
            </a:extLst>
          </p:cNvPr>
          <p:cNvSpPr txBox="1"/>
          <p:nvPr/>
        </p:nvSpPr>
        <p:spPr>
          <a:xfrm>
            <a:off x="7764348" y="139558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EB42A6-836B-4936-904D-9110C6147FD6}"/>
              </a:ext>
            </a:extLst>
          </p:cNvPr>
          <p:cNvSpPr txBox="1"/>
          <p:nvPr/>
        </p:nvSpPr>
        <p:spPr>
          <a:xfrm>
            <a:off x="922231" y="2366128"/>
            <a:ext cx="25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AA74ED-AAB5-47C5-AFBB-60453E3D9253}"/>
              </a:ext>
            </a:extLst>
          </p:cNvPr>
          <p:cNvSpPr txBox="1"/>
          <p:nvPr/>
        </p:nvSpPr>
        <p:spPr>
          <a:xfrm>
            <a:off x="896331" y="2860792"/>
            <a:ext cx="24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9EB111-20BF-4C81-A1A5-1FA152048471}"/>
              </a:ext>
            </a:extLst>
          </p:cNvPr>
          <p:cNvSpPr txBox="1"/>
          <p:nvPr/>
        </p:nvSpPr>
        <p:spPr>
          <a:xfrm>
            <a:off x="914401" y="3307456"/>
            <a:ext cx="25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E243DB-C24E-4CC0-B3A8-7CB943DF3E0A}"/>
              </a:ext>
            </a:extLst>
          </p:cNvPr>
          <p:cNvSpPr txBox="1"/>
          <p:nvPr/>
        </p:nvSpPr>
        <p:spPr>
          <a:xfrm>
            <a:off x="904973" y="3877190"/>
            <a:ext cx="24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CC4053-8117-400E-93A8-3F5900F580F1}"/>
              </a:ext>
            </a:extLst>
          </p:cNvPr>
          <p:cNvSpPr txBox="1"/>
          <p:nvPr/>
        </p:nvSpPr>
        <p:spPr>
          <a:xfrm>
            <a:off x="944251" y="4906559"/>
            <a:ext cx="19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9C398B-DD98-4E48-84DB-619519C6E81D}"/>
              </a:ext>
            </a:extLst>
          </p:cNvPr>
          <p:cNvSpPr txBox="1"/>
          <p:nvPr/>
        </p:nvSpPr>
        <p:spPr>
          <a:xfrm>
            <a:off x="904974" y="5818268"/>
            <a:ext cx="41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9F0095-B226-4CEE-8A2B-A10D2866063A}"/>
              </a:ext>
            </a:extLst>
          </p:cNvPr>
          <p:cNvSpPr txBox="1"/>
          <p:nvPr/>
        </p:nvSpPr>
        <p:spPr>
          <a:xfrm>
            <a:off x="870012" y="6453906"/>
            <a:ext cx="41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AA6003-5F3B-466F-8D5B-D11BF901D3E3}"/>
              </a:ext>
            </a:extLst>
          </p:cNvPr>
          <p:cNvSpPr txBox="1"/>
          <p:nvPr/>
        </p:nvSpPr>
        <p:spPr>
          <a:xfrm>
            <a:off x="2556236" y="6453906"/>
            <a:ext cx="41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147073-B415-45F3-BE40-DEE5DF415B11}"/>
              </a:ext>
            </a:extLst>
          </p:cNvPr>
          <p:cNvSpPr txBox="1"/>
          <p:nvPr/>
        </p:nvSpPr>
        <p:spPr>
          <a:xfrm>
            <a:off x="4224386" y="2181462"/>
            <a:ext cx="41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DD5D1F-760F-4170-B3C4-FEB41D0A9461}"/>
              </a:ext>
            </a:extLst>
          </p:cNvPr>
          <p:cNvSpPr txBox="1"/>
          <p:nvPr/>
        </p:nvSpPr>
        <p:spPr>
          <a:xfrm>
            <a:off x="9796020" y="2442974"/>
            <a:ext cx="41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3713EB-881E-4EDA-A602-55F8149E572C}"/>
              </a:ext>
            </a:extLst>
          </p:cNvPr>
          <p:cNvSpPr txBox="1"/>
          <p:nvPr/>
        </p:nvSpPr>
        <p:spPr>
          <a:xfrm>
            <a:off x="4536690" y="4122541"/>
            <a:ext cx="41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5AB03F-5EEF-458B-9164-8F3770869DF4}"/>
              </a:ext>
            </a:extLst>
          </p:cNvPr>
          <p:cNvSpPr txBox="1"/>
          <p:nvPr/>
        </p:nvSpPr>
        <p:spPr>
          <a:xfrm>
            <a:off x="8328286" y="4061856"/>
            <a:ext cx="41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E626D2-D090-40F5-9359-BF7B1810A74B}"/>
              </a:ext>
            </a:extLst>
          </p:cNvPr>
          <p:cNvSpPr txBox="1"/>
          <p:nvPr/>
        </p:nvSpPr>
        <p:spPr>
          <a:xfrm>
            <a:off x="4329286" y="5308659"/>
            <a:ext cx="41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E18E8F-E37A-4C81-9B33-E34E9CB1849C}"/>
              </a:ext>
            </a:extLst>
          </p:cNvPr>
          <p:cNvSpPr txBox="1"/>
          <p:nvPr/>
        </p:nvSpPr>
        <p:spPr>
          <a:xfrm>
            <a:off x="8328286" y="5308659"/>
            <a:ext cx="41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85733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C139E-0CF7-45C7-B209-D671A464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2747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4000" b="1" dirty="0">
                <a:solidFill>
                  <a:srgbClr val="0070C0"/>
                </a:solidFill>
                <a:cs typeface="Times New Roman" panose="02020603050405020304" pitchFamily="18" charset="0"/>
              </a:rPr>
              <a:t>Выводы и рекомендации</a:t>
            </a:r>
            <a:b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C15CCB-1771-4C36-8262-6B265BE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2474" y="4199137"/>
            <a:ext cx="870011" cy="568172"/>
          </a:xfrm>
        </p:spPr>
        <p:txBody>
          <a:bodyPr/>
          <a:lstStyle/>
          <a:p>
            <a:r>
              <a:rPr lang="ru-RU" dirty="0"/>
              <a:t>1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A6E23C9D-03CC-40D5-B01B-AE6391832F9C}"/>
              </a:ext>
            </a:extLst>
          </p:cNvPr>
          <p:cNvSpPr/>
          <p:nvPr/>
        </p:nvSpPr>
        <p:spPr>
          <a:xfrm>
            <a:off x="8558075" y="3719744"/>
            <a:ext cx="2139518" cy="2032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ru-RU" sz="36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1019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C443F67E-89DF-4E63-91AE-17653565C6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3217095"/>
              </p:ext>
            </p:extLst>
          </p:nvPr>
        </p:nvGraphicFramePr>
        <p:xfrm>
          <a:off x="838200" y="218661"/>
          <a:ext cx="10515600" cy="626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CA93A6A-742F-41EB-881A-2CCAFB7583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644151"/>
              </p:ext>
            </p:extLst>
          </p:nvPr>
        </p:nvGraphicFramePr>
        <p:xfrm>
          <a:off x="838200" y="943583"/>
          <a:ext cx="10515600" cy="5549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2680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A04132BB-1D62-4A71-B3FB-48FF721CF6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309947"/>
              </p:ext>
            </p:extLst>
          </p:nvPr>
        </p:nvGraphicFramePr>
        <p:xfrm>
          <a:off x="838200" y="365126"/>
          <a:ext cx="10436157" cy="510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0512395-7FDA-418D-80B8-3503C579B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545139"/>
              </p:ext>
            </p:extLst>
          </p:nvPr>
        </p:nvGraphicFramePr>
        <p:xfrm>
          <a:off x="917642" y="943583"/>
          <a:ext cx="10436157" cy="5268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6831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2018BB4D-B784-407D-92F2-F663F3502C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614084"/>
              </p:ext>
            </p:extLst>
          </p:nvPr>
        </p:nvGraphicFramePr>
        <p:xfrm>
          <a:off x="838200" y="365125"/>
          <a:ext cx="10338881" cy="773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B33C59B-CD54-4008-AF11-7E1648D49E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560740"/>
              </p:ext>
            </p:extLst>
          </p:nvPr>
        </p:nvGraphicFramePr>
        <p:xfrm>
          <a:off x="838199" y="1611984"/>
          <a:ext cx="10634221" cy="4564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9064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7BC2826F-08E8-4C89-A89B-A79839EA2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769832"/>
              </p:ext>
            </p:extLst>
          </p:nvPr>
        </p:nvGraphicFramePr>
        <p:xfrm>
          <a:off x="817123" y="924128"/>
          <a:ext cx="10536677" cy="5252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887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C139E-0CF7-45C7-B209-D671A464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27472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sz="4400" b="1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Описание бизнес-задач, </a:t>
            </a:r>
            <a:br>
              <a:rPr lang="ru-RU" sz="4400" b="1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</a:br>
            <a:r>
              <a:rPr lang="ru-RU" sz="4400" b="1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стейкхолдеров отчета,</a:t>
            </a:r>
            <a:br>
              <a:rPr lang="ru-RU" sz="4400" b="1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</a:br>
            <a:r>
              <a:rPr lang="ru-RU" sz="4400" b="1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гипотез и метрик</a:t>
            </a:r>
            <a:br>
              <a:rPr lang="ru-RU" sz="4400" dirty="0">
                <a:latin typeface="+mn-lt"/>
                <a:cs typeface="Times New Roman" panose="02020603050405020304" pitchFamily="18" charset="0"/>
              </a:rPr>
            </a:br>
            <a:endParaRPr lang="ru-RU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C15CCB-1771-4C36-8262-6B265BE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2474" y="4199137"/>
            <a:ext cx="870011" cy="568172"/>
          </a:xfrm>
        </p:spPr>
        <p:txBody>
          <a:bodyPr/>
          <a:lstStyle/>
          <a:p>
            <a:r>
              <a:rPr lang="ru-RU" dirty="0"/>
              <a:t>1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A6E23C9D-03CC-40D5-B01B-AE6391832F9C}"/>
              </a:ext>
            </a:extLst>
          </p:cNvPr>
          <p:cNvSpPr/>
          <p:nvPr/>
        </p:nvSpPr>
        <p:spPr>
          <a:xfrm>
            <a:off x="8558075" y="3719744"/>
            <a:ext cx="2139518" cy="2032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ru-RU" sz="36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5202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E10D3C69-015C-4FA3-B0AE-7ABF271F36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6199894"/>
              </p:ext>
            </p:extLst>
          </p:nvPr>
        </p:nvGraphicFramePr>
        <p:xfrm>
          <a:off x="577050" y="3427180"/>
          <a:ext cx="10908435" cy="794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86B27F4-730A-4A45-9B10-15E4069B7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50421"/>
              </p:ext>
            </p:extLst>
          </p:nvPr>
        </p:nvGraphicFramePr>
        <p:xfrm>
          <a:off x="1012054" y="1360903"/>
          <a:ext cx="10315853" cy="1524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D7C1DDC1-3842-4BBA-ACF9-7AB1B5CFEB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5634879"/>
              </p:ext>
            </p:extLst>
          </p:nvPr>
        </p:nvGraphicFramePr>
        <p:xfrm>
          <a:off x="941033" y="517525"/>
          <a:ext cx="10778971" cy="721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8" name="Объект 2">
            <a:extLst>
              <a:ext uri="{FF2B5EF4-FFF2-40B4-BE49-F238E27FC236}">
                <a16:creationId xmlns:a16="http://schemas.microsoft.com/office/drawing/2014/main" id="{00FBE2A3-0908-4940-889C-2290B8A2A95B}"/>
              </a:ext>
            </a:extLst>
          </p:cNvPr>
          <p:cNvSpPr txBox="1">
            <a:spLocks/>
          </p:cNvSpPr>
          <p:nvPr/>
        </p:nvSpPr>
        <p:spPr>
          <a:xfrm>
            <a:off x="706515" y="3805902"/>
            <a:ext cx="10516340" cy="1447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2D9FC1DB-27FB-4A43-8D03-58B65A5FF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6870059"/>
              </p:ext>
            </p:extLst>
          </p:nvPr>
        </p:nvGraphicFramePr>
        <p:xfrm>
          <a:off x="577049" y="4493126"/>
          <a:ext cx="10908436" cy="1411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358099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7D078351-D79D-4CE4-9679-4AE479D7A6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573749"/>
              </p:ext>
            </p:extLst>
          </p:nvPr>
        </p:nvGraphicFramePr>
        <p:xfrm>
          <a:off x="853736" y="1366887"/>
          <a:ext cx="10516340" cy="4973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31CF0121-4E1F-4F58-BAE4-EE5D75E533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1456413"/>
              </p:ext>
            </p:extLst>
          </p:nvPr>
        </p:nvGraphicFramePr>
        <p:xfrm>
          <a:off x="853737" y="517526"/>
          <a:ext cx="10516340" cy="641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Объект 2">
            <a:extLst>
              <a:ext uri="{FF2B5EF4-FFF2-40B4-BE49-F238E27FC236}">
                <a16:creationId xmlns:a16="http://schemas.microsoft.com/office/drawing/2014/main" id="{00FBE2A3-0908-4940-889C-2290B8A2A95B}"/>
              </a:ext>
            </a:extLst>
          </p:cNvPr>
          <p:cNvSpPr txBox="1">
            <a:spLocks/>
          </p:cNvSpPr>
          <p:nvPr/>
        </p:nvSpPr>
        <p:spPr>
          <a:xfrm>
            <a:off x="706515" y="3805902"/>
            <a:ext cx="10516340" cy="1447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56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EEEFB39F-924E-41CC-94E9-8B9781FAAA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78827"/>
              </p:ext>
            </p:extLst>
          </p:nvPr>
        </p:nvGraphicFramePr>
        <p:xfrm>
          <a:off x="853735" y="1313894"/>
          <a:ext cx="10778971" cy="5193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685CB536-7D99-42D9-86ED-7C12EFC770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3429719"/>
              </p:ext>
            </p:extLst>
          </p:nvPr>
        </p:nvGraphicFramePr>
        <p:xfrm>
          <a:off x="941033" y="517526"/>
          <a:ext cx="10691673" cy="627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Объект 2">
            <a:extLst>
              <a:ext uri="{FF2B5EF4-FFF2-40B4-BE49-F238E27FC236}">
                <a16:creationId xmlns:a16="http://schemas.microsoft.com/office/drawing/2014/main" id="{00FBE2A3-0908-4940-889C-2290B8A2A95B}"/>
              </a:ext>
            </a:extLst>
          </p:cNvPr>
          <p:cNvSpPr txBox="1">
            <a:spLocks/>
          </p:cNvSpPr>
          <p:nvPr/>
        </p:nvSpPr>
        <p:spPr>
          <a:xfrm>
            <a:off x="706515" y="3805902"/>
            <a:ext cx="10516340" cy="1447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557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C139E-0CF7-45C7-B209-D671A464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600075"/>
            <a:ext cx="10525125" cy="303977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sz="4000" b="1" dirty="0">
                <a:solidFill>
                  <a:srgbClr val="0070C0"/>
                </a:solidFill>
                <a:cs typeface="Times New Roman" panose="02020603050405020304" pitchFamily="18" charset="0"/>
              </a:rPr>
              <a:t>Описание данных, </a:t>
            </a:r>
            <a:br>
              <a:rPr lang="ru-RU" sz="4000" b="1" dirty="0">
                <a:solidFill>
                  <a:srgbClr val="0070C0"/>
                </a:solidFill>
                <a:cs typeface="Times New Roman" panose="02020603050405020304" pitchFamily="18" charset="0"/>
              </a:rPr>
            </a:br>
            <a:r>
              <a:rPr lang="ru-RU" sz="4000" b="1" dirty="0">
                <a:solidFill>
                  <a:srgbClr val="0070C0"/>
                </a:solidFill>
                <a:cs typeface="Times New Roman" panose="02020603050405020304" pitchFamily="18" charset="0"/>
              </a:rPr>
              <a:t>их предобработка</a:t>
            </a:r>
            <a:b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C15CCB-1771-4C36-8262-6B265BE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2474" y="4199137"/>
            <a:ext cx="870011" cy="568172"/>
          </a:xfrm>
        </p:spPr>
        <p:txBody>
          <a:bodyPr/>
          <a:lstStyle/>
          <a:p>
            <a:r>
              <a:rPr lang="ru-RU" dirty="0"/>
              <a:t>1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A6E23C9D-03CC-40D5-B01B-AE6391832F9C}"/>
              </a:ext>
            </a:extLst>
          </p:cNvPr>
          <p:cNvSpPr/>
          <p:nvPr/>
        </p:nvSpPr>
        <p:spPr>
          <a:xfrm>
            <a:off x="8558075" y="3719744"/>
            <a:ext cx="2139518" cy="2032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ru-RU" sz="36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4463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FFA3886-9602-4E3B-9F42-B8D1AF296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735" y="905524"/>
            <a:ext cx="10631750" cy="57616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F446C5A-BDBE-42EA-B59F-3F76178FEB3D}"/>
              </a:ext>
            </a:extLst>
          </p:cNvPr>
          <p:cNvSpPr txBox="1">
            <a:spLocks/>
          </p:cNvSpPr>
          <p:nvPr/>
        </p:nvSpPr>
        <p:spPr>
          <a:xfrm>
            <a:off x="941034" y="517526"/>
            <a:ext cx="10750858" cy="325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00FBE2A3-0908-4940-889C-2290B8A2A95B}"/>
              </a:ext>
            </a:extLst>
          </p:cNvPr>
          <p:cNvSpPr txBox="1">
            <a:spLocks/>
          </p:cNvSpPr>
          <p:nvPr/>
        </p:nvSpPr>
        <p:spPr>
          <a:xfrm>
            <a:off x="706515" y="3805902"/>
            <a:ext cx="10516340" cy="1447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F836F2ED-3157-4B07-AAF7-74890DDC7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30389"/>
              </p:ext>
            </p:extLst>
          </p:nvPr>
        </p:nvGraphicFramePr>
        <p:xfrm>
          <a:off x="969144" y="1026471"/>
          <a:ext cx="9186908" cy="57854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1136">
                  <a:extLst>
                    <a:ext uri="{9D8B030D-6E8A-4147-A177-3AD203B41FA5}">
                      <a16:colId xmlns:a16="http://schemas.microsoft.com/office/drawing/2014/main" val="2442592498"/>
                    </a:ext>
                  </a:extLst>
                </a:gridCol>
                <a:gridCol w="3492886">
                  <a:extLst>
                    <a:ext uri="{9D8B030D-6E8A-4147-A177-3AD203B41FA5}">
                      <a16:colId xmlns:a16="http://schemas.microsoft.com/office/drawing/2014/main" val="73619455"/>
                    </a:ext>
                  </a:extLst>
                </a:gridCol>
                <a:gridCol w="3492886">
                  <a:extLst>
                    <a:ext uri="{9D8B030D-6E8A-4147-A177-3AD203B41FA5}">
                      <a16:colId xmlns:a16="http://schemas.microsoft.com/office/drawing/2014/main" val="2736188521"/>
                    </a:ext>
                  </a:extLst>
                </a:gridCol>
              </a:tblGrid>
              <a:tr h="350743">
                <a:tc>
                  <a:txBody>
                    <a:bodyPr/>
                    <a:lstStyle/>
                    <a:p>
                      <a:pPr marL="457200" algn="l">
                        <a:lnSpc>
                          <a:spcPct val="125000"/>
                        </a:lnSpc>
                      </a:pPr>
                      <a:r>
                        <a:rPr lang="ru-RU" sz="1400" baseline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Показатель</a:t>
                      </a:r>
                      <a:endParaRPr lang="ru-RU" sz="1400" baseline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25000"/>
                        </a:lnSpc>
                      </a:pPr>
                      <a:r>
                        <a:rPr lang="ru-RU" sz="1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Проблемы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681631"/>
                  </a:ext>
                </a:extLst>
              </a:tr>
              <a:tr h="350743">
                <a:tc>
                  <a:txBody>
                    <a:bodyPr/>
                    <a:lstStyle/>
                    <a:p>
                      <a:pPr marL="457200" algn="l">
                        <a:lnSpc>
                          <a:spcPct val="125000"/>
                        </a:lnSpc>
                      </a:pPr>
                      <a:r>
                        <a:rPr lang="en-US" sz="1400" baseline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RowNumber</a:t>
                      </a:r>
                      <a:endParaRPr lang="ru-RU" sz="1400" baseline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25000"/>
                        </a:lnSpc>
                      </a:pPr>
                      <a:r>
                        <a:rPr lang="ru-RU" sz="1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Порядковый номер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--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588405"/>
                  </a:ext>
                </a:extLst>
              </a:tr>
              <a:tr h="350743">
                <a:tc>
                  <a:txBody>
                    <a:bodyPr/>
                    <a:lstStyle/>
                    <a:p>
                      <a:pPr marL="457200" algn="l">
                        <a:lnSpc>
                          <a:spcPct val="125000"/>
                        </a:lnSpc>
                      </a:pPr>
                      <a:r>
                        <a:rPr lang="en-US" sz="1400" baseline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CustomerId</a:t>
                      </a:r>
                      <a:endParaRPr lang="ru-RU" sz="1400" baseline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25000"/>
                        </a:lnSpc>
                      </a:pPr>
                      <a:r>
                        <a:rPr lang="ru-RU" sz="1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Идентификационный номер клиента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--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782325"/>
                  </a:ext>
                </a:extLst>
              </a:tr>
              <a:tr h="230880">
                <a:tc>
                  <a:txBody>
                    <a:bodyPr/>
                    <a:lstStyle/>
                    <a:p>
                      <a:pPr marL="457200" algn="l">
                        <a:lnSpc>
                          <a:spcPct val="125000"/>
                        </a:lnSpc>
                      </a:pPr>
                      <a:r>
                        <a:rPr lang="en-US" sz="1400" baseline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Surname</a:t>
                      </a:r>
                      <a:endParaRPr lang="ru-RU" sz="1400" baseline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25000"/>
                        </a:lnSpc>
                      </a:pPr>
                      <a:r>
                        <a:rPr lang="ru-RU" sz="1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Фамилия клиента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--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88202"/>
                  </a:ext>
                </a:extLst>
              </a:tr>
              <a:tr h="350743">
                <a:tc>
                  <a:txBody>
                    <a:bodyPr/>
                    <a:lstStyle/>
                    <a:p>
                      <a:pPr marL="457200" algn="l">
                        <a:lnSpc>
                          <a:spcPct val="125000"/>
                        </a:lnSpc>
                      </a:pPr>
                      <a:r>
                        <a:rPr lang="en-US" sz="1400" baseline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CreditScore</a:t>
                      </a:r>
                      <a:endParaRPr lang="ru-RU" sz="1400" baseline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25000"/>
                        </a:lnSpc>
                      </a:pPr>
                      <a:r>
                        <a:rPr lang="ru-RU" sz="1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Кредитный рейтинг клиента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Текстовый тип данных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060009"/>
                  </a:ext>
                </a:extLst>
              </a:tr>
              <a:tr h="350743">
                <a:tc>
                  <a:txBody>
                    <a:bodyPr/>
                    <a:lstStyle/>
                    <a:p>
                      <a:pPr marL="457200" algn="l">
                        <a:lnSpc>
                          <a:spcPct val="125000"/>
                        </a:lnSpc>
                      </a:pPr>
                      <a:r>
                        <a:rPr lang="ru-RU" sz="1400" baseline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Geography</a:t>
                      </a:r>
                      <a:endParaRPr lang="ru-RU" sz="1400" baseline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25000"/>
                        </a:lnSpc>
                      </a:pPr>
                      <a:r>
                        <a:rPr lang="ru-RU" sz="1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Местоположение клиента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--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226539"/>
                  </a:ext>
                </a:extLst>
              </a:tr>
              <a:tr h="230880">
                <a:tc>
                  <a:txBody>
                    <a:bodyPr/>
                    <a:lstStyle/>
                    <a:p>
                      <a:pPr marL="457200" algn="l">
                        <a:lnSpc>
                          <a:spcPct val="125000"/>
                        </a:lnSpc>
                      </a:pPr>
                      <a:r>
                        <a:rPr lang="en-US" sz="1400" baseline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Gender</a:t>
                      </a:r>
                      <a:endParaRPr lang="ru-RU" sz="1400" baseline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25000"/>
                        </a:lnSpc>
                      </a:pPr>
                      <a:r>
                        <a:rPr lang="ru-RU" sz="1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Пол клиента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--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968208"/>
                  </a:ext>
                </a:extLst>
              </a:tr>
              <a:tr h="236174">
                <a:tc>
                  <a:txBody>
                    <a:bodyPr/>
                    <a:lstStyle/>
                    <a:p>
                      <a:pPr marL="457200" algn="l">
                        <a:lnSpc>
                          <a:spcPct val="125000"/>
                        </a:lnSpc>
                      </a:pPr>
                      <a:r>
                        <a:rPr lang="en-US" sz="1400" baseline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Age</a:t>
                      </a:r>
                      <a:endParaRPr lang="ru-RU" sz="1400" baseline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25000"/>
                        </a:lnSpc>
                      </a:pPr>
                      <a:r>
                        <a:rPr lang="ru-RU" sz="1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Возраст клиента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Текстовый тип данных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215"/>
                  </a:ext>
                </a:extLst>
              </a:tr>
              <a:tr h="359056">
                <a:tc>
                  <a:txBody>
                    <a:bodyPr/>
                    <a:lstStyle/>
                    <a:p>
                      <a:pPr marL="457200" algn="l">
                        <a:lnSpc>
                          <a:spcPct val="125000"/>
                        </a:lnSpc>
                      </a:pPr>
                      <a:r>
                        <a:rPr lang="en-US" sz="1400" baseline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Tenure</a:t>
                      </a:r>
                      <a:endParaRPr lang="ru-RU" sz="1400" baseline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25000"/>
                        </a:lnSpc>
                      </a:pPr>
                      <a:r>
                        <a:rPr lang="ru-RU" sz="1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Стаж клиента в качестве клиента банка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Текстовый тип данных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512648"/>
                  </a:ext>
                </a:extLst>
              </a:tr>
              <a:tr h="470607">
                <a:tc>
                  <a:txBody>
                    <a:bodyPr/>
                    <a:lstStyle/>
                    <a:p>
                      <a:pPr marL="457200" algn="l">
                        <a:lnSpc>
                          <a:spcPct val="125000"/>
                        </a:lnSpc>
                      </a:pPr>
                      <a:r>
                        <a:rPr lang="en-US" sz="1400" baseline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Balance</a:t>
                      </a:r>
                      <a:endParaRPr lang="ru-RU" sz="1400" baseline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25000"/>
                        </a:lnSpc>
                      </a:pPr>
                      <a:r>
                        <a:rPr lang="ru-RU" sz="1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Остаток денежных средств на счете клиента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Текстовый тип данных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049520"/>
                  </a:ext>
                </a:extLst>
              </a:tr>
              <a:tr h="604821">
                <a:tc>
                  <a:txBody>
                    <a:bodyPr/>
                    <a:lstStyle/>
                    <a:p>
                      <a:pPr marL="457200" algn="l">
                        <a:lnSpc>
                          <a:spcPct val="125000"/>
                        </a:lnSpc>
                      </a:pPr>
                      <a:r>
                        <a:rPr lang="ru-RU" sz="1400" baseline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NumOfProducts</a:t>
                      </a:r>
                      <a:endParaRPr lang="ru-RU" sz="1400" baseline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25000"/>
                        </a:lnSpc>
                      </a:pPr>
                      <a:r>
                        <a:rPr lang="ru-RU" sz="1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Количество приобретенных клиентом банковских продуктов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Текстовый тип данных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55725"/>
                  </a:ext>
                </a:extLst>
              </a:tr>
              <a:tr h="470607">
                <a:tc>
                  <a:txBody>
                    <a:bodyPr/>
                    <a:lstStyle/>
                    <a:p>
                      <a:pPr marL="457200" algn="l">
                        <a:lnSpc>
                          <a:spcPct val="125000"/>
                        </a:lnSpc>
                      </a:pPr>
                      <a:r>
                        <a:rPr lang="en-US" sz="1400" baseline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HasCrCard</a:t>
                      </a:r>
                      <a:endParaRPr lang="ru-RU" sz="1400" baseline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25000"/>
                        </a:lnSpc>
                      </a:pPr>
                      <a:r>
                        <a:rPr lang="ru-RU" sz="1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Наличие у клиента кредитной карты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Текстовый тип данных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237103"/>
                  </a:ext>
                </a:extLst>
              </a:tr>
              <a:tr h="470607">
                <a:tc>
                  <a:txBody>
                    <a:bodyPr/>
                    <a:lstStyle/>
                    <a:p>
                      <a:pPr marL="457200" algn="l">
                        <a:lnSpc>
                          <a:spcPct val="125000"/>
                        </a:lnSpc>
                      </a:pPr>
                      <a:r>
                        <a:rPr lang="en-US" sz="1400" baseline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IsActiveMember</a:t>
                      </a:r>
                      <a:endParaRPr lang="ru-RU" sz="1400" baseline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25000"/>
                        </a:lnSpc>
                      </a:pPr>
                      <a:r>
                        <a:rPr lang="ru-RU" sz="1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Активность клиента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Текстовый тип данных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336569"/>
                  </a:ext>
                </a:extLst>
              </a:tr>
              <a:tr h="470607">
                <a:tc>
                  <a:txBody>
                    <a:bodyPr/>
                    <a:lstStyle/>
                    <a:p>
                      <a:pPr marL="457200" algn="l">
                        <a:lnSpc>
                          <a:spcPct val="125000"/>
                        </a:lnSpc>
                      </a:pPr>
                      <a:r>
                        <a:rPr lang="en-US" sz="1400" baseline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EstimatedSalary</a:t>
                      </a:r>
                      <a:endParaRPr lang="ru-RU" sz="1400" baseline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25000"/>
                        </a:lnSpc>
                      </a:pPr>
                      <a:r>
                        <a:rPr lang="ru-RU" sz="1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Доход клиента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Текстовый тип данных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887010"/>
                  </a:ext>
                </a:extLst>
              </a:tr>
              <a:tr h="236174">
                <a:tc>
                  <a:txBody>
                    <a:bodyPr/>
                    <a:lstStyle/>
                    <a:p>
                      <a:pPr marL="457200" algn="l">
                        <a:lnSpc>
                          <a:spcPct val="125000"/>
                        </a:lnSpc>
                      </a:pPr>
                      <a:r>
                        <a:rPr lang="en-US" sz="1400" baseline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Exited</a:t>
                      </a:r>
                      <a:endParaRPr lang="ru-RU" sz="1400" baseline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25000"/>
                        </a:lnSpc>
                      </a:pPr>
                      <a:r>
                        <a:rPr lang="ru-RU" sz="1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Покинул банк или нет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Текстовый тип данных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13" marR="410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638269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91CF5C88-A03E-4ACF-A88C-27D5ECBA6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0" y="989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72711-4449-441A-9D85-CFCD9AC224D6}"/>
              </a:ext>
            </a:extLst>
          </p:cNvPr>
          <p:cNvSpPr txBox="1"/>
          <p:nvPr/>
        </p:nvSpPr>
        <p:spPr>
          <a:xfrm>
            <a:off x="2354093" y="379312"/>
            <a:ext cx="6245157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450215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Источник данных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Churn for Bank Customers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71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Схема 14">
            <a:extLst>
              <a:ext uri="{FF2B5EF4-FFF2-40B4-BE49-F238E27FC236}">
                <a16:creationId xmlns:a16="http://schemas.microsoft.com/office/drawing/2014/main" id="{B41104CA-0711-49B1-88DF-8C70BEC268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1551026"/>
              </p:ext>
            </p:extLst>
          </p:nvPr>
        </p:nvGraphicFramePr>
        <p:xfrm>
          <a:off x="897386" y="124335"/>
          <a:ext cx="10386700" cy="702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067E87AA-F2A5-42DB-B9B5-3037AABC2A36}"/>
              </a:ext>
            </a:extLst>
          </p:cNvPr>
          <p:cNvGrpSpPr/>
          <p:nvPr/>
        </p:nvGrpSpPr>
        <p:grpSpPr>
          <a:xfrm>
            <a:off x="1113467" y="1356142"/>
            <a:ext cx="10516340" cy="4145715"/>
            <a:chOff x="969145" y="1616846"/>
            <a:chExt cx="10450082" cy="3717379"/>
          </a:xfrm>
        </p:grpSpPr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BA570568-641F-4619-BBEC-F1DD8AD807D4}"/>
                </a:ext>
              </a:extLst>
            </p:cNvPr>
            <p:cNvSpPr/>
            <p:nvPr/>
          </p:nvSpPr>
          <p:spPr>
            <a:xfrm>
              <a:off x="4080851" y="1616846"/>
              <a:ext cx="3711444" cy="813151"/>
            </a:xfrm>
            <a:custGeom>
              <a:avLst/>
              <a:gdLst>
                <a:gd name="connsiteX0" fmla="*/ 0 w 3711444"/>
                <a:gd name="connsiteY0" fmla="*/ 135528 h 813151"/>
                <a:gd name="connsiteX1" fmla="*/ 135528 w 3711444"/>
                <a:gd name="connsiteY1" fmla="*/ 0 h 813151"/>
                <a:gd name="connsiteX2" fmla="*/ 3575916 w 3711444"/>
                <a:gd name="connsiteY2" fmla="*/ 0 h 813151"/>
                <a:gd name="connsiteX3" fmla="*/ 3711444 w 3711444"/>
                <a:gd name="connsiteY3" fmla="*/ 135528 h 813151"/>
                <a:gd name="connsiteX4" fmla="*/ 3711444 w 3711444"/>
                <a:gd name="connsiteY4" fmla="*/ 677623 h 813151"/>
                <a:gd name="connsiteX5" fmla="*/ 3575916 w 3711444"/>
                <a:gd name="connsiteY5" fmla="*/ 813151 h 813151"/>
                <a:gd name="connsiteX6" fmla="*/ 135528 w 3711444"/>
                <a:gd name="connsiteY6" fmla="*/ 813151 h 813151"/>
                <a:gd name="connsiteX7" fmla="*/ 0 w 3711444"/>
                <a:gd name="connsiteY7" fmla="*/ 677623 h 813151"/>
                <a:gd name="connsiteX8" fmla="*/ 0 w 3711444"/>
                <a:gd name="connsiteY8" fmla="*/ 135528 h 81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1444" h="813151">
                  <a:moveTo>
                    <a:pt x="0" y="135528"/>
                  </a:moveTo>
                  <a:cubicBezTo>
                    <a:pt x="0" y="60678"/>
                    <a:pt x="60678" y="0"/>
                    <a:pt x="135528" y="0"/>
                  </a:cubicBezTo>
                  <a:lnTo>
                    <a:pt x="3575916" y="0"/>
                  </a:lnTo>
                  <a:cubicBezTo>
                    <a:pt x="3650766" y="0"/>
                    <a:pt x="3711444" y="60678"/>
                    <a:pt x="3711444" y="135528"/>
                  </a:cubicBezTo>
                  <a:lnTo>
                    <a:pt x="3711444" y="677623"/>
                  </a:lnTo>
                  <a:cubicBezTo>
                    <a:pt x="3711444" y="752473"/>
                    <a:pt x="3650766" y="813151"/>
                    <a:pt x="3575916" y="813151"/>
                  </a:cubicBezTo>
                  <a:lnTo>
                    <a:pt x="135528" y="813151"/>
                  </a:lnTo>
                  <a:cubicBezTo>
                    <a:pt x="60678" y="813151"/>
                    <a:pt x="0" y="752473"/>
                    <a:pt x="0" y="677623"/>
                  </a:cubicBezTo>
                  <a:lnTo>
                    <a:pt x="0" y="135528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8275" tIns="73985" rIns="108275" bIns="7398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800" kern="1200" dirty="0">
                  <a:cs typeface="Times New Roman" panose="02020603050405020304" pitchFamily="18" charset="0"/>
                </a:rPr>
                <a:t>1. Произведена работы с типами данных</a:t>
              </a:r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C6D50A32-B3E5-4183-8DE6-A2D637D11A75}"/>
                </a:ext>
              </a:extLst>
            </p:cNvPr>
            <p:cNvSpPr/>
            <p:nvPr/>
          </p:nvSpPr>
          <p:spPr>
            <a:xfrm>
              <a:off x="4087723" y="2578220"/>
              <a:ext cx="3704572" cy="531268"/>
            </a:xfrm>
            <a:custGeom>
              <a:avLst/>
              <a:gdLst>
                <a:gd name="connsiteX0" fmla="*/ 0 w 3704572"/>
                <a:gd name="connsiteY0" fmla="*/ 88546 h 531268"/>
                <a:gd name="connsiteX1" fmla="*/ 88546 w 3704572"/>
                <a:gd name="connsiteY1" fmla="*/ 0 h 531268"/>
                <a:gd name="connsiteX2" fmla="*/ 3616026 w 3704572"/>
                <a:gd name="connsiteY2" fmla="*/ 0 h 531268"/>
                <a:gd name="connsiteX3" fmla="*/ 3704572 w 3704572"/>
                <a:gd name="connsiteY3" fmla="*/ 88546 h 531268"/>
                <a:gd name="connsiteX4" fmla="*/ 3704572 w 3704572"/>
                <a:gd name="connsiteY4" fmla="*/ 442722 h 531268"/>
                <a:gd name="connsiteX5" fmla="*/ 3616026 w 3704572"/>
                <a:gd name="connsiteY5" fmla="*/ 531268 h 531268"/>
                <a:gd name="connsiteX6" fmla="*/ 88546 w 3704572"/>
                <a:gd name="connsiteY6" fmla="*/ 531268 h 531268"/>
                <a:gd name="connsiteX7" fmla="*/ 0 w 3704572"/>
                <a:gd name="connsiteY7" fmla="*/ 442722 h 531268"/>
                <a:gd name="connsiteX8" fmla="*/ 0 w 3704572"/>
                <a:gd name="connsiteY8" fmla="*/ 88546 h 53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4572" h="531268">
                  <a:moveTo>
                    <a:pt x="0" y="88546"/>
                  </a:moveTo>
                  <a:cubicBezTo>
                    <a:pt x="0" y="39643"/>
                    <a:pt x="39643" y="0"/>
                    <a:pt x="88546" y="0"/>
                  </a:cubicBezTo>
                  <a:lnTo>
                    <a:pt x="3616026" y="0"/>
                  </a:lnTo>
                  <a:cubicBezTo>
                    <a:pt x="3664929" y="0"/>
                    <a:pt x="3704572" y="39643"/>
                    <a:pt x="3704572" y="88546"/>
                  </a:cubicBezTo>
                  <a:lnTo>
                    <a:pt x="3704572" y="442722"/>
                  </a:lnTo>
                  <a:cubicBezTo>
                    <a:pt x="3704572" y="491625"/>
                    <a:pt x="3664929" y="531268"/>
                    <a:pt x="3616026" y="531268"/>
                  </a:cubicBezTo>
                  <a:lnTo>
                    <a:pt x="88546" y="531268"/>
                  </a:lnTo>
                  <a:cubicBezTo>
                    <a:pt x="39643" y="531268"/>
                    <a:pt x="0" y="491625"/>
                    <a:pt x="0" y="442722"/>
                  </a:cubicBezTo>
                  <a:lnTo>
                    <a:pt x="0" y="8854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94514" tIns="60224" rIns="94514" bIns="60224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800" kern="1200" dirty="0">
                  <a:cs typeface="Times New Roman" panose="02020603050405020304" pitchFamily="18" charset="0"/>
                </a:rPr>
                <a:t>2. Созданы дополнительные столбцы:</a:t>
              </a:r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B16B86A6-7545-4E82-9CD3-D9D8311226FA}"/>
                </a:ext>
              </a:extLst>
            </p:cNvPr>
            <p:cNvSpPr/>
            <p:nvPr/>
          </p:nvSpPr>
          <p:spPr>
            <a:xfrm>
              <a:off x="969150" y="3456574"/>
              <a:ext cx="4967423" cy="531268"/>
            </a:xfrm>
            <a:custGeom>
              <a:avLst/>
              <a:gdLst>
                <a:gd name="connsiteX0" fmla="*/ 0 w 4397008"/>
                <a:gd name="connsiteY0" fmla="*/ 81571 h 489418"/>
                <a:gd name="connsiteX1" fmla="*/ 81571 w 4397008"/>
                <a:gd name="connsiteY1" fmla="*/ 0 h 489418"/>
                <a:gd name="connsiteX2" fmla="*/ 4315437 w 4397008"/>
                <a:gd name="connsiteY2" fmla="*/ 0 h 489418"/>
                <a:gd name="connsiteX3" fmla="*/ 4397008 w 4397008"/>
                <a:gd name="connsiteY3" fmla="*/ 81571 h 489418"/>
                <a:gd name="connsiteX4" fmla="*/ 4397008 w 4397008"/>
                <a:gd name="connsiteY4" fmla="*/ 407847 h 489418"/>
                <a:gd name="connsiteX5" fmla="*/ 4315437 w 4397008"/>
                <a:gd name="connsiteY5" fmla="*/ 489418 h 489418"/>
                <a:gd name="connsiteX6" fmla="*/ 81571 w 4397008"/>
                <a:gd name="connsiteY6" fmla="*/ 489418 h 489418"/>
                <a:gd name="connsiteX7" fmla="*/ 0 w 4397008"/>
                <a:gd name="connsiteY7" fmla="*/ 407847 h 489418"/>
                <a:gd name="connsiteX8" fmla="*/ 0 w 4397008"/>
                <a:gd name="connsiteY8" fmla="*/ 81571 h 48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97008" h="489418">
                  <a:moveTo>
                    <a:pt x="0" y="81571"/>
                  </a:moveTo>
                  <a:cubicBezTo>
                    <a:pt x="0" y="36521"/>
                    <a:pt x="36521" y="0"/>
                    <a:pt x="81571" y="0"/>
                  </a:cubicBezTo>
                  <a:lnTo>
                    <a:pt x="4315437" y="0"/>
                  </a:lnTo>
                  <a:cubicBezTo>
                    <a:pt x="4360487" y="0"/>
                    <a:pt x="4397008" y="36521"/>
                    <a:pt x="4397008" y="81571"/>
                  </a:cubicBezTo>
                  <a:lnTo>
                    <a:pt x="4397008" y="407847"/>
                  </a:lnTo>
                  <a:cubicBezTo>
                    <a:pt x="4397008" y="452897"/>
                    <a:pt x="4360487" y="489418"/>
                    <a:pt x="4315437" y="489418"/>
                  </a:cubicBezTo>
                  <a:lnTo>
                    <a:pt x="81571" y="489418"/>
                  </a:lnTo>
                  <a:cubicBezTo>
                    <a:pt x="36521" y="489418"/>
                    <a:pt x="0" y="452897"/>
                    <a:pt x="0" y="407847"/>
                  </a:cubicBezTo>
                  <a:lnTo>
                    <a:pt x="0" y="81571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4851" tIns="54371" rIns="84851" bIns="54371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600" kern="1200" dirty="0">
                  <a:cs typeface="Times New Roman" panose="02020603050405020304" pitchFamily="18" charset="0"/>
                </a:rPr>
                <a:t>для разбивки </a:t>
              </a:r>
              <a:r>
                <a:rPr lang="ru-RU" sz="1600" u="sng" kern="1200" dirty="0">
                  <a:cs typeface="Times New Roman" panose="02020603050405020304" pitchFamily="18" charset="0"/>
                </a:rPr>
                <a:t>по возрастным группам </a:t>
              </a:r>
              <a:endParaRPr lang="ru-RU" sz="1600" kern="1200" dirty="0">
                <a:cs typeface="Times New Roman" panose="02020603050405020304" pitchFamily="18" charset="0"/>
              </a:endParaRPr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3F6FF1C8-D727-42F0-AC7B-108D9043E149}"/>
                </a:ext>
              </a:extLst>
            </p:cNvPr>
            <p:cNvSpPr/>
            <p:nvPr/>
          </p:nvSpPr>
          <p:spPr>
            <a:xfrm>
              <a:off x="6422891" y="4186345"/>
              <a:ext cx="4996336" cy="1141307"/>
            </a:xfrm>
            <a:custGeom>
              <a:avLst/>
              <a:gdLst>
                <a:gd name="connsiteX0" fmla="*/ 0 w 4996336"/>
                <a:gd name="connsiteY0" fmla="*/ 190222 h 1141307"/>
                <a:gd name="connsiteX1" fmla="*/ 190222 w 4996336"/>
                <a:gd name="connsiteY1" fmla="*/ 0 h 1141307"/>
                <a:gd name="connsiteX2" fmla="*/ 4806114 w 4996336"/>
                <a:gd name="connsiteY2" fmla="*/ 0 h 1141307"/>
                <a:gd name="connsiteX3" fmla="*/ 4996336 w 4996336"/>
                <a:gd name="connsiteY3" fmla="*/ 190222 h 1141307"/>
                <a:gd name="connsiteX4" fmla="*/ 4996336 w 4996336"/>
                <a:gd name="connsiteY4" fmla="*/ 951085 h 1141307"/>
                <a:gd name="connsiteX5" fmla="*/ 4806114 w 4996336"/>
                <a:gd name="connsiteY5" fmla="*/ 1141307 h 1141307"/>
                <a:gd name="connsiteX6" fmla="*/ 190222 w 4996336"/>
                <a:gd name="connsiteY6" fmla="*/ 1141307 h 1141307"/>
                <a:gd name="connsiteX7" fmla="*/ 0 w 4996336"/>
                <a:gd name="connsiteY7" fmla="*/ 951085 h 1141307"/>
                <a:gd name="connsiteX8" fmla="*/ 0 w 4996336"/>
                <a:gd name="connsiteY8" fmla="*/ 190222 h 114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96336" h="1141307">
                  <a:moveTo>
                    <a:pt x="0" y="190222"/>
                  </a:moveTo>
                  <a:cubicBezTo>
                    <a:pt x="0" y="85165"/>
                    <a:pt x="85165" y="0"/>
                    <a:pt x="190222" y="0"/>
                  </a:cubicBezTo>
                  <a:lnTo>
                    <a:pt x="4806114" y="0"/>
                  </a:lnTo>
                  <a:cubicBezTo>
                    <a:pt x="4911171" y="0"/>
                    <a:pt x="4996336" y="85165"/>
                    <a:pt x="4996336" y="190222"/>
                  </a:cubicBezTo>
                  <a:lnTo>
                    <a:pt x="4996336" y="951085"/>
                  </a:lnTo>
                  <a:cubicBezTo>
                    <a:pt x="4996336" y="1056142"/>
                    <a:pt x="4911171" y="1141307"/>
                    <a:pt x="4806114" y="1141307"/>
                  </a:cubicBezTo>
                  <a:lnTo>
                    <a:pt x="190222" y="1141307"/>
                  </a:lnTo>
                  <a:cubicBezTo>
                    <a:pt x="85165" y="1141307"/>
                    <a:pt x="0" y="1056142"/>
                    <a:pt x="0" y="951085"/>
                  </a:cubicBezTo>
                  <a:lnTo>
                    <a:pt x="0" y="19022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97624" tIns="76669" rIns="97624" bIns="76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400" i="1" kern="1200" dirty="0">
                  <a:cs typeface="Times New Roman" panose="02020603050405020304" pitchFamily="18" charset="0"/>
                </a:rPr>
                <a:t>4 группы: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400" i="1" kern="1200" dirty="0">
                  <a:cs typeface="Times New Roman" panose="02020603050405020304" pitchFamily="18" charset="0"/>
                </a:rPr>
                <a:t>1) от 0 до 50 тыс,  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400" i="1" kern="1200" dirty="0">
                  <a:cs typeface="Times New Roman" panose="02020603050405020304" pitchFamily="18" charset="0"/>
                </a:rPr>
                <a:t>2) от 50 до 100 тыс,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400" i="1" kern="1200" dirty="0">
                  <a:cs typeface="Times New Roman" panose="02020603050405020304" pitchFamily="18" charset="0"/>
                </a:rPr>
                <a:t> 3) от 100 до 200 тыс;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400" i="1" kern="1200" dirty="0">
                  <a:cs typeface="Times New Roman" panose="02020603050405020304" pitchFamily="18" charset="0"/>
                </a:rPr>
                <a:t>4) больше 200 тыс.</a:t>
              </a:r>
              <a:endParaRPr lang="ru-RU" sz="1400" kern="1200" dirty="0">
                <a:cs typeface="Times New Roman" panose="02020603050405020304" pitchFamily="18" charset="0"/>
              </a:endParaRPr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ABC44595-DC21-48FA-92A5-379619022BF7}"/>
                </a:ext>
              </a:extLst>
            </p:cNvPr>
            <p:cNvSpPr/>
            <p:nvPr/>
          </p:nvSpPr>
          <p:spPr>
            <a:xfrm>
              <a:off x="6581228" y="3413099"/>
              <a:ext cx="4837999" cy="563067"/>
            </a:xfrm>
            <a:custGeom>
              <a:avLst/>
              <a:gdLst>
                <a:gd name="connsiteX0" fmla="*/ 0 w 4798577"/>
                <a:gd name="connsiteY0" fmla="*/ 73434 h 440594"/>
                <a:gd name="connsiteX1" fmla="*/ 73434 w 4798577"/>
                <a:gd name="connsiteY1" fmla="*/ 0 h 440594"/>
                <a:gd name="connsiteX2" fmla="*/ 4725143 w 4798577"/>
                <a:gd name="connsiteY2" fmla="*/ 0 h 440594"/>
                <a:gd name="connsiteX3" fmla="*/ 4798577 w 4798577"/>
                <a:gd name="connsiteY3" fmla="*/ 73434 h 440594"/>
                <a:gd name="connsiteX4" fmla="*/ 4798577 w 4798577"/>
                <a:gd name="connsiteY4" fmla="*/ 367160 h 440594"/>
                <a:gd name="connsiteX5" fmla="*/ 4725143 w 4798577"/>
                <a:gd name="connsiteY5" fmla="*/ 440594 h 440594"/>
                <a:gd name="connsiteX6" fmla="*/ 73434 w 4798577"/>
                <a:gd name="connsiteY6" fmla="*/ 440594 h 440594"/>
                <a:gd name="connsiteX7" fmla="*/ 0 w 4798577"/>
                <a:gd name="connsiteY7" fmla="*/ 367160 h 440594"/>
                <a:gd name="connsiteX8" fmla="*/ 0 w 4798577"/>
                <a:gd name="connsiteY8" fmla="*/ 73434 h 44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98577" h="440594">
                  <a:moveTo>
                    <a:pt x="0" y="73434"/>
                  </a:moveTo>
                  <a:cubicBezTo>
                    <a:pt x="0" y="32878"/>
                    <a:pt x="32878" y="0"/>
                    <a:pt x="73434" y="0"/>
                  </a:cubicBezTo>
                  <a:lnTo>
                    <a:pt x="4725143" y="0"/>
                  </a:lnTo>
                  <a:cubicBezTo>
                    <a:pt x="4765699" y="0"/>
                    <a:pt x="4798577" y="32878"/>
                    <a:pt x="4798577" y="73434"/>
                  </a:cubicBezTo>
                  <a:lnTo>
                    <a:pt x="4798577" y="367160"/>
                  </a:lnTo>
                  <a:cubicBezTo>
                    <a:pt x="4798577" y="407716"/>
                    <a:pt x="4765699" y="440594"/>
                    <a:pt x="4725143" y="440594"/>
                  </a:cubicBezTo>
                  <a:lnTo>
                    <a:pt x="73434" y="440594"/>
                  </a:lnTo>
                  <a:cubicBezTo>
                    <a:pt x="32878" y="440594"/>
                    <a:pt x="0" y="407716"/>
                    <a:pt x="0" y="367160"/>
                  </a:cubicBezTo>
                  <a:lnTo>
                    <a:pt x="0" y="7343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2468" tIns="51988" rIns="82468" bIns="51988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600" kern="1200" dirty="0">
                  <a:cs typeface="Times New Roman" panose="02020603050405020304" pitchFamily="18" charset="0"/>
                </a:rPr>
                <a:t>для разбивки </a:t>
              </a:r>
              <a:r>
                <a:rPr lang="ru-RU" sz="1600" u="sng" kern="1200" dirty="0">
                  <a:cs typeface="Times New Roman" panose="02020603050405020304" pitchFamily="18" charset="0"/>
                </a:rPr>
                <a:t>по размеру баланса </a:t>
              </a:r>
              <a:endParaRPr lang="ru-RU" sz="1600" kern="1200" dirty="0">
                <a:cs typeface="Times New Roman" panose="02020603050405020304" pitchFamily="18" charset="0"/>
              </a:endParaRPr>
            </a:p>
          </p:txBody>
        </p:sp>
        <p:sp>
          <p:nvSpPr>
            <p:cNvPr id="14" name="Полилиния: фигура 13">
              <a:extLst>
                <a:ext uri="{FF2B5EF4-FFF2-40B4-BE49-F238E27FC236}">
                  <a16:creationId xmlns:a16="http://schemas.microsoft.com/office/drawing/2014/main" id="{4C940F94-06F7-4434-880F-6411B8DEBCD6}"/>
                </a:ext>
              </a:extLst>
            </p:cNvPr>
            <p:cNvSpPr/>
            <p:nvPr/>
          </p:nvSpPr>
          <p:spPr>
            <a:xfrm>
              <a:off x="969145" y="4192918"/>
              <a:ext cx="4967428" cy="1141307"/>
            </a:xfrm>
            <a:custGeom>
              <a:avLst/>
              <a:gdLst>
                <a:gd name="connsiteX0" fmla="*/ 0 w 4967428"/>
                <a:gd name="connsiteY0" fmla="*/ 190222 h 1141307"/>
                <a:gd name="connsiteX1" fmla="*/ 190222 w 4967428"/>
                <a:gd name="connsiteY1" fmla="*/ 0 h 1141307"/>
                <a:gd name="connsiteX2" fmla="*/ 4777206 w 4967428"/>
                <a:gd name="connsiteY2" fmla="*/ 0 h 1141307"/>
                <a:gd name="connsiteX3" fmla="*/ 4967428 w 4967428"/>
                <a:gd name="connsiteY3" fmla="*/ 190222 h 1141307"/>
                <a:gd name="connsiteX4" fmla="*/ 4967428 w 4967428"/>
                <a:gd name="connsiteY4" fmla="*/ 951085 h 1141307"/>
                <a:gd name="connsiteX5" fmla="*/ 4777206 w 4967428"/>
                <a:gd name="connsiteY5" fmla="*/ 1141307 h 1141307"/>
                <a:gd name="connsiteX6" fmla="*/ 190222 w 4967428"/>
                <a:gd name="connsiteY6" fmla="*/ 1141307 h 1141307"/>
                <a:gd name="connsiteX7" fmla="*/ 0 w 4967428"/>
                <a:gd name="connsiteY7" fmla="*/ 951085 h 1141307"/>
                <a:gd name="connsiteX8" fmla="*/ 0 w 4967428"/>
                <a:gd name="connsiteY8" fmla="*/ 190222 h 114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67428" h="1141307">
                  <a:moveTo>
                    <a:pt x="0" y="190222"/>
                  </a:moveTo>
                  <a:cubicBezTo>
                    <a:pt x="0" y="85165"/>
                    <a:pt x="85165" y="0"/>
                    <a:pt x="190222" y="0"/>
                  </a:cubicBezTo>
                  <a:lnTo>
                    <a:pt x="4777206" y="0"/>
                  </a:lnTo>
                  <a:cubicBezTo>
                    <a:pt x="4882263" y="0"/>
                    <a:pt x="4967428" y="85165"/>
                    <a:pt x="4967428" y="190222"/>
                  </a:cubicBezTo>
                  <a:lnTo>
                    <a:pt x="4967428" y="951085"/>
                  </a:lnTo>
                  <a:cubicBezTo>
                    <a:pt x="4967428" y="1056142"/>
                    <a:pt x="4882263" y="1141307"/>
                    <a:pt x="4777206" y="1141307"/>
                  </a:cubicBezTo>
                  <a:lnTo>
                    <a:pt x="190222" y="1141307"/>
                  </a:lnTo>
                  <a:cubicBezTo>
                    <a:pt x="85165" y="1141307"/>
                    <a:pt x="0" y="1056142"/>
                    <a:pt x="0" y="951085"/>
                  </a:cubicBezTo>
                  <a:lnTo>
                    <a:pt x="0" y="19022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1434" tIns="78574" rIns="101434" bIns="78574" numCol="1" spcCol="127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ru-RU" sz="1200" i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400" i="1" kern="1200" dirty="0">
                  <a:cs typeface="Times New Roman" panose="02020603050405020304" pitchFamily="18" charset="0"/>
                </a:rPr>
                <a:t>4 группы:</a:t>
              </a:r>
              <a:endParaRPr lang="ru-RU" sz="1400" kern="1200" dirty="0">
                <a:cs typeface="Times New Roman" panose="02020603050405020304" pitchFamily="18" charset="0"/>
              </a:endParaRPr>
            </a:p>
            <a:p>
              <a:pPr marL="0" marR="0" lvl="0" indent="0" algn="ctr" defTabSz="3556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400" i="1" kern="1200" dirty="0">
                  <a:cs typeface="Times New Roman" panose="02020603050405020304" pitchFamily="18" charset="0"/>
                </a:rPr>
                <a:t>1) 18-25 – студенты, начинающие специалисты; </a:t>
              </a:r>
            </a:p>
            <a:p>
              <a:pPr marL="0" marR="0" lvl="0" indent="0" algn="ctr" defTabSz="3556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400" i="1" kern="1200" dirty="0">
                  <a:cs typeface="Times New Roman" panose="02020603050405020304" pitchFamily="18" charset="0"/>
                </a:rPr>
                <a:t>2) 26-39 – молодые семьи; </a:t>
              </a:r>
            </a:p>
            <a:p>
              <a:pPr marL="0" marR="0" lvl="0" indent="0" algn="ctr" defTabSz="3556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400" i="1" kern="1200" dirty="0">
                  <a:cs typeface="Times New Roman" panose="02020603050405020304" pitchFamily="18" charset="0"/>
                </a:rPr>
                <a:t>3) 40-59 – люди с большей финансовой свободой; </a:t>
              </a:r>
            </a:p>
            <a:p>
              <a:pPr marL="0" marR="0" lvl="0" indent="0" algn="ctr" defTabSz="3556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400" i="1" kern="1200" dirty="0">
                  <a:cs typeface="Times New Roman" panose="02020603050405020304" pitchFamily="18" charset="0"/>
                </a:rPr>
                <a:t>4)старше 60 - пенсионеры и предпенсионеры</a:t>
              </a:r>
              <a:endParaRPr lang="ru-RU" sz="1400" kern="1200" dirty="0">
                <a:cs typeface="Times New Roman" panose="02020603050405020304" pitchFamily="18" charset="0"/>
              </a:endParaRPr>
            </a:p>
            <a:p>
              <a:pPr marL="0" marR="0" lvl="0" indent="0" algn="ctr" defTabSz="3556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lang="ru-RU" sz="500" kern="1200" dirty="0"/>
            </a:p>
            <a:p>
              <a:pPr marL="0" marR="0" lvl="0" indent="0" algn="ctr" defTabSz="3556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lang="ru-RU" sz="500" kern="1200" dirty="0"/>
            </a:p>
            <a:p>
              <a:pPr marL="0"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ru-RU" sz="500" kern="1200" dirty="0"/>
            </a:p>
          </p:txBody>
        </p:sp>
      </p:grp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DEF80C94-ADC9-4C36-A397-535C8EE35079}"/>
              </a:ext>
            </a:extLst>
          </p:cNvPr>
          <p:cNvSpPr/>
          <p:nvPr/>
        </p:nvSpPr>
        <p:spPr>
          <a:xfrm>
            <a:off x="4423238" y="3010200"/>
            <a:ext cx="516509" cy="4082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ACEE7BFA-CD42-41B8-8269-8561A6BBBB35}"/>
              </a:ext>
            </a:extLst>
          </p:cNvPr>
          <p:cNvSpPr/>
          <p:nvPr/>
        </p:nvSpPr>
        <p:spPr>
          <a:xfrm>
            <a:off x="7282072" y="3025268"/>
            <a:ext cx="516509" cy="4082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C139E-0CF7-45C7-B209-D671A464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2747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4000" b="1" dirty="0">
                <a:solidFill>
                  <a:srgbClr val="0070C0"/>
                </a:solidFill>
                <a:cs typeface="Times New Roman" panose="02020603050405020304" pitchFamily="18" charset="0"/>
              </a:rPr>
              <a:t>Описание проведенного исследования</a:t>
            </a:r>
            <a:b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C15CCB-1771-4C36-8262-6B265BE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2474" y="4199137"/>
            <a:ext cx="870011" cy="568172"/>
          </a:xfrm>
        </p:spPr>
        <p:txBody>
          <a:bodyPr/>
          <a:lstStyle/>
          <a:p>
            <a:r>
              <a:rPr lang="ru-RU" dirty="0"/>
              <a:t>1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A6E23C9D-03CC-40D5-B01B-AE6391832F9C}"/>
              </a:ext>
            </a:extLst>
          </p:cNvPr>
          <p:cNvSpPr/>
          <p:nvPr/>
        </p:nvSpPr>
        <p:spPr>
          <a:xfrm>
            <a:off x="8558075" y="3719744"/>
            <a:ext cx="2139518" cy="2032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ru-RU" sz="36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7181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8022</TotalTime>
  <Words>1335</Words>
  <Application>Microsoft Office PowerPoint</Application>
  <PresentationFormat>Широкоэкранный</PresentationFormat>
  <Paragraphs>217</Paragraphs>
  <Slides>18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Тема Office</vt:lpstr>
      <vt:lpstr>Презентация PowerPoint</vt:lpstr>
      <vt:lpstr>Описание бизнес-задач,  стейкхолдеров отчета, гипотез и метрик </vt:lpstr>
      <vt:lpstr>Презентация PowerPoint</vt:lpstr>
      <vt:lpstr>Презентация PowerPoint</vt:lpstr>
      <vt:lpstr>Презентация PowerPoint</vt:lpstr>
      <vt:lpstr>Описание данных,  их предобработка  </vt:lpstr>
      <vt:lpstr>Презентация PowerPoint</vt:lpstr>
      <vt:lpstr>Презентация PowerPoint</vt:lpstr>
      <vt:lpstr>Описание проведенного исследования  </vt:lpstr>
      <vt:lpstr>Презентация PowerPoint</vt:lpstr>
      <vt:lpstr>Презентация PowerPoint</vt:lpstr>
      <vt:lpstr>Дизайн решения (структура отчёта)  </vt:lpstr>
      <vt:lpstr>Презентация PowerPoint</vt:lpstr>
      <vt:lpstr>Выводы и рекомендации 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оттока клиентов банка (поиск инсайтов, составление рекомендаций стейкхолдерам, построение дашборда)</dc:title>
  <dc:creator>Viktoria</dc:creator>
  <cp:lastModifiedBy>Viktoria</cp:lastModifiedBy>
  <cp:revision>63</cp:revision>
  <dcterms:created xsi:type="dcterms:W3CDTF">2023-08-16T17:31:27Z</dcterms:created>
  <dcterms:modified xsi:type="dcterms:W3CDTF">2023-08-23T04:03:40Z</dcterms:modified>
</cp:coreProperties>
</file>