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308" r:id="rId6"/>
    <p:sldId id="310" r:id="rId7"/>
    <p:sldId id="311" r:id="rId8"/>
    <p:sldId id="312" r:id="rId9"/>
    <p:sldId id="313" r:id="rId10"/>
    <p:sldId id="316" r:id="rId11"/>
    <p:sldId id="317" r:id="rId12"/>
    <p:sldId id="320" r:id="rId13"/>
    <p:sldId id="318" r:id="rId14"/>
    <p:sldId id="319" r:id="rId15"/>
    <p:sldId id="309" r:id="rId1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111" d="100"/>
          <a:sy n="111" d="100"/>
        </p:scale>
        <p:origin x="534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09/05/2025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09/05/2025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JCRLfac3G4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>
          <a:xfrm>
            <a:off x="4606076" y="0"/>
            <a:ext cx="7585924" cy="5949573"/>
          </a:xfr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53" y="3976778"/>
            <a:ext cx="3864930" cy="802246"/>
          </a:xfrm>
        </p:spPr>
        <p:txBody>
          <a:bodyPr>
            <a:noAutofit/>
          </a:bodyPr>
          <a:lstStyle/>
          <a:p>
            <a:pPr algn="ctr"/>
            <a:r>
              <a:rPr lang="pt-BR" sz="2100" dirty="0"/>
              <a:t>Análise de Sentimentos Aplicada aos Comentários de Vídeos no YouTube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1D5C126-3405-4D6E-8208-09738B1C40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023" y="5215395"/>
            <a:ext cx="4103989" cy="1276365"/>
          </a:xfrm>
        </p:spPr>
        <p:txBody>
          <a:bodyPr/>
          <a:lstStyle/>
          <a:p>
            <a:r>
              <a:rPr lang="pt-BR" dirty="0"/>
              <a:t>Unidade Curricular: PLN</a:t>
            </a:r>
          </a:p>
          <a:p>
            <a:r>
              <a:rPr lang="pt-BR" dirty="0" err="1"/>
              <a:t>Profº</a:t>
            </a:r>
            <a:r>
              <a:rPr lang="pt-BR" dirty="0"/>
              <a:t> </a:t>
            </a:r>
            <a:r>
              <a:rPr lang="pt-BR" dirty="0" err="1"/>
              <a:t>Cloves</a:t>
            </a:r>
            <a:r>
              <a:rPr lang="pt-BR" dirty="0"/>
              <a:t> Rocha</a:t>
            </a:r>
          </a:p>
          <a:p>
            <a:r>
              <a:rPr lang="pt-BR" sz="1300" dirty="0"/>
              <a:t>Equipe: </a:t>
            </a:r>
            <a:br>
              <a:rPr lang="pt-BR" sz="1300" dirty="0"/>
            </a:br>
            <a:r>
              <a:rPr lang="pt-BR" sz="1300" dirty="0" err="1"/>
              <a:t>Anizio</a:t>
            </a:r>
            <a:r>
              <a:rPr lang="pt-BR" sz="1300" dirty="0"/>
              <a:t> Neto, Gentil Ribeiro, Ivan Filho e Vinicius Gomes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81A71F-5199-7179-2E60-0002D0383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Análise de Sentimentos dos Comentários de Vídeos no YouTube</a:t>
            </a: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67429AA-873B-4935-1108-26A4C621C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4F62D0-295B-FC03-45D5-5153F8A8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Visualização dos Resultados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A908380-E316-063A-6881-C7FDC0EF1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8A81AFEE-8E71-AF4D-72A2-17313DCC6CF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C0D4067A-8698-28F1-681A-855E6909F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98361"/>
            <a:ext cx="5183188" cy="417908"/>
          </a:xfrm>
        </p:spPr>
        <p:txBody>
          <a:bodyPr/>
          <a:lstStyle/>
          <a:p>
            <a:pPr algn="ctr"/>
            <a:r>
              <a:rPr lang="pt-BR" b="0" dirty="0">
                <a:solidFill>
                  <a:schemeClr val="tx1"/>
                </a:solidFill>
              </a:rPr>
              <a:t>Nuvem de Palavras</a:t>
            </a:r>
          </a:p>
        </p:txBody>
      </p:sp>
      <p:pic>
        <p:nvPicPr>
          <p:cNvPr id="16" name="Espaço Reservado para Conteúdo 15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5EE17C2E-1EF1-ECCB-7F6B-B7639CE4463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94427" y="2334838"/>
            <a:ext cx="5519094" cy="27595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B64DEA-B3B6-AFF6-BE7D-02A37F836D56}"/>
              </a:ext>
            </a:extLst>
          </p:cNvPr>
          <p:cNvSpPr txBox="1"/>
          <p:nvPr/>
        </p:nvSpPr>
        <p:spPr>
          <a:xfrm>
            <a:off x="2303252" y="6103206"/>
            <a:ext cx="83630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Link do Vídeo: </a:t>
            </a:r>
            <a:r>
              <a:rPr lang="pt-BR" sz="1400" dirty="0">
                <a:hlinkClick r:id="rId3"/>
              </a:rPr>
              <a:t>https://www.youtube.com/watch?v=mJCRLfac3G4</a:t>
            </a:r>
            <a:r>
              <a:rPr lang="pt-BR" sz="1400" dirty="0"/>
              <a:t>  </a:t>
            </a:r>
            <a:endParaRPr lang="pt-BR" sz="1400" b="0" dirty="0"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  <p:pic>
        <p:nvPicPr>
          <p:cNvPr id="10" name="Imagem 9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D3BEA3AF-3DA9-7D97-8D3D-F8D1D0863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90" y="1878111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5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FC364C2B-EF32-53BF-FF81-CD3AD4F3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E6E0F37F-6A25-D0EC-6DF3-AC2A505D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B5D0FAB-2AEF-A4D4-7276-94C9DF182201}"/>
              </a:ext>
            </a:extLst>
          </p:cNvPr>
          <p:cNvSpPr txBox="1"/>
          <p:nvPr/>
        </p:nvSpPr>
        <p:spPr>
          <a:xfrm>
            <a:off x="838200" y="2690336"/>
            <a:ext cx="7563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sistema se mostrou funcional para classificar sentimentos com base em palavras-chave e padrões emocionais simples.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léxico adaptado ao português e enriquecido com variações e expressões da internet aumentou a acurácia das classificações.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63D1DE-11DD-F080-5AA3-CA077D216193}"/>
              </a:ext>
            </a:extLst>
          </p:cNvPr>
          <p:cNvSpPr txBox="1"/>
          <p:nvPr/>
        </p:nvSpPr>
        <p:spPr>
          <a:xfrm>
            <a:off x="838200" y="2029613"/>
            <a:ext cx="30968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104C97E-A10A-8CCA-6902-CBE70989D4A2}"/>
              </a:ext>
            </a:extLst>
          </p:cNvPr>
          <p:cNvSpPr txBox="1"/>
          <p:nvPr/>
        </p:nvSpPr>
        <p:spPr>
          <a:xfrm>
            <a:off x="838200" y="4463477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Limitações</a:t>
            </a:r>
            <a:r>
              <a:rPr lang="pt-B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Ambiguidade semântica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Sarcasmo e ironia ainda não detectados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BAE5989-C001-2304-BF77-BE7875C17B9B}"/>
              </a:ext>
            </a:extLst>
          </p:cNvPr>
          <p:cNvSpPr txBox="1"/>
          <p:nvPr/>
        </p:nvSpPr>
        <p:spPr>
          <a:xfrm>
            <a:off x="5254926" y="4463477"/>
            <a:ext cx="60988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Futuras melhorias: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Implementar modelos com machine learning supervisionado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Integrar visualizações interativas via Streamlit ou Power BI</a:t>
            </a:r>
          </a:p>
        </p:txBody>
      </p:sp>
    </p:spTree>
    <p:extLst>
      <p:ext uri="{BB962C8B-B14F-4D97-AF65-F5344CB8AC3E}">
        <p14:creationId xmlns:p14="http://schemas.microsoft.com/office/powerpoint/2010/main" val="379770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98A530-F015-6811-B766-8D174D879DFF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pic>
        <p:nvPicPr>
          <p:cNvPr id="9" name="Espaço Reservado para Imagem 8" descr="Carro estacionado na rua em frente a água&#10;&#10;O conteúdo gerado por IA pode estar incorreto.">
            <a:extLst>
              <a:ext uri="{FF2B5EF4-FFF2-40B4-BE49-F238E27FC236}">
                <a16:creationId xmlns:a16="http://schemas.microsoft.com/office/drawing/2014/main" id="{8BEC1DEF-BAF1-6069-17E2-B2B33FEB73CF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11279" r="11279"/>
          <a:stretch>
            <a:fillRect/>
          </a:stretch>
        </p:blipFill>
        <p:spPr/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A8C044-AF2F-1AE5-C5F7-14F1B06F86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dirty="0"/>
              <a:t>Obrigado pela atenção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7C6E2F-3F59-D5F2-7863-46EEE578A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253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838200" y="2593211"/>
            <a:ext cx="7661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geral:</a:t>
            </a:r>
            <a:r>
              <a:rPr lang="pt-BR" dirty="0"/>
              <a:t> Apresentar a construção de um sistema para análise de sentimentos dos comentários de um vídeo do YouTube.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 utilizadas:</a:t>
            </a:r>
            <a:r>
              <a:rPr lang="pt-BR" dirty="0"/>
              <a:t> API do YouTube, Python, NLTK, pandas, léxico customizado.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Resultados esperados:</a:t>
            </a:r>
            <a:r>
              <a:rPr lang="pt-BR" dirty="0"/>
              <a:t> Classificar os comentários como </a:t>
            </a:r>
            <a:r>
              <a:rPr lang="pt-BR" i="1" dirty="0"/>
              <a:t>positivos</a:t>
            </a:r>
            <a:r>
              <a:rPr lang="pt-BR" dirty="0"/>
              <a:t>, </a:t>
            </a:r>
            <a:r>
              <a:rPr lang="pt-BR" i="1" dirty="0"/>
              <a:t>negativos</a:t>
            </a:r>
            <a:r>
              <a:rPr lang="pt-BR" dirty="0"/>
              <a:t> ou </a:t>
            </a:r>
            <a:r>
              <a:rPr lang="pt-BR" i="1" dirty="0"/>
              <a:t>neutros</a:t>
            </a:r>
            <a:r>
              <a:rPr lang="pt-BR" dirty="0"/>
              <a:t> e visualizar a percepção geral dos usuários sobre o vídeo.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pic>
        <p:nvPicPr>
          <p:cNvPr id="2050" name="Picture 2" descr="Youtube, logo icon - Free download on Iconfinder">
            <a:extLst>
              <a:ext uri="{FF2B5EF4-FFF2-40B4-BE49-F238E27FC236}">
                <a16:creationId xmlns:a16="http://schemas.microsoft.com/office/drawing/2014/main" id="{28B38BBE-3A90-6E8A-ECA2-1E014F185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401" y="3163142"/>
            <a:ext cx="1496946" cy="140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oji Neutro Negativo Positivo PNG Images | Vetores E Arquivos PSD |  Download Grátis Em Pngtree">
            <a:extLst>
              <a:ext uri="{FF2B5EF4-FFF2-40B4-BE49-F238E27FC236}">
                <a16:creationId xmlns:a16="http://schemas.microsoft.com/office/drawing/2014/main" id="{14599BE1-3CA8-9266-D968-279ADAE87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641" y="3950883"/>
            <a:ext cx="2568467" cy="256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Python (60 Hours)">
            <a:extLst>
              <a:ext uri="{FF2B5EF4-FFF2-40B4-BE49-F238E27FC236}">
                <a16:creationId xmlns:a16="http://schemas.microsoft.com/office/drawing/2014/main" id="{D0AAD2EA-3898-3470-7837-B491F4D0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6608" y="1974608"/>
            <a:ext cx="1188534" cy="118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– Wikipedia">
            <a:extLst>
              <a:ext uri="{FF2B5EF4-FFF2-40B4-BE49-F238E27FC236}">
                <a16:creationId xmlns:a16="http://schemas.microsoft.com/office/drawing/2014/main" id="{89335881-F83E-6CB4-977D-02574B9A6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03" y="5357300"/>
            <a:ext cx="28575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A4D018F-B459-4514-9FEC-81B37929304E}"/>
              </a:ext>
            </a:extLst>
          </p:cNvPr>
          <p:cNvSpPr txBox="1"/>
          <p:nvPr/>
        </p:nvSpPr>
        <p:spPr>
          <a:xfrm>
            <a:off x="838200" y="1708200"/>
            <a:ext cx="48811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Resumo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54B8077-8878-D0A2-FC37-A244B443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72F009D8-3C8C-B2AF-7D20-360EF5D9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A900D3-47A7-C18B-633D-960F4D374FF6}"/>
              </a:ext>
            </a:extLst>
          </p:cNvPr>
          <p:cNvSpPr txBox="1"/>
          <p:nvPr/>
        </p:nvSpPr>
        <p:spPr>
          <a:xfrm>
            <a:off x="838199" y="2614149"/>
            <a:ext cx="76615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impacto das opiniões nas redes sociais.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relevância da mineração de sentimentos no YouTube, uma das maiores plataformas de vídeo e comentários da internet.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A dificuldade de interpretar manualmente milhares de comentários: necessidade de automação.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uso de análises subjetivas como ferramenta para insights de marketing, UX e engajamento.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DEAA64-6DEC-717A-7818-AFEA85AC0E34}"/>
              </a:ext>
            </a:extLst>
          </p:cNvPr>
          <p:cNvSpPr txBox="1"/>
          <p:nvPr/>
        </p:nvSpPr>
        <p:spPr>
          <a:xfrm>
            <a:off x="838199" y="1946880"/>
            <a:ext cx="488111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Contextualização e Motivação</a:t>
            </a:r>
          </a:p>
          <a:p>
            <a:endParaRPr lang="pt-BR" dirty="0"/>
          </a:p>
        </p:txBody>
      </p:sp>
      <p:pic>
        <p:nvPicPr>
          <p:cNvPr id="2050" name="Picture 2" descr="Mineração de Dados: o que é, como funciona e cases reais">
            <a:extLst>
              <a:ext uri="{FF2B5EF4-FFF2-40B4-BE49-F238E27FC236}">
                <a16:creationId xmlns:a16="http://schemas.microsoft.com/office/drawing/2014/main" id="{A4679B5D-DC03-7CAD-AEAA-7FB0EF4E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16" y="3102621"/>
            <a:ext cx="3373274" cy="18974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38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F5C8063-8C41-B972-7CDA-9A6E0558D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17B97A4A-B87A-1665-3393-D715EDC7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255FB9-8B84-16D1-CD10-75B570F170CF}"/>
              </a:ext>
            </a:extLst>
          </p:cNvPr>
          <p:cNvSpPr txBox="1"/>
          <p:nvPr/>
        </p:nvSpPr>
        <p:spPr>
          <a:xfrm>
            <a:off x="838200" y="2782669"/>
            <a:ext cx="7569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Desenvolver uma aplicação em Python capaz de extrair, processar e classificar sentimentos dos comentários de um vídeo específico no YouTube.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0FE84EF-F9FD-C774-841F-24BBEAE40848}"/>
              </a:ext>
            </a:extLst>
          </p:cNvPr>
          <p:cNvSpPr txBox="1"/>
          <p:nvPr/>
        </p:nvSpPr>
        <p:spPr>
          <a:xfrm>
            <a:off x="838200" y="2009955"/>
            <a:ext cx="3830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Objetivo do Trabalho</a:t>
            </a:r>
          </a:p>
        </p:txBody>
      </p:sp>
    </p:spTree>
    <p:extLst>
      <p:ext uri="{BB962C8B-B14F-4D97-AF65-F5344CB8AC3E}">
        <p14:creationId xmlns:p14="http://schemas.microsoft.com/office/powerpoint/2010/main" val="173291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06240827-2F3A-5785-BB5E-1EE47BEDC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EEBF79-7130-ACD4-1C23-F622D31AB151}"/>
              </a:ext>
            </a:extLst>
          </p:cNvPr>
          <p:cNvSpPr txBox="1"/>
          <p:nvPr/>
        </p:nvSpPr>
        <p:spPr>
          <a:xfrm>
            <a:off x="838200" y="2871015"/>
            <a:ext cx="76846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Extrair comentários automaticamente da API do YouTube.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Pré-processar o texto, remover ruído e normalizar palavras.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Classificar os comentários com base em um léxico expandido (incluindo emojis, gírias, variações e sentimentos).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Exibir estatísticas de distribuição dos sentimentos para análise final.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B8EA7B8F-B759-FD60-A513-6073BD33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6C9CC33-671F-A599-AB00-76986EF4112A}"/>
              </a:ext>
            </a:extLst>
          </p:cNvPr>
          <p:cNvSpPr txBox="1"/>
          <p:nvPr/>
        </p:nvSpPr>
        <p:spPr>
          <a:xfrm>
            <a:off x="838200" y="2027207"/>
            <a:ext cx="4061604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Funcionamento da Aplicação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0625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0941338-6FCE-298C-CD7B-2276EC63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/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71F0C62-7534-4D4C-CF8C-C84290319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3100" b="1" kern="1200" dirty="0">
                <a:latin typeface="+mj-lt"/>
                <a:ea typeface="+mj-ea"/>
                <a:cs typeface="+mj-cs"/>
              </a:rPr>
              <a:t>Análise de Sentimentos Aplicada aos Comentários de Vídeos no YouTube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84D44E-4ED5-3981-9BFA-EAF93C5EF852}"/>
              </a:ext>
            </a:extLst>
          </p:cNvPr>
          <p:cNvSpPr txBox="1"/>
          <p:nvPr/>
        </p:nvSpPr>
        <p:spPr>
          <a:xfrm>
            <a:off x="838200" y="1825625"/>
            <a:ext cx="4208253" cy="4086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500" b="1" dirty="0"/>
              <a:t>Arquitetura do Sistema</a:t>
            </a:r>
          </a:p>
        </p:txBody>
      </p:sp>
      <p:pic>
        <p:nvPicPr>
          <p:cNvPr id="12" name="Imagem 11" descr="Diagrama&#10;&#10;O conteúdo gerado por IA pode estar incorreto.">
            <a:extLst>
              <a:ext uri="{FF2B5EF4-FFF2-40B4-BE49-F238E27FC236}">
                <a16:creationId xmlns:a16="http://schemas.microsoft.com/office/drawing/2014/main" id="{E7AA9B52-1801-E041-97B1-C25227792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7956" y="2274982"/>
            <a:ext cx="3196087" cy="41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09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60572-F593-E3AB-EE69-59F4D0A1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E3F72EC8-6425-1949-8551-15123025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813A30-446F-AB0D-566B-9F7D56AAB8EE}"/>
              </a:ext>
            </a:extLst>
          </p:cNvPr>
          <p:cNvSpPr txBox="1"/>
          <p:nvPr/>
        </p:nvSpPr>
        <p:spPr>
          <a:xfrm>
            <a:off x="838200" y="2871015"/>
            <a:ext cx="76846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Extração de até 300 comentários do vídeo analisado.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Exibição do número de comentários classificados como </a:t>
            </a:r>
            <a:r>
              <a:rPr lang="pt-BR" b="1" dirty="0"/>
              <a:t>Positivos</a:t>
            </a:r>
            <a:r>
              <a:rPr lang="pt-BR" dirty="0"/>
              <a:t>, </a:t>
            </a:r>
            <a:r>
              <a:rPr lang="pt-BR" b="1" dirty="0"/>
              <a:t>Negativos</a:t>
            </a:r>
            <a:r>
              <a:rPr lang="pt-BR" dirty="0"/>
              <a:t> e </a:t>
            </a:r>
            <a:r>
              <a:rPr lang="pt-BR" b="1" dirty="0"/>
              <a:t>Neutros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 de comentários reais com classificação (trecho de saída do código).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1E695F64-7B05-2755-F78E-9EB79CD99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711906" cy="945498"/>
          </a:xfrm>
        </p:spPr>
        <p:txBody>
          <a:bodyPr>
            <a:normAutofit fontScale="90000"/>
          </a:bodyPr>
          <a:lstStyle/>
          <a:p>
            <a:r>
              <a:rPr lang="pt-BR" sz="4000" dirty="0"/>
              <a:t>Análise de Sentimentos Aplicada aos Comentários de Vídeos no YouTube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6A4810-4FE0-F979-4063-7F96BB5B6665}"/>
              </a:ext>
            </a:extLst>
          </p:cNvPr>
          <p:cNvSpPr txBox="1"/>
          <p:nvPr/>
        </p:nvSpPr>
        <p:spPr>
          <a:xfrm>
            <a:off x="838200" y="2027207"/>
            <a:ext cx="406160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b="1" dirty="0"/>
              <a:t>AVALIAÇÃO DO SISTEMA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205C443-2FE0-334C-203A-68BB699F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582" y="4898210"/>
            <a:ext cx="782101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9C25DC7-9F5A-74E1-204D-7B21768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567269-769A-245B-498A-5A04344588F5}"/>
              </a:ext>
            </a:extLst>
          </p:cNvPr>
          <p:cNvSpPr txBox="1">
            <a:spLocks/>
          </p:cNvSpPr>
          <p:nvPr/>
        </p:nvSpPr>
        <p:spPr>
          <a:xfrm>
            <a:off x="2994804" y="2166335"/>
            <a:ext cx="6202392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dirty="0"/>
              <a:t>Análise de Sentimentos em Comentários do YouTube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5ECE53D-5E8E-00A7-011A-E714D15DD278}"/>
              </a:ext>
            </a:extLst>
          </p:cNvPr>
          <p:cNvSpPr txBox="1"/>
          <p:nvPr/>
        </p:nvSpPr>
        <p:spPr>
          <a:xfrm>
            <a:off x="2994804" y="3636360"/>
            <a:ext cx="6202392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600" dirty="0">
                <a:solidFill>
                  <a:schemeClr val="bg1">
                    <a:lumMod val="50000"/>
                  </a:schemeClr>
                </a:solidFill>
              </a:rPr>
              <a:t>Processamento de Linguagem Natural com Python e API do YouTube</a:t>
            </a:r>
          </a:p>
        </p:txBody>
      </p:sp>
    </p:spTree>
    <p:extLst>
      <p:ext uri="{BB962C8B-B14F-4D97-AF65-F5344CB8AC3E}">
        <p14:creationId xmlns:p14="http://schemas.microsoft.com/office/powerpoint/2010/main" val="2186722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ED4A665-15DF-7B3C-7BA6-312368D5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8FEE72-AFBD-3701-2B6E-55ACA17F0428}"/>
              </a:ext>
            </a:extLst>
          </p:cNvPr>
          <p:cNvSpPr txBox="1"/>
          <p:nvPr/>
        </p:nvSpPr>
        <p:spPr>
          <a:xfrm>
            <a:off x="838200" y="2505670"/>
            <a:ext cx="57936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800" dirty="0"/>
              <a:t>Análise de sentimentos com Processamento de Linguagem Natural abordando aspectos </a:t>
            </a:r>
            <a:r>
              <a:rPr lang="pt-BR" sz="1800" b="1" dirty="0"/>
              <a:t>impactantes das chuvas, enchentes e a ausência de políticas públicas</a:t>
            </a:r>
            <a:r>
              <a:rPr lang="pt-BR" sz="1800" dirty="0"/>
              <a:t> sobre a mobilidade da população em trânsito na Zona Metropolitana do Recife.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 percepção popular captada nos comentários revela não apenas frustração, mas também uma sensação de descaso por parte dos gestores públicos, sugerindo que a questão tem sido sistematicamente negligenciada pelas autoridades responsáveis.</a:t>
            </a:r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DA1C3B51-0D88-F56F-1B9B-273E044D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50338" cy="946150"/>
          </a:xfrm>
        </p:spPr>
        <p:txBody>
          <a:bodyPr>
            <a:normAutofit fontScale="90000"/>
          </a:bodyPr>
          <a:lstStyle/>
          <a:p>
            <a:r>
              <a:rPr lang="pt-BR" sz="4000"/>
              <a:t>Análise de Sentimentos Aplicada aos Comentários de Vídeos no YouTube</a:t>
            </a:r>
            <a:endParaRPr lang="pt-BR" dirty="0"/>
          </a:p>
        </p:txBody>
      </p:sp>
      <p:pic>
        <p:nvPicPr>
          <p:cNvPr id="7" name="Imagem 6" descr="Carro pegando fogo na rua&#10;&#10;O conteúdo gerado por IA pode estar incorreto.">
            <a:extLst>
              <a:ext uri="{FF2B5EF4-FFF2-40B4-BE49-F238E27FC236}">
                <a16:creationId xmlns:a16="http://schemas.microsoft.com/office/drawing/2014/main" id="{25D223FC-3341-47C3-9A4F-07178AF33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922" y="2721330"/>
            <a:ext cx="4657625" cy="2505569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640509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4C4909673EAF542A71A81691C354B05" ma:contentTypeVersion="14" ma:contentTypeDescription="Crie um novo documento." ma:contentTypeScope="" ma:versionID="afa8d21061e11b92e24811c94a3dfbd6">
  <xsd:schema xmlns:xsd="http://www.w3.org/2001/XMLSchema" xmlns:xs="http://www.w3.org/2001/XMLSchema" xmlns:p="http://schemas.microsoft.com/office/2006/metadata/properties" xmlns:ns2="651ab05e-c50b-4053-af17-b3ee55bdf8c6" xmlns:ns3="6212a658-5ebb-4f69-abb9-09f93538da21" targetNamespace="http://schemas.microsoft.com/office/2006/metadata/properties" ma:root="true" ma:fieldsID="0bee70a1ab522e90b3d01d3ab5653bf4" ns2:_="" ns3:_="">
    <xsd:import namespace="651ab05e-c50b-4053-af17-b3ee55bdf8c6"/>
    <xsd:import namespace="6212a658-5ebb-4f69-abb9-09f93538da2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1ab05e-c50b-4053-af17-b3ee55bdf8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6585a4dd-1a39-407d-a894-0767770456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12a658-5ebb-4f69-abb9-09f93538da21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5d9a124-d7b0-42cc-a202-ad966fb02790}" ma:internalName="TaxCatchAll" ma:showField="CatchAllData" ma:web="6212a658-5ebb-4f69-abb9-09f93538da2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12a658-5ebb-4f69-abb9-09f93538da21" xsi:nil="true"/>
    <lcf76f155ced4ddcb4097134ff3c332f xmlns="651ab05e-c50b-4053-af17-b3ee55bdf8c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64CD14-187C-495D-9E15-5789E0A02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1ab05e-c50b-4053-af17-b3ee55bdf8c6"/>
    <ds:schemaRef ds:uri="6212a658-5ebb-4f69-abb9-09f93538da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6212a658-5ebb-4f69-abb9-09f93538da21"/>
    <ds:schemaRef ds:uri="651ab05e-c50b-4053-af17-b3ee55bdf8c6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0</TotalTime>
  <Words>559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Tema do Office</vt:lpstr>
      <vt:lpstr>Análise de Sentimentos Aplicada aos Comentários de Vídeos no YouTube</vt:lpstr>
      <vt:lpstr>Análise de Sentimentos Aplicada aos Comentários de Vídeos no YouTube</vt:lpstr>
      <vt:lpstr>Análise de Sentimentos Aplicada aos Comentários de Vídeos no YouTube</vt:lpstr>
      <vt:lpstr>Análise de Sentimentos Aplicada aos Comentários de Vídeos no YouTube</vt:lpstr>
      <vt:lpstr>Análise de Sentimentos Aplicada aos Comentários de Vídeos no YouTube</vt:lpstr>
      <vt:lpstr>Análise de Sentimentos Aplicada aos Comentários de Vídeos no YouTube</vt:lpstr>
      <vt:lpstr>Análise de Sentimentos Aplicada aos Comentários de Vídeos no YouTube</vt:lpstr>
      <vt:lpstr>Apresentação do PowerPoint</vt:lpstr>
      <vt:lpstr>Análise de Sentimentos Aplicada aos Comentários de Vídeos no YouTube</vt:lpstr>
      <vt:lpstr>Visualização dos Resultados</vt:lpstr>
      <vt:lpstr>Análise de Sentimentos Aplicada aos Comentários de Vídeos no YouTube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2022-10-31T12:17:15Z</dcterms:created>
  <dcterms:modified xsi:type="dcterms:W3CDTF">2025-05-09T15:21:34Z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0x010100F4C4909673EAF542A71A81691C354B05</vt:lpwstr>
  </property>
</Properties>
</file>