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490B2F83-F2C2-4041-9A08-1F391293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4992E54-1B52-4FAB-A957-6ABD28D972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7DBE-C843-456A-9381-003F0E3F9C4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6D6EA49-299D-44E1-970C-728D50263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E0FB8CB-EFE3-4C06-AE50-78BED8525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66F-7B2F-4FFB-9650-C0EEED38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6702-3091-4893-9580-351D3F32799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E967-7931-4D1A-9F08-E79567C7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2038-E678-4ECF-BEDB-85A5C5D4839D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57-41B8-4424-9352-E75A9291ED21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100-4FF4-4F37-A93F-ABC989278D09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E1C9-DE8F-45CF-9014-53AF507E26B6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1E4-876A-446D-805C-931D38442A39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54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92CE-1D3F-4EAC-8D07-6011AB081639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2FF4-6C99-4BB7-8B86-45E6A3CD6E25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CB2C-024F-4230-8160-47AC7F613CD6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1271" y="6048693"/>
            <a:ext cx="1146283" cy="370396"/>
          </a:xfrm>
        </p:spPr>
        <p:txBody>
          <a:bodyPr/>
          <a:lstStyle/>
          <a:p>
            <a:fld id="{EF2F0734-55FC-4D31-BBAC-CFD270F97A82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040305"/>
            <a:ext cx="6533014" cy="3787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8526" y="6286971"/>
            <a:ext cx="779767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693-5B48-46BA-8731-C60905FDB4BB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14C-4F90-498B-9102-5DD35911FEC7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E49F-08D7-4685-B777-AA41236FB79C}" type="datetime1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B4FF-AC58-4F96-BF45-BAC7049BEFBC}" type="datetime1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7A8E-631A-4994-9E85-C431A7496471}" type="datetime1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6632-148F-4474-BA59-DB71F1721872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AA-60D7-42AA-8723-1B0860A455E4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>
                <a:tint val="90000"/>
                <a:satMod val="92000"/>
                <a:lumMod val="120000"/>
              </a:schemeClr>
            </a:gs>
            <a:gs pos="9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E326-6785-470D-B4C6-EC533BA72C64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1" y="2459601"/>
            <a:ext cx="9329057" cy="165576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latin typeface="+mn-lt"/>
              </a:rPr>
              <a:t>Termostat inteligent controlat printr-o aplicație web</a:t>
            </a:r>
            <a:endParaRPr lang="en-US" sz="4400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11"/>
            <a:ext cx="9144000" cy="16557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ro-RO" dirty="0"/>
              <a:t>	</a:t>
            </a:r>
            <a:r>
              <a:rPr lang="en-US" dirty="0" err="1"/>
              <a:t>Conduc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ș</a:t>
            </a:r>
            <a:r>
              <a:rPr lang="en-US" dirty="0" err="1"/>
              <a:t>tiin</a:t>
            </a:r>
            <a:r>
              <a:rPr lang="ro-RO" dirty="0"/>
              <a:t>ț</a:t>
            </a:r>
            <a:r>
              <a:rPr lang="en-US" dirty="0" err="1"/>
              <a:t>ific</a:t>
            </a:r>
            <a:r>
              <a:rPr lang="en-US" dirty="0"/>
              <a:t>:						                        		Autor:</a:t>
            </a:r>
          </a:p>
          <a:p>
            <a:pPr algn="l"/>
            <a:r>
              <a:rPr lang="en-US" dirty="0"/>
              <a:t>Prof. Dr. </a:t>
            </a:r>
            <a:r>
              <a:rPr lang="en-US" dirty="0" err="1"/>
              <a:t>Habil</a:t>
            </a:r>
            <a:r>
              <a:rPr lang="en-US" dirty="0"/>
              <a:t>. Ing. Marius MARCU					  			Dragan VITOMIR</a:t>
            </a:r>
          </a:p>
        </p:txBody>
      </p:sp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1040716"/>
            <a:ext cx="3206851" cy="109728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AF461A76-E94B-419D-80AA-7C74C98B0143}"/>
              </a:ext>
            </a:extLst>
          </p:cNvPr>
          <p:cNvSpPr/>
          <p:nvPr/>
        </p:nvSpPr>
        <p:spPr>
          <a:xfrm>
            <a:off x="3268940" y="6076879"/>
            <a:ext cx="5654120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Timi</a:t>
            </a:r>
            <a:r>
              <a:rPr lang="ro-RO" dirty="0" err="1">
                <a:solidFill>
                  <a:schemeClr val="bg1">
                    <a:lumMod val="50000"/>
                  </a:schemeClr>
                </a:solidFill>
              </a:rPr>
              <a:t>șoara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Iunie, 2021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034D88-B5D7-4913-8481-E9BE5D8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1F6D74-9474-48DF-924D-97262B6D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8CFE0A-411B-4954-937F-52B7EC6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6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0E80B6-3C7F-4B54-B8C2-B8F268B2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110"/>
            <a:ext cx="10818813" cy="1280890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356411-5890-437C-802C-BC22D5D7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10818813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Scopul proiectului este de a prezenta o soluție pentru controlul temperaturii în mai multe zone ale locuinței, dar și pentru reducerea consumului de energie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Există o serie de funcționalități al căror mod de operare poate fi îmbunătățit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Perspective de dezvoltare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Reducerea timpului necesar sistemului pentru a răspunde la comenzile vocale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Posibilitatea ca sistemul să adapteze temperatura în funcție de prezența sau absența locuitorilor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Atașarea unei tastaturi la plăcuța </a:t>
            </a:r>
            <a:r>
              <a:rPr lang="ro-RO" sz="2000" dirty="0" err="1"/>
              <a:t>WiFi</a:t>
            </a:r>
            <a:r>
              <a:rPr lang="ro-RO" sz="2000" dirty="0"/>
              <a:t> pentru a permite modificarea datelor de acces la rețeaua de internet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60E3D1-D97B-49DE-B830-2C7D370F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599AC0-73FE-4940-B82D-96B24E0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2" y="624110"/>
            <a:ext cx="10873242" cy="128089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FD1FAA-BBDF-4770-ABE6-46CFF1B7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2133600"/>
            <a:ext cx="10873242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Sinteza c</a:t>
            </a:r>
            <a:r>
              <a:rPr lang="en-US" sz="2200" dirty="0" err="1"/>
              <a:t>ontribu</a:t>
            </a:r>
            <a:r>
              <a:rPr lang="ro-RO" sz="2200" dirty="0" err="1"/>
              <a:t>țiilor</a:t>
            </a:r>
            <a:r>
              <a:rPr lang="en-US" sz="2200" dirty="0"/>
              <a:t>:</a:t>
            </a:r>
            <a:endParaRPr lang="ro-RO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Programarea plăcuțelor ESP8266 și </a:t>
            </a:r>
            <a:r>
              <a:rPr lang="ro-RO" sz="2000" dirty="0" err="1"/>
              <a:t>Arduino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Implementare</a:t>
            </a:r>
            <a:r>
              <a:rPr lang="ro-RO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ro-RO" sz="2000" dirty="0" err="1"/>
              <a:t>ției</a:t>
            </a:r>
            <a:r>
              <a:rPr lang="ro-RO" sz="2000" dirty="0"/>
              <a:t> web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Crearea testelor unitare pentru aplicația web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Testarea circuitului de apă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Realizarea circuitului electric și a filtrelor trece-jos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Găzduirea aplicației pe un server, la distanță, utilizând platforma </a:t>
            </a:r>
            <a:r>
              <a:rPr lang="ro-RO" sz="2000" dirty="0" err="1"/>
              <a:t>Heroku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6940163-1A80-4B72-9D07-628B700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4" y="624110"/>
            <a:ext cx="10851470" cy="128089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2133600"/>
            <a:ext cx="1085147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 action="ppaction://hlinksldjump"/>
              </a:rPr>
              <a:t>Introducere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3" action="ppaction://hlinksldjump"/>
              </a:rPr>
              <a:t>Competi</a:t>
            </a:r>
            <a:r>
              <a:rPr lang="ro-RO" dirty="0">
                <a:hlinkClick r:id="rId3" action="ppaction://hlinksldjump"/>
              </a:rPr>
              <a:t>ție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4" action="ppaction://hlinksldjump"/>
              </a:rPr>
              <a:t>Arhitectura sistemului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5" action="ppaction://hlinksldjump"/>
              </a:rPr>
              <a:t>Implementarea soluției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>
                <a:hlinkClick r:id="rId6" action="ppaction://hlinksldjump"/>
              </a:rPr>
              <a:t>Demo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7" action="ppaction://hlinksldjump"/>
              </a:rPr>
              <a:t>Concluzii și direcții de dezvoltare</a:t>
            </a:r>
            <a:endParaRPr lang="en-US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06C12413-14FD-46E7-BA14-111530D5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F6E2A2-BA96-4CCD-A652-1B5CF11E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307"/>
            <a:ext cx="10515600" cy="1325563"/>
          </a:xfrm>
        </p:spPr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56938C-F9B9-47F9-A091-00639A37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10666412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Motivație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Dorin</a:t>
            </a:r>
            <a:r>
              <a:rPr lang="ro-RO" sz="2000" dirty="0"/>
              <a:t>ța de a putea controla temperatura în mai multe zone ale imobilului</a:t>
            </a: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Scop: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Reducerea</a:t>
            </a:r>
            <a:r>
              <a:rPr lang="en-US" sz="2000" dirty="0"/>
              <a:t> </a:t>
            </a:r>
            <a:r>
              <a:rPr lang="en-US" sz="2000" dirty="0" err="1"/>
              <a:t>consumului</a:t>
            </a:r>
            <a:r>
              <a:rPr lang="en-US" sz="2000" dirty="0"/>
              <a:t> de </a:t>
            </a:r>
            <a:r>
              <a:rPr lang="en-US" sz="2000" dirty="0" err="1"/>
              <a:t>gaz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Monitorizarea</a:t>
            </a:r>
            <a:r>
              <a:rPr lang="en-US" sz="2000" dirty="0"/>
              <a:t> </a:t>
            </a:r>
            <a:r>
              <a:rPr lang="ro-RO" sz="2000" dirty="0"/>
              <a:t>și controlul de la distanță al temperaturii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Egalizarea temperaturii în fiecare cameră a imobilului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28702-EE1F-471C-93D0-CAFA8FF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624110"/>
            <a:ext cx="10862356" cy="1280890"/>
          </a:xfrm>
        </p:spPr>
        <p:txBody>
          <a:bodyPr/>
          <a:lstStyle/>
          <a:p>
            <a:r>
              <a:rPr lang="ro-RO" dirty="0"/>
              <a:t>Competiție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6" y="2133600"/>
            <a:ext cx="10862356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Se produc și comercializează o serie de sisteme asemănătoare.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Printre cele mai importante se enumeră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Ecobee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Nest</a:t>
            </a:r>
            <a:r>
              <a:rPr lang="ro-RO" sz="2000" dirty="0"/>
              <a:t>  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Cum se diferențiază sistemul creat?</a:t>
            </a:r>
            <a:endParaRPr lang="en-US" sz="2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Cost scăzut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Posibilitatea de a regla temperatura pe diferite zone din imobil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9C937E-4289-4597-A04D-AACE5F0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4380270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13938"/>
            <a:ext cx="3842531" cy="41147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Dou</a:t>
            </a:r>
            <a:r>
              <a:rPr lang="ro-RO" sz="1800" dirty="0"/>
              <a:t>ă module senzor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Un modul de control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Modulele senzor transferă date la modulul de control prin radio – frecvență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endParaRPr lang="ro-RO" sz="20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61" y="1440428"/>
            <a:ext cx="7315200" cy="4114799"/>
          </a:xfrm>
          <a:prstGeom prst="rect">
            <a:avLst/>
          </a:prstGeom>
          <a:effectLst/>
        </p:spPr>
      </p:pic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D06316-81D9-4A80-B33D-2F6F996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33116A-955E-4F82-82B3-25A740AE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 dirty="0" err="1"/>
              <a:t>Implementare</a:t>
            </a:r>
            <a:r>
              <a:rPr lang="en-US" sz="4100" dirty="0"/>
              <a:t> - </a:t>
            </a:r>
            <a:r>
              <a:rPr lang="en-US" sz="4100" dirty="0" err="1"/>
              <a:t>modul</a:t>
            </a:r>
            <a:r>
              <a:rPr lang="en-US" sz="4100" dirty="0"/>
              <a:t> </a:t>
            </a:r>
            <a:r>
              <a:rPr lang="en-US" sz="4100" dirty="0" err="1"/>
              <a:t>senzor</a:t>
            </a:r>
            <a:endParaRPr lang="en-US" sz="41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DCD2B8-1A48-4272-B123-CFAE5544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9"/>
            <a:ext cx="3825098" cy="3972231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 err="1"/>
              <a:t>Principalele</a:t>
            </a:r>
            <a:r>
              <a:rPr lang="en-US" sz="8000" dirty="0"/>
              <a:t> </a:t>
            </a:r>
            <a:r>
              <a:rPr lang="en-US" sz="8000" dirty="0" err="1"/>
              <a:t>func</a:t>
            </a:r>
            <a:r>
              <a:rPr lang="ro-RO" sz="8000" dirty="0" err="1"/>
              <a:t>ționalități</a:t>
            </a:r>
            <a:r>
              <a:rPr lang="en-US" sz="8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200" dirty="0" err="1"/>
              <a:t>Permite</a:t>
            </a:r>
            <a:r>
              <a:rPr lang="en-US" sz="7200" dirty="0"/>
              <a:t> </a:t>
            </a:r>
            <a:r>
              <a:rPr lang="en-US" sz="7200" dirty="0" err="1"/>
              <a:t>setarea</a:t>
            </a:r>
            <a:r>
              <a:rPr lang="en-US" sz="7200" dirty="0"/>
              <a:t> </a:t>
            </a:r>
            <a:r>
              <a:rPr lang="en-US" sz="7200" dirty="0" err="1"/>
              <a:t>temperaturii</a:t>
            </a:r>
            <a:endParaRPr lang="en-US" sz="7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200" dirty="0"/>
              <a:t>Cite</a:t>
            </a:r>
            <a:r>
              <a:rPr lang="ro-RO" sz="7200" dirty="0" err="1"/>
              <a:t>ște</a:t>
            </a:r>
            <a:r>
              <a:rPr lang="ro-RO" sz="7200" dirty="0"/>
              <a:t> valoarea umidității și temperaturii ambientale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7200" dirty="0"/>
              <a:t>Trimite valorile citite în baza de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7200" dirty="0"/>
              <a:t>Afișează pe LCD valoarea temperaturii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7200" dirty="0"/>
              <a:t>Controlează închiderea sau deschiderea electrovalvei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7200" dirty="0"/>
              <a:t>Trimite comandă pentru pornirea sau oprirea centralei termice</a:t>
            </a:r>
            <a:endParaRPr lang="en-US" sz="7200" dirty="0"/>
          </a:p>
          <a:p>
            <a:pPr marL="0" indent="0">
              <a:buNone/>
            </a:pPr>
            <a:endParaRPr lang="ro-RO" sz="2200" dirty="0"/>
          </a:p>
          <a:p>
            <a:endParaRPr lang="en-US" sz="160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0C690B21-DCBA-4D43-86AB-060FBE087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29" y="1440428"/>
            <a:ext cx="7315200" cy="4114800"/>
          </a:xfrm>
          <a:prstGeom prst="rect">
            <a:avLst/>
          </a:prstGeom>
          <a:effectLst/>
        </p:spPr>
      </p:pic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17F355C-64AF-488F-AC7D-412943D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8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A0DEDC-4A95-4231-9DCD-EADE6FD2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30" y="624110"/>
            <a:ext cx="10840584" cy="1280890"/>
          </a:xfrm>
        </p:spPr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– </a:t>
            </a:r>
            <a:r>
              <a:rPr lang="en-US" dirty="0" err="1"/>
              <a:t>func</a:t>
            </a:r>
            <a:r>
              <a:rPr lang="ro-RO" dirty="0" err="1"/>
              <a:t>ționalitatea</a:t>
            </a:r>
            <a:r>
              <a:rPr lang="ro-RO" dirty="0"/>
              <a:t> de setare a temperaturii</a:t>
            </a:r>
            <a:r>
              <a:rPr lang="en-US" dirty="0"/>
              <a:t> 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34D18BD-7239-45FB-861D-EF1B27C2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926766"/>
            <a:ext cx="10840583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Se utilizează butoanele conectate la plăcuța </a:t>
            </a:r>
            <a:r>
              <a:rPr lang="ro-RO" sz="2200" dirty="0" err="1"/>
              <a:t>WiFi</a:t>
            </a:r>
            <a:endParaRPr lang="ro-RO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La fiecare apăsare de buton se generează o întrerupere</a:t>
            </a:r>
            <a:endParaRPr lang="en-US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5A581D-5458-419D-8700-196223F03DAD}"/>
              </a:ext>
            </a:extLst>
          </p:cNvPr>
          <p:cNvSpPr/>
          <p:nvPr/>
        </p:nvSpPr>
        <p:spPr>
          <a:xfrm>
            <a:off x="838202" y="3295649"/>
            <a:ext cx="2390775" cy="111442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Eveniment declanșator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AE36CC-CBFF-4864-859A-7075C1D13016}"/>
              </a:ext>
            </a:extLst>
          </p:cNvPr>
          <p:cNvSpPr/>
          <p:nvPr/>
        </p:nvSpPr>
        <p:spPr>
          <a:xfrm>
            <a:off x="4900614" y="3295649"/>
            <a:ext cx="2390775" cy="111442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Rutina de </a:t>
            </a:r>
            <a:r>
              <a:rPr lang="en-US" dirty="0" err="1"/>
              <a:t>tratare</a:t>
            </a:r>
            <a:r>
              <a:rPr lang="en-US" dirty="0"/>
              <a:t> a </a:t>
            </a:r>
            <a:r>
              <a:rPr lang="ro-RO" dirty="0"/>
              <a:t>î</a:t>
            </a:r>
            <a:r>
              <a:rPr lang="en-US" dirty="0" err="1"/>
              <a:t>ntreruperii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886699-54E5-4B1F-B232-374369B648CF}"/>
              </a:ext>
            </a:extLst>
          </p:cNvPr>
          <p:cNvSpPr/>
          <p:nvPr/>
        </p:nvSpPr>
        <p:spPr>
          <a:xfrm>
            <a:off x="8963026" y="3295649"/>
            <a:ext cx="2390775" cy="11144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Procedura de modificare a temperaturii</a:t>
            </a:r>
            <a:endParaRPr lang="en-US" dirty="0"/>
          </a:p>
        </p:txBody>
      </p:sp>
      <p:sp>
        <p:nvSpPr>
          <p:cNvPr id="7" name="Săgeată: dreapta 6">
            <a:extLst>
              <a:ext uri="{FF2B5EF4-FFF2-40B4-BE49-F238E27FC236}">
                <a16:creationId xmlns:a16="http://schemas.microsoft.com/office/drawing/2014/main" id="{2F9FA55E-B634-45A5-B4F6-CB0A8D0C3873}"/>
              </a:ext>
            </a:extLst>
          </p:cNvPr>
          <p:cNvSpPr/>
          <p:nvPr/>
        </p:nvSpPr>
        <p:spPr>
          <a:xfrm>
            <a:off x="3228976" y="3729435"/>
            <a:ext cx="1671637" cy="2468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ăgeată: dreapta 7">
            <a:extLst>
              <a:ext uri="{FF2B5EF4-FFF2-40B4-BE49-F238E27FC236}">
                <a16:creationId xmlns:a16="http://schemas.microsoft.com/office/drawing/2014/main" id="{74C5EAD6-E7BD-413B-A864-991EA47D4A19}"/>
              </a:ext>
            </a:extLst>
          </p:cNvPr>
          <p:cNvSpPr/>
          <p:nvPr/>
        </p:nvSpPr>
        <p:spPr>
          <a:xfrm>
            <a:off x="7291388" y="3729435"/>
            <a:ext cx="1671637" cy="2468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5693EB42-BAC8-4CF3-9D6E-AA905BFB13F7}"/>
              </a:ext>
            </a:extLst>
          </p:cNvPr>
          <p:cNvSpPr/>
          <p:nvPr/>
        </p:nvSpPr>
        <p:spPr>
          <a:xfrm>
            <a:off x="762002" y="4545013"/>
            <a:ext cx="2466975" cy="1884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Apăsarea butonului</a:t>
            </a:r>
            <a:endParaRPr lang="en-US" dirty="0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317B3EB8-1597-4D09-9B31-B394ABE45360}"/>
              </a:ext>
            </a:extLst>
          </p:cNvPr>
          <p:cNvSpPr/>
          <p:nvPr/>
        </p:nvSpPr>
        <p:spPr>
          <a:xfrm>
            <a:off x="4862513" y="4545013"/>
            <a:ext cx="2466975" cy="1884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Setează un </a:t>
            </a:r>
            <a:r>
              <a:rPr lang="ro-RO" dirty="0" err="1"/>
              <a:t>flag</a:t>
            </a:r>
            <a:r>
              <a:rPr lang="ro-RO" dirty="0"/>
              <a:t>, indicând faptul că o întrerupere a fost declanșată</a:t>
            </a:r>
            <a:endParaRPr lang="en-US" dirty="0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C2DAD685-9E2E-4711-90AE-E5B4F52EEF0A}"/>
              </a:ext>
            </a:extLst>
          </p:cNvPr>
          <p:cNvSpPr/>
          <p:nvPr/>
        </p:nvSpPr>
        <p:spPr>
          <a:xfrm>
            <a:off x="8924926" y="4545013"/>
            <a:ext cx="2466975" cy="1884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Se execută secvența de cod pentru modificarea temperaturii și salvarea acesteia în baza de date</a:t>
            </a:r>
          </a:p>
        </p:txBody>
      </p:sp>
      <p:sp>
        <p:nvSpPr>
          <p:cNvPr id="14" name="Substituent număr diapozitiv 13">
            <a:extLst>
              <a:ext uri="{FF2B5EF4-FFF2-40B4-BE49-F238E27FC236}">
                <a16:creationId xmlns:a16="http://schemas.microsoft.com/office/drawing/2014/main" id="{40CE3563-C9E7-4486-B324-B4897F6A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9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87DB31-6001-47CD-B1BA-7522EE1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624110"/>
            <a:ext cx="10927670" cy="1280890"/>
          </a:xfrm>
        </p:spPr>
        <p:txBody>
          <a:bodyPr/>
          <a:lstStyle/>
          <a:p>
            <a:r>
              <a:rPr lang="ro-RO" dirty="0"/>
              <a:t>Tratarea problemei vibrațiilor contactelor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44BB8A-170A-4BD6-AE57-69C3741C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" y="2133600"/>
            <a:ext cx="10927670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În momentul în care un buton este apăsat, între contactele metalice ale acestuia pot apărea vibrații fine.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De cele mai multe ori, </a:t>
            </a:r>
            <a:r>
              <a:rPr lang="ro-RO" sz="2200" dirty="0" err="1"/>
              <a:t>microcotrolerul</a:t>
            </a:r>
            <a:r>
              <a:rPr lang="ro-RO" sz="2200" dirty="0"/>
              <a:t> interpretează aceste vibrații ca fiind apăsări multiple ale butonului.</a:t>
            </a:r>
            <a:endParaRPr lang="en-US" sz="22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CA0F294-70D0-46E0-B287-1EA2AAC8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8C9E380-DC5B-4CD8-9F4E-98302EB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4B960-4620-4A1A-9604-3444FC5A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7"/>
            <a:ext cx="323401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>
                <a:solidFill>
                  <a:schemeClr val="tx1"/>
                </a:solidFill>
              </a:rPr>
              <a:t>Soluție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129848-AD94-499C-A91F-44DF9F8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5" y="4778735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Adăugarea unor filtre trece-jos pentru fiecare buton în parte</a:t>
            </a:r>
          </a:p>
        </p:txBody>
      </p:sp>
      <p:pic>
        <p:nvPicPr>
          <p:cNvPr id="5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E3B53A6F-8A0A-4D0A-9E64-E85BCF03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2" y="942249"/>
            <a:ext cx="6631341" cy="4973505"/>
          </a:xfrm>
          <a:prstGeom prst="rect">
            <a:avLst/>
          </a:prstGeom>
        </p:spPr>
      </p:pic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3FC14FA-D445-4822-8630-D81D1DE8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1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ie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1634</TotalTime>
  <Words>481</Words>
  <Application>Microsoft Office PowerPoint</Application>
  <PresentationFormat>Ecran lat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3</vt:lpstr>
      <vt:lpstr>Adiere</vt:lpstr>
      <vt:lpstr>Termostat inteligent controlat printr-o aplicație web</vt:lpstr>
      <vt:lpstr>Cuprins</vt:lpstr>
      <vt:lpstr>Introducere</vt:lpstr>
      <vt:lpstr>Competiție</vt:lpstr>
      <vt:lpstr>Arhitectura sistemului</vt:lpstr>
      <vt:lpstr>Implementare - modul senzor</vt:lpstr>
      <vt:lpstr>Implementare – funcționalitatea de setare a temperaturii </vt:lpstr>
      <vt:lpstr>Tratarea problemei vibrațiilor contactelor</vt:lpstr>
      <vt:lpstr>Soluție</vt:lpstr>
      <vt:lpstr>Demo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95</cp:revision>
  <dcterms:created xsi:type="dcterms:W3CDTF">2021-05-23T13:27:25Z</dcterms:created>
  <dcterms:modified xsi:type="dcterms:W3CDTF">2021-05-25T19:02:09Z</dcterms:modified>
</cp:coreProperties>
</file>