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490B2F83-F2C2-4041-9A08-1F391293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74992E54-1B52-4FAB-A957-6ABD28D972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87DBE-C843-456A-9381-003F0E3F9C4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6D6EA49-299D-44E1-970C-728D502633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4E0FB8CB-EFE3-4C06-AE50-78BED8525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566F-7B2F-4FFB-9650-C0EEED38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4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702-3091-4893-9580-351D3F32799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E967-7931-4D1A-9F08-E79567C7E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82038-E678-4ECF-BEDB-85A5C5D4839D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4529542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EAE57-41B8-4424-9352-E75A9291ED21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B100-4FF4-4F37-A93F-ABC989278D09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35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E1C9-DE8F-45CF-9014-53AF507E26B6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0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21E4-876A-446D-805C-931D38442A39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554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92CE-1D3F-4EAC-8D07-6011AB081639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2FF4-6C99-4BB7-8B86-45E6A3CD6E25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3" y="627407"/>
            <a:ext cx="2207601" cy="5283817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7"/>
            <a:ext cx="6477000" cy="5283817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CB2C-024F-4230-8160-47AC7F613CD6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1271" y="6048693"/>
            <a:ext cx="1146283" cy="370396"/>
          </a:xfrm>
        </p:spPr>
        <p:txBody>
          <a:bodyPr/>
          <a:lstStyle/>
          <a:p>
            <a:fld id="{EF2F0734-55FC-4D31-BBAC-CFD270F97A8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040305"/>
            <a:ext cx="6533014" cy="3787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8526" y="6286971"/>
            <a:ext cx="779767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E899CAE-04D7-4AFC-956F-C57F365175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4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693-5B48-46BA-8731-C60905FDB4BB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3244141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14C-4F90-498B-9102-5DD35911FEC7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4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0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E49F-08D7-4685-B777-AA41236FB79C}" type="datetime1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4" y="787784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EB4FF-AC58-4F96-BF45-BAC7049BEFBC}" type="datetime1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7A8E-631A-4994-9E85-C431A7496471}" type="datetime1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4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4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F6632-148F-4474-BA59-DB71F1721872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0EAA-60D7-42AA-8723-1B0860A455E4}" type="datetime1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4" y="4983089"/>
            <a:ext cx="779767" cy="365125"/>
          </a:xfrm>
        </p:spPr>
        <p:txBody>
          <a:bodyPr/>
          <a:lstStyle/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2">
                <a:tint val="90000"/>
                <a:satMod val="92000"/>
                <a:lumMod val="120000"/>
              </a:schemeClr>
            </a:gs>
            <a:gs pos="91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E326-6785-470D-B4C6-EC533BA72C64}" type="datetime1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4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4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899CAE-04D7-4AFC-956F-C57F3651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BC4E8F-8916-4E44-8825-E746EBB2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911" y="2459601"/>
            <a:ext cx="9329057" cy="1655763"/>
          </a:xfrm>
        </p:spPr>
        <p:txBody>
          <a:bodyPr>
            <a:normAutofit/>
          </a:bodyPr>
          <a:lstStyle/>
          <a:p>
            <a:pPr algn="ctr"/>
            <a:r>
              <a:rPr lang="ro-RO" sz="4400" dirty="0">
                <a:latin typeface="+mn-lt"/>
              </a:rPr>
              <a:t>Termostat inteligent controlat printr-o aplicație web</a:t>
            </a:r>
            <a:endParaRPr lang="en-US" sz="4400" dirty="0">
              <a:latin typeface="+mn-lt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2E2B8FA-E865-406B-B507-B17C12A7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11"/>
            <a:ext cx="9144000" cy="165576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ro-RO" dirty="0"/>
              <a:t>	</a:t>
            </a:r>
            <a:r>
              <a:rPr lang="en-US" dirty="0" err="1"/>
              <a:t>Conduc</a:t>
            </a:r>
            <a:r>
              <a:rPr lang="ro-RO" dirty="0"/>
              <a:t>ă</a:t>
            </a:r>
            <a:r>
              <a:rPr lang="en-US" dirty="0"/>
              <a:t>tor</a:t>
            </a:r>
            <a:r>
              <a:rPr lang="ro-RO" dirty="0"/>
              <a:t> ș</a:t>
            </a:r>
            <a:r>
              <a:rPr lang="en-US" dirty="0" err="1"/>
              <a:t>tiin</a:t>
            </a:r>
            <a:r>
              <a:rPr lang="ro-RO" dirty="0"/>
              <a:t>ț</a:t>
            </a:r>
            <a:r>
              <a:rPr lang="en-US" dirty="0" err="1"/>
              <a:t>ific</a:t>
            </a:r>
            <a:r>
              <a:rPr lang="en-US" dirty="0"/>
              <a:t>:						                        		Autor:</a:t>
            </a:r>
          </a:p>
          <a:p>
            <a:pPr algn="l"/>
            <a:r>
              <a:rPr lang="en-US" dirty="0"/>
              <a:t>Prof. Dr. </a:t>
            </a:r>
            <a:r>
              <a:rPr lang="en-US" dirty="0" err="1"/>
              <a:t>Habil</a:t>
            </a:r>
            <a:r>
              <a:rPr lang="en-US" dirty="0"/>
              <a:t>. Ing. Marius MARCU					  			Dragan VITOMIR</a:t>
            </a:r>
          </a:p>
        </p:txBody>
      </p:sp>
      <p:pic>
        <p:nvPicPr>
          <p:cNvPr id="7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AAE919DB-3B59-46F6-916E-8ED351D2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49" y="1040716"/>
            <a:ext cx="3206851" cy="1097280"/>
          </a:xfrm>
          <a:prstGeom prst="rect">
            <a:avLst/>
          </a:prstGeom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AF461A76-E94B-419D-80AA-7C74C98B0143}"/>
              </a:ext>
            </a:extLst>
          </p:cNvPr>
          <p:cNvSpPr/>
          <p:nvPr/>
        </p:nvSpPr>
        <p:spPr>
          <a:xfrm>
            <a:off x="3268940" y="6076879"/>
            <a:ext cx="5654120" cy="566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Timi</a:t>
            </a:r>
            <a:r>
              <a:rPr lang="ro-RO" dirty="0" err="1">
                <a:solidFill>
                  <a:schemeClr val="bg1">
                    <a:lumMod val="50000"/>
                  </a:schemeClr>
                </a:solidFill>
              </a:rPr>
              <a:t>șoara</a:t>
            </a:r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o-RO" dirty="0">
                <a:solidFill>
                  <a:schemeClr val="bg1">
                    <a:lumMod val="50000"/>
                  </a:schemeClr>
                </a:solidFill>
              </a:rPr>
              <a:t>Iunie, 2021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034D88-B5D7-4913-8481-E9BE5D8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1F6D74-9474-48DF-924D-97262B6D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D8CFE0A-411B-4954-937F-52B7EC66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6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0E80B6-3C7F-4B54-B8C2-B8F268B2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110"/>
            <a:ext cx="10818813" cy="1280890"/>
          </a:xfrm>
        </p:spPr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7356411-5890-437C-802C-BC22D5D7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33600"/>
            <a:ext cx="10818813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Scopul proiectului este de a prezenta o soluție pentru controlul temperaturii în mai multe zone ale locuinței, dar și pentru reducerea consumului de energie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Există o serie de funcționalități al căror mod de operare poate fi îmbunătățit</a:t>
            </a:r>
            <a:r>
              <a:rPr lang="en-US" sz="2200" dirty="0"/>
              <a:t>.</a:t>
            </a:r>
            <a:endParaRPr lang="ro-RO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Perspective de dezvoltare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Reducerea timpului necesar sistemului pentru a răspunde la comenzile vocale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Posibilitatea ca sistemul să adapteze temperatura în funcție de prezența sau absența locuitorilor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Atașarea unei tastaturi la plăcuța </a:t>
            </a:r>
            <a:r>
              <a:rPr lang="ro-RO" sz="2000" dirty="0" err="1"/>
              <a:t>WiFi</a:t>
            </a:r>
            <a:r>
              <a:rPr lang="ro-RO" sz="2000" dirty="0"/>
              <a:t> pentru a permite modificarea datelor de acces la rețeaua de internet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60E3D1-D97B-49DE-B830-2C7D370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599AC0-73FE-4940-B82D-96B24E0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624110"/>
            <a:ext cx="10873242" cy="1280890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FD1FAA-BBDF-4770-ABE6-46CFF1B7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0" y="2133600"/>
            <a:ext cx="10873242" cy="377762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Sinteza c</a:t>
            </a:r>
            <a:r>
              <a:rPr lang="en-US" sz="2200" dirty="0" err="1"/>
              <a:t>ontribu</a:t>
            </a:r>
            <a:r>
              <a:rPr lang="ro-RO" sz="2200" dirty="0" err="1"/>
              <a:t>țiilor</a:t>
            </a:r>
            <a:r>
              <a:rPr lang="en-US" sz="2200" dirty="0"/>
              <a:t>:</a:t>
            </a:r>
            <a:endParaRPr lang="ro-RO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Programarea plăcuțelor ESP8266 și </a:t>
            </a:r>
            <a:r>
              <a:rPr lang="ro-RO" sz="2000" dirty="0" err="1"/>
              <a:t>Arduino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Implementare</a:t>
            </a:r>
            <a:r>
              <a:rPr lang="ro-RO" sz="2000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aplica</a:t>
            </a:r>
            <a:r>
              <a:rPr lang="ro-RO" sz="2000" dirty="0" err="1"/>
              <a:t>ției</a:t>
            </a:r>
            <a:r>
              <a:rPr lang="ro-RO" sz="2000" dirty="0"/>
              <a:t> web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Crearea testelor unitare pentru aplicația web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Testarea circuitului de apă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Realizarea circuitului electric și a filtrelor trece-jos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Găzduirea aplicației pe un server, la distanță, utilizând platforma </a:t>
            </a:r>
            <a:r>
              <a:rPr lang="ro-RO" sz="2000" dirty="0" err="1"/>
              <a:t>Heroku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6940163-1A80-4B72-9D07-628B700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29BC0B-D326-46C0-8715-22603995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4" y="624110"/>
            <a:ext cx="10851470" cy="1280890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BE2CDC-BC46-451D-9580-0D4766FA3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" y="2133600"/>
            <a:ext cx="1085147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 action="ppaction://hlinksldjump"/>
              </a:rPr>
              <a:t>Introducere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err="1">
                <a:hlinkClick r:id="rId3" action="ppaction://hlinksldjump"/>
              </a:rPr>
              <a:t>Competi</a:t>
            </a:r>
            <a:r>
              <a:rPr lang="ro-RO" u="sng" dirty="0">
                <a:hlinkClick r:id="rId3" action="ppaction://hlinksldjump"/>
              </a:rPr>
              <a:t>ție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4" action="ppaction://hlinksldjump"/>
              </a:rPr>
              <a:t>Arhitectura sistemului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5" action="ppaction://hlinksldjump"/>
              </a:rPr>
              <a:t>Implementarea soluției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 err="1">
                <a:hlinkClick r:id="rId6" action="ppaction://hlinksldjump"/>
              </a:rPr>
              <a:t>Demo</a:t>
            </a:r>
            <a:endParaRPr lang="ro-RO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o-RO" u="sng" dirty="0">
                <a:hlinkClick r:id="rId7" action="ppaction://hlinksldjump"/>
              </a:rPr>
              <a:t>Concluzii și direcții de dezvoltare</a:t>
            </a:r>
            <a:endParaRPr lang="en-US" u="sng" dirty="0"/>
          </a:p>
        </p:txBody>
      </p:sp>
      <p:sp>
        <p:nvSpPr>
          <p:cNvPr id="8" name="Substituent număr diapozitiv 7">
            <a:extLst>
              <a:ext uri="{FF2B5EF4-FFF2-40B4-BE49-F238E27FC236}">
                <a16:creationId xmlns:a16="http://schemas.microsoft.com/office/drawing/2014/main" id="{06C12413-14FD-46E7-BA14-111530D5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28702-EE1F-471C-93D0-CAFA8FFD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A69BED1A-D8FA-471F-9805-B5FE27C5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97382"/>
            <a:ext cx="10515600" cy="1325563"/>
          </a:xfrm>
        </p:spPr>
        <p:txBody>
          <a:bodyPr/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3792220-7BB4-4E2F-86E6-ECBB5D3D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9725"/>
            <a:ext cx="10742612" cy="48387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 err="1"/>
              <a:t>Domeniu</a:t>
            </a:r>
            <a:r>
              <a:rPr lang="en-US" sz="2200" dirty="0"/>
              <a:t> </a:t>
            </a:r>
            <a:r>
              <a:rPr lang="en-US" sz="2200" dirty="0" err="1"/>
              <a:t>abordat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/>
              <a:t>Scopul</a:t>
            </a:r>
            <a:r>
              <a:rPr lang="en-US" sz="2000" b="0" i="0" u="none" strike="noStrike" baseline="0" dirty="0"/>
              <a:t> primordial al </a:t>
            </a:r>
            <a:r>
              <a:rPr lang="en-US" sz="2000" b="0" i="0" u="none" strike="noStrike" baseline="0" dirty="0" err="1"/>
              <a:t>conceptului</a:t>
            </a:r>
            <a:r>
              <a:rPr lang="en-US" sz="2000" b="0" i="0" u="none" strike="noStrike" baseline="0" dirty="0"/>
              <a:t> de Internet Of Things </a:t>
            </a:r>
            <a:r>
              <a:rPr lang="en-US" sz="2000" b="0" i="0" u="none" strike="noStrike" baseline="0" dirty="0" err="1"/>
              <a:t>este</a:t>
            </a:r>
            <a:r>
              <a:rPr lang="en-US" sz="2000" b="0" i="0" u="none" strike="noStrike" baseline="0" dirty="0"/>
              <a:t> de a face </a:t>
            </a:r>
            <a:r>
              <a:rPr lang="en-US" sz="2000" b="0" i="0" u="none" strike="noStrike" baseline="0" dirty="0" err="1"/>
              <a:t>posibil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comunicarea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între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obiectele</a:t>
            </a:r>
            <a:r>
              <a:rPr lang="en-US" sz="2000" b="0" i="0" u="none" strike="noStrike" baseline="0" dirty="0"/>
              <a:t> care </a:t>
            </a:r>
            <a:r>
              <a:rPr lang="en-US" sz="2000" b="0" i="0" u="none" strike="noStrike" baseline="0" dirty="0" err="1"/>
              <a:t>prezint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utilitate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via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/>
              <a:t>a de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 cu </a:t>
            </a:r>
            <a:r>
              <a:rPr lang="en-US" sz="2000" b="0" i="0" u="none" strike="noStrike" baseline="0" dirty="0" err="1"/>
              <a:t>zi</a:t>
            </a:r>
            <a:r>
              <a:rPr lang="en-US" sz="2000" b="0" i="0" u="none" strike="noStrike" baseline="0" dirty="0"/>
              <a:t>. </a:t>
            </a:r>
            <a:r>
              <a:rPr lang="en-US" sz="2000" b="0" i="0" u="none" strike="noStrike" baseline="0" dirty="0" err="1"/>
              <a:t>Acesta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reprezint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o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re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ea</a:t>
            </a:r>
            <a:r>
              <a:rPr lang="en-US" sz="2000" b="0" i="0" u="none" strike="noStrike" baseline="0" dirty="0"/>
              <a:t> vast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de </a:t>
            </a:r>
            <a:r>
              <a:rPr lang="en-US" sz="2000" b="0" i="0" u="none" strike="noStrike" baseline="0" dirty="0" err="1"/>
              <a:t>dispozitive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interconectate</a:t>
            </a:r>
            <a:r>
              <a:rPr lang="en-US" sz="2000" b="0" i="0" u="none" strike="noStrike" baseline="0" dirty="0"/>
              <a:t> care sunt </a:t>
            </a:r>
            <a:r>
              <a:rPr lang="en-US" sz="2000" b="0" i="0" u="none" strike="noStrike" baseline="0" dirty="0" err="1"/>
              <a:t>capabile</a:t>
            </a:r>
            <a:r>
              <a:rPr lang="en-US" sz="2000" b="0" i="0" u="none" strike="noStrike" baseline="0" dirty="0"/>
              <a:t> s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decizii</a:t>
            </a:r>
            <a:r>
              <a:rPr lang="en-US" sz="2000" b="0" i="0" u="none" strike="noStrike" baseline="0" dirty="0"/>
              <a:t> f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interven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ie</a:t>
            </a:r>
            <a:r>
              <a:rPr lang="ro-RO" sz="2000" b="0" i="0" u="none" strike="noStrike" baseline="0" dirty="0"/>
              <a:t> </a:t>
            </a:r>
            <a:r>
              <a:rPr lang="en-US" sz="2000" b="0" i="0" u="none" strike="noStrike" baseline="0" dirty="0"/>
              <a:t>din exterior. </a:t>
            </a:r>
            <a:r>
              <a:rPr lang="en-US" sz="2000" b="0" i="0" u="none" strike="noStrike" baseline="0" dirty="0" err="1"/>
              <a:t>Prin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intermediul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senzorilor</a:t>
            </a:r>
            <a:r>
              <a:rPr lang="en-US" sz="2000" b="0" i="0" u="none" strike="noStrike" baseline="0" dirty="0"/>
              <a:t> sunt </a:t>
            </a:r>
            <a:r>
              <a:rPr lang="en-US" sz="2000" b="0" i="0" u="none" strike="noStrike" baseline="0" dirty="0" err="1"/>
              <a:t>preluate</a:t>
            </a:r>
            <a:r>
              <a:rPr lang="en-US" sz="2000" b="0" i="0" u="none" strike="noStrike" baseline="0" dirty="0"/>
              <a:t> diverse date din </a:t>
            </a:r>
            <a:r>
              <a:rPr lang="en-US" sz="2000" b="0" i="0" u="none" strike="noStrike" baseline="0" dirty="0" err="1"/>
              <a:t>mediul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înconjur</a:t>
            </a:r>
            <a:r>
              <a:rPr lang="ro-RO" sz="2000" b="0" i="0" u="none" strike="noStrike" baseline="0" dirty="0"/>
              <a:t>ă</a:t>
            </a:r>
            <a:r>
              <a:rPr lang="en-US" sz="2000" b="0" i="0" u="none" strike="noStrike" baseline="0" dirty="0"/>
              <a:t>tor, date care, </a:t>
            </a:r>
            <a:r>
              <a:rPr lang="en-US" sz="2000" b="0" i="0" u="none" strike="noStrike" baseline="0" dirty="0" err="1"/>
              <a:t>în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urma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prelucr</a:t>
            </a:r>
            <a:r>
              <a:rPr lang="ro-RO" sz="2000" dirty="0"/>
              <a:t>ă</a:t>
            </a:r>
            <a:r>
              <a:rPr lang="en-US" sz="2000" b="0" i="0" u="none" strike="noStrike" baseline="0" dirty="0" err="1"/>
              <a:t>rilor</a:t>
            </a:r>
            <a:r>
              <a:rPr lang="en-US" sz="2000" b="0" i="0" u="none" strike="noStrike" baseline="0" dirty="0"/>
              <a:t>, </a:t>
            </a:r>
            <a:r>
              <a:rPr lang="en-US" sz="2000" b="0" i="0" u="none" strike="noStrike" baseline="0" dirty="0" err="1"/>
              <a:t>determin</a:t>
            </a:r>
            <a:r>
              <a:rPr lang="ro-RO" sz="2000" dirty="0"/>
              <a:t>ă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execu</a:t>
            </a:r>
            <a:r>
              <a:rPr lang="ro-RO" sz="2000" dirty="0"/>
              <a:t>ț</a:t>
            </a:r>
            <a:r>
              <a:rPr lang="en-US" sz="2000" b="0" i="0" u="none" strike="noStrike" baseline="0" dirty="0" err="1"/>
              <a:t>ia</a:t>
            </a:r>
            <a:r>
              <a:rPr lang="en-US" sz="2000" b="0" i="0" u="none" strike="noStrike" baseline="0" dirty="0"/>
              <a:t> </a:t>
            </a:r>
            <a:r>
              <a:rPr lang="en-US" sz="2000" b="0" i="0" u="none" strike="noStrike" baseline="0" dirty="0" err="1"/>
              <a:t>anumitor</a:t>
            </a:r>
            <a:r>
              <a:rPr lang="en-US" sz="2000" b="0" i="0" u="none" strike="noStrike" baseline="0" dirty="0"/>
              <a:t> ac</a:t>
            </a:r>
            <a:r>
              <a:rPr lang="ro-RO" sz="2000" b="0" i="0" u="none" strike="noStrike" baseline="0" dirty="0"/>
              <a:t>ț</a:t>
            </a:r>
            <a:r>
              <a:rPr lang="en-US" sz="2000" b="0" i="0" u="none" strike="noStrike" baseline="0" dirty="0" err="1"/>
              <a:t>iuni</a:t>
            </a:r>
            <a:r>
              <a:rPr lang="en-US" sz="2000" b="0" i="0" u="none" strike="noStrike" baseline="0" dirty="0"/>
              <a:t>.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Motivație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Dorin</a:t>
            </a:r>
            <a:r>
              <a:rPr lang="ro-RO" sz="2000" dirty="0"/>
              <a:t>ța de a putea controla temperatura în mai multe zone ale imobilului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Scop: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consumului</a:t>
            </a:r>
            <a:r>
              <a:rPr lang="en-US" sz="2000" dirty="0"/>
              <a:t> de </a:t>
            </a:r>
            <a:r>
              <a:rPr lang="en-US" sz="2000" dirty="0" err="1"/>
              <a:t>gaz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 err="1"/>
              <a:t>Monitorizarea</a:t>
            </a:r>
            <a:r>
              <a:rPr lang="en-US" sz="2000" dirty="0"/>
              <a:t> </a:t>
            </a:r>
            <a:r>
              <a:rPr lang="ro-RO" sz="2000" dirty="0"/>
              <a:t>și controlul de la distanță al temperaturii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o-RO" sz="2000" dirty="0"/>
              <a:t>Egalizarea temperaturii în fiecare cameră a imobilului</a:t>
            </a:r>
          </a:p>
          <a:p>
            <a:pPr algn="just"/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17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AF9E2D-8F98-4755-895E-D65689F2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D3C8C4-8367-4524-B9C5-2B3ACA682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8BDB546-CAFB-429D-8D82-4F3AA289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F202AFF-3597-4A70-9149-0AA2AACB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B91C985-1FBD-4FEE-8FB4-FBD47CF0A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045B090-8B4D-4553-997E-D7A7A2B9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79661459-591F-41BD-85A7-882DF2E54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72E6458-D7F5-4E0B-8098-F3A9B7446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D1FE182-350A-4951-99FA-123B15A19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FDC3F8-18F5-41F0-9926-097682CEE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4B5A695-E6ED-4C81-A965-0461489F8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CF31B175-CBC2-449D-8998-0BA7711E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7A691C8-6328-4014-BB1A-CB4824DE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94EADC73-ECA3-447E-8D07-AE215A3C4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558E-94AE-4C16-8CD0-DCF447C98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6928DF6B-A616-4A71-B951-9D8EAA77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CD6B4E15-CED4-45FA-874A-EA347C912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A4EE38F8-BF90-4D7F-8691-89ED516D7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2889210F-D6E4-4311-8BF3-DAD3FF49A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44641BAA-087D-4656-8D6F-EA70FB67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CEB55E2-FCCA-48F5-917E-8B3F26EC8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5869B9E-3378-49CB-8EE1-FECA7D78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497B8C7-AB4A-40B7-A86E-112D90CC6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D5A7E348-C28C-4626-9026-59B6B9F7A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FF1CA0-E6B1-4861-A2CD-144E06299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74FF261-7109-4B0E-B24B-622F4209C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ECECA25-954F-4011-ADFF-BBFC4A00D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7129B54D-B381-4CFC-B445-9776A7B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ro-RO" dirty="0"/>
              <a:t>Competiție</a:t>
            </a:r>
            <a:endParaRPr lang="en-US" dirty="0"/>
          </a:p>
        </p:txBody>
      </p:sp>
      <p:pic>
        <p:nvPicPr>
          <p:cNvPr id="8" name="Imagine 7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911222AB-1D67-4625-89CD-8B45678E5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090"/>
          <a:stretch/>
        </p:blipFill>
        <p:spPr>
          <a:xfrm>
            <a:off x="20" y="10"/>
            <a:ext cx="4646965" cy="3428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6D0FFBDB-89D1-4050-8FE5-AFC94C07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75823B85-53D1-46E0-BC58-872776B5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49C937E-4289-4597-A04D-AACE5F02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425" y="6307638"/>
            <a:ext cx="779767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E899CAE-04D7-4AFC-956F-C57F365175A7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5" name="Imagine 4" descr="O imagine care conține text, electronice&#10;&#10;Descriere generată automat">
            <a:extLst>
              <a:ext uri="{FF2B5EF4-FFF2-40B4-BE49-F238E27FC236}">
                <a16:creationId xmlns:a16="http://schemas.microsoft.com/office/drawing/2014/main" id="{10A218BC-AB35-411A-9DB8-4DB3B5368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r="-1" b="-1"/>
          <a:stretch/>
        </p:blipFill>
        <p:spPr>
          <a:xfrm>
            <a:off x="20" y="3429000"/>
            <a:ext cx="4646965" cy="3429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F86B2C-5FF7-48E0-B5B0-ABEA39A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429000"/>
            <a:ext cx="4662638" cy="0"/>
          </a:xfrm>
          <a:prstGeom prst="line">
            <a:avLst/>
          </a:prstGeom>
          <a:ln w="50800" cap="flat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387055-6351-42BF-A2D6-129379B7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Se produc și comercializează o serie de sisteme asemănătoare.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Printre cele mai importante se enumeră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Ecobee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Nest</a:t>
            </a:r>
            <a:r>
              <a:rPr lang="ro-RO" dirty="0"/>
              <a:t>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Cum se diferențiază sistemul creat?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Cost scăzut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ro-RO" dirty="0"/>
              <a:t>Posibilitatea de a regla temperatura pe diferite zone din imobil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5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5A54C9-F645-492E-8424-8C72D79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8"/>
            <a:ext cx="4380270" cy="1622321"/>
          </a:xfrm>
        </p:spPr>
        <p:txBody>
          <a:bodyPr>
            <a:normAutofit/>
          </a:bodyPr>
          <a:lstStyle/>
          <a:p>
            <a:r>
              <a:rPr lang="ro-RO" dirty="0"/>
              <a:t>Arhitectura sistemului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EE239-AADA-4AE9-BCD3-5E7460BA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113938"/>
            <a:ext cx="3842531" cy="4114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Sistemul este alcătuit din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Dou</a:t>
            </a:r>
            <a:r>
              <a:rPr lang="ro-RO" sz="1800" dirty="0"/>
              <a:t>ă module senzor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o-RO" sz="1800" dirty="0"/>
              <a:t>Un modul de control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Modulele senzor transferă date la modulul de control prin radio – frecvență</a:t>
            </a:r>
            <a:r>
              <a:rPr lang="en-US" sz="2000" dirty="0"/>
              <a:t>.</a:t>
            </a:r>
            <a:endParaRPr lang="ro-RO" sz="2000" dirty="0"/>
          </a:p>
          <a:p>
            <a:pPr marL="0" indent="0">
              <a:buNone/>
            </a:pPr>
            <a:endParaRPr lang="ro-R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000" dirty="0"/>
              <a:t>Valorile citite de senzorul DHT11 sunt trimise în baza de date prin </a:t>
            </a:r>
            <a:r>
              <a:rPr lang="ro-RO" sz="2000" dirty="0" err="1"/>
              <a:t>WiFi</a:t>
            </a:r>
            <a:r>
              <a:rPr lang="en-US" sz="2000" dirty="0"/>
              <a:t>.</a:t>
            </a:r>
            <a:endParaRPr lang="ro-RO" sz="2000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86F01A4-145A-47C2-A7A6-ACBD499A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461" y="1440428"/>
            <a:ext cx="7315200" cy="4114799"/>
          </a:xfrm>
          <a:prstGeom prst="rect">
            <a:avLst/>
          </a:prstGeom>
          <a:effectLst/>
        </p:spPr>
      </p:pic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D06316-81D9-4A80-B33D-2F6F996D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17F355C-64AF-488F-AC7D-412943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u 1">
            <a:extLst>
              <a:ext uri="{FF2B5EF4-FFF2-40B4-BE49-F238E27FC236}">
                <a16:creationId xmlns:a16="http://schemas.microsoft.com/office/drawing/2014/main" id="{CC6D92C3-082D-4778-88A7-495BA263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4110"/>
            <a:ext cx="10895013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11" name="Substituent conținut 2">
            <a:extLst>
              <a:ext uri="{FF2B5EF4-FFF2-40B4-BE49-F238E27FC236}">
                <a16:creationId xmlns:a16="http://schemas.microsoft.com/office/drawing/2014/main" id="{83E83451-DA5F-4D39-B10F-4010DAF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33600"/>
            <a:ext cx="10895013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Principalele programe utilizate pentru realizarea acestui proiect sunt</a:t>
            </a:r>
            <a:r>
              <a:rPr lang="en-US" sz="22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Arduino 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PyCharm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908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stituent număr diapozitiv 13">
            <a:extLst>
              <a:ext uri="{FF2B5EF4-FFF2-40B4-BE49-F238E27FC236}">
                <a16:creationId xmlns:a16="http://schemas.microsoft.com/office/drawing/2014/main" id="{40CE3563-C9E7-4486-B324-B4897F6A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itlu 1">
            <a:extLst>
              <a:ext uri="{FF2B5EF4-FFF2-40B4-BE49-F238E27FC236}">
                <a16:creationId xmlns:a16="http://schemas.microsoft.com/office/drawing/2014/main" id="{1D9AF828-2ABE-43AC-91A5-DE5A869A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31" y="624110"/>
            <a:ext cx="5451628" cy="1280890"/>
          </a:xfrm>
        </p:spPr>
        <p:txBody>
          <a:bodyPr>
            <a:normAutofit/>
          </a:bodyPr>
          <a:lstStyle/>
          <a:p>
            <a:r>
              <a:rPr lang="en-US" dirty="0" err="1"/>
              <a:t>Implementare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ro-RO" dirty="0"/>
              <a:t>soluției</a:t>
            </a:r>
            <a:endParaRPr lang="en-US" dirty="0"/>
          </a:p>
        </p:txBody>
      </p:sp>
      <p:sp>
        <p:nvSpPr>
          <p:cNvPr id="18" name="Substituent conținut 2">
            <a:extLst>
              <a:ext uri="{FF2B5EF4-FFF2-40B4-BE49-F238E27FC236}">
                <a16:creationId xmlns:a16="http://schemas.microsoft.com/office/drawing/2014/main" id="{91908359-576B-40AE-A164-FDCFD2CA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31" y="1883708"/>
            <a:ext cx="5451628" cy="34566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Se utilizează butoanele conectate la plăcuța </a:t>
            </a:r>
            <a:r>
              <a:rPr lang="ro-RO" sz="2200" dirty="0" err="1"/>
              <a:t>WiFi</a:t>
            </a:r>
            <a:r>
              <a:rPr lang="en-US" sz="2200" dirty="0"/>
              <a:t>.</a:t>
            </a:r>
            <a:endParaRPr lang="ro-RO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o-RO" sz="2200" dirty="0"/>
              <a:t>La fiecare apăsare de buton se generează o întrerupere</a:t>
            </a:r>
            <a:r>
              <a:rPr lang="en-US" sz="2200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ADF50-9779-432A-918D-F7FA96C8AF75}"/>
              </a:ext>
            </a:extLst>
          </p:cNvPr>
          <p:cNvSpPr/>
          <p:nvPr/>
        </p:nvSpPr>
        <p:spPr>
          <a:xfrm>
            <a:off x="968222" y="4303513"/>
            <a:ext cx="1898159" cy="680641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Eveniment declanșator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7902A2-24FD-40C5-B76C-565908305236}"/>
              </a:ext>
            </a:extLst>
          </p:cNvPr>
          <p:cNvSpPr/>
          <p:nvPr/>
        </p:nvSpPr>
        <p:spPr>
          <a:xfrm>
            <a:off x="4980653" y="4303512"/>
            <a:ext cx="1901329" cy="68064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Rutina de </a:t>
            </a:r>
            <a:r>
              <a:rPr lang="en-US" sz="1400" dirty="0" err="1"/>
              <a:t>tratare</a:t>
            </a:r>
            <a:r>
              <a:rPr lang="en-US" sz="1400" dirty="0"/>
              <a:t> a </a:t>
            </a:r>
            <a:r>
              <a:rPr lang="ro-RO" sz="1400" dirty="0"/>
              <a:t>î</a:t>
            </a:r>
            <a:r>
              <a:rPr lang="en-US" sz="1400" dirty="0" err="1"/>
              <a:t>ntreruperii</a:t>
            </a:r>
            <a:endParaRPr lang="en-US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7C5FB6-98D7-4A35-97E6-71283CE43268}"/>
              </a:ext>
            </a:extLst>
          </p:cNvPr>
          <p:cNvSpPr/>
          <p:nvPr/>
        </p:nvSpPr>
        <p:spPr>
          <a:xfrm>
            <a:off x="8993084" y="4302822"/>
            <a:ext cx="1901329" cy="68064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Procedura de modificare a temperaturii</a:t>
            </a:r>
            <a:endParaRPr lang="en-US" sz="1400" dirty="0"/>
          </a:p>
        </p:txBody>
      </p:sp>
      <p:sp>
        <p:nvSpPr>
          <p:cNvPr id="22" name="Săgeată: dreapta 21">
            <a:extLst>
              <a:ext uri="{FF2B5EF4-FFF2-40B4-BE49-F238E27FC236}">
                <a16:creationId xmlns:a16="http://schemas.microsoft.com/office/drawing/2014/main" id="{86AC7DB0-5651-4677-8DB8-89DC52AE93F6}"/>
              </a:ext>
            </a:extLst>
          </p:cNvPr>
          <p:cNvSpPr/>
          <p:nvPr/>
        </p:nvSpPr>
        <p:spPr>
          <a:xfrm>
            <a:off x="2858743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7FB83BA0-8D85-404F-9DA8-48B08B8ECE93}"/>
              </a:ext>
            </a:extLst>
          </p:cNvPr>
          <p:cNvSpPr/>
          <p:nvPr/>
        </p:nvSpPr>
        <p:spPr>
          <a:xfrm>
            <a:off x="742884" y="5375500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Apăsarea butonului</a:t>
            </a:r>
            <a:endParaRPr lang="en-US" sz="1400" dirty="0"/>
          </a:p>
        </p:txBody>
      </p:sp>
      <p:sp>
        <p:nvSpPr>
          <p:cNvPr id="24" name="Dreptunghi 23">
            <a:extLst>
              <a:ext uri="{FF2B5EF4-FFF2-40B4-BE49-F238E27FC236}">
                <a16:creationId xmlns:a16="http://schemas.microsoft.com/office/drawing/2014/main" id="{803D5D22-10A2-417C-8009-ABA4365A9013}"/>
              </a:ext>
            </a:extLst>
          </p:cNvPr>
          <p:cNvSpPr/>
          <p:nvPr/>
        </p:nvSpPr>
        <p:spPr>
          <a:xfrm>
            <a:off x="4756902" y="5361626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Setează un </a:t>
            </a:r>
            <a:r>
              <a:rPr lang="ro-RO" sz="1400" dirty="0" err="1"/>
              <a:t>flag</a:t>
            </a:r>
            <a:r>
              <a:rPr lang="ro-RO" sz="1400" dirty="0"/>
              <a:t>, indicând faptul că o întrerupere a fost declanșată</a:t>
            </a:r>
            <a:endParaRPr lang="en-US" sz="1400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22112EFA-E5A9-4399-8854-BA5E7B4A322F}"/>
              </a:ext>
            </a:extLst>
          </p:cNvPr>
          <p:cNvSpPr/>
          <p:nvPr/>
        </p:nvSpPr>
        <p:spPr>
          <a:xfrm>
            <a:off x="8770920" y="5340334"/>
            <a:ext cx="2348833" cy="10677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400" dirty="0"/>
              <a:t>Se execută secvența de cod pentru modificarea temperaturii și salvarea acesteia în baza de date</a:t>
            </a:r>
          </a:p>
        </p:txBody>
      </p:sp>
      <p:sp>
        <p:nvSpPr>
          <p:cNvPr id="26" name="Săgeată: dreapta 25">
            <a:extLst>
              <a:ext uri="{FF2B5EF4-FFF2-40B4-BE49-F238E27FC236}">
                <a16:creationId xmlns:a16="http://schemas.microsoft.com/office/drawing/2014/main" id="{BB09C01D-DA0E-4259-8CF4-6E505FDEEC42}"/>
              </a:ext>
            </a:extLst>
          </p:cNvPr>
          <p:cNvSpPr/>
          <p:nvPr/>
        </p:nvSpPr>
        <p:spPr>
          <a:xfrm>
            <a:off x="6871174" y="4536485"/>
            <a:ext cx="2121910" cy="21331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ine 26">
            <a:extLst>
              <a:ext uri="{FF2B5EF4-FFF2-40B4-BE49-F238E27FC236}">
                <a16:creationId xmlns:a16="http://schemas.microsoft.com/office/drawing/2014/main" id="{2D60A450-4695-45E9-9661-4DF7560E8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43" y="6804"/>
            <a:ext cx="6123757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9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87DB31-6001-47CD-B1BA-7522EE1F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624110"/>
            <a:ext cx="10927670" cy="1280890"/>
          </a:xfrm>
        </p:spPr>
        <p:txBody>
          <a:bodyPr/>
          <a:lstStyle/>
          <a:p>
            <a:r>
              <a:rPr lang="ro-RO" dirty="0"/>
              <a:t>Implementarea soluției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44BB8A-170A-4BD6-AE57-69C3741C3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2133600"/>
            <a:ext cx="10927670" cy="3777622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În momentul în care un buton este apăsat, între contactele metalice ale acestuia pot apărea vibrații fine.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o-RO" sz="2200" dirty="0"/>
              <a:t>De cele mai multe ori, </a:t>
            </a:r>
            <a:r>
              <a:rPr lang="ro-RO" sz="2200" dirty="0" err="1"/>
              <a:t>microcotrolerul</a:t>
            </a:r>
            <a:r>
              <a:rPr lang="ro-RO" sz="2200" dirty="0"/>
              <a:t> interpretează aceste vibrații ca fiind apăsări multiple ale butonului.</a:t>
            </a:r>
            <a:endParaRPr lang="en-US" sz="2200" dirty="0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CA0F294-70D0-46E0-B287-1EA2AAC8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8C9E380-DC5B-4CD8-9F4E-98302EB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1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34B960-4620-4A1A-9604-3444FC5A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7"/>
            <a:ext cx="323401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>
                <a:solidFill>
                  <a:schemeClr val="tx1"/>
                </a:solidFill>
              </a:rPr>
              <a:t>Soluție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129848-AD94-499C-A91F-44DF9F8B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4778735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Adăugarea unor filtre trece-jos pentru fiecare buton în parte</a:t>
            </a:r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3FC14FA-D445-4822-8630-D81D1DE8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99CAE-04D7-4AFC-956F-C57F365175A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15B8468E-22E0-4C94-BBAF-D8CE865E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46" y="670560"/>
            <a:ext cx="6732693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4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diere">
  <a:themeElements>
    <a:clrScheme name="Particularizare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ier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1889</TotalTime>
  <Words>546</Words>
  <Application>Microsoft Office PowerPoint</Application>
  <PresentationFormat>Ecran lat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Wingdings 3</vt:lpstr>
      <vt:lpstr>Adiere</vt:lpstr>
      <vt:lpstr>Termostat inteligent controlat printr-o aplicație web</vt:lpstr>
      <vt:lpstr>Cuprins</vt:lpstr>
      <vt:lpstr>Introducere</vt:lpstr>
      <vt:lpstr>Competiție</vt:lpstr>
      <vt:lpstr>Arhitectura sistemului</vt:lpstr>
      <vt:lpstr>Implementarea soluției</vt:lpstr>
      <vt:lpstr>Implementarea soluției</vt:lpstr>
      <vt:lpstr>Implementarea soluției</vt:lpstr>
      <vt:lpstr>Soluție</vt:lpstr>
      <vt:lpstr>Demo</vt:lpstr>
      <vt:lpstr>Concluzii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Dragan Vitomir</dc:creator>
  <cp:lastModifiedBy>Dragan Vitomir</cp:lastModifiedBy>
  <cp:revision>104</cp:revision>
  <dcterms:created xsi:type="dcterms:W3CDTF">2021-05-23T13:27:25Z</dcterms:created>
  <dcterms:modified xsi:type="dcterms:W3CDTF">2021-06-01T15:25:02Z</dcterms:modified>
</cp:coreProperties>
</file>