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4596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1F6D74-9474-48DF-924D-97262B6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3" action="ppaction://hlinksldjump"/>
              </a:rPr>
              <a:t>Competi</a:t>
            </a:r>
            <a:r>
              <a:rPr lang="ro-RO" dirty="0">
                <a:hlinkClick r:id="rId3" action="ppaction://hlinksldjump"/>
              </a:rPr>
              <a:t>ție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4" action="ppaction://hlinksldjump"/>
              </a:rPr>
              <a:t>Arhitectura sistemului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5" action="ppaction://hlinksldjump"/>
              </a:rPr>
              <a:t>Implementarea soluției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>
                <a:hlinkClick r:id="rId6" action="ppaction://hlinksldjump"/>
              </a:rPr>
              <a:t>Demo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7" action="ppaction://hlinksldjump"/>
              </a:rPr>
              <a:t>Concluzii și direcții de dezvoltare</a:t>
            </a:r>
            <a:endParaRPr lang="en-US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u 1">
            <a:extLst>
              <a:ext uri="{FF2B5EF4-FFF2-40B4-BE49-F238E27FC236}">
                <a16:creationId xmlns:a16="http://schemas.microsoft.com/office/drawing/2014/main" id="{A69BED1A-D8FA-471F-9805-B5FE27C5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7382"/>
            <a:ext cx="10515600" cy="1325563"/>
          </a:xfrm>
        </p:spPr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03792220-7BB4-4E2F-86E6-ECBB5D3D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9725"/>
            <a:ext cx="10742612" cy="48387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Domeniu</a:t>
            </a:r>
            <a:r>
              <a:rPr lang="en-US" sz="2200" dirty="0"/>
              <a:t> </a:t>
            </a:r>
            <a:r>
              <a:rPr lang="en-US" sz="2200" dirty="0" err="1"/>
              <a:t>abordat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 err="1"/>
              <a:t>Scopul</a:t>
            </a:r>
            <a:r>
              <a:rPr lang="en-US" sz="2000" b="0" i="0" u="none" strike="noStrike" baseline="0" dirty="0"/>
              <a:t> primordial al </a:t>
            </a:r>
            <a:r>
              <a:rPr lang="en-US" sz="2000" b="0" i="0" u="none" strike="noStrike" baseline="0" dirty="0" err="1"/>
              <a:t>conceptului</a:t>
            </a:r>
            <a:r>
              <a:rPr lang="en-US" sz="2000" b="0" i="0" u="none" strike="noStrike" baseline="0" dirty="0"/>
              <a:t> de Internet Of Things </a:t>
            </a:r>
            <a:r>
              <a:rPr lang="en-US" sz="2000" b="0" i="0" u="none" strike="noStrike" baseline="0" dirty="0" err="1"/>
              <a:t>este</a:t>
            </a:r>
            <a:r>
              <a:rPr lang="en-US" sz="2000" b="0" i="0" u="none" strike="noStrike" baseline="0" dirty="0"/>
              <a:t> de a face </a:t>
            </a:r>
            <a:r>
              <a:rPr lang="en-US" sz="2000" b="0" i="0" u="none" strike="noStrike" baseline="0" dirty="0" err="1"/>
              <a:t>posibil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comunicarea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între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obiectele</a:t>
            </a:r>
            <a:r>
              <a:rPr lang="en-US" sz="2000" b="0" i="0" u="none" strike="noStrike" baseline="0" dirty="0"/>
              <a:t> care </a:t>
            </a:r>
            <a:r>
              <a:rPr lang="en-US" sz="2000" b="0" i="0" u="none" strike="noStrike" baseline="0" dirty="0" err="1"/>
              <a:t>prezint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utilitate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via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/>
              <a:t>a de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 cu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. </a:t>
            </a:r>
            <a:r>
              <a:rPr lang="en-US" sz="2000" b="0" i="0" u="none" strike="noStrike" baseline="0" dirty="0" err="1"/>
              <a:t>Acesta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reprezint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o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re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ea</a:t>
            </a:r>
            <a:r>
              <a:rPr lang="en-US" sz="2000" b="0" i="0" u="none" strike="noStrike" baseline="0" dirty="0"/>
              <a:t> vast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de </a:t>
            </a:r>
            <a:r>
              <a:rPr lang="en-US" sz="2000" b="0" i="0" u="none" strike="noStrike" baseline="0" dirty="0" err="1"/>
              <a:t>dispozitive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interconectate</a:t>
            </a:r>
            <a:r>
              <a:rPr lang="en-US" sz="2000" b="0" i="0" u="none" strike="noStrike" baseline="0" dirty="0"/>
              <a:t> care sunt </a:t>
            </a:r>
            <a:r>
              <a:rPr lang="en-US" sz="2000" b="0" i="0" u="none" strike="noStrike" baseline="0" dirty="0" err="1"/>
              <a:t>capabile</a:t>
            </a:r>
            <a:r>
              <a:rPr lang="en-US" sz="2000" b="0" i="0" u="none" strike="noStrike" baseline="0" dirty="0"/>
              <a:t> s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decizii</a:t>
            </a:r>
            <a:r>
              <a:rPr lang="en-US" sz="2000" b="0" i="0" u="none" strike="noStrike" baseline="0" dirty="0"/>
              <a:t> f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interven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ie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din exterior. </a:t>
            </a:r>
            <a:r>
              <a:rPr lang="en-US" sz="2000" b="0" i="0" u="none" strike="noStrike" baseline="0" dirty="0" err="1"/>
              <a:t>Prin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senzorilor</a:t>
            </a:r>
            <a:r>
              <a:rPr lang="en-US" sz="2000" b="0" i="0" u="none" strike="noStrike" baseline="0" dirty="0"/>
              <a:t> sunt </a:t>
            </a:r>
            <a:r>
              <a:rPr lang="en-US" sz="2000" b="0" i="0" u="none" strike="noStrike" baseline="0" dirty="0" err="1"/>
              <a:t>preluate</a:t>
            </a:r>
            <a:r>
              <a:rPr lang="en-US" sz="2000" b="0" i="0" u="none" strike="noStrike" baseline="0" dirty="0"/>
              <a:t> diverse date din </a:t>
            </a:r>
            <a:r>
              <a:rPr lang="en-US" sz="2000" b="0" i="0" u="none" strike="noStrike" baseline="0" dirty="0" err="1"/>
              <a:t>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înconjur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tor, date care,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urma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prelucr</a:t>
            </a:r>
            <a:r>
              <a:rPr lang="ro-RO" sz="2000" dirty="0"/>
              <a:t>ă</a:t>
            </a:r>
            <a:r>
              <a:rPr lang="en-US" sz="2000" b="0" i="0" u="none" strike="noStrike" baseline="0" dirty="0" err="1"/>
              <a:t>rilor</a:t>
            </a:r>
            <a:r>
              <a:rPr lang="en-US" sz="2000" b="0" i="0" u="none" strike="noStrike" baseline="0" dirty="0"/>
              <a:t>, </a:t>
            </a:r>
            <a:r>
              <a:rPr lang="en-US" sz="2000" b="0" i="0" u="none" strike="noStrike" baseline="0" dirty="0" err="1"/>
              <a:t>determin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execu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anumitor</a:t>
            </a:r>
            <a:r>
              <a:rPr lang="en-US" sz="2000" b="0" i="0" u="none" strike="noStrike" baseline="0" dirty="0"/>
              <a:t> ac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iuni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Motivație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Dorin</a:t>
            </a:r>
            <a:r>
              <a:rPr lang="ro-RO" sz="2000" dirty="0"/>
              <a:t>ța de a putea controla temperatura în mai multe zone ale imobilului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Scop: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consumului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Monitorizarea</a:t>
            </a:r>
            <a:r>
              <a:rPr lang="en-US" sz="2000" dirty="0"/>
              <a:t> </a:t>
            </a:r>
            <a:r>
              <a:rPr lang="ro-RO" sz="2000" dirty="0"/>
              <a:t>și controlul de la distanță al temperaturii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Egalizarea temperaturii în fiecare cameră a imobilului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AF9E2D-8F98-4755-895E-D65689F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D3C8C4-8367-4524-B9C5-2B3ACA68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8BDB546-CAFB-429D-8D82-4F3AA2891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F202AFF-3597-4A70-9149-0AA2AACB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B91C985-1FBD-4FEE-8FB4-FBD47CF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E045B090-8B4D-4553-997E-D7A7A2B9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9661459-591F-41BD-85A7-882DF2E54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72E6458-D7F5-4E0B-8098-F3A9B744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5D1FE182-350A-4951-99FA-123B15A19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BFDC3F8-18F5-41F0-9926-097682CE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4B5A695-E6ED-4C81-A965-0461489F8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CF31B175-CBC2-449D-8998-0BA7711E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7A691C8-6328-4014-BB1A-CB4824DE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94EADC73-ECA3-447E-8D07-AE215A3C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A2558E-94AE-4C16-8CD0-DCF447C9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928DF6B-A616-4A71-B951-9D8EAA77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D6B4E15-CED4-45FA-874A-EA347C912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4EE38F8-BF90-4D7F-8691-89ED516D7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889210F-D6E4-4311-8BF3-DAD3FF49A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44641BAA-087D-4656-8D6F-EA70FB67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CEB55E2-FCCA-48F5-917E-8B3F26EC8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45869B9E-3378-49CB-8EE1-FECA7D78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3497B8C7-AB4A-40B7-A86E-112D90CC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D5A7E348-C28C-4626-9026-59B6B9F7A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4FF1CA0-E6B1-4861-A2CD-144E0629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4FF261-7109-4B0E-B24B-622F4209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ECECA25-954F-4011-ADFF-BBFC4A00D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ro-RO" dirty="0"/>
              <a:t>Competiție</a:t>
            </a:r>
            <a:endParaRPr lang="en-US" dirty="0"/>
          </a:p>
        </p:txBody>
      </p:sp>
      <p:pic>
        <p:nvPicPr>
          <p:cNvPr id="8" name="Imagine 7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911222AB-1D67-4625-89CD-8B45678E5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090"/>
          <a:stretch/>
        </p:blipFill>
        <p:spPr>
          <a:xfrm>
            <a:off x="20" y="10"/>
            <a:ext cx="4646965" cy="3428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D0FFBDB-89D1-4050-8FE5-AFC94C07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75823B85-53D1-46E0-BC58-872776B5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81705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pic>
        <p:nvPicPr>
          <p:cNvPr id="5" name="Imagine 4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10A218BC-AB35-411A-9DB8-4DB3B5368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r="-1" b="-1"/>
          <a:stretch/>
        </p:blipFill>
        <p:spPr>
          <a:xfrm>
            <a:off x="20" y="3429000"/>
            <a:ext cx="4646965" cy="34290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F86B2C-5FF7-48E0-B5B0-ABEA39A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9000"/>
            <a:ext cx="4662638" cy="0"/>
          </a:xfrm>
          <a:prstGeom prst="line">
            <a:avLst/>
          </a:prstGeom>
          <a:ln w="50800" cap="flat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/>
              <a:t>Se produc și comercializează o serie de sisteme asemănătoare.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/>
              <a:t>Printre cele mai importante se enumeră</a:t>
            </a:r>
            <a:r>
              <a:rPr lang="en-US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err="1"/>
              <a:t>Ecobee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Nest</a:t>
            </a:r>
            <a:r>
              <a:rPr lang="ro-RO"/>
              <a:t> 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ro-RO"/>
              <a:t>Cum se diferențiază sistemul creat?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Cost scăzut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Posibilitatea de a regla temperatura pe diferite zone din imobil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senzor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u 1">
            <a:extLst>
              <a:ext uri="{FF2B5EF4-FFF2-40B4-BE49-F238E27FC236}">
                <a16:creationId xmlns:a16="http://schemas.microsoft.com/office/drawing/2014/main" id="{CC6D92C3-082D-4778-88A7-495BA26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4110"/>
            <a:ext cx="10895013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11" name="Substituent conținut 2">
            <a:extLst>
              <a:ext uri="{FF2B5EF4-FFF2-40B4-BE49-F238E27FC236}">
                <a16:creationId xmlns:a16="http://schemas.microsoft.com/office/drawing/2014/main" id="{83E83451-DA5F-4D39-B10F-4010DAF9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33600"/>
            <a:ext cx="10895013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Principalele programe utilizate pentru realizarea acestui proiect sunt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Arduino 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PyCharm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stituent număr diapozitiv 13">
            <a:extLst>
              <a:ext uri="{FF2B5EF4-FFF2-40B4-BE49-F238E27FC236}">
                <a16:creationId xmlns:a16="http://schemas.microsoft.com/office/drawing/2014/main" id="{40CE3563-C9E7-4486-B324-B4897F6A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itlu 1">
            <a:extLst>
              <a:ext uri="{FF2B5EF4-FFF2-40B4-BE49-F238E27FC236}">
                <a16:creationId xmlns:a16="http://schemas.microsoft.com/office/drawing/2014/main" id="{1D9AF828-2ABE-43AC-91A5-DE5A869A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1" y="624110"/>
            <a:ext cx="5451628" cy="1280890"/>
          </a:xfrm>
        </p:spPr>
        <p:txBody>
          <a:bodyPr>
            <a:normAutofit/>
          </a:bodyPr>
          <a:lstStyle/>
          <a:p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ro-RO" dirty="0"/>
              <a:t>soluției</a:t>
            </a:r>
            <a:endParaRPr lang="en-US" dirty="0"/>
          </a:p>
        </p:txBody>
      </p:sp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91908359-576B-40AE-A164-FDCFD2CA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1" y="1883708"/>
            <a:ext cx="5451628" cy="3456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endParaRPr lang="en-US" sz="2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DADF50-9779-432A-918D-F7FA96C8AF75}"/>
              </a:ext>
            </a:extLst>
          </p:cNvPr>
          <p:cNvSpPr/>
          <p:nvPr/>
        </p:nvSpPr>
        <p:spPr>
          <a:xfrm>
            <a:off x="968222" y="4303513"/>
            <a:ext cx="1898159" cy="6806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Eveniment declanșator</a:t>
            </a:r>
            <a:endParaRPr lang="en-US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7902A2-24FD-40C5-B76C-565908305236}"/>
              </a:ext>
            </a:extLst>
          </p:cNvPr>
          <p:cNvSpPr/>
          <p:nvPr/>
        </p:nvSpPr>
        <p:spPr>
          <a:xfrm>
            <a:off x="4980653" y="4303512"/>
            <a:ext cx="1901329" cy="6806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Rutina de </a:t>
            </a:r>
            <a:r>
              <a:rPr lang="en-US" sz="1400" dirty="0" err="1"/>
              <a:t>tratare</a:t>
            </a:r>
            <a:r>
              <a:rPr lang="en-US" sz="1400" dirty="0"/>
              <a:t> a </a:t>
            </a:r>
            <a:r>
              <a:rPr lang="ro-RO" sz="1400" dirty="0"/>
              <a:t>î</a:t>
            </a:r>
            <a:r>
              <a:rPr lang="en-US" sz="1400" dirty="0" err="1"/>
              <a:t>ntreruperii</a:t>
            </a:r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7C5FB6-98D7-4A35-97E6-71283CE43268}"/>
              </a:ext>
            </a:extLst>
          </p:cNvPr>
          <p:cNvSpPr/>
          <p:nvPr/>
        </p:nvSpPr>
        <p:spPr>
          <a:xfrm>
            <a:off x="8993084" y="4302822"/>
            <a:ext cx="1901329" cy="680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Procedura de modificare a temperaturii</a:t>
            </a:r>
            <a:endParaRPr lang="en-US" sz="1400" dirty="0"/>
          </a:p>
        </p:txBody>
      </p:sp>
      <p:sp>
        <p:nvSpPr>
          <p:cNvPr id="22" name="Săgeată: dreapta 21">
            <a:extLst>
              <a:ext uri="{FF2B5EF4-FFF2-40B4-BE49-F238E27FC236}">
                <a16:creationId xmlns:a16="http://schemas.microsoft.com/office/drawing/2014/main" id="{86AC7DB0-5651-4677-8DB8-89DC52AE93F6}"/>
              </a:ext>
            </a:extLst>
          </p:cNvPr>
          <p:cNvSpPr/>
          <p:nvPr/>
        </p:nvSpPr>
        <p:spPr>
          <a:xfrm>
            <a:off x="2858743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7FB83BA0-8D85-404F-9DA8-48B08B8ECE93}"/>
              </a:ext>
            </a:extLst>
          </p:cNvPr>
          <p:cNvSpPr/>
          <p:nvPr/>
        </p:nvSpPr>
        <p:spPr>
          <a:xfrm>
            <a:off x="742884" y="5375500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Apăsarea butonului</a:t>
            </a:r>
            <a:endParaRPr lang="en-US" sz="1400" dirty="0"/>
          </a:p>
        </p:txBody>
      </p:sp>
      <p:sp>
        <p:nvSpPr>
          <p:cNvPr id="24" name="Dreptunghi 23">
            <a:extLst>
              <a:ext uri="{FF2B5EF4-FFF2-40B4-BE49-F238E27FC236}">
                <a16:creationId xmlns:a16="http://schemas.microsoft.com/office/drawing/2014/main" id="{803D5D22-10A2-417C-8009-ABA4365A9013}"/>
              </a:ext>
            </a:extLst>
          </p:cNvPr>
          <p:cNvSpPr/>
          <p:nvPr/>
        </p:nvSpPr>
        <p:spPr>
          <a:xfrm>
            <a:off x="4756902" y="5361626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Setează un </a:t>
            </a:r>
            <a:r>
              <a:rPr lang="ro-RO" sz="1400" dirty="0" err="1"/>
              <a:t>flag</a:t>
            </a:r>
            <a:r>
              <a:rPr lang="ro-RO" sz="1400" dirty="0"/>
              <a:t>, indicând faptul că o întrerupere a fost declanșată</a:t>
            </a:r>
            <a:endParaRPr lang="en-US" sz="1400" dirty="0"/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22112EFA-E5A9-4399-8854-BA5E7B4A322F}"/>
              </a:ext>
            </a:extLst>
          </p:cNvPr>
          <p:cNvSpPr/>
          <p:nvPr/>
        </p:nvSpPr>
        <p:spPr>
          <a:xfrm>
            <a:off x="8770920" y="5340334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 execută secvența de cod pentru modificarea temperaturii și salvarea acesteia în baza de date</a:t>
            </a:r>
          </a:p>
        </p:txBody>
      </p:sp>
      <p:sp>
        <p:nvSpPr>
          <p:cNvPr id="26" name="Săgeată: dreapta 25">
            <a:extLst>
              <a:ext uri="{FF2B5EF4-FFF2-40B4-BE49-F238E27FC236}">
                <a16:creationId xmlns:a16="http://schemas.microsoft.com/office/drawing/2014/main" id="{BB09C01D-DA0E-4259-8CF4-6E505FDEEC42}"/>
              </a:ext>
            </a:extLst>
          </p:cNvPr>
          <p:cNvSpPr/>
          <p:nvPr/>
        </p:nvSpPr>
        <p:spPr>
          <a:xfrm>
            <a:off x="6871174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ine 26">
            <a:extLst>
              <a:ext uri="{FF2B5EF4-FFF2-40B4-BE49-F238E27FC236}">
                <a16:creationId xmlns:a16="http://schemas.microsoft.com/office/drawing/2014/main" id="{2D60A450-4695-45E9-9661-4DF7560E8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43" y="6804"/>
            <a:ext cx="6123757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624110"/>
            <a:ext cx="10927670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44BB8A-170A-4BD6-AE57-69C3741C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2133600"/>
            <a:ext cx="10927670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În momentul în care un buton este apăsat, între contactele metalice ale acestuia pot apărea vibrații fine.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De cele mai multe ori, </a:t>
            </a:r>
            <a:r>
              <a:rPr lang="ro-RO" sz="2200" dirty="0" err="1"/>
              <a:t>microcotrolerul</a:t>
            </a:r>
            <a:r>
              <a:rPr lang="ro-RO" sz="2200" dirty="0"/>
              <a:t> interpretează aceste vibrații ca fiind apăsări multiple ale butonului.</a:t>
            </a:r>
            <a:endParaRPr lang="en-US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CA0F294-70D0-46E0-B287-1EA2AAC8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>
                <a:solidFill>
                  <a:schemeClr val="tx1"/>
                </a:solidFill>
              </a:rPr>
              <a:t>Soluție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Adăugarea unor filtre trece-jos pentru fiecare buton în parte</a:t>
            </a:r>
          </a:p>
        </p:txBody>
      </p:sp>
      <p:pic>
        <p:nvPicPr>
          <p:cNvPr id="5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E3B53A6F-8A0A-4D0A-9E64-E85BCF03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2" y="942249"/>
            <a:ext cx="6631341" cy="4973505"/>
          </a:xfrm>
          <a:prstGeom prst="rect">
            <a:avLst/>
          </a:prstGeom>
        </p:spPr>
      </p:pic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ie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1657</TotalTime>
  <Words>539</Words>
  <Application>Microsoft Office PowerPoint</Application>
  <PresentationFormat>Ecran lat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Introducere</vt:lpstr>
      <vt:lpstr>Competiție</vt:lpstr>
      <vt:lpstr>Arhitectura sistemului</vt:lpstr>
      <vt:lpstr>Implementarea soluției</vt:lpstr>
      <vt:lpstr>Implementarea soluției</vt:lpstr>
      <vt:lpstr>Implementarea soluției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99</cp:revision>
  <dcterms:created xsi:type="dcterms:W3CDTF">2021-05-23T13:27:25Z</dcterms:created>
  <dcterms:modified xsi:type="dcterms:W3CDTF">2021-05-27T14:37:08Z</dcterms:modified>
</cp:coreProperties>
</file>