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72" r:id="rId7"/>
    <p:sldId id="275" r:id="rId8"/>
    <p:sldId id="273" r:id="rId9"/>
    <p:sldId id="27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6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490B2F83-F2C2-4041-9A08-1F39129359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74992E54-1B52-4FAB-A957-6ABD28D972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87DBE-C843-456A-9381-003F0E3F9C4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6D6EA49-299D-44E1-970C-728D502633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4E0FB8CB-EFE3-4C06-AE50-78BED8525F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2566F-7B2F-4FFB-9650-C0EEED38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540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46702-3091-4893-9580-351D3F32799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CE967-7931-4D1A-9F08-E79567C7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8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2038-E678-4ECF-BEDB-85A5C5D4839D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2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3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57-41B8-4424-9352-E75A9291ED21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100-4FF4-4F37-A93F-ABC989278D09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3581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2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E1C9-DE8F-45CF-9014-53AF507E26B6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5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21E4-876A-446D-805C-931D38442A39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544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92CE-1D3F-4EAC-8D07-6011AB081639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0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2FF4-6C99-4BB7-8B86-45E6A3CD6E25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66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3" y="627407"/>
            <a:ext cx="2207601" cy="5283817"/>
          </a:xfrm>
        </p:spPr>
        <p:txBody>
          <a:bodyPr vert="eaVert" anchor="ctr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7"/>
            <a:ext cx="6477000" cy="5283817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CB2C-024F-4230-8160-47AC7F613CD6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51271" y="6048693"/>
            <a:ext cx="1146283" cy="370396"/>
          </a:xfrm>
        </p:spPr>
        <p:txBody>
          <a:bodyPr/>
          <a:lstStyle/>
          <a:p>
            <a:fld id="{EF2F0734-55FC-4D31-BBAC-CFD270F97A82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040305"/>
            <a:ext cx="6533014" cy="3787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8526" y="6286971"/>
            <a:ext cx="779767" cy="365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E899CAE-04D7-4AFC-956F-C57F365175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6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5693-5B48-46BA-8731-C60905FDB4BB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114C-4F90-498B-9102-5DD35911FEC7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8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4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0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E49F-08D7-4685-B777-AA41236FB79C}" type="datetime1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1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B4FF-AC58-4F96-BF45-BAC7049BEFBC}" type="datetime1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6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7A8E-631A-4994-9E85-C431A7496471}" type="datetime1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0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4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6632-148F-4474-BA59-DB71F1721872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9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0EAA-60D7-42AA-8723-1B0860A455E4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2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2">
                <a:tint val="90000"/>
                <a:satMod val="92000"/>
                <a:lumMod val="120000"/>
              </a:schemeClr>
            </a:gs>
            <a:gs pos="91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AE326-6785-470D-B4C6-EC533BA72C64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1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4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7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7BC4E8F-8916-4E44-8825-E746EBB25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911" y="2459601"/>
            <a:ext cx="9329057" cy="1655763"/>
          </a:xfrm>
        </p:spPr>
        <p:txBody>
          <a:bodyPr>
            <a:normAutofit/>
          </a:bodyPr>
          <a:lstStyle/>
          <a:p>
            <a:pPr algn="ctr"/>
            <a:r>
              <a:rPr lang="ro-RO" sz="4400" dirty="0">
                <a:latin typeface="+mn-lt"/>
              </a:rPr>
              <a:t>Termostat inteligent controlat printr-o aplicație web</a:t>
            </a:r>
            <a:endParaRPr lang="en-US" sz="4400" dirty="0">
              <a:latin typeface="+mn-lt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2E2B8FA-E865-406B-B507-B17C12A77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7311"/>
            <a:ext cx="9144000" cy="1655763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ro-RO" dirty="0"/>
              <a:t>	</a:t>
            </a:r>
            <a:r>
              <a:rPr lang="en-US" dirty="0" err="1"/>
              <a:t>Conduc</a:t>
            </a:r>
            <a:r>
              <a:rPr lang="ro-RO" dirty="0"/>
              <a:t>ă</a:t>
            </a:r>
            <a:r>
              <a:rPr lang="en-US" dirty="0"/>
              <a:t>tor</a:t>
            </a:r>
            <a:r>
              <a:rPr lang="ro-RO" dirty="0"/>
              <a:t> ș</a:t>
            </a:r>
            <a:r>
              <a:rPr lang="en-US" dirty="0" err="1"/>
              <a:t>tiin</a:t>
            </a:r>
            <a:r>
              <a:rPr lang="ro-RO" dirty="0"/>
              <a:t>ț</a:t>
            </a:r>
            <a:r>
              <a:rPr lang="en-US" dirty="0" err="1"/>
              <a:t>ific</a:t>
            </a:r>
            <a:r>
              <a:rPr lang="en-US" dirty="0"/>
              <a:t>:						                        		Autor:</a:t>
            </a:r>
          </a:p>
          <a:p>
            <a:pPr algn="l"/>
            <a:r>
              <a:rPr lang="en-US" dirty="0"/>
              <a:t>Prof. Dr. </a:t>
            </a:r>
            <a:r>
              <a:rPr lang="en-US" dirty="0" err="1"/>
              <a:t>Habil</a:t>
            </a:r>
            <a:r>
              <a:rPr lang="en-US" dirty="0"/>
              <a:t>. Ing. Marius MARCU					  			Dragan VITOMIR</a:t>
            </a:r>
          </a:p>
        </p:txBody>
      </p:sp>
      <p:pic>
        <p:nvPicPr>
          <p:cNvPr id="7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AAE919DB-3B59-46F6-916E-8ED351D27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149" y="1040716"/>
            <a:ext cx="3206851" cy="1097280"/>
          </a:xfrm>
          <a:prstGeom prst="rect">
            <a:avLst/>
          </a:prstGeom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AF461A76-E94B-419D-80AA-7C74C98B0143}"/>
              </a:ext>
            </a:extLst>
          </p:cNvPr>
          <p:cNvSpPr/>
          <p:nvPr/>
        </p:nvSpPr>
        <p:spPr>
          <a:xfrm>
            <a:off x="3268940" y="6076879"/>
            <a:ext cx="5654120" cy="566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Timi</a:t>
            </a:r>
            <a:r>
              <a:rPr lang="ro-RO" dirty="0" err="1">
                <a:solidFill>
                  <a:schemeClr val="bg1">
                    <a:lumMod val="50000"/>
                  </a:schemeClr>
                </a:solidFill>
              </a:rPr>
              <a:t>șoara</a:t>
            </a:r>
            <a:r>
              <a:rPr lang="ro-RO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ro-RO" dirty="0">
                <a:solidFill>
                  <a:schemeClr val="bg1">
                    <a:lumMod val="50000"/>
                  </a:schemeClr>
                </a:solidFill>
              </a:rPr>
              <a:t>Iunie, 2021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1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FC33116A-955E-4F82-82B3-25A740AE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>
            <a:normAutofit/>
          </a:bodyPr>
          <a:lstStyle/>
          <a:p>
            <a:r>
              <a:rPr lang="en-US" err="1"/>
              <a:t>Implementare</a:t>
            </a:r>
            <a:r>
              <a:rPr lang="en-US"/>
              <a:t> - </a:t>
            </a:r>
            <a:r>
              <a:rPr lang="en-US" err="1"/>
              <a:t>modul</a:t>
            </a:r>
            <a:r>
              <a:rPr lang="en-US"/>
              <a:t> </a:t>
            </a:r>
            <a:r>
              <a:rPr lang="en-US" err="1"/>
              <a:t>senzor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4DCD2B8-1A48-4272-B123-CFAE55448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2133600"/>
            <a:ext cx="4625882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Principalele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 err="1"/>
              <a:t>ționalități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setarea</a:t>
            </a:r>
            <a:r>
              <a:rPr lang="en-US" dirty="0"/>
              <a:t> </a:t>
            </a:r>
            <a:r>
              <a:rPr lang="en-US" dirty="0" err="1"/>
              <a:t>temperaturii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Cite</a:t>
            </a:r>
            <a:r>
              <a:rPr lang="ro-RO" dirty="0" err="1"/>
              <a:t>ște</a:t>
            </a:r>
            <a:r>
              <a:rPr lang="ro-RO" dirty="0"/>
              <a:t> valoarea umidității și temperaturii ambientale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/>
              <a:t>Trimite valorile citite în baza de date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/>
              <a:t>Afișează pe LCD valoarea temperaturii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/>
              <a:t>Controlează închiderea sau deschiderea electrovalvei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/>
              <a:t>Trimite comandă pentru pornirea sau oprirea centralei termice</a:t>
            </a:r>
            <a:endParaRPr lang="en-US" dirty="0"/>
          </a:p>
          <a:p>
            <a:pPr marL="0" indent="0">
              <a:buNone/>
            </a:pPr>
            <a:endParaRPr lang="ro-RO" dirty="0"/>
          </a:p>
          <a:p>
            <a:endParaRPr lang="en-US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17F355C-64AF-488F-AC7D-412943D4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14688" y="31903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E899CAE-04D7-4AFC-956F-C57F365175A7}" type="slidenum">
              <a:rPr lang="en-US" sz="190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082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ine 12">
            <a:extLst>
              <a:ext uri="{FF2B5EF4-FFF2-40B4-BE49-F238E27FC236}">
                <a16:creationId xmlns:a16="http://schemas.microsoft.com/office/drawing/2014/main" id="{254C28AB-84E5-404A-8FF2-BE67E7B09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43" y="0"/>
            <a:ext cx="6123757" cy="382270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4A0DEDC-4A95-4231-9DCD-EADE6FD2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31" y="624110"/>
            <a:ext cx="5451628" cy="1280890"/>
          </a:xfrm>
        </p:spPr>
        <p:txBody>
          <a:bodyPr>
            <a:normAutofit/>
          </a:bodyPr>
          <a:lstStyle/>
          <a:p>
            <a:r>
              <a:rPr lang="en-US" dirty="0" err="1"/>
              <a:t>Implementare</a:t>
            </a:r>
            <a:r>
              <a:rPr lang="ro-RO" dirty="0"/>
              <a:t>a</a:t>
            </a:r>
            <a:r>
              <a:rPr lang="en-US" dirty="0"/>
              <a:t> </a:t>
            </a:r>
            <a:r>
              <a:rPr lang="ro-RO" dirty="0"/>
              <a:t>soluției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34D18BD-7239-45FB-861D-EF1B27C25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31" y="1883708"/>
            <a:ext cx="5451628" cy="34566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Se utilizează butoanele conectate la plăcuța </a:t>
            </a:r>
            <a:r>
              <a:rPr lang="ro-RO" sz="2200" dirty="0" err="1"/>
              <a:t>WiFi</a:t>
            </a:r>
            <a:endParaRPr lang="ro-RO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La fiecare apăsare de buton se generează o întrerupere</a:t>
            </a:r>
            <a:endParaRPr lang="en-US" sz="2200" dirty="0"/>
          </a:p>
        </p:txBody>
      </p:sp>
      <p:sp>
        <p:nvSpPr>
          <p:cNvPr id="14" name="Substituent număr diapozitiv 13">
            <a:extLst>
              <a:ext uri="{FF2B5EF4-FFF2-40B4-BE49-F238E27FC236}">
                <a16:creationId xmlns:a16="http://schemas.microsoft.com/office/drawing/2014/main" id="{40CE3563-C9E7-4486-B324-B4897F6A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0C084CC-D414-434E-8EA9-A1B75E41612A}"/>
              </a:ext>
            </a:extLst>
          </p:cNvPr>
          <p:cNvSpPr/>
          <p:nvPr/>
        </p:nvSpPr>
        <p:spPr>
          <a:xfrm>
            <a:off x="968222" y="4303513"/>
            <a:ext cx="1898159" cy="68064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Eveniment declanșator</a:t>
            </a:r>
            <a:endParaRPr lang="en-US" sz="14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8A576C4-E780-429F-88B5-70BE889EDBF9}"/>
              </a:ext>
            </a:extLst>
          </p:cNvPr>
          <p:cNvSpPr/>
          <p:nvPr/>
        </p:nvSpPr>
        <p:spPr>
          <a:xfrm>
            <a:off x="4980653" y="4303512"/>
            <a:ext cx="1901329" cy="6806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Rutina de </a:t>
            </a:r>
            <a:r>
              <a:rPr lang="en-US" sz="1400" dirty="0" err="1"/>
              <a:t>tratare</a:t>
            </a:r>
            <a:r>
              <a:rPr lang="en-US" sz="1400" dirty="0"/>
              <a:t> a </a:t>
            </a:r>
            <a:r>
              <a:rPr lang="ro-RO" sz="1400" dirty="0"/>
              <a:t>î</a:t>
            </a:r>
            <a:r>
              <a:rPr lang="en-US" sz="1400" dirty="0" err="1"/>
              <a:t>ntreruperii</a:t>
            </a:r>
            <a:endParaRPr lang="en-US" sz="1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9EBB992-919C-4368-80DD-4008D6140E41}"/>
              </a:ext>
            </a:extLst>
          </p:cNvPr>
          <p:cNvSpPr/>
          <p:nvPr/>
        </p:nvSpPr>
        <p:spPr>
          <a:xfrm>
            <a:off x="8993084" y="4302822"/>
            <a:ext cx="1901329" cy="68064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Procedura de modificare a temperaturii</a:t>
            </a:r>
            <a:endParaRPr lang="en-US" sz="1400" dirty="0"/>
          </a:p>
        </p:txBody>
      </p:sp>
      <p:sp>
        <p:nvSpPr>
          <p:cNvPr id="55" name="Săgeată: dreapta 54">
            <a:extLst>
              <a:ext uri="{FF2B5EF4-FFF2-40B4-BE49-F238E27FC236}">
                <a16:creationId xmlns:a16="http://schemas.microsoft.com/office/drawing/2014/main" id="{0ED32EC6-001B-4AC9-83CF-2453D3A4C98B}"/>
              </a:ext>
            </a:extLst>
          </p:cNvPr>
          <p:cNvSpPr/>
          <p:nvPr/>
        </p:nvSpPr>
        <p:spPr>
          <a:xfrm>
            <a:off x="2858743" y="4536485"/>
            <a:ext cx="2121910" cy="21331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reptunghi 56">
            <a:extLst>
              <a:ext uri="{FF2B5EF4-FFF2-40B4-BE49-F238E27FC236}">
                <a16:creationId xmlns:a16="http://schemas.microsoft.com/office/drawing/2014/main" id="{A5577435-C0C7-45D5-8D24-8D4139780D8D}"/>
              </a:ext>
            </a:extLst>
          </p:cNvPr>
          <p:cNvSpPr/>
          <p:nvPr/>
        </p:nvSpPr>
        <p:spPr>
          <a:xfrm>
            <a:off x="742884" y="5375500"/>
            <a:ext cx="2348833" cy="1067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Apăsarea butonului</a:t>
            </a:r>
            <a:endParaRPr lang="en-US" sz="1400" dirty="0"/>
          </a:p>
        </p:txBody>
      </p:sp>
      <p:sp>
        <p:nvSpPr>
          <p:cNvPr id="58" name="Dreptunghi 57">
            <a:extLst>
              <a:ext uri="{FF2B5EF4-FFF2-40B4-BE49-F238E27FC236}">
                <a16:creationId xmlns:a16="http://schemas.microsoft.com/office/drawing/2014/main" id="{A09BE2C4-4BD3-4FDB-AD7E-55CA3F67AD29}"/>
              </a:ext>
            </a:extLst>
          </p:cNvPr>
          <p:cNvSpPr/>
          <p:nvPr/>
        </p:nvSpPr>
        <p:spPr>
          <a:xfrm>
            <a:off x="4756902" y="5361626"/>
            <a:ext cx="2348833" cy="1067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Setează un </a:t>
            </a:r>
            <a:r>
              <a:rPr lang="ro-RO" sz="1400" dirty="0" err="1"/>
              <a:t>flag</a:t>
            </a:r>
            <a:r>
              <a:rPr lang="ro-RO" sz="1400" dirty="0"/>
              <a:t>, indicând faptul că o întrerupere a fost declanșată</a:t>
            </a:r>
            <a:endParaRPr lang="en-US" sz="1400" dirty="0"/>
          </a:p>
        </p:txBody>
      </p:sp>
      <p:sp>
        <p:nvSpPr>
          <p:cNvPr id="59" name="Dreptunghi 58">
            <a:extLst>
              <a:ext uri="{FF2B5EF4-FFF2-40B4-BE49-F238E27FC236}">
                <a16:creationId xmlns:a16="http://schemas.microsoft.com/office/drawing/2014/main" id="{240B5272-F24F-49FD-95FE-EAC088632738}"/>
              </a:ext>
            </a:extLst>
          </p:cNvPr>
          <p:cNvSpPr/>
          <p:nvPr/>
        </p:nvSpPr>
        <p:spPr>
          <a:xfrm>
            <a:off x="8770920" y="5340334"/>
            <a:ext cx="2348833" cy="1067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Se execută secvența de cod pentru modificarea temperaturii și salvarea acesteia în baza de date</a:t>
            </a:r>
          </a:p>
        </p:txBody>
      </p:sp>
      <p:sp>
        <p:nvSpPr>
          <p:cNvPr id="60" name="Săgeată: dreapta 59">
            <a:extLst>
              <a:ext uri="{FF2B5EF4-FFF2-40B4-BE49-F238E27FC236}">
                <a16:creationId xmlns:a16="http://schemas.microsoft.com/office/drawing/2014/main" id="{6080E768-2489-419F-A816-CD163AD8A900}"/>
              </a:ext>
            </a:extLst>
          </p:cNvPr>
          <p:cNvSpPr/>
          <p:nvPr/>
        </p:nvSpPr>
        <p:spPr>
          <a:xfrm>
            <a:off x="6871174" y="4536485"/>
            <a:ext cx="2121910" cy="21331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9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3487DB31-6001-47CD-B1BA-7522EE1F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979877"/>
            <a:ext cx="8911687" cy="778589"/>
          </a:xfrm>
        </p:spPr>
        <p:txBody>
          <a:bodyPr anchor="b">
            <a:normAutofit/>
          </a:bodyPr>
          <a:lstStyle/>
          <a:p>
            <a:r>
              <a:rPr lang="ro-RO" sz="2800"/>
              <a:t>Implementarea soluției</a:t>
            </a:r>
            <a:endParaRPr lang="en-US" sz="2800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150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BCF7690F-AA65-4F4B-9901-5B72008FC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99" y="3962"/>
            <a:ext cx="7045801" cy="3829251"/>
          </a:xfrm>
          <a:prstGeom prst="rect">
            <a:avLst/>
          </a:prstGeom>
        </p:spPr>
      </p:pic>
      <p:sp>
        <p:nvSpPr>
          <p:cNvPr id="22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A8C9E380-DC5B-4CD8-9F4E-98302EB4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457590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E899CAE-04D7-4AFC-956F-C57F365175A7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9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8C2B17C-FC0F-458F-8D6D-9101BA165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845585"/>
            <a:ext cx="8915400" cy="1280890"/>
          </a:xfrm>
        </p:spPr>
        <p:txBody>
          <a:bodyPr>
            <a:normAutofit/>
          </a:bodyPr>
          <a:lstStyle/>
          <a:p>
            <a:r>
              <a:rPr lang="ro-RO" dirty="0"/>
              <a:t>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1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334B960-4620-4A1A-9604-3444FC5A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7"/>
            <a:ext cx="3234019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dirty="0" err="1">
                <a:solidFill>
                  <a:schemeClr val="tx1"/>
                </a:solidFill>
              </a:rPr>
              <a:t>Soluție</a:t>
            </a:r>
            <a:endParaRPr lang="en-US" sz="6400" dirty="0">
              <a:solidFill>
                <a:schemeClr val="tx1"/>
              </a:solidFill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9129848-AD94-499C-A91F-44DF9F8B4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55" y="4778735"/>
            <a:ext cx="3220917" cy="1452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Adăugarea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unor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filtre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trece-jos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pentru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fiecare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buton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în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parte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Imagine 4" descr="O imagine care conține masă&#10;&#10;Descriere generată automat">
            <a:extLst>
              <a:ext uri="{FF2B5EF4-FFF2-40B4-BE49-F238E27FC236}">
                <a16:creationId xmlns:a16="http://schemas.microsoft.com/office/drawing/2014/main" id="{E3B53A6F-8A0A-4D0A-9E64-E85BCF033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52" y="942247"/>
            <a:ext cx="6631341" cy="4973505"/>
          </a:xfrm>
          <a:prstGeom prst="rect">
            <a:avLst/>
          </a:prstGeom>
        </p:spPr>
      </p:pic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03FC14FA-D445-4822-8630-D81D1DE8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1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7034D88-B5D7-4913-8481-E9BE5D87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Demo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D1F6D74-9474-48DF-924D-97262B6D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D8CFE0A-411B-4954-937F-52B7EC66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68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50E80B6-3C7F-4B54-B8C2-B8F268B2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4110"/>
            <a:ext cx="10818813" cy="1280890"/>
          </a:xfrm>
        </p:spPr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7356411-5890-437C-802C-BC22D5D77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33600"/>
            <a:ext cx="10818813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Scopul proiectului este de a prezenta o soluție pentru controlul temperaturii în mai multe zone ale locuinței, dar și pentru reducerea consumului de energie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Există o serie de funcționalități al căror mod de operare poate fi îmbunătățit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Perspective de dezvoltare</a:t>
            </a:r>
            <a:r>
              <a:rPr lang="en-US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Reducerea timpului necesar sistemului pentru a răspunde la comenzile vocale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Posibilitatea ca sistemul să adapteze temperatura în funcție de prezența sau absența locuitorilor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Atașarea unei tastaturi la plăcuța </a:t>
            </a:r>
            <a:r>
              <a:rPr lang="ro-RO" sz="2000" dirty="0" err="1"/>
              <a:t>WiFi</a:t>
            </a:r>
            <a:r>
              <a:rPr lang="ro-RO" sz="2000" dirty="0"/>
              <a:t> pentru a permite modificarea datelor de acces la rețeaua de internet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960E3D1-D97B-49DE-B830-2C7D370F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04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F599AC0-73FE-4940-B82D-96B24E03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2" y="624110"/>
            <a:ext cx="10873242" cy="1280890"/>
          </a:xfrm>
        </p:spPr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2FD1FAA-BBDF-4770-ABE6-46CFF1B7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0" y="2133600"/>
            <a:ext cx="10873242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Sinteza c</a:t>
            </a:r>
            <a:r>
              <a:rPr lang="en-US" sz="2200" dirty="0" err="1"/>
              <a:t>ontribu</a:t>
            </a:r>
            <a:r>
              <a:rPr lang="ro-RO" sz="2200" dirty="0" err="1"/>
              <a:t>țiilor</a:t>
            </a:r>
            <a:r>
              <a:rPr lang="en-US" sz="2200" dirty="0"/>
              <a:t>:</a:t>
            </a:r>
            <a:endParaRPr lang="ro-RO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Programarea plăcuțelor ESP8266 și </a:t>
            </a:r>
            <a:r>
              <a:rPr lang="ro-RO" sz="2000" dirty="0" err="1"/>
              <a:t>Arduino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Implementare</a:t>
            </a:r>
            <a:r>
              <a:rPr lang="ro-RO" sz="2000" dirty="0"/>
              <a:t>a</a:t>
            </a:r>
            <a:r>
              <a:rPr lang="en-US" sz="2000" dirty="0"/>
              <a:t> </a:t>
            </a:r>
            <a:r>
              <a:rPr lang="en-US" sz="2000" dirty="0" err="1"/>
              <a:t>aplica</a:t>
            </a:r>
            <a:r>
              <a:rPr lang="ro-RO" sz="2000" dirty="0" err="1"/>
              <a:t>ției</a:t>
            </a:r>
            <a:r>
              <a:rPr lang="ro-RO" sz="2000" dirty="0"/>
              <a:t> web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Crearea testelor unitare pentru aplicația web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Testarea circuitului de apă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Realizarea circuitului electric și a filtrelor trece-jos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Găzduirea aplicației pe un server, la distanță, utilizând platforma </a:t>
            </a:r>
            <a:r>
              <a:rPr lang="ro-RO" sz="2000" dirty="0" err="1"/>
              <a:t>Heroku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6940163-1A80-4B72-9D07-628B7004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7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129BC0B-D326-46C0-8715-22603995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4" y="624110"/>
            <a:ext cx="10851470" cy="1280890"/>
          </a:xfrm>
        </p:spPr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4BE2CDC-BC46-451D-9580-0D4766FA3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2133600"/>
            <a:ext cx="1085147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hlinkClick r:id="rId2" action="ppaction://hlinksldjump"/>
              </a:rPr>
              <a:t>Introducere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hlinkClick r:id="rId3" action="ppaction://hlinksldjump"/>
              </a:rPr>
              <a:t>Competi</a:t>
            </a:r>
            <a:r>
              <a:rPr lang="ro-RO" dirty="0">
                <a:hlinkClick r:id="rId3" action="ppaction://hlinksldjump"/>
              </a:rPr>
              <a:t>ție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hlinkClick r:id="rId4" action="ppaction://hlinksldjump"/>
              </a:rPr>
              <a:t>Arhitectura sistemului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hlinkClick r:id="rId5" action="ppaction://hlinksldjump"/>
              </a:rPr>
              <a:t>Implementarea soluției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 err="1">
                <a:hlinkClick r:id="rId6" action="ppaction://hlinksldjump"/>
              </a:rPr>
              <a:t>Demo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hlinkClick r:id="rId7" action="ppaction://hlinksldjump"/>
              </a:rPr>
              <a:t>Concluzii și direcții de dezvoltare</a:t>
            </a:r>
            <a:endParaRPr lang="en-US" dirty="0"/>
          </a:p>
        </p:txBody>
      </p:sp>
      <p:sp>
        <p:nvSpPr>
          <p:cNvPr id="8" name="Substituent număr diapozitiv 7">
            <a:extLst>
              <a:ext uri="{FF2B5EF4-FFF2-40B4-BE49-F238E27FC236}">
                <a16:creationId xmlns:a16="http://schemas.microsoft.com/office/drawing/2014/main" id="{06C12413-14FD-46E7-BA14-111530D5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6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7028702-EE1F-471C-93D0-CAFA8FFD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u 4">
            <a:extLst>
              <a:ext uri="{FF2B5EF4-FFF2-40B4-BE49-F238E27FC236}">
                <a16:creationId xmlns:a16="http://schemas.microsoft.com/office/drawing/2014/main" id="{7414C98A-615C-47C5-9A25-B7646996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stituent conținut 7">
            <a:extLst>
              <a:ext uri="{FF2B5EF4-FFF2-40B4-BE49-F238E27FC236}">
                <a16:creationId xmlns:a16="http://schemas.microsoft.com/office/drawing/2014/main" id="{86C6B67F-02A9-4BEE-98B5-376ABD2B8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3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129B54D-B381-4CFC-B445-9776A7B9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624110"/>
            <a:ext cx="10862356" cy="1280890"/>
          </a:xfrm>
        </p:spPr>
        <p:txBody>
          <a:bodyPr/>
          <a:lstStyle/>
          <a:p>
            <a:r>
              <a:rPr lang="ro-RO" dirty="0"/>
              <a:t>Competiție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E387055-6351-42BF-A2D6-129379B7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6" y="2133600"/>
            <a:ext cx="10862356" cy="3777622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Se produc și comercializează o serie de sisteme asemănătoare.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Printre cele mai importante se enumeră</a:t>
            </a:r>
            <a:r>
              <a:rPr lang="en-US" sz="2200" dirty="0"/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err="1"/>
              <a:t>Ecobee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Nest</a:t>
            </a:r>
            <a:r>
              <a:rPr lang="ro-RO" sz="2000" dirty="0"/>
              <a:t>  </a:t>
            </a:r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Cum se diferențiază sistemul creat?</a:t>
            </a:r>
            <a:endParaRPr lang="en-US" sz="22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Cost scăzut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Posibilitatea de a regla temperatura pe diferite zone din imobil</a:t>
            </a:r>
            <a:endParaRPr lang="en-US" sz="2000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49C937E-4289-4597-A04D-AACE5F02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5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5A54C9-F645-492E-8424-8C72D794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8"/>
            <a:ext cx="4380270" cy="1622321"/>
          </a:xfrm>
        </p:spPr>
        <p:txBody>
          <a:bodyPr>
            <a:normAutofit/>
          </a:bodyPr>
          <a:lstStyle/>
          <a:p>
            <a:r>
              <a:rPr lang="ro-RO" dirty="0"/>
              <a:t>Arhitectura sistemului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4EE239-AADA-4AE9-BCD3-5E7460BA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113938"/>
            <a:ext cx="3842531" cy="411479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Sistemul este alcătuit din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Dou</a:t>
            </a:r>
            <a:r>
              <a:rPr lang="ro-RO" sz="1800" dirty="0"/>
              <a:t>ă module senzor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1800" dirty="0"/>
              <a:t>Un modul de control</a:t>
            </a:r>
          </a:p>
          <a:p>
            <a:pPr marL="0" indent="0">
              <a:buNone/>
            </a:pPr>
            <a:endParaRPr lang="ro-R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Modulele senzor transferă date la modulul de control prin radio – frecvență</a:t>
            </a:r>
          </a:p>
          <a:p>
            <a:pPr marL="0" indent="0">
              <a:buNone/>
            </a:pPr>
            <a:endParaRPr lang="ro-R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Valorile citite de senzorul DHT11 sunt trimise în baza de date prin </a:t>
            </a:r>
            <a:r>
              <a:rPr lang="ro-RO" sz="2000" dirty="0" err="1"/>
              <a:t>WiFi</a:t>
            </a:r>
            <a:endParaRPr lang="ro-RO" sz="2000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886F01A4-145A-47C2-A7A6-ACBD499A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61" y="1440428"/>
            <a:ext cx="7315200" cy="4114799"/>
          </a:xfrm>
          <a:prstGeom prst="rect">
            <a:avLst/>
          </a:prstGeom>
          <a:effectLst/>
        </p:spPr>
      </p:pic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7D06316-81D9-4A80-B33D-2F6F996D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9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A66DD85-E446-4449-BE37-1AEA5E1F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24110"/>
            <a:ext cx="10895013" cy="1280890"/>
          </a:xfrm>
        </p:spPr>
        <p:txBody>
          <a:bodyPr/>
          <a:lstStyle/>
          <a:p>
            <a:r>
              <a:rPr lang="ro-RO" dirty="0"/>
              <a:t>Implementarea soluției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9C45E26-8A85-4A49-95E8-D2294E73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33600"/>
            <a:ext cx="10895013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Principalele programe utilizate pentru realizarea acestui proiect sunt</a:t>
            </a:r>
            <a:r>
              <a:rPr lang="en-US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Arduino IDE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PyCharm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80C7B3AB-E23D-4B22-B085-D53DEEFE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2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A832E54-094F-4108-AF08-11CB5D1F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108CACCB-EB09-4E36-83E6-2A74D999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E899CAE-04D7-4AFC-956F-C57F365175A7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9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60C94A8-F861-438D-80A8-BD1005E10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Substituent conținut 6">
            <a:extLst>
              <a:ext uri="{FF2B5EF4-FFF2-40B4-BE49-F238E27FC236}">
                <a16:creationId xmlns:a16="http://schemas.microsoft.com/office/drawing/2014/main" id="{3FA694AB-9013-4455-B737-F89563D81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452" y="3190417"/>
            <a:ext cx="2873159" cy="161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0E73B58-116E-412A-9FD9-952DCBADA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ro-RO" sz="3200"/>
              <a:t>Implementarea soluției</a:t>
            </a:r>
            <a:r>
              <a:rPr lang="en-US" sz="3200"/>
              <a:t> – modul senzor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332E251F-3203-48AB-9D74-BC3D1173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E899CAE-04D7-4AFC-956F-C57F365175A7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291CD19-7642-4E4E-8FF7-031886871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>
                <a:solidFill>
                  <a:srgbClr val="000000"/>
                </a:solidFill>
              </a:rPr>
              <a:t>Se utilizează butoanele conectate la plăcuța WiFi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>
                <a:solidFill>
                  <a:srgbClr val="000000"/>
                </a:solidFill>
              </a:rPr>
              <a:t>La fiecare apăsare de buton se generează o întrerupere</a:t>
            </a:r>
            <a:endParaRPr lang="en-US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32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6F1E032-BB17-4D99-A7CB-C57439D0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624110"/>
            <a:ext cx="10904539" cy="1280890"/>
          </a:xfrm>
        </p:spPr>
        <p:txBody>
          <a:bodyPr/>
          <a:lstStyle/>
          <a:p>
            <a:r>
              <a:rPr lang="ro-RO"/>
              <a:t>Implementarea soluției</a:t>
            </a:r>
            <a:endParaRPr lang="en-US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1BB178F1-F2D5-42E0-AB2C-CC967EF3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Substituent conținut 10">
            <a:extLst>
              <a:ext uri="{FF2B5EF4-FFF2-40B4-BE49-F238E27FC236}">
                <a16:creationId xmlns:a16="http://schemas.microsoft.com/office/drawing/2014/main" id="{51193E8B-5D49-4B15-B83A-117336D65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30980"/>
      </p:ext>
    </p:extLst>
  </p:cSld>
  <p:clrMapOvr>
    <a:masterClrMapping/>
  </p:clrMapOvr>
</p:sld>
</file>

<file path=ppt/theme/theme1.xml><?xml version="1.0" encoding="utf-8"?>
<a:theme xmlns:a="http://schemas.openxmlformats.org/drawingml/2006/main" name="Adie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ier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1997</TotalTime>
  <Words>444</Words>
  <Application>Microsoft Office PowerPoint</Application>
  <PresentationFormat>Ecran lat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Wingdings 3</vt:lpstr>
      <vt:lpstr>Adiere</vt:lpstr>
      <vt:lpstr>Termostat inteligent controlat printr-o aplicație web</vt:lpstr>
      <vt:lpstr>Cuprins</vt:lpstr>
      <vt:lpstr>Prezentare PowerPoint</vt:lpstr>
      <vt:lpstr>Competiție</vt:lpstr>
      <vt:lpstr>Arhitectura sistemului</vt:lpstr>
      <vt:lpstr>Implementarea soluției</vt:lpstr>
      <vt:lpstr>Prezentare PowerPoint</vt:lpstr>
      <vt:lpstr>Implementarea soluției – modul senzor</vt:lpstr>
      <vt:lpstr>Implementarea soluției</vt:lpstr>
      <vt:lpstr>Implementare - modul senzor</vt:lpstr>
      <vt:lpstr>Implementarea soluției</vt:lpstr>
      <vt:lpstr>Implementarea soluției</vt:lpstr>
      <vt:lpstr>Soluție</vt:lpstr>
      <vt:lpstr>Demo</vt:lpstr>
      <vt:lpstr>Concluzii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Dragan Vitomir</dc:creator>
  <cp:lastModifiedBy>Dragan Vitomir</cp:lastModifiedBy>
  <cp:revision>117</cp:revision>
  <dcterms:created xsi:type="dcterms:W3CDTF">2021-05-23T13:27:25Z</dcterms:created>
  <dcterms:modified xsi:type="dcterms:W3CDTF">2021-05-26T20:43:30Z</dcterms:modified>
</cp:coreProperties>
</file>