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7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58" r:id="rId4"/>
    <p:sldId id="259" r:id="rId5"/>
    <p:sldId id="260" r:id="rId6"/>
    <p:sldId id="272" r:id="rId7"/>
    <p:sldId id="275" r:id="rId8"/>
    <p:sldId id="273" r:id="rId9"/>
    <p:sldId id="27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888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0" d="100"/>
          <a:sy n="40" d="100"/>
        </p:scale>
        <p:origin x="44" y="6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antet 1">
            <a:extLst>
              <a:ext uri="{FF2B5EF4-FFF2-40B4-BE49-F238E27FC236}">
                <a16:creationId xmlns:a16="http://schemas.microsoft.com/office/drawing/2014/main" id="{490B2F83-F2C2-4041-9A08-1F391293595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ubstituent dată 2">
            <a:extLst>
              <a:ext uri="{FF2B5EF4-FFF2-40B4-BE49-F238E27FC236}">
                <a16:creationId xmlns:a16="http://schemas.microsoft.com/office/drawing/2014/main" id="{74992E54-1B52-4FAB-A957-6ABD28D972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F87DBE-C843-456A-9381-003F0E3F9C44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36D6EA49-299D-44E1-970C-728D5026333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ubstituent număr diapozitiv 4">
            <a:extLst>
              <a:ext uri="{FF2B5EF4-FFF2-40B4-BE49-F238E27FC236}">
                <a16:creationId xmlns:a16="http://schemas.microsoft.com/office/drawing/2014/main" id="{4E0FB8CB-EFE3-4C06-AE50-78BED8525F6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82566F-7B2F-4FFB-9650-C0EEED383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85406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ante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ubstituent dată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46702-3091-4893-9580-351D3F327990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4" name="Substituent imagine diapozitiv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ubstituent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1CE967-7931-4D1A-9F08-E79567C7E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038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4" y="2514601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4" y="4777381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o-RO"/>
              <a:t>Faceți clic pentru a edita stilul de subtitlu coordonator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82038-E678-4ECF-BEDB-85A5C5D4839D}" type="datetime1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1" y="4323812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4" y="4529542"/>
            <a:ext cx="779767" cy="365125"/>
          </a:xfrm>
        </p:spPr>
        <p:txBody>
          <a:bodyPr/>
          <a:lstStyle/>
          <a:p>
            <a:fld id="{FE899CAE-04D7-4AFC-956F-C57F36517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232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u și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4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4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EAE57-41B8-4424-9352-E75A9291ED21}" type="datetime1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8" y="317817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4" y="3244141"/>
            <a:ext cx="779767" cy="365125"/>
          </a:xfrm>
        </p:spPr>
        <p:txBody>
          <a:bodyPr/>
          <a:lstStyle/>
          <a:p>
            <a:fld id="{FE899CAE-04D7-4AFC-956F-C57F36517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202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50" y="609600"/>
            <a:ext cx="839392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5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>
              <a:buFontTx/>
              <a:buNone/>
              <a:defRPr/>
            </a:lvl2pPr>
            <a:lvl3pPr marL="914377" indent="0">
              <a:buFontTx/>
              <a:buNone/>
              <a:defRPr/>
            </a:lvl3pPr>
            <a:lvl4pPr marL="1371566" indent="0">
              <a:buFontTx/>
              <a:buNone/>
              <a:defRPr/>
            </a:lvl4pPr>
            <a:lvl5pPr marL="1828754" indent="0">
              <a:buFontTx/>
              <a:buNone/>
              <a:defRPr/>
            </a:lvl5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4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AB100-4FF4-4F37-A93F-ABC989278D09}" type="datetime1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8" y="317817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4" y="3244141"/>
            <a:ext cx="779767" cy="365125"/>
          </a:xfrm>
        </p:spPr>
        <p:txBody>
          <a:bodyPr/>
          <a:lstStyle/>
          <a:p>
            <a:fld id="{FE899CAE-04D7-4AFC-956F-C57F365175A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735813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de vizit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2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2E1C9-DE8F-45CF-9014-53AF507E26B6}" type="datetime1">
              <a:rPr lang="en-US" smtClean="0"/>
              <a:t>5/26/2021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8" y="491172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4" y="4983089"/>
            <a:ext cx="779767" cy="365125"/>
          </a:xfrm>
        </p:spPr>
        <p:txBody>
          <a:bodyPr/>
          <a:lstStyle/>
          <a:p>
            <a:fld id="{FE899CAE-04D7-4AFC-956F-C57F36517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7457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 carte de vizit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50" y="609600"/>
            <a:ext cx="839392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189" indent="0">
              <a:buFontTx/>
              <a:buNone/>
              <a:defRPr/>
            </a:lvl2pPr>
            <a:lvl3pPr marL="914377" indent="0">
              <a:buFontTx/>
              <a:buNone/>
              <a:defRPr/>
            </a:lvl3pPr>
            <a:lvl4pPr marL="1371566" indent="0">
              <a:buFontTx/>
              <a:buNone/>
              <a:defRPr/>
            </a:lvl4pPr>
            <a:lvl5pPr marL="1828754" indent="0">
              <a:buFontTx/>
              <a:buNone/>
              <a:defRPr/>
            </a:lvl5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321E4-876A-446D-805C-931D38442A39}" type="datetime1">
              <a:rPr lang="en-US" smtClean="0"/>
              <a:t>5/26/2021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8" y="491172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4" y="4983089"/>
            <a:ext cx="779767" cy="365125"/>
          </a:xfrm>
        </p:spPr>
        <p:txBody>
          <a:bodyPr/>
          <a:lstStyle/>
          <a:p>
            <a:fld id="{FE899CAE-04D7-4AFC-956F-C57F365175A7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455448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devărat sau f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4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189" indent="0">
              <a:buFontTx/>
              <a:buNone/>
              <a:defRPr/>
            </a:lvl2pPr>
            <a:lvl3pPr marL="914377" indent="0">
              <a:buFontTx/>
              <a:buNone/>
              <a:defRPr/>
            </a:lvl3pPr>
            <a:lvl4pPr marL="1371566" indent="0">
              <a:buFontTx/>
              <a:buNone/>
              <a:defRPr/>
            </a:lvl4pPr>
            <a:lvl5pPr marL="1828754" indent="0">
              <a:buFontTx/>
              <a:buNone/>
              <a:defRPr/>
            </a:lvl5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C92CE-1D3F-4EAC-8D07-6011AB081639}" type="datetime1">
              <a:rPr lang="en-US" smtClean="0"/>
              <a:t>5/26/2021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8" y="491172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4" y="4983089"/>
            <a:ext cx="779767" cy="365125"/>
          </a:xfrm>
        </p:spPr>
        <p:txBody>
          <a:bodyPr/>
          <a:lstStyle/>
          <a:p>
            <a:fld id="{FE899CAE-04D7-4AFC-956F-C57F36517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8004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52FF4-6C99-4BB7-8B86-45E6A3CD6E25}" type="datetime1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8" y="71437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99CAE-04D7-4AFC-956F-C57F36517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3660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3" y="627407"/>
            <a:ext cx="2207601" cy="5283817"/>
          </a:xfrm>
        </p:spPr>
        <p:txBody>
          <a:bodyPr vert="eaVert" anchor="ctr"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7"/>
            <a:ext cx="6477000" cy="5283817"/>
          </a:xfrm>
        </p:spPr>
        <p:txBody>
          <a:bodyPr vert="eaVer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3CB2C-024F-4230-8160-47AC7F613CD6}" type="datetime1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8" y="71437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99CAE-04D7-4AFC-956F-C57F36517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73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6" y="624110"/>
            <a:ext cx="8911687" cy="1280890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51271" y="6048693"/>
            <a:ext cx="1146283" cy="370396"/>
          </a:xfrm>
        </p:spPr>
        <p:txBody>
          <a:bodyPr/>
          <a:lstStyle/>
          <a:p>
            <a:fld id="{EF2F0734-55FC-4D31-BBAC-CFD270F97A82}" type="datetime1">
              <a:rPr lang="en-US" smtClean="0"/>
              <a:t>5/26/2021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9212" y="6040305"/>
            <a:ext cx="6533014" cy="37878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38526" y="6286971"/>
            <a:ext cx="779767" cy="365125"/>
          </a:xfrm>
        </p:spPr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FE899CAE-04D7-4AFC-956F-C57F365175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167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4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4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35693-5B48-46BA-8731-C60905FDB4BB}" type="datetime1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8" y="317817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4" y="3244141"/>
            <a:ext cx="779767" cy="365125"/>
          </a:xfrm>
        </p:spPr>
        <p:txBody>
          <a:bodyPr/>
          <a:lstStyle/>
          <a:p>
            <a:fld id="{FE899CAE-04D7-4AFC-956F-C57F36517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7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3114C-4F90-498B-9102-5DD35911FEC7}" type="datetime1">
              <a:rPr lang="en-US" smtClean="0"/>
              <a:t>5/26/2021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8" y="71437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4" y="787784"/>
            <a:ext cx="779767" cy="365125"/>
          </a:xfrm>
        </p:spPr>
        <p:txBody>
          <a:bodyPr/>
          <a:lstStyle/>
          <a:p>
            <a:fld id="{FE899CAE-04D7-4AFC-956F-C57F36517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589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4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30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5" cy="3354060"/>
          </a:xfrm>
        </p:spPr>
        <p:txBody>
          <a:bodyPr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3E49F-08D7-4685-B777-AA41236FB79C}" type="datetime1">
              <a:rPr lang="en-US" smtClean="0"/>
              <a:t>5/26/2021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8" y="71437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4" y="787784"/>
            <a:ext cx="779767" cy="365125"/>
          </a:xfrm>
        </p:spPr>
        <p:txBody>
          <a:bodyPr/>
          <a:lstStyle/>
          <a:p>
            <a:fld id="{FE899CAE-04D7-4AFC-956F-C57F36517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914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EB4FF-AC58-4F96-BF45-BAC7049BEFBC}" type="datetime1">
              <a:rPr lang="en-US" smtClean="0"/>
              <a:t>5/26/2021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8" y="71437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99CAE-04D7-4AFC-956F-C57F36517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062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C7A8E-631A-4994-9E85-C431A7496471}" type="datetime1">
              <a:rPr lang="en-US" smtClean="0"/>
              <a:t>5/26/2021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8" y="71437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99CAE-04D7-4AFC-956F-C57F36517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514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4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90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4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F6632-148F-4474-BA59-DB71F1721872}" type="datetime1">
              <a:rPr lang="en-US" smtClean="0"/>
              <a:t>5/26/2021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8" y="71437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99CAE-04D7-4AFC-956F-C57F36517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595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70EAA-60D7-42AA-8723-1B0860A455E4}" type="datetime1">
              <a:rPr lang="en-US" smtClean="0"/>
              <a:t>5/26/2021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8" y="491172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4" y="4983089"/>
            <a:ext cx="779767" cy="365125"/>
          </a:xfrm>
        </p:spPr>
        <p:txBody>
          <a:bodyPr/>
          <a:lstStyle/>
          <a:p>
            <a:fld id="{FE899CAE-04D7-4AFC-956F-C57F36517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824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0">
              <a:schemeClr val="bg2">
                <a:tint val="90000"/>
                <a:satMod val="92000"/>
                <a:lumMod val="120000"/>
              </a:schemeClr>
            </a:gs>
            <a:gs pos="91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2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5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6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3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CAE326-6785-470D-B4C6-EC533BA72C64}" type="datetime1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4" y="6135810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4" y="787784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E899CAE-04D7-4AFC-956F-C57F36517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574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  <p:sldLayoutId id="2147483769" r:id="rId12"/>
    <p:sldLayoutId id="2147483770" r:id="rId13"/>
    <p:sldLayoutId id="2147483771" r:id="rId14"/>
    <p:sldLayoutId id="2147483772" r:id="rId15"/>
    <p:sldLayoutId id="2147483773" r:id="rId16"/>
  </p:sldLayoutIdLst>
  <p:hf hdr="0" ftr="0" dt="0"/>
  <p:txStyles>
    <p:titleStyle>
      <a:lvl1pPr algn="l" defTabSz="457189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891" indent="-342891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32" indent="-28574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7" Type="http://schemas.openxmlformats.org/officeDocument/2006/relationships/slide" Target="slide15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4.xml"/><Relationship Id="rId5" Type="http://schemas.openxmlformats.org/officeDocument/2006/relationships/slide" Target="slide10.xml"/><Relationship Id="rId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F7BC4E8F-8916-4E44-8825-E746EBB25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6911" y="2459601"/>
            <a:ext cx="9329057" cy="1655763"/>
          </a:xfrm>
        </p:spPr>
        <p:txBody>
          <a:bodyPr>
            <a:normAutofit/>
          </a:bodyPr>
          <a:lstStyle/>
          <a:p>
            <a:pPr algn="ctr"/>
            <a:r>
              <a:rPr lang="ro-RO" sz="4400" dirty="0">
                <a:latin typeface="+mn-lt"/>
              </a:rPr>
              <a:t>Termostat inteligent controlat printr-o aplicație web</a:t>
            </a:r>
            <a:endParaRPr lang="en-US" sz="4400" dirty="0">
              <a:latin typeface="+mn-lt"/>
            </a:endParaRPr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32E2B8FA-E865-406B-B507-B17C12A77C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97311"/>
            <a:ext cx="9144000" cy="1655763"/>
          </a:xfrm>
        </p:spPr>
        <p:txBody>
          <a:bodyPr/>
          <a:lstStyle/>
          <a:p>
            <a:pPr algn="l"/>
            <a:endParaRPr lang="en-US" dirty="0"/>
          </a:p>
          <a:p>
            <a:pPr algn="l"/>
            <a:r>
              <a:rPr lang="ro-RO" dirty="0"/>
              <a:t>	</a:t>
            </a:r>
            <a:r>
              <a:rPr lang="en-US" dirty="0" err="1"/>
              <a:t>Conduc</a:t>
            </a:r>
            <a:r>
              <a:rPr lang="ro-RO" dirty="0"/>
              <a:t>ă</a:t>
            </a:r>
            <a:r>
              <a:rPr lang="en-US" dirty="0"/>
              <a:t>tor</a:t>
            </a:r>
            <a:r>
              <a:rPr lang="ro-RO" dirty="0"/>
              <a:t> ș</a:t>
            </a:r>
            <a:r>
              <a:rPr lang="en-US" dirty="0" err="1"/>
              <a:t>tiin</a:t>
            </a:r>
            <a:r>
              <a:rPr lang="ro-RO" dirty="0"/>
              <a:t>ț</a:t>
            </a:r>
            <a:r>
              <a:rPr lang="en-US" dirty="0" err="1"/>
              <a:t>ific</a:t>
            </a:r>
            <a:r>
              <a:rPr lang="en-US" dirty="0"/>
              <a:t>:						                        		Autor:</a:t>
            </a:r>
          </a:p>
          <a:p>
            <a:pPr algn="l"/>
            <a:r>
              <a:rPr lang="en-US" dirty="0"/>
              <a:t>Prof. Dr. </a:t>
            </a:r>
            <a:r>
              <a:rPr lang="en-US" dirty="0" err="1"/>
              <a:t>Habil</a:t>
            </a:r>
            <a:r>
              <a:rPr lang="en-US" dirty="0"/>
              <a:t>. Ing. Marius MARCU					  			Dragan VITOMIR</a:t>
            </a:r>
          </a:p>
        </p:txBody>
      </p:sp>
      <p:pic>
        <p:nvPicPr>
          <p:cNvPr id="7" name="Imagine 6" descr="O imagine care conține text&#10;&#10;Descriere generată automat">
            <a:extLst>
              <a:ext uri="{FF2B5EF4-FFF2-40B4-BE49-F238E27FC236}">
                <a16:creationId xmlns:a16="http://schemas.microsoft.com/office/drawing/2014/main" id="{AAE919DB-3B59-46F6-916E-8ED351D274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5149" y="1040716"/>
            <a:ext cx="3206851" cy="1097280"/>
          </a:xfrm>
          <a:prstGeom prst="rect">
            <a:avLst/>
          </a:prstGeom>
        </p:spPr>
      </p:pic>
      <p:sp>
        <p:nvSpPr>
          <p:cNvPr id="4" name="Dreptunghi 3">
            <a:extLst>
              <a:ext uri="{FF2B5EF4-FFF2-40B4-BE49-F238E27FC236}">
                <a16:creationId xmlns:a16="http://schemas.microsoft.com/office/drawing/2014/main" id="{AF461A76-E94B-419D-80AA-7C74C98B0143}"/>
              </a:ext>
            </a:extLst>
          </p:cNvPr>
          <p:cNvSpPr/>
          <p:nvPr/>
        </p:nvSpPr>
        <p:spPr>
          <a:xfrm>
            <a:off x="3268940" y="6076879"/>
            <a:ext cx="5654120" cy="5660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Timi</a:t>
            </a:r>
            <a:r>
              <a:rPr lang="ro-RO" dirty="0" err="1">
                <a:solidFill>
                  <a:schemeClr val="bg1">
                    <a:lumMod val="50000"/>
                  </a:schemeClr>
                </a:solidFill>
              </a:rPr>
              <a:t>șoara</a:t>
            </a:r>
            <a:r>
              <a:rPr lang="ro-RO" dirty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  <a:p>
            <a:pPr algn="ctr"/>
            <a:r>
              <a:rPr lang="ro-RO" dirty="0">
                <a:solidFill>
                  <a:schemeClr val="bg1">
                    <a:lumMod val="50000"/>
                  </a:schemeClr>
                </a:solidFill>
              </a:rPr>
              <a:t>Iunie, 2021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311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23C7736A-5A08-4021-9AB6-390DFF506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8170246" cy="6858000"/>
          </a:xfrm>
          <a:custGeom>
            <a:avLst/>
            <a:gdLst>
              <a:gd name="connsiteX0" fmla="*/ 4738960 w 8170246"/>
              <a:gd name="connsiteY0" fmla="*/ 0 h 6858000"/>
              <a:gd name="connsiteX1" fmla="*/ 4862151 w 8170246"/>
              <a:gd name="connsiteY1" fmla="*/ 0 h 6858000"/>
              <a:gd name="connsiteX2" fmla="*/ 8088169 w 8170246"/>
              <a:gd name="connsiteY2" fmla="*/ 3226735 h 6858000"/>
              <a:gd name="connsiteX3" fmla="*/ 8088169 w 8170246"/>
              <a:gd name="connsiteY3" fmla="*/ 3626507 h 6858000"/>
              <a:gd name="connsiteX4" fmla="*/ 4857393 w 8170246"/>
              <a:gd name="connsiteY4" fmla="*/ 6858000 h 6858000"/>
              <a:gd name="connsiteX5" fmla="*/ 4783581 w 8170246"/>
              <a:gd name="connsiteY5" fmla="*/ 6858000 h 6858000"/>
              <a:gd name="connsiteX6" fmla="*/ 4734202 w 8170246"/>
              <a:gd name="connsiteY6" fmla="*/ 6858000 h 6858000"/>
              <a:gd name="connsiteX7" fmla="*/ 7964978 w 8170246"/>
              <a:gd name="connsiteY7" fmla="*/ 3626507 h 6858000"/>
              <a:gd name="connsiteX8" fmla="*/ 7964978 w 8170246"/>
              <a:gd name="connsiteY8" fmla="*/ 3226735 h 6858000"/>
              <a:gd name="connsiteX9" fmla="*/ 4738960 w 8170246"/>
              <a:gd name="connsiteY9" fmla="*/ 0 h 6858000"/>
              <a:gd name="connsiteX10" fmla="*/ 0 w 8170246"/>
              <a:gd name="connsiteY10" fmla="*/ 0 h 6858000"/>
              <a:gd name="connsiteX11" fmla="*/ 98791 w 8170246"/>
              <a:gd name="connsiteY11" fmla="*/ 0 h 6858000"/>
              <a:gd name="connsiteX12" fmla="*/ 4456718 w 8170246"/>
              <a:gd name="connsiteY12" fmla="*/ 0 h 6858000"/>
              <a:gd name="connsiteX13" fmla="*/ 4603489 w 8170246"/>
              <a:gd name="connsiteY13" fmla="*/ 0 h 6858000"/>
              <a:gd name="connsiteX14" fmla="*/ 7829507 w 8170246"/>
              <a:gd name="connsiteY14" fmla="*/ 3226735 h 6858000"/>
              <a:gd name="connsiteX15" fmla="*/ 7829507 w 8170246"/>
              <a:gd name="connsiteY15" fmla="*/ 3626507 h 6858000"/>
              <a:gd name="connsiteX16" fmla="*/ 4598731 w 8170246"/>
              <a:gd name="connsiteY16" fmla="*/ 6858000 h 6858000"/>
              <a:gd name="connsiteX17" fmla="*/ 4540663 w 8170246"/>
              <a:gd name="connsiteY17" fmla="*/ 6858000 h 6858000"/>
              <a:gd name="connsiteX18" fmla="*/ 133398 w 8170246"/>
              <a:gd name="connsiteY18" fmla="*/ 6858000 h 6858000"/>
              <a:gd name="connsiteX19" fmla="*/ 0 w 8170246"/>
              <a:gd name="connsiteY1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8170246" h="6858000">
                <a:moveTo>
                  <a:pt x="4738960" y="0"/>
                </a:moveTo>
                <a:lnTo>
                  <a:pt x="4862151" y="0"/>
                </a:lnTo>
                <a:cubicBezTo>
                  <a:pt x="4862151" y="0"/>
                  <a:pt x="4862151" y="0"/>
                  <a:pt x="8088169" y="3226735"/>
                </a:cubicBezTo>
                <a:cubicBezTo>
                  <a:pt x="8197606" y="3336196"/>
                  <a:pt x="8197606" y="3517045"/>
                  <a:pt x="8088169" y="3626507"/>
                </a:cubicBezTo>
                <a:cubicBezTo>
                  <a:pt x="8088169" y="3626507"/>
                  <a:pt x="8088169" y="3626507"/>
                  <a:pt x="4857393" y="6858000"/>
                </a:cubicBezTo>
                <a:cubicBezTo>
                  <a:pt x="4857393" y="6858000"/>
                  <a:pt x="4857393" y="6858000"/>
                  <a:pt x="4783581" y="6858000"/>
                </a:cubicBezTo>
                <a:lnTo>
                  <a:pt x="4734202" y="6858000"/>
                </a:lnTo>
                <a:cubicBezTo>
                  <a:pt x="7964978" y="3626507"/>
                  <a:pt x="7964978" y="3626507"/>
                  <a:pt x="7964978" y="3626507"/>
                </a:cubicBezTo>
                <a:cubicBezTo>
                  <a:pt x="8074415" y="3517045"/>
                  <a:pt x="8074415" y="3336196"/>
                  <a:pt x="7964978" y="3226735"/>
                </a:cubicBezTo>
                <a:cubicBezTo>
                  <a:pt x="4738960" y="0"/>
                  <a:pt x="4738960" y="0"/>
                  <a:pt x="4738960" y="0"/>
                </a:cubicBezTo>
                <a:close/>
                <a:moveTo>
                  <a:pt x="0" y="0"/>
                </a:moveTo>
                <a:lnTo>
                  <a:pt x="98791" y="0"/>
                </a:lnTo>
                <a:cubicBezTo>
                  <a:pt x="1075904" y="0"/>
                  <a:pt x="2469401" y="0"/>
                  <a:pt x="4456718" y="0"/>
                </a:cubicBezTo>
                <a:lnTo>
                  <a:pt x="4603489" y="0"/>
                </a:lnTo>
                <a:cubicBezTo>
                  <a:pt x="4603489" y="0"/>
                  <a:pt x="4603489" y="0"/>
                  <a:pt x="7829507" y="3226735"/>
                </a:cubicBezTo>
                <a:cubicBezTo>
                  <a:pt x="7938944" y="3336196"/>
                  <a:pt x="7938944" y="3517045"/>
                  <a:pt x="7829507" y="3626507"/>
                </a:cubicBezTo>
                <a:cubicBezTo>
                  <a:pt x="7829507" y="3626507"/>
                  <a:pt x="7829507" y="3626507"/>
                  <a:pt x="4598731" y="6858000"/>
                </a:cubicBezTo>
                <a:lnTo>
                  <a:pt x="4540663" y="6858000"/>
                </a:lnTo>
                <a:cubicBezTo>
                  <a:pt x="4077749" y="6858000"/>
                  <a:pt x="2938270" y="6858000"/>
                  <a:pt x="133398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FC33116A-955E-4F82-82B3-25A740AEF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525" y="624110"/>
            <a:ext cx="4623955" cy="1280890"/>
          </a:xfrm>
        </p:spPr>
        <p:txBody>
          <a:bodyPr>
            <a:normAutofit/>
          </a:bodyPr>
          <a:lstStyle/>
          <a:p>
            <a:r>
              <a:rPr lang="en-US" err="1"/>
              <a:t>Implementare</a:t>
            </a:r>
            <a:r>
              <a:rPr lang="en-US"/>
              <a:t> - </a:t>
            </a:r>
            <a:r>
              <a:rPr lang="en-US" err="1"/>
              <a:t>modul</a:t>
            </a:r>
            <a:r>
              <a:rPr lang="en-US"/>
              <a:t> </a:t>
            </a:r>
            <a:r>
              <a:rPr lang="en-US" err="1"/>
              <a:t>senzor</a:t>
            </a:r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3DF4D3-8A35-461A-ABE0-F56B78A13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C4DCD2B8-1A48-4272-B123-CFAE55448B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812" y="2133600"/>
            <a:ext cx="4625882" cy="3777622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Principalele</a:t>
            </a:r>
            <a:r>
              <a:rPr lang="en-US" dirty="0"/>
              <a:t> </a:t>
            </a:r>
            <a:r>
              <a:rPr lang="en-US" dirty="0" err="1"/>
              <a:t>func</a:t>
            </a:r>
            <a:r>
              <a:rPr lang="ro-RO" dirty="0" err="1"/>
              <a:t>ționalități</a:t>
            </a:r>
            <a:r>
              <a:rPr lang="en-US" dirty="0"/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setarea</a:t>
            </a:r>
            <a:r>
              <a:rPr lang="en-US" dirty="0"/>
              <a:t> </a:t>
            </a:r>
            <a:r>
              <a:rPr lang="en-US" dirty="0" err="1"/>
              <a:t>temperaturii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Cite</a:t>
            </a:r>
            <a:r>
              <a:rPr lang="ro-RO" dirty="0" err="1"/>
              <a:t>ște</a:t>
            </a:r>
            <a:r>
              <a:rPr lang="ro-RO" dirty="0"/>
              <a:t> valoarea umidității și temperaturii ambientale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ro-RO" dirty="0"/>
              <a:t>Trimite valorile citite în baza de date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ro-RO" dirty="0"/>
              <a:t>Afișează pe LCD valoarea temperaturii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ro-RO" dirty="0"/>
              <a:t>Controlează închiderea sau deschiderea electrovalvei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ro-RO" dirty="0"/>
              <a:t>Trimite comandă pentru pornirea sau oprirea centralei termice</a:t>
            </a:r>
            <a:endParaRPr lang="en-US" dirty="0"/>
          </a:p>
          <a:p>
            <a:pPr marL="0" indent="0">
              <a:buNone/>
            </a:pPr>
            <a:endParaRPr lang="ro-RO" dirty="0"/>
          </a:p>
          <a:p>
            <a:endParaRPr lang="en-US" dirty="0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317F355C-64AF-488F-AC7D-412943D4C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14688" y="3190323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FE899CAE-04D7-4AFC-956F-C57F365175A7}" type="slidenum">
              <a:rPr lang="en-US" sz="1900">
                <a:solidFill>
                  <a:schemeClr val="tx1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10</a:t>
            </a:fld>
            <a:endParaRPr lang="en-US" sz="19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90828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ine 12">
            <a:extLst>
              <a:ext uri="{FF2B5EF4-FFF2-40B4-BE49-F238E27FC236}">
                <a16:creationId xmlns:a16="http://schemas.microsoft.com/office/drawing/2014/main" id="{254C28AB-84E5-404A-8FF2-BE67E7B09B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2412" y="0"/>
            <a:ext cx="6123757" cy="3822700"/>
          </a:xfrm>
          <a:prstGeom prst="rect">
            <a:avLst/>
          </a:prstGeom>
        </p:spPr>
      </p:pic>
      <p:sp>
        <p:nvSpPr>
          <p:cNvPr id="2" name="Titlu 1">
            <a:extLst>
              <a:ext uri="{FF2B5EF4-FFF2-40B4-BE49-F238E27FC236}">
                <a16:creationId xmlns:a16="http://schemas.microsoft.com/office/drawing/2014/main" id="{14A0DEDC-4A95-4231-9DCD-EADE6FD2A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031" y="624110"/>
            <a:ext cx="5451628" cy="1280890"/>
          </a:xfrm>
        </p:spPr>
        <p:txBody>
          <a:bodyPr>
            <a:normAutofit/>
          </a:bodyPr>
          <a:lstStyle/>
          <a:p>
            <a:r>
              <a:rPr lang="en-US" dirty="0" err="1"/>
              <a:t>Implementare</a:t>
            </a:r>
            <a:r>
              <a:rPr lang="ro-RO" dirty="0"/>
              <a:t>a</a:t>
            </a:r>
            <a:r>
              <a:rPr lang="en-US" dirty="0"/>
              <a:t> </a:t>
            </a:r>
            <a:r>
              <a:rPr lang="ro-RO" dirty="0"/>
              <a:t>soluției</a:t>
            </a:r>
            <a:endParaRPr lang="en-US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334D18BD-7239-45FB-861D-EF1B27C25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031" y="1883708"/>
            <a:ext cx="5451628" cy="345662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o-RO" sz="2200" dirty="0"/>
              <a:t>Se utilizează butoanele conectate la plăcuța </a:t>
            </a:r>
            <a:r>
              <a:rPr lang="ro-RO" sz="2200" dirty="0" err="1"/>
              <a:t>WiFi</a:t>
            </a:r>
            <a:endParaRPr lang="ro-RO" sz="2200" dirty="0"/>
          </a:p>
          <a:p>
            <a:pPr>
              <a:buFont typeface="Arial" panose="020B0604020202020204" pitchFamily="34" charset="0"/>
              <a:buChar char="•"/>
            </a:pPr>
            <a:r>
              <a:rPr lang="ro-RO" sz="2200" dirty="0"/>
              <a:t>La fiecare apăsare de buton se generează o întrerupere</a:t>
            </a:r>
            <a:endParaRPr lang="en-US" sz="2200" dirty="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70C084CC-D414-434E-8EA9-A1B75E41612A}"/>
              </a:ext>
            </a:extLst>
          </p:cNvPr>
          <p:cNvSpPr/>
          <p:nvPr/>
        </p:nvSpPr>
        <p:spPr>
          <a:xfrm>
            <a:off x="968222" y="4303513"/>
            <a:ext cx="1898159" cy="680641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o-RO" sz="1400" dirty="0"/>
              <a:t>Eveniment declanșator</a:t>
            </a:r>
            <a:endParaRPr lang="en-US" sz="1400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38A576C4-E780-429F-88B5-70BE889EDBF9}"/>
              </a:ext>
            </a:extLst>
          </p:cNvPr>
          <p:cNvSpPr/>
          <p:nvPr/>
        </p:nvSpPr>
        <p:spPr>
          <a:xfrm>
            <a:off x="4980653" y="4303512"/>
            <a:ext cx="1901329" cy="68064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Rutina de </a:t>
            </a:r>
            <a:r>
              <a:rPr lang="en-US" sz="1400" dirty="0" err="1"/>
              <a:t>tratare</a:t>
            </a:r>
            <a:r>
              <a:rPr lang="en-US" sz="1400" dirty="0"/>
              <a:t> a </a:t>
            </a:r>
            <a:r>
              <a:rPr lang="ro-RO" sz="1400" dirty="0"/>
              <a:t>î</a:t>
            </a:r>
            <a:r>
              <a:rPr lang="en-US" sz="1400" dirty="0" err="1"/>
              <a:t>ntreruperii</a:t>
            </a:r>
            <a:endParaRPr lang="en-US" sz="1400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79EBB992-919C-4368-80DD-4008D6140E41}"/>
              </a:ext>
            </a:extLst>
          </p:cNvPr>
          <p:cNvSpPr/>
          <p:nvPr/>
        </p:nvSpPr>
        <p:spPr>
          <a:xfrm>
            <a:off x="8993084" y="4302822"/>
            <a:ext cx="1901329" cy="68064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o-RO" sz="1400" dirty="0"/>
              <a:t>Procedura de modificare a temperaturii</a:t>
            </a:r>
            <a:endParaRPr lang="en-US" sz="1400" dirty="0"/>
          </a:p>
        </p:txBody>
      </p:sp>
      <p:sp>
        <p:nvSpPr>
          <p:cNvPr id="55" name="Săgeată: dreapta 54">
            <a:extLst>
              <a:ext uri="{FF2B5EF4-FFF2-40B4-BE49-F238E27FC236}">
                <a16:creationId xmlns:a16="http://schemas.microsoft.com/office/drawing/2014/main" id="{0ED32EC6-001B-4AC9-83CF-2453D3A4C98B}"/>
              </a:ext>
            </a:extLst>
          </p:cNvPr>
          <p:cNvSpPr/>
          <p:nvPr/>
        </p:nvSpPr>
        <p:spPr>
          <a:xfrm>
            <a:off x="2858743" y="4536485"/>
            <a:ext cx="2121910" cy="213316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Dreptunghi 56">
            <a:extLst>
              <a:ext uri="{FF2B5EF4-FFF2-40B4-BE49-F238E27FC236}">
                <a16:creationId xmlns:a16="http://schemas.microsoft.com/office/drawing/2014/main" id="{A5577435-C0C7-45D5-8D24-8D4139780D8D}"/>
              </a:ext>
            </a:extLst>
          </p:cNvPr>
          <p:cNvSpPr/>
          <p:nvPr/>
        </p:nvSpPr>
        <p:spPr>
          <a:xfrm>
            <a:off x="742884" y="5375500"/>
            <a:ext cx="2348833" cy="106775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o-RO" sz="1400" dirty="0"/>
              <a:t>Apăsarea butonului</a:t>
            </a:r>
            <a:endParaRPr lang="en-US" sz="1400" dirty="0"/>
          </a:p>
        </p:txBody>
      </p:sp>
      <p:sp>
        <p:nvSpPr>
          <p:cNvPr id="58" name="Dreptunghi 57">
            <a:extLst>
              <a:ext uri="{FF2B5EF4-FFF2-40B4-BE49-F238E27FC236}">
                <a16:creationId xmlns:a16="http://schemas.microsoft.com/office/drawing/2014/main" id="{A09BE2C4-4BD3-4FDB-AD7E-55CA3F67AD29}"/>
              </a:ext>
            </a:extLst>
          </p:cNvPr>
          <p:cNvSpPr/>
          <p:nvPr/>
        </p:nvSpPr>
        <p:spPr>
          <a:xfrm>
            <a:off x="4756902" y="5361626"/>
            <a:ext cx="2348833" cy="106775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o-RO" sz="1400" dirty="0"/>
              <a:t>Setează un </a:t>
            </a:r>
            <a:r>
              <a:rPr lang="ro-RO" sz="1400" dirty="0" err="1"/>
              <a:t>flag</a:t>
            </a:r>
            <a:r>
              <a:rPr lang="ro-RO" sz="1400" dirty="0"/>
              <a:t>, indicând faptul că o întrerupere a fost declanșată</a:t>
            </a:r>
            <a:endParaRPr lang="en-US" sz="1400" dirty="0"/>
          </a:p>
        </p:txBody>
      </p:sp>
      <p:sp>
        <p:nvSpPr>
          <p:cNvPr id="59" name="Dreptunghi 58">
            <a:extLst>
              <a:ext uri="{FF2B5EF4-FFF2-40B4-BE49-F238E27FC236}">
                <a16:creationId xmlns:a16="http://schemas.microsoft.com/office/drawing/2014/main" id="{240B5272-F24F-49FD-95FE-EAC088632738}"/>
              </a:ext>
            </a:extLst>
          </p:cNvPr>
          <p:cNvSpPr/>
          <p:nvPr/>
        </p:nvSpPr>
        <p:spPr>
          <a:xfrm>
            <a:off x="8770920" y="5340334"/>
            <a:ext cx="2348833" cy="106775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o-RO" sz="1400" dirty="0"/>
              <a:t>Se execută secvența de cod pentru modificarea temperaturii și salvarea acesteia în baza de date</a:t>
            </a:r>
          </a:p>
        </p:txBody>
      </p:sp>
      <p:sp>
        <p:nvSpPr>
          <p:cNvPr id="60" name="Săgeată: dreapta 59">
            <a:extLst>
              <a:ext uri="{FF2B5EF4-FFF2-40B4-BE49-F238E27FC236}">
                <a16:creationId xmlns:a16="http://schemas.microsoft.com/office/drawing/2014/main" id="{6080E768-2489-419F-A816-CD163AD8A900}"/>
              </a:ext>
            </a:extLst>
          </p:cNvPr>
          <p:cNvSpPr/>
          <p:nvPr/>
        </p:nvSpPr>
        <p:spPr>
          <a:xfrm>
            <a:off x="6871174" y="4536485"/>
            <a:ext cx="2121910" cy="213316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196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63516C8-F227-4B77-9AA7-61B9A0B78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3487DB31-6001-47CD-B1BA-7522EE1F9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3979877"/>
            <a:ext cx="8911687" cy="778589"/>
          </a:xfrm>
        </p:spPr>
        <p:txBody>
          <a:bodyPr anchor="b">
            <a:normAutofit/>
          </a:bodyPr>
          <a:lstStyle/>
          <a:p>
            <a:r>
              <a:rPr lang="ro-RO" sz="2800"/>
              <a:t>Implementarea soluției</a:t>
            </a:r>
            <a:endParaRPr lang="en-US" sz="2800"/>
          </a:p>
        </p:txBody>
      </p:sp>
      <p:sp>
        <p:nvSpPr>
          <p:cNvPr id="21" name="Rectangle 15">
            <a:extLst>
              <a:ext uri="{FF2B5EF4-FFF2-40B4-BE49-F238E27FC236}">
                <a16:creationId xmlns:a16="http://schemas.microsoft.com/office/drawing/2014/main" id="{D91B420C-C4C8-44DF-96B2-FBD101464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31503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Substituent conținut 5">
            <a:extLst>
              <a:ext uri="{FF2B5EF4-FFF2-40B4-BE49-F238E27FC236}">
                <a16:creationId xmlns:a16="http://schemas.microsoft.com/office/drawing/2014/main" id="{BCF7690F-AA65-4F4B-9901-5B72008FC7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799" y="3962"/>
            <a:ext cx="7045801" cy="3829251"/>
          </a:xfrm>
          <a:prstGeom prst="rect">
            <a:avLst/>
          </a:prstGeom>
        </p:spPr>
      </p:pic>
      <p:sp>
        <p:nvSpPr>
          <p:cNvPr id="22" name="Freeform 33">
            <a:extLst>
              <a:ext uri="{FF2B5EF4-FFF2-40B4-BE49-F238E27FC236}">
                <a16:creationId xmlns:a16="http://schemas.microsoft.com/office/drawing/2014/main" id="{070928B1-3E69-44AC-A1EE-B4E4270A7A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69172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A8C9E380-DC5B-4CD8-9F4E-98302EB41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12" y="4575903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FE899CAE-04D7-4AFC-956F-C57F365175A7}" type="slidenum">
              <a:rPr lang="en-US" sz="1900" smtClean="0"/>
              <a:pPr>
                <a:lnSpc>
                  <a:spcPct val="90000"/>
                </a:lnSpc>
                <a:spcAft>
                  <a:spcPts val="600"/>
                </a:spcAft>
              </a:pPr>
              <a:t>12</a:t>
            </a:fld>
            <a:endParaRPr lang="en-US" sz="1900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8C2B17C-FC0F-458F-8D6D-9101BA1658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4845585"/>
            <a:ext cx="8915400" cy="1280890"/>
          </a:xfrm>
        </p:spPr>
        <p:txBody>
          <a:bodyPr>
            <a:normAutofit/>
          </a:bodyPr>
          <a:lstStyle/>
          <a:p>
            <a:r>
              <a:rPr lang="ro-RO" dirty="0"/>
              <a:t>An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0122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2334B960-4620-4A1A-9604-3444FC5A8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23407"/>
            <a:ext cx="3234019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400" dirty="0" err="1">
                <a:solidFill>
                  <a:schemeClr val="tx1"/>
                </a:solidFill>
              </a:rPr>
              <a:t>Soluție</a:t>
            </a:r>
            <a:endParaRPr lang="en-US" sz="6400" dirty="0">
              <a:solidFill>
                <a:schemeClr val="tx1"/>
              </a:solidFill>
            </a:endParaRP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F9129848-AD94-499C-A91F-44DF9F8B46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455" y="4778735"/>
            <a:ext cx="3220917" cy="145216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2000" dirty="0" err="1">
                <a:solidFill>
                  <a:schemeClr val="tx1">
                    <a:alpha val="60000"/>
                  </a:schemeClr>
                </a:solidFill>
              </a:rPr>
              <a:t>Adăugarea</a:t>
            </a:r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60000"/>
                  </a:schemeClr>
                </a:solidFill>
              </a:rPr>
              <a:t>unor</a:t>
            </a:r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60000"/>
                  </a:schemeClr>
                </a:solidFill>
              </a:rPr>
              <a:t>filtre</a:t>
            </a:r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60000"/>
                  </a:schemeClr>
                </a:solidFill>
              </a:rPr>
              <a:t>trece-jos</a:t>
            </a:r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60000"/>
                  </a:schemeClr>
                </a:solidFill>
              </a:rPr>
              <a:t>pentru</a:t>
            </a:r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60000"/>
                  </a:schemeClr>
                </a:solidFill>
              </a:rPr>
              <a:t>fiecare</a:t>
            </a:r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60000"/>
                  </a:schemeClr>
                </a:solidFill>
              </a:rPr>
              <a:t>buton</a:t>
            </a:r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60000"/>
                  </a:schemeClr>
                </a:solidFill>
              </a:rPr>
              <a:t>în</a:t>
            </a:r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60000"/>
                  </a:schemeClr>
                </a:solidFill>
              </a:rPr>
              <a:t>parte</a:t>
            </a:r>
            <a:endParaRPr lang="en-US" sz="2000" dirty="0">
              <a:solidFill>
                <a:schemeClr val="tx1">
                  <a:alpha val="60000"/>
                </a:schemeClr>
              </a:solidFill>
            </a:endParaRPr>
          </a:p>
        </p:txBody>
      </p:sp>
      <p:pic>
        <p:nvPicPr>
          <p:cNvPr id="5" name="Imagine 4" descr="O imagine care conține masă&#10;&#10;Descriere generată automat">
            <a:extLst>
              <a:ext uri="{FF2B5EF4-FFF2-40B4-BE49-F238E27FC236}">
                <a16:creationId xmlns:a16="http://schemas.microsoft.com/office/drawing/2014/main" id="{E3B53A6F-8A0A-4D0A-9E64-E85BCF033C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6252" y="942247"/>
            <a:ext cx="6631341" cy="4973505"/>
          </a:xfrm>
          <a:prstGeom prst="rect">
            <a:avLst/>
          </a:prstGeom>
        </p:spPr>
      </p:pic>
      <p:sp>
        <p:nvSpPr>
          <p:cNvPr id="9" name="Substituent număr diapozitiv 8">
            <a:extLst>
              <a:ext uri="{FF2B5EF4-FFF2-40B4-BE49-F238E27FC236}">
                <a16:creationId xmlns:a16="http://schemas.microsoft.com/office/drawing/2014/main" id="{03FC14FA-D445-4822-8630-D81D1DE8F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99CAE-04D7-4AFC-956F-C57F365175A7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8146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D7034D88-B5D7-4913-8481-E9BE5D878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Demo</a:t>
            </a:r>
            <a:endParaRPr lang="en-US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FD1F6D74-9474-48DF-924D-97262B6DB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8D8CFE0A-411B-4954-937F-52B7EC662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99CAE-04D7-4AFC-956F-C57F365175A7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7680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750E80B6-3C7F-4B54-B8C2-B8F268B2D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24110"/>
            <a:ext cx="10818813" cy="1280890"/>
          </a:xfrm>
        </p:spPr>
        <p:txBody>
          <a:bodyPr/>
          <a:lstStyle/>
          <a:p>
            <a:r>
              <a:rPr lang="ro-RO" dirty="0"/>
              <a:t>Concluzii</a:t>
            </a:r>
            <a:endParaRPr lang="en-US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F7356411-5890-437C-802C-BC22D5D77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799" y="2133600"/>
            <a:ext cx="10818813" cy="3777622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o-RO" sz="2200" dirty="0"/>
              <a:t>Scopul proiectului este de a prezenta o soluție pentru controlul temperaturii în mai multe zone ale locuinței, dar și pentru reducerea consumului de energie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o-RO" sz="2200" dirty="0"/>
              <a:t>Există o serie de funcționalități al căror mod de operare poate fi îmbunătățit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o-RO" sz="2200" dirty="0"/>
              <a:t>Perspective de dezvoltare</a:t>
            </a:r>
            <a:r>
              <a:rPr lang="en-US" sz="2200" dirty="0"/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ro-RO" sz="2000" dirty="0"/>
              <a:t>Reducerea timpului necesar sistemului pentru a răspunde la comenzile vocale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ro-RO" sz="2000" dirty="0"/>
              <a:t>Posibilitatea ca sistemul să adapteze temperatura în funcție de prezența sau absența locuitorilor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ro-RO" sz="2000" dirty="0"/>
              <a:t>Atașarea unei tastaturi la plăcuța </a:t>
            </a:r>
            <a:r>
              <a:rPr lang="ro-RO" sz="2000" dirty="0" err="1"/>
              <a:t>WiFi</a:t>
            </a:r>
            <a:r>
              <a:rPr lang="ro-RO" sz="2000" dirty="0"/>
              <a:t> pentru a permite modificarea datelor de acces la rețeaua de internet	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6960E3D1-D97B-49DE-B830-2C7D370FE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99CAE-04D7-4AFC-956F-C57F365175A7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2048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8F599AC0-73FE-4940-B82D-96B24E039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372" y="624110"/>
            <a:ext cx="10873242" cy="1280890"/>
          </a:xfrm>
        </p:spPr>
        <p:txBody>
          <a:bodyPr/>
          <a:lstStyle/>
          <a:p>
            <a:r>
              <a:rPr lang="en-US" dirty="0" err="1"/>
              <a:t>Concluzii</a:t>
            </a:r>
            <a:endParaRPr lang="en-US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52FD1FAA-BBDF-4770-ABE6-46CFF1B760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370" y="2133600"/>
            <a:ext cx="10873242" cy="377762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ro-RO" sz="2200" dirty="0"/>
              <a:t>Sinteza c</a:t>
            </a:r>
            <a:r>
              <a:rPr lang="en-US" sz="2200" dirty="0" err="1"/>
              <a:t>ontribu</a:t>
            </a:r>
            <a:r>
              <a:rPr lang="ro-RO" sz="2200" dirty="0" err="1"/>
              <a:t>țiilor</a:t>
            </a:r>
            <a:r>
              <a:rPr lang="en-US" sz="2200" dirty="0"/>
              <a:t>:</a:t>
            </a:r>
            <a:endParaRPr lang="ro-RO" sz="22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ro-RO" sz="2000" dirty="0"/>
              <a:t>Programarea plăcuțelor ESP8266 și </a:t>
            </a:r>
            <a:r>
              <a:rPr lang="ro-RO" sz="2000" dirty="0" err="1"/>
              <a:t>Arduino</a:t>
            </a:r>
            <a:endParaRPr lang="en-US" sz="20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err="1"/>
              <a:t>Implementare</a:t>
            </a:r>
            <a:r>
              <a:rPr lang="ro-RO" sz="2000" dirty="0"/>
              <a:t>a</a:t>
            </a:r>
            <a:r>
              <a:rPr lang="en-US" sz="2000" dirty="0"/>
              <a:t> </a:t>
            </a:r>
            <a:r>
              <a:rPr lang="en-US" sz="2000" dirty="0" err="1"/>
              <a:t>aplica</a:t>
            </a:r>
            <a:r>
              <a:rPr lang="ro-RO" sz="2000" dirty="0" err="1"/>
              <a:t>ției</a:t>
            </a:r>
            <a:r>
              <a:rPr lang="ro-RO" sz="2000" dirty="0"/>
              <a:t> web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ro-RO" sz="2000" dirty="0"/>
              <a:t>Crearea testelor unitare pentru aplicația web</a:t>
            </a:r>
            <a:endParaRPr lang="en-US" sz="20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ro-RO" sz="2000" dirty="0"/>
              <a:t>Testarea circuitului de apă</a:t>
            </a:r>
            <a:endParaRPr lang="en-US" sz="20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ro-RO" sz="2000" dirty="0"/>
              <a:t>Realizarea circuitului electric și a filtrelor trece-jos</a:t>
            </a:r>
            <a:endParaRPr lang="en-US" sz="20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ro-RO" sz="2000" dirty="0"/>
              <a:t>Găzduirea aplicației pe un server, la distanță, utilizând platforma </a:t>
            </a:r>
            <a:r>
              <a:rPr lang="ro-RO" sz="2000" dirty="0" err="1"/>
              <a:t>Heroku</a:t>
            </a:r>
            <a:r>
              <a:rPr lang="ro-RO" sz="2000" dirty="0"/>
              <a:t> </a:t>
            </a:r>
            <a:endParaRPr lang="en-US" sz="2000" dirty="0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D6940163-1A80-4B72-9D07-628B70044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99CAE-04D7-4AFC-956F-C57F365175A7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275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B129BC0B-D326-46C0-8715-226039959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4" y="624110"/>
            <a:ext cx="10851470" cy="1280890"/>
          </a:xfrm>
        </p:spPr>
        <p:txBody>
          <a:bodyPr/>
          <a:lstStyle/>
          <a:p>
            <a:r>
              <a:rPr lang="en-US" dirty="0" err="1"/>
              <a:t>Cuprins</a:t>
            </a:r>
            <a:endParaRPr lang="en-US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94BE2CDC-BC46-451D-9580-0D4766FA30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142" y="2133600"/>
            <a:ext cx="10851470" cy="377762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hlinkClick r:id="rId2" action="ppaction://hlinksldjump"/>
              </a:rPr>
              <a:t>Introducere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hlinkClick r:id="rId3" action="ppaction://hlinksldjump"/>
              </a:rPr>
              <a:t>Competi</a:t>
            </a:r>
            <a:r>
              <a:rPr lang="ro-RO" dirty="0">
                <a:hlinkClick r:id="rId3" action="ppaction://hlinksldjump"/>
              </a:rPr>
              <a:t>ție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ro-RO" dirty="0">
                <a:hlinkClick r:id="rId4" action="ppaction://hlinksldjump"/>
              </a:rPr>
              <a:t>Arhitectura sistemului</a:t>
            </a:r>
            <a:endParaRPr lang="ro-RO" dirty="0"/>
          </a:p>
          <a:p>
            <a:pPr>
              <a:buFont typeface="Arial" panose="020B0604020202020204" pitchFamily="34" charset="0"/>
              <a:buChar char="•"/>
            </a:pPr>
            <a:r>
              <a:rPr lang="ro-RO" dirty="0">
                <a:hlinkClick r:id="rId5" action="ppaction://hlinksldjump"/>
              </a:rPr>
              <a:t>Implementarea soluției</a:t>
            </a:r>
            <a:endParaRPr lang="ro-RO" dirty="0"/>
          </a:p>
          <a:p>
            <a:pPr>
              <a:buFont typeface="Arial" panose="020B0604020202020204" pitchFamily="34" charset="0"/>
              <a:buChar char="•"/>
            </a:pPr>
            <a:r>
              <a:rPr lang="ro-RO" dirty="0" err="1">
                <a:hlinkClick r:id="rId6" action="ppaction://hlinksldjump"/>
              </a:rPr>
              <a:t>Demo</a:t>
            </a:r>
            <a:endParaRPr lang="ro-RO" dirty="0"/>
          </a:p>
          <a:p>
            <a:pPr>
              <a:buFont typeface="Arial" panose="020B0604020202020204" pitchFamily="34" charset="0"/>
              <a:buChar char="•"/>
            </a:pPr>
            <a:r>
              <a:rPr lang="ro-RO" dirty="0">
                <a:hlinkClick r:id="rId7" action="ppaction://hlinksldjump"/>
              </a:rPr>
              <a:t>Concluzii și direcții de dezvoltare</a:t>
            </a:r>
            <a:endParaRPr lang="en-US" dirty="0"/>
          </a:p>
        </p:txBody>
      </p:sp>
      <p:sp>
        <p:nvSpPr>
          <p:cNvPr id="8" name="Substituent număr diapozitiv 7">
            <a:extLst>
              <a:ext uri="{FF2B5EF4-FFF2-40B4-BE49-F238E27FC236}">
                <a16:creationId xmlns:a16="http://schemas.microsoft.com/office/drawing/2014/main" id="{06C12413-14FD-46E7-BA14-111530D54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99CAE-04D7-4AFC-956F-C57F365175A7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568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D7028702-EE1F-471C-93D0-CAFA8FFDF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99CAE-04D7-4AFC-956F-C57F365175A7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itlu 4">
            <a:extLst>
              <a:ext uri="{FF2B5EF4-FFF2-40B4-BE49-F238E27FC236}">
                <a16:creationId xmlns:a16="http://schemas.microsoft.com/office/drawing/2014/main" id="{7414C98A-615C-47C5-9A25-B7646996C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ubstituent conținut 7">
            <a:extLst>
              <a:ext uri="{FF2B5EF4-FFF2-40B4-BE49-F238E27FC236}">
                <a16:creationId xmlns:a16="http://schemas.microsoft.com/office/drawing/2014/main" id="{86C6B67F-02A9-4BEE-98B5-376ABD2B8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738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7129B54D-B381-4CFC-B445-9776A7B9D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8" y="624110"/>
            <a:ext cx="10862356" cy="1280890"/>
          </a:xfrm>
        </p:spPr>
        <p:txBody>
          <a:bodyPr/>
          <a:lstStyle/>
          <a:p>
            <a:r>
              <a:rPr lang="ro-RO" dirty="0"/>
              <a:t>Competiție</a:t>
            </a:r>
            <a:endParaRPr lang="en-US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EE387055-6351-42BF-A2D6-129379B78C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256" y="2133600"/>
            <a:ext cx="10862356" cy="3777622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ro-RO" sz="2200" dirty="0"/>
              <a:t>Se produc și comercializează o serie de sisteme asemănătoare.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o-RO" sz="2200" dirty="0"/>
              <a:t>Printre cele mai importante se enumeră</a:t>
            </a:r>
            <a:r>
              <a:rPr lang="en-US" sz="2200" dirty="0"/>
              <a:t>: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2000" dirty="0" err="1"/>
              <a:t>Ecobee</a:t>
            </a:r>
            <a:endParaRPr lang="en-US" sz="2000" dirty="0"/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2000" dirty="0"/>
              <a:t>Nest</a:t>
            </a:r>
            <a:r>
              <a:rPr lang="ro-RO" sz="2000" dirty="0"/>
              <a:t>  </a:t>
            </a:r>
            <a:endParaRPr lang="en-US" sz="200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ro-RO" sz="2200" dirty="0"/>
              <a:t>Cum se diferențiază sistemul creat?</a:t>
            </a:r>
            <a:endParaRPr lang="en-US" sz="2200" dirty="0"/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ro-RO" sz="2000" dirty="0"/>
              <a:t>Cost scăzut</a:t>
            </a:r>
            <a:endParaRPr lang="en-US" sz="2000" dirty="0"/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ro-RO" sz="2000" dirty="0"/>
              <a:t>Posibilitatea de a regla temperatura pe diferite zone din imobil</a:t>
            </a:r>
            <a:endParaRPr lang="en-US" sz="2000" dirty="0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549C937E-4289-4597-A04D-AACE5F022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99CAE-04D7-4AFC-956F-C57F365175A7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856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1A5A54C9-F645-492E-8424-8C72D794E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8"/>
            <a:ext cx="4380270" cy="1622321"/>
          </a:xfrm>
        </p:spPr>
        <p:txBody>
          <a:bodyPr>
            <a:normAutofit/>
          </a:bodyPr>
          <a:lstStyle/>
          <a:p>
            <a:r>
              <a:rPr lang="ro-RO" dirty="0"/>
              <a:t>Arhitectura sistemului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04EE239-AADA-4AE9-BCD3-5E7460BA87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113938"/>
            <a:ext cx="3842531" cy="4114798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o-RO" sz="2000" dirty="0"/>
              <a:t>Sistemul este alcătuit din</a:t>
            </a:r>
            <a:r>
              <a:rPr lang="en-US" sz="2000" dirty="0"/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/>
              <a:t>Dou</a:t>
            </a:r>
            <a:r>
              <a:rPr lang="ro-RO" sz="1800" dirty="0"/>
              <a:t>ă module senzor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ro-RO" sz="1800" dirty="0"/>
              <a:t>Un modul de control</a:t>
            </a:r>
          </a:p>
          <a:p>
            <a:pPr marL="0" indent="0">
              <a:buNone/>
            </a:pPr>
            <a:endParaRPr lang="ro-RO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ro-RO" sz="2000" dirty="0"/>
              <a:t>Modulele senzor transferă date la modulul de control prin radio – frecvență</a:t>
            </a:r>
          </a:p>
          <a:p>
            <a:pPr marL="0" indent="0">
              <a:buNone/>
            </a:pPr>
            <a:endParaRPr lang="ro-RO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ro-RO" sz="2000" dirty="0"/>
              <a:t>Valorile citite de senzorul DHT11 sunt trimise în baza de date prin </a:t>
            </a:r>
            <a:r>
              <a:rPr lang="ro-RO" sz="2000" dirty="0" err="1"/>
              <a:t>WiFi</a:t>
            </a:r>
            <a:endParaRPr lang="ro-RO" sz="2000" dirty="0"/>
          </a:p>
        </p:txBody>
      </p:sp>
      <p:pic>
        <p:nvPicPr>
          <p:cNvPr id="5" name="Substituent conținut 4">
            <a:extLst>
              <a:ext uri="{FF2B5EF4-FFF2-40B4-BE49-F238E27FC236}">
                <a16:creationId xmlns:a16="http://schemas.microsoft.com/office/drawing/2014/main" id="{886F01A4-145A-47C2-A7A6-ACBD499A83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1461" y="1440428"/>
            <a:ext cx="7315200" cy="4114799"/>
          </a:xfrm>
          <a:prstGeom prst="rect">
            <a:avLst/>
          </a:prstGeom>
          <a:effectLst/>
        </p:spPr>
      </p:pic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67D06316-81D9-4A80-B33D-2F6F996D8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99CAE-04D7-4AFC-956F-C57F365175A7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198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AA66DD85-E446-4449-BE37-1AEA5E1FD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40152"/>
            <a:ext cx="10895013" cy="1280890"/>
          </a:xfrm>
        </p:spPr>
        <p:txBody>
          <a:bodyPr/>
          <a:lstStyle/>
          <a:p>
            <a:r>
              <a:rPr lang="ro-RO" dirty="0"/>
              <a:t>Implementarea soluției</a:t>
            </a:r>
            <a:endParaRPr lang="en-US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C9C45E26-8A85-4A49-95E8-D2294E7303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2149642"/>
            <a:ext cx="10895013" cy="377762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ro-RO" sz="2200" dirty="0"/>
              <a:t>Principalele programe utilizate pentru realizarea acestui proiect sunt</a:t>
            </a:r>
            <a:r>
              <a:rPr lang="en-US" sz="2200" dirty="0"/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Arduino IDE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PyCharm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ro-RO" dirty="0"/>
          </a:p>
        </p:txBody>
      </p:sp>
      <p:sp>
        <p:nvSpPr>
          <p:cNvPr id="4" name="Substituent număr diapozitiv 3">
            <a:extLst>
              <a:ext uri="{FF2B5EF4-FFF2-40B4-BE49-F238E27FC236}">
                <a16:creationId xmlns:a16="http://schemas.microsoft.com/office/drawing/2014/main" id="{80C7B3AB-E23D-4B22-B085-D53DEEFE5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99CAE-04D7-4AFC-956F-C57F365175A7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729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2A832E54-094F-4108-AF08-11CB5D1F1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ubstituent număr diapozitiv 3">
            <a:extLst>
              <a:ext uri="{FF2B5EF4-FFF2-40B4-BE49-F238E27FC236}">
                <a16:creationId xmlns:a16="http://schemas.microsoft.com/office/drawing/2014/main" id="{108CACCB-EB09-4E36-83E6-2A74D999B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FE899CAE-04D7-4AFC-956F-C57F365175A7}" type="slidenum">
              <a:rPr lang="en-US" sz="1900" smtClean="0"/>
              <a:pPr>
                <a:lnSpc>
                  <a:spcPct val="90000"/>
                </a:lnSpc>
                <a:spcAft>
                  <a:spcPts val="600"/>
                </a:spcAft>
              </a:pPr>
              <a:t>7</a:t>
            </a:fld>
            <a:endParaRPr lang="en-US" sz="190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60C94A8-F861-438D-80A8-BD1005E101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25362"/>
            <a:ext cx="5835121" cy="3785860"/>
          </a:xfrm>
        </p:spPr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7" name="Substituent conținut 6">
            <a:extLst>
              <a:ext uri="{FF2B5EF4-FFF2-40B4-BE49-F238E27FC236}">
                <a16:creationId xmlns:a16="http://schemas.microsoft.com/office/drawing/2014/main" id="{3FA694AB-9013-4455-B737-F89563D814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1452" y="3190417"/>
            <a:ext cx="2873159" cy="1616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9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00E73B58-116E-412A-9FD9-952DCBADA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>
            <a:normAutofit/>
          </a:bodyPr>
          <a:lstStyle/>
          <a:p>
            <a:r>
              <a:rPr lang="ro-RO" sz="3200"/>
              <a:t>Implementarea soluției</a:t>
            </a:r>
            <a:r>
              <a:rPr lang="en-US" sz="3200"/>
              <a:t> – modul senzor</a:t>
            </a:r>
          </a:p>
        </p:txBody>
      </p:sp>
      <p:sp>
        <p:nvSpPr>
          <p:cNvPr id="4" name="Substituent număr diapozitiv 3">
            <a:extLst>
              <a:ext uri="{FF2B5EF4-FFF2-40B4-BE49-F238E27FC236}">
                <a16:creationId xmlns:a16="http://schemas.microsoft.com/office/drawing/2014/main" id="{332E251F-3203-48AB-9D74-BC3D1173E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FE899CAE-04D7-4AFC-956F-C57F365175A7}" type="slidenum">
              <a:rPr lang="en-US" sz="1900" smtClean="0"/>
              <a:pPr>
                <a:lnSpc>
                  <a:spcPct val="90000"/>
                </a:lnSpc>
                <a:spcAft>
                  <a:spcPts val="600"/>
                </a:spcAft>
              </a:pPr>
              <a:t>8</a:t>
            </a:fld>
            <a:endParaRPr lang="en-US" sz="190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C291CD19-7642-4E4E-8FF7-0318868711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956" y="2133600"/>
            <a:ext cx="4140772" cy="3777622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o-RO">
                <a:solidFill>
                  <a:srgbClr val="000000"/>
                </a:solidFill>
              </a:rPr>
              <a:t>Se utilizează butoanele conectate la plăcuța WiFi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o-RO">
                <a:solidFill>
                  <a:srgbClr val="000000"/>
                </a:solidFill>
              </a:rPr>
              <a:t>La fiecare apăsare de buton se generează o întrerupere</a:t>
            </a:r>
            <a:endParaRPr lang="en-US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7321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16F1E032-BB17-4D99-A7CB-C57439D00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075" y="624110"/>
            <a:ext cx="10904539" cy="1280890"/>
          </a:xfrm>
        </p:spPr>
        <p:txBody>
          <a:bodyPr/>
          <a:lstStyle/>
          <a:p>
            <a:r>
              <a:rPr lang="ro-RO"/>
              <a:t>Implementarea soluției</a:t>
            </a:r>
            <a:endParaRPr lang="en-US" dirty="0"/>
          </a:p>
        </p:txBody>
      </p:sp>
      <p:sp>
        <p:nvSpPr>
          <p:cNvPr id="4" name="Substituent număr diapozitiv 3">
            <a:extLst>
              <a:ext uri="{FF2B5EF4-FFF2-40B4-BE49-F238E27FC236}">
                <a16:creationId xmlns:a16="http://schemas.microsoft.com/office/drawing/2014/main" id="{1BB178F1-F2D5-42E0-AB2C-CC967EF36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99CAE-04D7-4AFC-956F-C57F365175A7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1" name="Substituent conținut 10">
            <a:extLst>
              <a:ext uri="{FF2B5EF4-FFF2-40B4-BE49-F238E27FC236}">
                <a16:creationId xmlns:a16="http://schemas.microsoft.com/office/drawing/2014/main" id="{51193E8B-5D49-4B15-B83A-117336D65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30980"/>
      </p:ext>
    </p:extLst>
  </p:cSld>
  <p:clrMapOvr>
    <a:masterClrMapping/>
  </p:clrMapOvr>
</p:sld>
</file>

<file path=ppt/theme/theme1.xml><?xml version="1.0" encoding="utf-8"?>
<a:theme xmlns:a="http://schemas.openxmlformats.org/drawingml/2006/main" name="Adier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iere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2001</TotalTime>
  <Words>443</Words>
  <Application>Microsoft Office PowerPoint</Application>
  <PresentationFormat>Ecran lat</PresentationFormat>
  <Paragraphs>89</Paragraphs>
  <Slides>16</Slides>
  <Notes>0</Notes>
  <HiddenSlides>0</HiddenSlides>
  <MMClips>0</MMClips>
  <ScaleCrop>false</ScaleCrop>
  <HeadingPairs>
    <vt:vector size="6" baseType="variant">
      <vt:variant>
        <vt:lpstr>Fonturi utilizate</vt:lpstr>
      </vt:variant>
      <vt:variant>
        <vt:i4>5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16</vt:i4>
      </vt:variant>
    </vt:vector>
  </HeadingPairs>
  <TitlesOfParts>
    <vt:vector size="22" baseType="lpstr">
      <vt:lpstr>Arial</vt:lpstr>
      <vt:lpstr>Calibri</vt:lpstr>
      <vt:lpstr>Times New Roman</vt:lpstr>
      <vt:lpstr>Wingdings</vt:lpstr>
      <vt:lpstr>Wingdings 3</vt:lpstr>
      <vt:lpstr>Adiere</vt:lpstr>
      <vt:lpstr>Termostat inteligent controlat printr-o aplicație web</vt:lpstr>
      <vt:lpstr>Cuprins</vt:lpstr>
      <vt:lpstr>Prezentare PowerPoint</vt:lpstr>
      <vt:lpstr>Competiție</vt:lpstr>
      <vt:lpstr>Arhitectura sistemului</vt:lpstr>
      <vt:lpstr>Implementarea soluției</vt:lpstr>
      <vt:lpstr>Prezentare PowerPoint</vt:lpstr>
      <vt:lpstr>Implementarea soluției – modul senzor</vt:lpstr>
      <vt:lpstr>Implementarea soluției</vt:lpstr>
      <vt:lpstr>Implementare - modul senzor</vt:lpstr>
      <vt:lpstr>Implementarea soluției</vt:lpstr>
      <vt:lpstr>Implementarea soluției</vt:lpstr>
      <vt:lpstr>Soluție</vt:lpstr>
      <vt:lpstr>Demo</vt:lpstr>
      <vt:lpstr>Concluzii</vt:lpstr>
      <vt:lpstr>Concluzii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Prezentare PowerPoint</dc:title>
  <dc:creator>Dragan Vitomir</dc:creator>
  <cp:lastModifiedBy>Dragan Vitomir</cp:lastModifiedBy>
  <cp:revision>118</cp:revision>
  <dcterms:created xsi:type="dcterms:W3CDTF">2021-05-23T13:27:25Z</dcterms:created>
  <dcterms:modified xsi:type="dcterms:W3CDTF">2021-05-26T20:50:53Z</dcterms:modified>
</cp:coreProperties>
</file>