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5"/>
  </p:notesMasterIdLst>
  <p:sldIdLst>
    <p:sldId id="258" r:id="rId4"/>
  </p:sldIdLst>
  <p:sldSz cx="28835350" cy="51206400"/>
  <p:notesSz cx="6858000" cy="9144000"/>
  <p:embeddedFontLst>
    <p:embeddedFont>
      <p:font typeface="Montserrat" panose="000005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30" userDrawn="1">
          <p15:clr>
            <a:srgbClr val="747775"/>
          </p15:clr>
        </p15:guide>
        <p15:guide id="2" pos="908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3A5FC5-6A38-43EC-817F-C6DDD753E52A}">
  <a:tblStyle styleId="{ED3A5FC5-6A38-43EC-817F-C6DDD753E5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5" autoAdjust="0"/>
    <p:restoredTop sz="94681"/>
  </p:normalViewPr>
  <p:slideViewPr>
    <p:cSldViewPr snapToGrid="0">
      <p:cViewPr>
        <p:scale>
          <a:sx n="33" d="100"/>
          <a:sy n="33" d="100"/>
        </p:scale>
        <p:origin x="917" y="-3370"/>
      </p:cViewPr>
      <p:guideLst>
        <p:guide orient="horz" pos="16130"/>
        <p:guide pos="90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2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20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2983" y="7412661"/>
            <a:ext cx="26868974" cy="20435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2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2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2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2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2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2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2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2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2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2947" y="28215297"/>
            <a:ext cx="26868974" cy="7890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9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96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982947" y="11012097"/>
            <a:ext cx="26868974" cy="19548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125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125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125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125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125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125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125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125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125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982947" y="31382164"/>
            <a:ext cx="26868974" cy="12949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09558" lvl="0" indent="-23216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19116" lvl="1" indent="-21497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28675" lvl="2" indent="-214971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238232" lvl="3" indent="-214971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547789" lvl="4" indent="-21497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857348" lvl="5" indent="-214971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166904" lvl="6" indent="-214971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476463" lvl="7" indent="-21497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786021" lvl="8" indent="-214971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82947" y="21412907"/>
            <a:ext cx="26868974" cy="8381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3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37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37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37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37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37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37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37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37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82947" y="4430479"/>
            <a:ext cx="26868974" cy="5701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82947" y="11473535"/>
            <a:ext cx="26868974" cy="34011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09558" lvl="0" indent="-23216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19116" lvl="1" indent="-21497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28675" lvl="2" indent="-21497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238232" lvl="3" indent="-21497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547789" lvl="4" indent="-21497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857348" lvl="5" indent="-21497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166904" lvl="6" indent="-21497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476463" lvl="7" indent="-21497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786021" lvl="8" indent="-21497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82947" y="4430479"/>
            <a:ext cx="26868974" cy="5701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982957" y="11473535"/>
            <a:ext cx="12612532" cy="34011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09558" lvl="0" indent="-21497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47"/>
            </a:lvl1pPr>
            <a:lvl2pPr marL="619116" lvl="1" indent="-20637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12"/>
            </a:lvl2pPr>
            <a:lvl3pPr marL="928675" lvl="2" indent="-20637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12"/>
            </a:lvl3pPr>
            <a:lvl4pPr marL="1238232" lvl="3" indent="-20637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12"/>
            </a:lvl4pPr>
            <a:lvl5pPr marL="1547789" lvl="4" indent="-20637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12"/>
            </a:lvl5pPr>
            <a:lvl6pPr marL="1857348" lvl="5" indent="-20637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12"/>
            </a:lvl6pPr>
            <a:lvl7pPr marL="2166904" lvl="6" indent="-20637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12"/>
            </a:lvl7pPr>
            <a:lvl8pPr marL="2476463" lvl="7" indent="-20637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12"/>
            </a:lvl8pPr>
            <a:lvl9pPr marL="2786021" lvl="8" indent="-20637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12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5238857" y="11473535"/>
            <a:ext cx="12612532" cy="34011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09558" lvl="0" indent="-21497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47"/>
            </a:lvl1pPr>
            <a:lvl2pPr marL="619116" lvl="1" indent="-20637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12"/>
            </a:lvl2pPr>
            <a:lvl3pPr marL="928675" lvl="2" indent="-20637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12"/>
            </a:lvl3pPr>
            <a:lvl4pPr marL="1238232" lvl="3" indent="-20637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12"/>
            </a:lvl4pPr>
            <a:lvl5pPr marL="1547789" lvl="4" indent="-20637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12"/>
            </a:lvl5pPr>
            <a:lvl6pPr marL="1857348" lvl="5" indent="-20637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12"/>
            </a:lvl6pPr>
            <a:lvl7pPr marL="2166904" lvl="6" indent="-20637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12"/>
            </a:lvl7pPr>
            <a:lvl8pPr marL="2476463" lvl="7" indent="-20637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12"/>
            </a:lvl8pPr>
            <a:lvl9pPr marL="2786021" lvl="8" indent="-20637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12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82947" y="4430479"/>
            <a:ext cx="26868974" cy="5701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982952" y="5531305"/>
            <a:ext cx="8856097" cy="7524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624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624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624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624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624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624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624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624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624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82952" y="13834252"/>
            <a:ext cx="8856097" cy="31653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09558" lvl="0" indent="-20637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12"/>
            </a:lvl1pPr>
            <a:lvl2pPr marL="619116" lvl="1" indent="-20637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12"/>
            </a:lvl2pPr>
            <a:lvl3pPr marL="928675" lvl="2" indent="-20637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12"/>
            </a:lvl3pPr>
            <a:lvl4pPr marL="1238232" lvl="3" indent="-20637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12"/>
            </a:lvl4pPr>
            <a:lvl5pPr marL="1547789" lvl="4" indent="-20637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12"/>
            </a:lvl5pPr>
            <a:lvl6pPr marL="1857348" lvl="5" indent="-20637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12"/>
            </a:lvl6pPr>
            <a:lvl7pPr marL="2166904" lvl="6" indent="-20637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12"/>
            </a:lvl7pPr>
            <a:lvl8pPr marL="2476463" lvl="7" indent="-20637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12"/>
            </a:lvl8pPr>
            <a:lvl9pPr marL="2786021" lvl="8" indent="-20637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12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545993" y="4481500"/>
            <a:ext cx="20081139" cy="407264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52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252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252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252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252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252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252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252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252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4417701" y="-1235"/>
            <a:ext cx="14418245" cy="512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1905" tIns="61905" rIns="61905" bIns="6190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4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7257" y="12276946"/>
            <a:ext cx="12756014" cy="14757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45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45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45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45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45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45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45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45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45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37257" y="27906177"/>
            <a:ext cx="12756014" cy="12294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2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2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2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2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2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2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2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2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22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5576602" y="7208564"/>
            <a:ext cx="12099661" cy="36786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09558" lvl="0" indent="-23216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19116" lvl="1" indent="-21497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28675" lvl="2" indent="-21497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238232" lvl="3" indent="-21497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547789" lvl="4" indent="-21497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857348" lvl="5" indent="-21497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166904" lvl="6" indent="-21497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476463" lvl="7" indent="-21497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786021" lvl="8" indent="-21497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982950" y="42117727"/>
            <a:ext cx="18916504" cy="6024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09558" lvl="0" indent="-15477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82947" y="4430479"/>
            <a:ext cx="26868974" cy="570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82947" y="11473535"/>
            <a:ext cx="26868974" cy="3401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6717683" y="46424924"/>
            <a:ext cx="1729392" cy="391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676">
                <a:solidFill>
                  <a:schemeClr val="dk2"/>
                </a:solidFill>
              </a:defRPr>
            </a:lvl1pPr>
            <a:lvl2pPr lvl="1" algn="r">
              <a:buNone/>
              <a:defRPr sz="676">
                <a:solidFill>
                  <a:schemeClr val="dk2"/>
                </a:solidFill>
              </a:defRPr>
            </a:lvl2pPr>
            <a:lvl3pPr lvl="2" algn="r">
              <a:buNone/>
              <a:defRPr sz="676">
                <a:solidFill>
                  <a:schemeClr val="dk2"/>
                </a:solidFill>
              </a:defRPr>
            </a:lvl3pPr>
            <a:lvl4pPr lvl="3" algn="r">
              <a:buNone/>
              <a:defRPr sz="676">
                <a:solidFill>
                  <a:schemeClr val="dk2"/>
                </a:solidFill>
              </a:defRPr>
            </a:lvl4pPr>
            <a:lvl5pPr lvl="4" algn="r">
              <a:buNone/>
              <a:defRPr sz="676">
                <a:solidFill>
                  <a:schemeClr val="dk2"/>
                </a:solidFill>
              </a:defRPr>
            </a:lvl5pPr>
            <a:lvl6pPr lvl="5" algn="r">
              <a:buNone/>
              <a:defRPr sz="676">
                <a:solidFill>
                  <a:schemeClr val="dk2"/>
                </a:solidFill>
              </a:defRPr>
            </a:lvl6pPr>
            <a:lvl7pPr lvl="6" algn="r">
              <a:buNone/>
              <a:defRPr sz="676">
                <a:solidFill>
                  <a:schemeClr val="dk2"/>
                </a:solidFill>
              </a:defRPr>
            </a:lvl7pPr>
            <a:lvl8pPr lvl="7" algn="r">
              <a:buNone/>
              <a:defRPr sz="676">
                <a:solidFill>
                  <a:schemeClr val="dk2"/>
                </a:solidFill>
              </a:defRPr>
            </a:lvl8pPr>
            <a:lvl9pPr lvl="8" algn="r">
              <a:buNone/>
              <a:defRPr sz="676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clipseide.org/" TargetMode="External"/><Relationship Id="rId5" Type="http://schemas.openxmlformats.org/officeDocument/2006/relationships/hyperlink" Target="https://moa.cms.waikato.ac.nz/documentation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doi.org/10.1145/3054925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15488331" y="30272793"/>
            <a:ext cx="1180222" cy="2568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1905" tIns="61905" rIns="61905" bIns="61905" anchor="t" anchorCtr="0">
            <a:spAutoFit/>
          </a:bodyPr>
          <a:lstStyle/>
          <a:p>
            <a:r>
              <a:rPr lang="pt-BR" sz="812">
                <a:solidFill>
                  <a:schemeClr val="lt1"/>
                </a:solidFill>
              </a:rPr>
              <a:t>Logo do programa</a:t>
            </a:r>
            <a:endParaRPr sz="812">
              <a:solidFill>
                <a:schemeClr val="lt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14001655" y="30272793"/>
            <a:ext cx="1180222" cy="2568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1905" tIns="61905" rIns="61905" bIns="61905" anchor="t" anchorCtr="0">
            <a:spAutoFit/>
          </a:bodyPr>
          <a:lstStyle/>
          <a:p>
            <a:r>
              <a:rPr lang="pt-BR" sz="812" dirty="0">
                <a:solidFill>
                  <a:schemeClr val="lt1"/>
                </a:solidFill>
              </a:rPr>
              <a:t>Logo da bolsa</a:t>
            </a:r>
            <a:endParaRPr sz="812" dirty="0">
              <a:solidFill>
                <a:schemeClr val="lt1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B5B6B3D7-0EB5-008E-86B3-D4A10023D8C3}"/>
              </a:ext>
            </a:extLst>
          </p:cNvPr>
          <p:cNvSpPr txBox="1"/>
          <p:nvPr/>
        </p:nvSpPr>
        <p:spPr>
          <a:xfrm>
            <a:off x="15181877" y="2395651"/>
            <a:ext cx="11797296" cy="427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noAutofit/>
          </a:bodyPr>
          <a:lstStyle/>
          <a:p>
            <a:pPr algn="ctr"/>
            <a:r>
              <a:rPr lang="pt-BR" sz="6000" b="1" dirty="0">
                <a:solidFill>
                  <a:srgbClr val="562CAA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“AVALIAÇÃO DO IMPACTO DE TÉCNICAS DE SELEÇÃO DE INSTÂNCIAS EM ENSEMBLES ORIENTADOS A FLUXOS DE DADOS”</a:t>
            </a:r>
            <a:endParaRPr sz="6000" b="1" dirty="0">
              <a:solidFill>
                <a:srgbClr val="562CAA"/>
              </a:solidFill>
              <a:latin typeface="+mj-lt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91C7B5D0-2DD9-4495-CF52-71FCAC2591B0}"/>
              </a:ext>
            </a:extLst>
          </p:cNvPr>
          <p:cNvSpPr txBox="1"/>
          <p:nvPr/>
        </p:nvSpPr>
        <p:spPr>
          <a:xfrm>
            <a:off x="2267390" y="6938181"/>
            <a:ext cx="12324376" cy="160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spAutoFit/>
          </a:bodyPr>
          <a:lstStyle/>
          <a:p>
            <a:pPr algn="ctr"/>
            <a:r>
              <a:rPr lang="pt-BR" sz="4800" dirty="0">
                <a:latin typeface="+mj-lt"/>
                <a:ea typeface="Montserrat"/>
                <a:cs typeface="Montserrat"/>
                <a:sym typeface="Montserrat"/>
              </a:rPr>
              <a:t>Autor: Vitor Rodrigues Izidoro</a:t>
            </a:r>
          </a:p>
          <a:p>
            <a:pPr algn="ctr"/>
            <a:r>
              <a:rPr lang="pt-BR" sz="4800" dirty="0">
                <a:latin typeface="+mj-lt"/>
                <a:ea typeface="Montserrat"/>
                <a:cs typeface="Montserrat"/>
                <a:sym typeface="Montserrat"/>
              </a:rPr>
              <a:t>Orientador: Prof. Fabricio </a:t>
            </a:r>
            <a:r>
              <a:rPr lang="pt-BR" sz="4800" dirty="0" err="1">
                <a:latin typeface="+mj-lt"/>
                <a:ea typeface="Montserrat"/>
                <a:cs typeface="Montserrat"/>
                <a:sym typeface="Montserrat"/>
              </a:rPr>
              <a:t>Enembreck</a:t>
            </a:r>
            <a:endParaRPr lang="pt-BR" sz="48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56;p13">
            <a:extLst>
              <a:ext uri="{FF2B5EF4-FFF2-40B4-BE49-F238E27FC236}">
                <a16:creationId xmlns:a16="http://schemas.microsoft.com/office/drawing/2014/main" id="{B4958256-012C-4909-1C00-3993BBE07183}"/>
              </a:ext>
            </a:extLst>
          </p:cNvPr>
          <p:cNvSpPr txBox="1"/>
          <p:nvPr/>
        </p:nvSpPr>
        <p:spPr>
          <a:xfrm>
            <a:off x="2227982" y="10210799"/>
            <a:ext cx="11388042" cy="244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3800" b="1" dirty="0">
                <a:latin typeface="+mj-lt"/>
                <a:ea typeface="Montserrat"/>
                <a:cs typeface="Montserrat"/>
                <a:sym typeface="Montserrat"/>
              </a:rPr>
              <a:t>1. Introdução</a:t>
            </a:r>
          </a:p>
          <a:p>
            <a:pPr marL="571500" lvl="8" indent="-5715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3800" dirty="0">
                <a:latin typeface="+mj-lt"/>
              </a:rPr>
              <a:t>• Mineração de fluxo de dados em tempo real</a:t>
            </a:r>
            <a:br>
              <a:rPr lang="pt-BR" sz="3800" dirty="0">
                <a:latin typeface="+mj-lt"/>
              </a:rPr>
            </a:br>
            <a:r>
              <a:rPr lang="pt-BR" sz="3800" dirty="0">
                <a:latin typeface="+mj-lt"/>
              </a:rPr>
              <a:t>• Redução de complexidade com Seleção de Instâncias</a:t>
            </a:r>
            <a:br>
              <a:rPr lang="pt-BR" sz="3800" dirty="0">
                <a:latin typeface="+mj-lt"/>
              </a:rPr>
            </a:br>
            <a:r>
              <a:rPr lang="pt-BR" sz="3800" dirty="0">
                <a:latin typeface="+mj-lt"/>
              </a:rPr>
              <a:t>• Impacto em algoritmos ensembles (ARF, SRP)</a:t>
            </a:r>
          </a:p>
          <a:p>
            <a:pPr marL="571500" lvl="8" indent="-57150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BR" sz="3800" dirty="0">
              <a:latin typeface="+mj-l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3800" b="1" dirty="0">
                <a:latin typeface="+mj-lt"/>
                <a:ea typeface="Montserrat"/>
                <a:cs typeface="Montserrat"/>
                <a:sym typeface="Montserrat"/>
              </a:rPr>
              <a:t>2. Objetivo(s)</a:t>
            </a:r>
          </a:p>
          <a:p>
            <a:pPr algn="just">
              <a:buClr>
                <a:schemeClr val="dk1"/>
              </a:buClr>
              <a:buSzPts val="1100"/>
            </a:pPr>
            <a:r>
              <a:rPr lang="pt-BR" sz="3800" dirty="0">
                <a:latin typeface="+mj-lt"/>
                <a:ea typeface="Montserrat"/>
                <a:cs typeface="Montserrat"/>
                <a:sym typeface="Montserrat"/>
              </a:rPr>
              <a:t>	Avaliar e desenvolver técnicas de seleção de instâncias para ensembles orientados a fluxos de dados, viabilizando a aplicação desses algoritmos em cenários de larga escala.</a:t>
            </a:r>
          </a:p>
          <a:p>
            <a:pPr>
              <a:buClr>
                <a:schemeClr val="dk1"/>
              </a:buClr>
              <a:buSzPts val="1100"/>
            </a:pPr>
            <a:r>
              <a:rPr lang="pt-BR" sz="3800" b="1" dirty="0">
                <a:latin typeface="+mj-lt"/>
                <a:ea typeface="Montserrat"/>
                <a:cs typeface="Montserrat"/>
                <a:sym typeface="Montserrat"/>
              </a:rPr>
              <a:t>3. Metodologia</a:t>
            </a:r>
          </a:p>
        </p:txBody>
      </p: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E970FBA0-4526-DF71-8945-AC978FC1FD28}"/>
              </a:ext>
            </a:extLst>
          </p:cNvPr>
          <p:cNvSpPr txBox="1"/>
          <p:nvPr/>
        </p:nvSpPr>
        <p:spPr>
          <a:xfrm>
            <a:off x="16410523" y="6938181"/>
            <a:ext cx="9567326" cy="307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spAutoFit/>
          </a:bodyPr>
          <a:lstStyle/>
          <a:p>
            <a:pPr algn="ctr"/>
            <a:r>
              <a:rPr lang="pt-BR" sz="48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Curso: bacharelado em ciência da computação.</a:t>
            </a:r>
            <a:endParaRPr sz="48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algn="ctr"/>
            <a:r>
              <a:rPr lang="pt-BR" sz="48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Escola: Politécnica.</a:t>
            </a:r>
            <a:endParaRPr sz="48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algn="ctr"/>
            <a:r>
              <a:rPr lang="pt-BR" sz="48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Campus: PUCPR.</a:t>
            </a:r>
            <a:endParaRPr sz="48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63;p13">
            <a:extLst>
              <a:ext uri="{FF2B5EF4-FFF2-40B4-BE49-F238E27FC236}">
                <a16:creationId xmlns:a16="http://schemas.microsoft.com/office/drawing/2014/main" id="{EC311EB9-0869-A054-CCC6-61E7492FD839}"/>
              </a:ext>
            </a:extLst>
          </p:cNvPr>
          <p:cNvSpPr txBox="1"/>
          <p:nvPr/>
        </p:nvSpPr>
        <p:spPr>
          <a:xfrm>
            <a:off x="2630981" y="29324588"/>
            <a:ext cx="9746362" cy="170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noAutofit/>
          </a:bodyPr>
          <a:lstStyle/>
          <a:p>
            <a:pPr algn="ctr"/>
            <a:r>
              <a:rPr lang="pt-BR" sz="4200" b="1" dirty="0">
                <a:latin typeface="+mj-lt"/>
                <a:ea typeface="Montserrat"/>
                <a:cs typeface="Montserrat"/>
                <a:sym typeface="Montserrat"/>
              </a:rPr>
              <a:t>Tabela 01 –</a:t>
            </a:r>
            <a:r>
              <a:rPr lang="pt-BR" sz="4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pt-BR" sz="4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Pseudocódigo</a:t>
            </a:r>
            <a:endParaRPr sz="42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67;p13">
            <a:extLst>
              <a:ext uri="{FF2B5EF4-FFF2-40B4-BE49-F238E27FC236}">
                <a16:creationId xmlns:a16="http://schemas.microsoft.com/office/drawing/2014/main" id="{01474E70-8F17-B08A-B36A-94EA2F0AA869}"/>
              </a:ext>
            </a:extLst>
          </p:cNvPr>
          <p:cNvSpPr txBox="1"/>
          <p:nvPr/>
        </p:nvSpPr>
        <p:spPr>
          <a:xfrm>
            <a:off x="15848027" y="10172759"/>
            <a:ext cx="11119037" cy="1209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noAutofit/>
          </a:bodyPr>
          <a:lstStyle/>
          <a:p>
            <a:r>
              <a:rPr lang="pt-BR" sz="3800" b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4. Discussão e Resultado(s)</a:t>
            </a:r>
          </a:p>
          <a:p>
            <a:pPr algn="just">
              <a:buClr>
                <a:schemeClr val="dk1"/>
              </a:buClr>
              <a:buSzPts val="1100"/>
            </a:pPr>
            <a:r>
              <a:rPr lang="pt-BR" sz="38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	Nos</a:t>
            </a:r>
            <a:r>
              <a:rPr lang="pt-BR" sz="3800" dirty="0">
                <a:latin typeface="+mj-lt"/>
                <a:ea typeface="Montserrat"/>
                <a:cs typeface="Montserrat"/>
                <a:sym typeface="Montserrat"/>
              </a:rPr>
              <a:t> casos testados, a seleção de instâncias sacrifica o percentual de acerto em troca de uma melhoria no custo computacional e na velocidade de treinamento. A escolha de realizar a seleção de instâncias depende muito da necessidade de cada projeto: se for necessário um processamento mais rápido e com menor custo computacional, a seleção de instâncias seria uma solução viável.</a:t>
            </a: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 lang="pt-BR"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3800" b="1" dirty="0">
                <a:latin typeface="+mj-lt"/>
                <a:ea typeface="Montserrat"/>
                <a:cs typeface="Montserrat"/>
                <a:sym typeface="Montserrat"/>
              </a:rPr>
              <a:t>5. Conclusão ou Considerações finais</a:t>
            </a:r>
            <a:endParaRPr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pt-BR" sz="3800" dirty="0">
                <a:latin typeface="+mj-lt"/>
                <a:sym typeface="Montserrat"/>
              </a:rPr>
              <a:t>	</a:t>
            </a:r>
            <a:r>
              <a:rPr lang="pt-BR" sz="3800" dirty="0">
                <a:latin typeface="+mj-lt"/>
              </a:rPr>
              <a:t>Os ensembles, apesar de serem precisos, são lentos e pesados para aplicações em larga escala. A seleção de instâncias, por sua vez, reduz o consumo de recursos computacionais, mas sacrifica a taxa de acerto. É necessário mais desenvolvimento em técnicas de seleção que minimizem essa perda de precisão, vendo que a simplicidade da técnica avaliada potencializou as limitações.</a:t>
            </a:r>
          </a:p>
          <a:p>
            <a:pPr algn="just">
              <a:buClr>
                <a:schemeClr val="dk1"/>
              </a:buClr>
              <a:buSzPts val="1100"/>
            </a:pPr>
            <a:endParaRPr lang="pt-BR" sz="3800" dirty="0">
              <a:latin typeface="+mj-l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3800" b="1" dirty="0">
                <a:latin typeface="+mj-lt"/>
                <a:ea typeface="Montserrat"/>
                <a:cs typeface="Montserrat"/>
                <a:sym typeface="Montserrat"/>
              </a:rPr>
              <a:t>6. Referências</a:t>
            </a:r>
            <a:endParaRPr sz="3800" b="1" dirty="0">
              <a:latin typeface="+mj-lt"/>
              <a:ea typeface="Montserrat"/>
              <a:cs typeface="Montserrat"/>
              <a:sym typeface="Montserrat"/>
            </a:endParaRPr>
          </a:p>
          <a:p>
            <a:pPr algn="just" fontAlgn="base">
              <a:lnSpc>
                <a:spcPct val="103000"/>
              </a:lnSpc>
              <a:spcAft>
                <a:spcPts val="25"/>
              </a:spcAft>
              <a:buSzPts val="1200"/>
            </a:pP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Heitor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Murilo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Gomes, Jean Paul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Barddal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Fabrício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Enembreck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, and Albert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Bifet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. 2017. A Survey on Ensemble Learning for Data Stream Classification. ACM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Surv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. 50, 2, Article 23 (March 2017), 36 pages. DOI: </a:t>
            </a:r>
            <a:r>
              <a:rPr lang="en-US" sz="30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https://doi.org/10.1145/3054925</a:t>
            </a:r>
            <a:endParaRPr lang="en-US" sz="3000" dirty="0">
              <a:solidFill>
                <a:srgbClr val="0000FF"/>
              </a:solidFill>
              <a:uFill>
                <a:solidFill>
                  <a:srgbClr val="000000"/>
                </a:solidFill>
              </a:uFill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lnSpc>
                <a:spcPct val="103000"/>
              </a:lnSpc>
              <a:spcAft>
                <a:spcPts val="25"/>
              </a:spcAft>
              <a:buSzPts val="1200"/>
              <a:buFont typeface="+mj-lt"/>
              <a:buAutoNum type="arabicPeriod"/>
            </a:pPr>
            <a:endParaRPr lang="pt-BR" sz="3000" dirty="0">
              <a:uFill>
                <a:solidFill>
                  <a:srgbClr val="000000"/>
                </a:solidFill>
              </a:uFill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lnSpc>
                <a:spcPct val="103000"/>
              </a:lnSpc>
              <a:spcAft>
                <a:spcPts val="25"/>
              </a:spcAft>
              <a:buSzPts val="1200"/>
            </a:pP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BARDDAL, JEAN PAUL ; GOMES, HEITOR MURILO ;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Enembreck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Fabrício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3000" dirty="0" err="1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SNCStream</a:t>
            </a:r>
            <a:r>
              <a:rPr lang="en-US" sz="3000" dirty="0"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. In: the 30th Annual ACM Symposium, 2015, Salamanca. Proceedings of the 30th Annual ACM Symposium on Applied Computing - SAC '15. v. 1. p. 935-940.</a:t>
            </a:r>
            <a:endParaRPr lang="pt-BR" sz="3000" dirty="0">
              <a:uFill>
                <a:solidFill>
                  <a:srgbClr val="000000"/>
                </a:solidFill>
              </a:uFill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200"/>
            </a:pP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MOA. Home-Page do </a:t>
            </a:r>
            <a:r>
              <a:rPr lang="en-US" sz="30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aplicativo</a:t>
            </a: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MOA. </a:t>
            </a:r>
            <a:r>
              <a:rPr lang="en-US" sz="30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u="none" strike="noStrike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  <a:hlinkClick r:id="rId5"/>
              </a:rPr>
              <a:t>https://moa.cms.waikato.ac.nz/documentation/</a:t>
            </a:r>
            <a:endParaRPr lang="en-US" sz="3000" u="none" strike="noStrike" dirty="0"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endParaRPr lang="en-US" sz="3000" u="none" strike="noStrike" dirty="0"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lnSpc>
                <a:spcPct val="103000"/>
              </a:lnSpc>
              <a:spcAft>
                <a:spcPts val="25"/>
              </a:spcAft>
              <a:buSzPts val="1200"/>
            </a:pP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Eclipse Foundation. Home-Page da IDE Eclipse. </a:t>
            </a:r>
            <a:r>
              <a:rPr lang="en-US" sz="30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u="none" strike="noStrike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  <a:hlinkClick r:id="rId6"/>
              </a:rPr>
              <a:t>https://eclipseide.org/</a:t>
            </a:r>
            <a:endParaRPr lang="en-US" sz="3000" u="none" strike="noStrike" dirty="0"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lnSpc>
                <a:spcPct val="103000"/>
              </a:lnSpc>
              <a:spcAft>
                <a:spcPts val="25"/>
              </a:spcAft>
              <a:buSzPts val="1200"/>
            </a:pP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Nicoletti, Maria &amp; Santos, </a:t>
            </a:r>
            <a:r>
              <a:rPr lang="en-US" sz="30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Flávia</a:t>
            </a: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. A Familia de </a:t>
            </a:r>
            <a:r>
              <a:rPr lang="en-US" sz="30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Instance-Based Learning (IBL). </a:t>
            </a:r>
            <a:r>
              <a:rPr lang="en-US" sz="30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Federal de São Carlos (</a:t>
            </a:r>
            <a:r>
              <a:rPr lang="en-US" sz="30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UFSCar</a:t>
            </a:r>
            <a:r>
              <a:rPr lang="en-US" sz="3000" u="none" strike="noStrike" dirty="0"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3000" u="none" strike="noStrike" dirty="0">
              <a:effectLst/>
              <a:uFill>
                <a:solidFill>
                  <a:srgbClr val="000000"/>
                </a:solidFill>
              </a:uFill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8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54;p13">
            <a:extLst>
              <a:ext uri="{FF2B5EF4-FFF2-40B4-BE49-F238E27FC236}">
                <a16:creationId xmlns:a16="http://schemas.microsoft.com/office/drawing/2014/main" id="{8E843416-7FD1-2AB3-C734-4086D4F3D183}"/>
              </a:ext>
            </a:extLst>
          </p:cNvPr>
          <p:cNvSpPr txBox="1"/>
          <p:nvPr/>
        </p:nvSpPr>
        <p:spPr>
          <a:xfrm>
            <a:off x="23774345" y="337431"/>
            <a:ext cx="5061005" cy="122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noAutofit/>
          </a:bodyPr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ID SEMIC</a:t>
            </a:r>
            <a:endParaRPr sz="3600" b="1" dirty="0">
              <a:solidFill>
                <a:schemeClr val="tx1"/>
              </a:solidFill>
              <a:latin typeface="+mj-lt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2706EAC0-AD6A-24A1-5EAF-7D9DCE55B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4977" y="49186624"/>
            <a:ext cx="3413465" cy="105143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08FEADD-08A3-7150-34FB-3561168947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5175" b="59560"/>
          <a:stretch/>
        </p:blipFill>
        <p:spPr>
          <a:xfrm>
            <a:off x="20282451" y="48763137"/>
            <a:ext cx="5595874" cy="1862606"/>
          </a:xfrm>
          <a:prstGeom prst="rect">
            <a:avLst/>
          </a:prstGeom>
        </p:spPr>
      </p:pic>
      <p:sp>
        <p:nvSpPr>
          <p:cNvPr id="45" name="Google Shape;59;p13">
            <a:extLst>
              <a:ext uri="{FF2B5EF4-FFF2-40B4-BE49-F238E27FC236}">
                <a16:creationId xmlns:a16="http://schemas.microsoft.com/office/drawing/2014/main" id="{8E4480CA-7A86-BACC-57BF-2C6F7DD2E828}"/>
              </a:ext>
            </a:extLst>
          </p:cNvPr>
          <p:cNvSpPr txBox="1"/>
          <p:nvPr/>
        </p:nvSpPr>
        <p:spPr>
          <a:xfrm>
            <a:off x="4393232" y="17705566"/>
            <a:ext cx="7057539" cy="131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t-BR" sz="4200" b="1" dirty="0">
                <a:latin typeface="+mj-lt"/>
                <a:ea typeface="Montserrat"/>
                <a:cs typeface="Montserrat"/>
                <a:sym typeface="Montserrat"/>
              </a:rPr>
              <a:t>Figura 01 </a:t>
            </a:r>
            <a:r>
              <a:rPr lang="pt-BR" sz="4200" dirty="0">
                <a:latin typeface="+mj-lt"/>
                <a:ea typeface="Montserrat"/>
                <a:cs typeface="Montserrat"/>
                <a:sym typeface="Montserrat"/>
              </a:rPr>
              <a:t>– Mapa mental da metodologia</a:t>
            </a:r>
            <a:endParaRPr sz="4200" dirty="0">
              <a:latin typeface="+mj-lt"/>
              <a:ea typeface="Montserrat"/>
              <a:cs typeface="Montserrat"/>
              <a:sym typeface="Montserrat"/>
            </a:endParaRPr>
          </a:p>
          <a:p>
            <a:endParaRPr sz="745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" name="Imagem 50" descr="Diagrama&#10;&#10;Descrição gerada automaticamente">
            <a:extLst>
              <a:ext uri="{FF2B5EF4-FFF2-40B4-BE49-F238E27FC236}">
                <a16:creationId xmlns:a16="http://schemas.microsoft.com/office/drawing/2014/main" id="{50A51818-2F4C-839B-465D-5FB4C541AD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7982" y="19397444"/>
            <a:ext cx="11145634" cy="9497481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37BE2F-43CD-EFFB-B92A-EA1B4B3698C2}"/>
              </a:ext>
            </a:extLst>
          </p:cNvPr>
          <p:cNvSpPr txBox="1"/>
          <p:nvPr/>
        </p:nvSpPr>
        <p:spPr>
          <a:xfrm>
            <a:off x="2227982" y="41719327"/>
            <a:ext cx="120204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latin typeface="+mj-lt"/>
              </a:rPr>
              <a:t>	O código principal para este projeto foi desenvolvido utilizando como inspiração o código do </a:t>
            </a:r>
            <a:r>
              <a:rPr lang="pt-BR" sz="3800" dirty="0" err="1">
                <a:latin typeface="+mj-lt"/>
              </a:rPr>
              <a:t>DriftDetectionMethodClassifier</a:t>
            </a:r>
            <a:r>
              <a:rPr lang="pt-BR" sz="3800" dirty="0">
                <a:latin typeface="+mj-lt"/>
              </a:rPr>
              <a:t>, .</a:t>
            </a:r>
            <a:r>
              <a:rPr lang="pt-BR" sz="3800" dirty="0" err="1">
                <a:latin typeface="+mj-lt"/>
              </a:rPr>
              <a:t>java</a:t>
            </a:r>
            <a:r>
              <a:rPr lang="pt-BR" sz="3800" dirty="0">
                <a:latin typeface="+mj-lt"/>
              </a:rPr>
              <a:t> pois a estrutura</a:t>
            </a:r>
          </a:p>
          <a:p>
            <a:pPr algn="just"/>
            <a:r>
              <a:rPr lang="pt-BR" sz="3800" dirty="0">
                <a:latin typeface="+mj-lt"/>
              </a:rPr>
              <a:t>de seleção do </a:t>
            </a:r>
            <a:r>
              <a:rPr lang="pt-BR" sz="3800" dirty="0" err="1">
                <a:latin typeface="+mj-lt"/>
              </a:rPr>
              <a:t>learner</a:t>
            </a:r>
            <a:r>
              <a:rPr lang="pt-BR" sz="3800" dirty="0">
                <a:latin typeface="+mj-lt"/>
              </a:rPr>
              <a:t>, escolha de </a:t>
            </a:r>
            <a:r>
              <a:rPr lang="pt-BR" sz="3800" dirty="0" err="1">
                <a:latin typeface="+mj-lt"/>
              </a:rPr>
              <a:t>arff’s</a:t>
            </a:r>
            <a:r>
              <a:rPr lang="pt-BR" sz="3800" dirty="0">
                <a:latin typeface="+mj-lt"/>
              </a:rPr>
              <a:t> externos já havia sido desenvolvida. A ideia base para a criação do código era que tal seleção de instâncias teria como objetivo reduzir a quantidade de instâncias que seriam utilizadas no treinamento e aumentar a taxa de acerto dos Algoritmos.</a:t>
            </a:r>
          </a:p>
        </p:txBody>
      </p:sp>
      <p:graphicFrame>
        <p:nvGraphicFramePr>
          <p:cNvPr id="57" name="Tabela 56">
            <a:extLst>
              <a:ext uri="{FF2B5EF4-FFF2-40B4-BE49-F238E27FC236}">
                <a16:creationId xmlns:a16="http://schemas.microsoft.com/office/drawing/2014/main" id="{BBECCEAB-E1B1-596B-DE80-A24151842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43797"/>
              </p:ext>
            </p:extLst>
          </p:nvPr>
        </p:nvGraphicFramePr>
        <p:xfrm>
          <a:off x="15346680" y="24812224"/>
          <a:ext cx="12630005" cy="59498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42666">
                  <a:extLst>
                    <a:ext uri="{9D8B030D-6E8A-4147-A177-3AD203B41FA5}">
                      <a16:colId xmlns:a16="http://schemas.microsoft.com/office/drawing/2014/main" val="2088006498"/>
                    </a:ext>
                  </a:extLst>
                </a:gridCol>
                <a:gridCol w="1579024">
                  <a:extLst>
                    <a:ext uri="{9D8B030D-6E8A-4147-A177-3AD203B41FA5}">
                      <a16:colId xmlns:a16="http://schemas.microsoft.com/office/drawing/2014/main" val="3019608893"/>
                    </a:ext>
                  </a:extLst>
                </a:gridCol>
                <a:gridCol w="1105317">
                  <a:extLst>
                    <a:ext uri="{9D8B030D-6E8A-4147-A177-3AD203B41FA5}">
                      <a16:colId xmlns:a16="http://schemas.microsoft.com/office/drawing/2014/main" val="3174192584"/>
                    </a:ext>
                  </a:extLst>
                </a:gridCol>
                <a:gridCol w="1111896">
                  <a:extLst>
                    <a:ext uri="{9D8B030D-6E8A-4147-A177-3AD203B41FA5}">
                      <a16:colId xmlns:a16="http://schemas.microsoft.com/office/drawing/2014/main" val="2923187719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1057414063"/>
                    </a:ext>
                  </a:extLst>
                </a:gridCol>
                <a:gridCol w="1725069">
                  <a:extLst>
                    <a:ext uri="{9D8B030D-6E8A-4147-A177-3AD203B41FA5}">
                      <a16:colId xmlns:a16="http://schemas.microsoft.com/office/drawing/2014/main" val="3034210901"/>
                    </a:ext>
                  </a:extLst>
                </a:gridCol>
                <a:gridCol w="1610620">
                  <a:extLst>
                    <a:ext uri="{9D8B030D-6E8A-4147-A177-3AD203B41FA5}">
                      <a16:colId xmlns:a16="http://schemas.microsoft.com/office/drawing/2014/main" val="2180628240"/>
                    </a:ext>
                  </a:extLst>
                </a:gridCol>
                <a:gridCol w="1163060">
                  <a:extLst>
                    <a:ext uri="{9D8B030D-6E8A-4147-A177-3AD203B41FA5}">
                      <a16:colId xmlns:a16="http://schemas.microsoft.com/office/drawing/2014/main" val="2842099097"/>
                    </a:ext>
                  </a:extLst>
                </a:gridCol>
                <a:gridCol w="1194925">
                  <a:extLst>
                    <a:ext uri="{9D8B030D-6E8A-4147-A177-3AD203B41FA5}">
                      <a16:colId xmlns:a16="http://schemas.microsoft.com/office/drawing/2014/main" val="147317844"/>
                    </a:ext>
                  </a:extLst>
                </a:gridCol>
              </a:tblGrid>
              <a:tr h="854322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Dataset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levering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IS-levering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ARF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IS-ARF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OzaBoost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IS-OzaBoost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SRP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IS-SRP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19186082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Airlines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42006920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Kdd99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548237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Kddcup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51851085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Keystroke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69398888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luxembourg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08887388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NOAA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10043372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nomao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03269085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outdoor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70748089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ozone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90940538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poker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49880409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rialto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7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2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55488948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Média: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3,54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6,18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4,09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1,72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1,45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</a:t>
                      </a:r>
                      <a:endParaRPr lang="pt-BR" sz="2100" b="0" i="0" u="none" strike="noStrike" cap="non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5</a:t>
                      </a:r>
                      <a:endParaRPr lang="pt-BR" sz="2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06173638"/>
                  </a:ext>
                </a:extLst>
              </a:tr>
            </a:tbl>
          </a:graphicData>
        </a:graphic>
      </p:graphicFrame>
      <p:pic>
        <p:nvPicPr>
          <p:cNvPr id="58" name="table">
            <a:extLst>
              <a:ext uri="{FF2B5EF4-FFF2-40B4-BE49-F238E27FC236}">
                <a16:creationId xmlns:a16="http://schemas.microsoft.com/office/drawing/2014/main" id="{8BD51E90-B9C0-201D-6433-E3086773F2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6075" y="30579382"/>
            <a:ext cx="13027005" cy="11122847"/>
          </a:xfrm>
          <a:prstGeom prst="rect">
            <a:avLst/>
          </a:prstGeom>
        </p:spPr>
      </p:pic>
      <p:sp>
        <p:nvSpPr>
          <p:cNvPr id="59" name="Google Shape;63;p13">
            <a:extLst>
              <a:ext uri="{FF2B5EF4-FFF2-40B4-BE49-F238E27FC236}">
                <a16:creationId xmlns:a16="http://schemas.microsoft.com/office/drawing/2014/main" id="{DB0FC4B6-4336-8538-0056-EBB67AC248E6}"/>
              </a:ext>
            </a:extLst>
          </p:cNvPr>
          <p:cNvSpPr txBox="1"/>
          <p:nvPr/>
        </p:nvSpPr>
        <p:spPr>
          <a:xfrm>
            <a:off x="16410523" y="23372565"/>
            <a:ext cx="9746362" cy="170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noAutofit/>
          </a:bodyPr>
          <a:lstStyle/>
          <a:p>
            <a:pPr algn="ctr"/>
            <a:r>
              <a:rPr lang="pt-BR" sz="4200" b="1" dirty="0">
                <a:latin typeface="+mj-lt"/>
                <a:ea typeface="Montserrat"/>
                <a:cs typeface="Montserrat"/>
                <a:sym typeface="Montserrat"/>
              </a:rPr>
              <a:t>Tabela 03 –</a:t>
            </a:r>
            <a:r>
              <a:rPr lang="pt-BR" sz="4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pt-BR" sz="4200" dirty="0">
                <a:latin typeface="Arial" panose="020B0604020202020204" pitchFamily="34" charset="0"/>
                <a:ea typeface="Montserrat"/>
                <a:cs typeface="Times New Roman" panose="02020603050405020304" pitchFamily="18" charset="0"/>
                <a:sym typeface="Montserrat"/>
              </a:rPr>
              <a:t>Tabela de ranking de tempo</a:t>
            </a:r>
            <a:endParaRPr sz="42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3;p13">
            <a:extLst>
              <a:ext uri="{FF2B5EF4-FFF2-40B4-BE49-F238E27FC236}">
                <a16:creationId xmlns:a16="http://schemas.microsoft.com/office/drawing/2014/main" id="{F1008DF2-4F5C-9B29-A0C1-A97EF5ECC17F}"/>
              </a:ext>
            </a:extLst>
          </p:cNvPr>
          <p:cNvSpPr txBox="1"/>
          <p:nvPr/>
        </p:nvSpPr>
        <p:spPr>
          <a:xfrm>
            <a:off x="16410523" y="15627266"/>
            <a:ext cx="9746362" cy="170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905" tIns="61905" rIns="61905" bIns="61905" anchor="t" anchorCtr="0">
            <a:noAutofit/>
          </a:bodyPr>
          <a:lstStyle/>
          <a:p>
            <a:pPr algn="ctr"/>
            <a:r>
              <a:rPr lang="pt-BR" sz="4200" b="1" dirty="0">
                <a:latin typeface="+mj-lt"/>
                <a:ea typeface="Montserrat"/>
                <a:cs typeface="Montserrat"/>
                <a:sym typeface="Montserrat"/>
              </a:rPr>
              <a:t>Tabela 02 –</a:t>
            </a:r>
            <a:r>
              <a:rPr lang="pt-BR" sz="4200" dirty="0"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pt-BR" sz="4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 de ranking da taxa de acerto</a:t>
            </a:r>
            <a:endParaRPr sz="4200" dirty="0">
              <a:latin typeface="+mj-l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" name="Google Shape;64;p13">
            <a:extLst>
              <a:ext uri="{FF2B5EF4-FFF2-40B4-BE49-F238E27FC236}">
                <a16:creationId xmlns:a16="http://schemas.microsoft.com/office/drawing/2014/main" id="{5CE733FB-856E-AC36-4CB2-9200E300F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11484"/>
              </p:ext>
            </p:extLst>
          </p:nvPr>
        </p:nvGraphicFramePr>
        <p:xfrm>
          <a:off x="15337240" y="16991559"/>
          <a:ext cx="12626111" cy="59771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7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563">
                  <a:extLst>
                    <a:ext uri="{9D8B030D-6E8A-4147-A177-3AD203B41FA5}">
                      <a16:colId xmlns:a16="http://schemas.microsoft.com/office/drawing/2014/main" val="122241454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799579523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39203203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81743322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98014166"/>
                    </a:ext>
                  </a:extLst>
                </a:gridCol>
                <a:gridCol w="1611022">
                  <a:extLst>
                    <a:ext uri="{9D8B030D-6E8A-4147-A177-3AD203B41FA5}">
                      <a16:colId xmlns:a16="http://schemas.microsoft.com/office/drawing/2014/main" val="1064200016"/>
                    </a:ext>
                  </a:extLst>
                </a:gridCol>
                <a:gridCol w="1200929">
                  <a:extLst>
                    <a:ext uri="{9D8B030D-6E8A-4147-A177-3AD203B41FA5}">
                      <a16:colId xmlns:a16="http://schemas.microsoft.com/office/drawing/2014/main" val="2856348878"/>
                    </a:ext>
                  </a:extLst>
                </a:gridCol>
                <a:gridCol w="111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24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Levering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IS-</a:t>
                      </a:r>
                      <a:r>
                        <a:rPr lang="pt-BR" sz="2100" dirty="0" err="1">
                          <a:solidFill>
                            <a:srgbClr val="000000"/>
                          </a:solidFill>
                          <a:effectLst/>
                        </a:rPr>
                        <a:t>levering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ARF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IS-ARF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OzaBoost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IS-OzaBoost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SRP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IS-SRP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Airlines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70188706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Kdd99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75203608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Kddcup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75178709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Keystroke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47688881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marR="0" indent="45021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2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Luxembourg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40052278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NOAA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8528966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Nomao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37192724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Outdoor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33394392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Ozone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17409529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Poker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00204808"/>
                  </a:ext>
                </a:extLst>
              </a:tr>
              <a:tr h="39059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Rialto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40727805"/>
                  </a:ext>
                </a:extLst>
              </a:tr>
              <a:tr h="44807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Média: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4,545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5,54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2,72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4,36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6,36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7,00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2,00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pt-BR" sz="2100" dirty="0">
                          <a:solidFill>
                            <a:srgbClr val="000000"/>
                          </a:solidFill>
                          <a:effectLst/>
                        </a:rPr>
                        <a:t>3,45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9883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49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8A577AC43BC64AAAB6CC4DCEC68A78" ma:contentTypeVersion="" ma:contentTypeDescription="Crie um novo documento." ma:contentTypeScope="" ma:versionID="45bba6a6814942f4413cef147749bbd1">
  <xsd:schema xmlns:xsd="http://www.w3.org/2001/XMLSchema" xmlns:xs="http://www.w3.org/2001/XMLSchema" xmlns:p="http://schemas.microsoft.com/office/2006/metadata/properties" xmlns:ns1="http://schemas.microsoft.com/sharepoint/v3" xmlns:ns2="f7704bea-2bb5-468b-8221-edf395a4b75a" xmlns:ns3="fb0f7546-af02-455f-a24d-bb7acb0c82b7" xmlns:ns4="5feeb68a-fa8a-4e72-9bf8-361bbdd14ef5" targetNamespace="http://schemas.microsoft.com/office/2006/metadata/properties" ma:root="true" ma:fieldsID="6525aff5735b79dc23b36feb74a67592" ns1:_="" ns2:_="" ns3:_="" ns4:_="">
    <xsd:import namespace="http://schemas.microsoft.com/sharepoint/v3"/>
    <xsd:import namespace="f7704bea-2bb5-468b-8221-edf395a4b75a"/>
    <xsd:import namespace="fb0f7546-af02-455f-a24d-bb7acb0c82b7"/>
    <xsd:import namespace="5feeb68a-fa8a-4e72-9bf8-361bbdd14e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704bea-2bb5-468b-8221-edf395a4b7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Marcações de imagem" ma:readOnly="false" ma:fieldId="{5cf76f15-5ced-4ddc-b409-7134ff3c332f}" ma:taxonomyMulti="true" ma:sspId="3c1f837b-9003-4ae4-92fc-ab83554533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f7546-af02-455f-a24d-bb7acb0c82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eb68a-fa8a-4e72-9bf8-361bbdd14ef5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4CF27679-2815-4C14-9A51-0543D8E27612}" ma:internalName="TaxCatchAll" ma:showField="CatchAllData" ma:web="{fb0f7546-af02-455f-a24d-bb7acb0c82b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2BF146-A6C5-453F-BBED-EC9A32171A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704bea-2bb5-468b-8221-edf395a4b75a"/>
    <ds:schemaRef ds:uri="fb0f7546-af02-455f-a24d-bb7acb0c82b7"/>
    <ds:schemaRef ds:uri="5feeb68a-fa8a-4e72-9bf8-361bbdd14e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358D7-4BC6-4227-8F87-B23A941B62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780</Words>
  <Application>Microsoft Office PowerPoint</Application>
  <PresentationFormat>Personalizar</PresentationFormat>
  <Paragraphs>295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Montserrat</vt:lpstr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JULIANNA ALVES RABELO</dc:creator>
  <cp:lastModifiedBy>Vitor Izidoro</cp:lastModifiedBy>
  <cp:revision>30</cp:revision>
  <dcterms:modified xsi:type="dcterms:W3CDTF">2024-09-19T21:21:01Z</dcterms:modified>
</cp:coreProperties>
</file>