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17" r:id="rId3"/>
    <p:sldId id="539" r:id="rId4"/>
    <p:sldId id="544" r:id="rId5"/>
    <p:sldId id="545" r:id="rId6"/>
    <p:sldId id="546" r:id="rId7"/>
    <p:sldId id="547" r:id="rId8"/>
    <p:sldId id="548" r:id="rId9"/>
    <p:sldId id="549" r:id="rId10"/>
    <p:sldId id="550" r:id="rId11"/>
    <p:sldId id="551" r:id="rId12"/>
    <p:sldId id="529" r:id="rId13"/>
    <p:sldId id="532" r:id="rId14"/>
    <p:sldId id="509" r:id="rId15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99"/>
    <a:srgbClr val="FF6600"/>
    <a:srgbClr val="FF3300"/>
    <a:srgbClr val="33CCFF"/>
    <a:srgbClr val="808080"/>
    <a:srgbClr val="00CC66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 varScale="1">
        <p:scale>
          <a:sx n="70" d="100"/>
          <a:sy n="70" d="100"/>
        </p:scale>
        <p:origin x="516" y="3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endParaRPr lang="pt-BR" smtClean="0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.iitk.ac.in/users/dsrkg/cs210/html/sortingpage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Univ. Tecnológica Federal do Paraná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Campus Medianeira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Arial" charset="0"/>
              </a:rPr>
              <a:t>Prof. Alan </a:t>
            </a:r>
            <a:r>
              <a:rPr lang="pt-BR" sz="2400" dirty="0" err="1" smtClean="0">
                <a:latin typeface="Arial" charset="0"/>
              </a:rPr>
              <a:t>Gavioli</a:t>
            </a:r>
            <a:endParaRPr lang="pt-BR" sz="2400" dirty="0" smtClean="0">
              <a:latin typeface="Arial" charset="0"/>
            </a:endParaRPr>
          </a:p>
          <a:p>
            <a:pPr eaLnBrk="1" hangingPunct="1"/>
            <a:r>
              <a:rPr lang="pt-BR" sz="2400" dirty="0" smtClean="0">
                <a:latin typeface="Arial" charset="0"/>
              </a:rPr>
              <a:t>Prof. Pedro Luiz de Paula 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hlink"/>
                </a:solidFill>
                <a:latin typeface="+mj-lt"/>
              </a:rPr>
              <a:t>Parte 4 – HEAP SORT</a:t>
            </a:r>
            <a:endParaRPr lang="en-US" b="1" dirty="0">
              <a:solidFill>
                <a:schemeClr val="hlink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9969"/>
            <a:ext cx="871296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HEAP SORT – ETAPA DE ORDENAÇÃO</a:t>
            </a:r>
          </a:p>
        </p:txBody>
      </p:sp>
      <p:pic>
        <p:nvPicPr>
          <p:cNvPr id="4" name="Imagem 3" descr="Ex ordenacao heapsort parte 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43608" y="1412776"/>
            <a:ext cx="6953272" cy="47525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9969"/>
            <a:ext cx="871296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HEAP SORT – ETAPA DE ORDENAÇÃO</a:t>
            </a:r>
          </a:p>
        </p:txBody>
      </p:sp>
      <p:pic>
        <p:nvPicPr>
          <p:cNvPr id="5" name="Imagem 4" descr="Ex ordenacao heapsort parte 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15616" y="1341473"/>
            <a:ext cx="6840760" cy="48958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539969"/>
            <a:ext cx="896448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COMPLEXIDADE</a:t>
            </a:r>
          </a:p>
        </p:txBody>
      </p:sp>
      <p:pic>
        <p:nvPicPr>
          <p:cNvPr id="5" name="Espaço Reservado para Conteúdo 4" descr="Complexidades Quick Merge He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71600" y="1916832"/>
            <a:ext cx="7135634" cy="2511871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ANIMAÇÃO DO HEAP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sz="2000" dirty="0" smtClean="0">
                <a:hlinkClick r:id="rId2"/>
              </a:rPr>
              <a:t>Dançando</a:t>
            </a:r>
          </a:p>
          <a:p>
            <a:pPr lvl="1">
              <a:lnSpc>
                <a:spcPct val="90000"/>
              </a:lnSpc>
            </a:pPr>
            <a:r>
              <a:rPr lang="pt-BR" sz="1600" dirty="0">
                <a:hlinkClick r:id="rId2"/>
              </a:rPr>
              <a:t>https://www.youtube.com/watch?v=Xw2D9aJRBY4</a:t>
            </a:r>
            <a:endParaRPr lang="pt-BR" sz="1600" dirty="0" smtClean="0">
              <a:hlinkClick r:id="rId2"/>
            </a:endParaRPr>
          </a:p>
          <a:p>
            <a:pPr>
              <a:lnSpc>
                <a:spcPct val="90000"/>
              </a:lnSpc>
            </a:pPr>
            <a:endParaRPr lang="pt-BR" sz="2000" dirty="0">
              <a:hlinkClick r:id="rId2"/>
            </a:endParaRPr>
          </a:p>
          <a:p>
            <a:pPr>
              <a:lnSpc>
                <a:spcPct val="90000"/>
              </a:lnSpc>
            </a:pPr>
            <a:r>
              <a:rPr lang="pt-BR" sz="2000" dirty="0" smtClean="0">
                <a:hlinkClick r:id="rId2"/>
              </a:rPr>
              <a:t>http</a:t>
            </a:r>
            <a:r>
              <a:rPr lang="pt-BR" sz="2000" dirty="0" smtClean="0">
                <a:hlinkClick r:id="rId2"/>
              </a:rPr>
              <a:t>://www.cse.iitk.ac.in/users/dsrkg/cs210/html/sortingpage.html</a:t>
            </a:r>
            <a:endParaRPr lang="pt-BR" sz="2000" dirty="0" smtClean="0"/>
          </a:p>
          <a:p>
            <a:pPr>
              <a:lnSpc>
                <a:spcPct val="90000"/>
              </a:lnSpc>
            </a:pPr>
            <a:endParaRPr lang="pt-BR" sz="2000" dirty="0" smtClean="0"/>
          </a:p>
          <a:p>
            <a:pPr>
              <a:lnSpc>
                <a:spcPct val="90000"/>
              </a:lnSpc>
            </a:pPr>
            <a:r>
              <a:rPr lang="pt-BR" sz="2400" b="0" dirty="0" smtClean="0"/>
              <a:t>Selecione o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 II, e em seguida clique em “Animação”.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1) Implemente e teste o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 no programa em C que foi desenvolvido até o momento para os algoritmos de pesquisa e ordenação.</a:t>
            </a:r>
            <a:endParaRPr lang="pt-B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HEAP SORT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97888" cy="5184353"/>
          </a:xfrm>
        </p:spPr>
        <p:txBody>
          <a:bodyPr/>
          <a:lstStyle/>
          <a:p>
            <a:r>
              <a:rPr lang="pt-BR" sz="2400" dirty="0" err="1" smtClean="0"/>
              <a:t>Heap</a:t>
            </a:r>
            <a:r>
              <a:rPr lang="pt-BR" sz="2400" dirty="0" smtClean="0"/>
              <a:t> </a:t>
            </a:r>
            <a:r>
              <a:rPr lang="pt-BR" sz="2400" dirty="0" err="1" smtClean="0"/>
              <a:t>sort</a:t>
            </a:r>
            <a:r>
              <a:rPr lang="pt-BR" sz="2400" dirty="0" smtClean="0"/>
              <a:t> também é um método de seleção:</a:t>
            </a:r>
          </a:p>
          <a:p>
            <a:pPr lvl="1"/>
            <a:r>
              <a:rPr lang="pt-BR" sz="2000" dirty="0" smtClean="0"/>
              <a:t>ordena através de sucessivas seleções do elemento correto a ser posicionado em um segmento ordenado.</a:t>
            </a:r>
          </a:p>
          <a:p>
            <a:pPr lvl="1"/>
            <a:endParaRPr lang="pt-BR" sz="2000" dirty="0" smtClean="0"/>
          </a:p>
          <a:p>
            <a:r>
              <a:rPr lang="pt-BR" sz="2400" dirty="0" smtClean="0"/>
              <a:t>Ele utiliza um </a:t>
            </a:r>
            <a:r>
              <a:rPr lang="pt-BR" sz="2400" dirty="0" err="1" smtClean="0"/>
              <a:t>heap</a:t>
            </a:r>
            <a:r>
              <a:rPr lang="pt-BR" sz="2400" dirty="0" smtClean="0"/>
              <a:t> binário para manter o próximo elemento a ser selecionado.</a:t>
            </a:r>
          </a:p>
          <a:p>
            <a:pPr lvl="1"/>
            <a:r>
              <a:rPr lang="pt-BR" sz="2000" dirty="0" err="1" smtClean="0"/>
              <a:t>Heap</a:t>
            </a:r>
            <a:r>
              <a:rPr lang="pt-BR" sz="2000" dirty="0" smtClean="0"/>
              <a:t> binário: árvore binária mantida na forma de vetor.</a:t>
            </a:r>
          </a:p>
          <a:p>
            <a:pPr lvl="1"/>
            <a:r>
              <a:rPr lang="pt-BR" sz="2000" dirty="0" smtClean="0"/>
              <a:t>O </a:t>
            </a:r>
            <a:r>
              <a:rPr lang="pt-BR" sz="2000" dirty="0" err="1" smtClean="0"/>
              <a:t>heap</a:t>
            </a:r>
            <a:r>
              <a:rPr lang="pt-BR" sz="2000" dirty="0" smtClean="0"/>
              <a:t> é gerado e mantido no próprio vetor a ser ordenado (no segmento não-ordenado).</a:t>
            </a:r>
          </a:p>
          <a:p>
            <a:pPr lvl="1"/>
            <a:r>
              <a:rPr lang="pt-BR" sz="2000" dirty="0" smtClean="0"/>
              <a:t>Cada vértice da árvore corresponde a um elemento do vetor</a:t>
            </a:r>
          </a:p>
          <a:p>
            <a:pPr lvl="1"/>
            <a:r>
              <a:rPr lang="pt-BR" sz="2000" dirty="0" smtClean="0"/>
              <a:t>Cada nível é preenchido da direita para a esquerda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O QUE É UM HEAP BINÁRIO?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Exemplo:</a:t>
            </a:r>
          </a:p>
          <a:p>
            <a:endParaRPr lang="pt-BR" sz="2400" b="0" dirty="0" smtClean="0"/>
          </a:p>
          <a:p>
            <a:endParaRPr lang="pt-BR" sz="2400" b="0" dirty="0" smtClean="0"/>
          </a:p>
          <a:p>
            <a:endParaRPr lang="pt-BR" sz="2400" b="0" dirty="0" smtClean="0"/>
          </a:p>
          <a:p>
            <a:endParaRPr lang="pt-BR" sz="2400" b="0" dirty="0" smtClean="0"/>
          </a:p>
          <a:p>
            <a:endParaRPr lang="pt-BR" sz="2400" b="0" dirty="0" smtClean="0"/>
          </a:p>
          <a:p>
            <a:endParaRPr lang="pt-BR" sz="2400" b="0" dirty="0" smtClean="0"/>
          </a:p>
          <a:p>
            <a:endParaRPr lang="pt-BR" sz="2400" b="0" dirty="0" smtClean="0"/>
          </a:p>
          <a:p>
            <a:r>
              <a:rPr lang="pt-BR" sz="2400" b="0" dirty="0" smtClean="0"/>
              <a:t>raiz da árvore: primeira posição do vetor</a:t>
            </a:r>
          </a:p>
          <a:p>
            <a:r>
              <a:rPr lang="pt-BR" sz="2400" b="0" dirty="0" smtClean="0"/>
              <a:t>filhos de um nó da posição </a:t>
            </a:r>
            <a:r>
              <a:rPr lang="pt-BR" sz="2400" b="0" i="1" dirty="0" smtClean="0"/>
              <a:t>i</a:t>
            </a:r>
            <a:r>
              <a:rPr lang="pt-BR" sz="2400" b="0" dirty="0" smtClean="0"/>
              <a:t>: ficam nas posições </a:t>
            </a:r>
            <a:r>
              <a:rPr lang="pt-BR" sz="2400" b="0" i="1" dirty="0" smtClean="0"/>
              <a:t>2i</a:t>
            </a:r>
            <a:r>
              <a:rPr lang="pt-BR" sz="2400" b="0" dirty="0" smtClean="0"/>
              <a:t> e </a:t>
            </a:r>
            <a:r>
              <a:rPr lang="pt-BR" sz="2400" b="0" i="1" dirty="0" smtClean="0"/>
              <a:t>2i + 1</a:t>
            </a:r>
          </a:p>
        </p:txBody>
      </p:sp>
      <p:pic>
        <p:nvPicPr>
          <p:cNvPr id="11" name="Imagem 10" descr="Ex heap binári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195736" y="1844824"/>
            <a:ext cx="4752528" cy="26812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47526"/>
            <a:ext cx="8534400" cy="1077218"/>
          </a:xfrm>
        </p:spPr>
        <p:txBody>
          <a:bodyPr/>
          <a:lstStyle/>
          <a:p>
            <a:pPr eaLnBrk="1" hangingPunct="1"/>
            <a:r>
              <a:rPr lang="pt-BR" dirty="0" smtClean="0"/>
              <a:t>HEAP BINÁRIO MÁXIMO (</a:t>
            </a:r>
            <a:r>
              <a:rPr lang="pt-BR" i="1" dirty="0" smtClean="0"/>
              <a:t>MAXHEAP</a:t>
            </a:r>
            <a:r>
              <a:rPr lang="pt-BR" dirty="0" smtClean="0"/>
              <a:t>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r>
              <a:rPr lang="pt-BR" sz="2000" b="0" dirty="0" err="1" smtClean="0"/>
              <a:t>Heap</a:t>
            </a:r>
            <a:r>
              <a:rPr lang="pt-BR" sz="2000" b="0" dirty="0" smtClean="0"/>
              <a:t> binário em que todo nó pai tem valor maior ou igual ao valor dos seus nós filhos.</a:t>
            </a:r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dirty="0" smtClean="0"/>
          </a:p>
          <a:p>
            <a:endParaRPr lang="pt-BR" sz="2000" b="0" i="1" dirty="0" smtClean="0"/>
          </a:p>
          <a:p>
            <a:endParaRPr lang="pt-BR" sz="2000" b="0" dirty="0" smtClean="0"/>
          </a:p>
          <a:p>
            <a:r>
              <a:rPr lang="pt-BR" sz="2000" b="0" dirty="0" smtClean="0"/>
              <a:t>O </a:t>
            </a:r>
            <a:r>
              <a:rPr lang="pt-BR" sz="2000" b="0" dirty="0" err="1" smtClean="0"/>
              <a:t>heap</a:t>
            </a:r>
            <a:r>
              <a:rPr lang="pt-BR" sz="2000" b="0" dirty="0" smtClean="0"/>
              <a:t> </a:t>
            </a:r>
            <a:r>
              <a:rPr lang="pt-BR" sz="2000" b="0" dirty="0" err="1" smtClean="0"/>
              <a:t>sort</a:t>
            </a:r>
            <a:r>
              <a:rPr lang="pt-BR" sz="2000" b="0" dirty="0" smtClean="0"/>
              <a:t> que implementaremos será baseado em </a:t>
            </a:r>
            <a:r>
              <a:rPr lang="pt-BR" sz="2000" b="0" dirty="0" err="1" smtClean="0"/>
              <a:t>MaxHeap</a:t>
            </a:r>
            <a:r>
              <a:rPr lang="pt-BR" sz="2000" b="0" dirty="0" smtClean="0"/>
              <a:t>. Porém, é possível implementar o </a:t>
            </a:r>
            <a:r>
              <a:rPr lang="pt-BR" sz="2000" b="0" dirty="0" err="1" smtClean="0"/>
              <a:t>heap</a:t>
            </a:r>
            <a:r>
              <a:rPr lang="pt-BR" sz="2000" b="0" dirty="0" smtClean="0"/>
              <a:t> </a:t>
            </a:r>
            <a:r>
              <a:rPr lang="pt-BR" sz="2000" b="0" dirty="0" err="1" smtClean="0"/>
              <a:t>sort</a:t>
            </a:r>
            <a:r>
              <a:rPr lang="pt-BR" sz="2000" b="0" dirty="0" smtClean="0"/>
              <a:t> também baseado em </a:t>
            </a:r>
            <a:r>
              <a:rPr lang="pt-BR" sz="2000" b="0" dirty="0" err="1" smtClean="0"/>
              <a:t>MinHeap</a:t>
            </a:r>
            <a:r>
              <a:rPr lang="pt-BR" sz="2000" b="0" dirty="0" smtClean="0"/>
              <a:t> (todo pai é menor ou igual aos seus filhos).</a:t>
            </a:r>
          </a:p>
        </p:txBody>
      </p:sp>
      <p:pic>
        <p:nvPicPr>
          <p:cNvPr id="5" name="Imagem 4" descr="Ex maxheap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051720" y="2132856"/>
            <a:ext cx="4821510" cy="28754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FUNCIONAMENTO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97888" cy="5184353"/>
          </a:xfrm>
        </p:spPr>
        <p:txBody>
          <a:bodyPr/>
          <a:lstStyle/>
          <a:p>
            <a:r>
              <a:rPr lang="pt-BR" sz="2400" dirty="0" smtClean="0"/>
              <a:t>1 – Transformação do vetor em um </a:t>
            </a:r>
            <a:r>
              <a:rPr lang="pt-BR" sz="2400" dirty="0" err="1" smtClean="0"/>
              <a:t>heap</a:t>
            </a:r>
            <a:r>
              <a:rPr lang="pt-BR" sz="2400" dirty="0" smtClean="0"/>
              <a:t> binário máximo (construção do </a:t>
            </a:r>
            <a:r>
              <a:rPr lang="pt-BR" sz="2400" dirty="0" err="1" smtClean="0"/>
              <a:t>heap</a:t>
            </a:r>
            <a:r>
              <a:rPr lang="pt-BR" sz="2400" dirty="0" smtClean="0"/>
              <a:t>).</a:t>
            </a:r>
          </a:p>
          <a:p>
            <a:pPr lvl="3"/>
            <a:endParaRPr lang="pt-BR" sz="1600" dirty="0" smtClean="0"/>
          </a:p>
          <a:p>
            <a:r>
              <a:rPr lang="pt-BR" sz="2400" dirty="0" smtClean="0"/>
              <a:t>2 – Ordenação: </a:t>
            </a:r>
          </a:p>
          <a:p>
            <a:pPr lvl="1"/>
            <a:r>
              <a:rPr lang="pt-BR" sz="2000" dirty="0" smtClean="0"/>
              <a:t>A cada iteração seleciona-se o maior elemento (na raiz do </a:t>
            </a:r>
            <a:r>
              <a:rPr lang="pt-BR" sz="2000" dirty="0" err="1" smtClean="0"/>
              <a:t>heap</a:t>
            </a:r>
            <a:r>
              <a:rPr lang="pt-BR" sz="2000" dirty="0" smtClean="0"/>
              <a:t>) e o adiciona na última posição da parte do vetor que ainda não está ordenada (em seguida, esta posição deixa de pertencer ao </a:t>
            </a:r>
            <a:r>
              <a:rPr lang="pt-BR" sz="2000" dirty="0" err="1" smtClean="0"/>
              <a:t>sub-vetor</a:t>
            </a:r>
            <a:r>
              <a:rPr lang="pt-BR" sz="2000" dirty="0" smtClean="0"/>
              <a:t> </a:t>
            </a:r>
            <a:r>
              <a:rPr lang="pt-BR" sz="2000" dirty="0" err="1" smtClean="0"/>
              <a:t>não-ordenado</a:t>
            </a:r>
            <a:r>
              <a:rPr lang="pt-BR" sz="2000" dirty="0" smtClean="0"/>
              <a:t>).</a:t>
            </a:r>
          </a:p>
          <a:p>
            <a:pPr lvl="1"/>
            <a:r>
              <a:rPr lang="pt-BR" sz="2000" dirty="0" smtClean="0"/>
              <a:t>Após cada seleção de elemento, o </a:t>
            </a:r>
            <a:r>
              <a:rPr lang="pt-BR" sz="2000" dirty="0" err="1" smtClean="0"/>
              <a:t>heap</a:t>
            </a:r>
            <a:r>
              <a:rPr lang="pt-BR" sz="2000" dirty="0" smtClean="0"/>
              <a:t> deve ser reorganizado para continuar sendo um </a:t>
            </a:r>
            <a:r>
              <a:rPr lang="pt-BR" sz="2000" dirty="0" err="1" smtClean="0"/>
              <a:t>heap</a:t>
            </a:r>
            <a:r>
              <a:rPr lang="pt-BR" sz="2000" dirty="0" smtClean="0"/>
              <a:t> binário máximo.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HEAP SORT - EXEMPLO</a:t>
            </a:r>
          </a:p>
        </p:txBody>
      </p:sp>
      <p:pic>
        <p:nvPicPr>
          <p:cNvPr id="4" name="Imagem 3" descr="Ex heapsort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1600" y="1412776"/>
            <a:ext cx="7093415" cy="44644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47526"/>
            <a:ext cx="8712968" cy="1077218"/>
          </a:xfrm>
        </p:spPr>
        <p:txBody>
          <a:bodyPr/>
          <a:lstStyle/>
          <a:p>
            <a:pPr eaLnBrk="1" hangingPunct="1"/>
            <a:r>
              <a:rPr lang="pt-BR" dirty="0" smtClean="0"/>
              <a:t>HEAP SORT – CONSTRUÇÃO DO HEAP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Cria-se uma árvore binária com os elementos do vetor desordenado.</a:t>
            </a:r>
          </a:p>
          <a:p>
            <a:pPr lvl="3"/>
            <a:endParaRPr lang="pt-BR" sz="1600" dirty="0" smtClean="0"/>
          </a:p>
          <a:p>
            <a:r>
              <a:rPr lang="pt-BR" sz="2400" b="0" dirty="0" smtClean="0"/>
              <a:t>Transforma a árvore binária em um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binário máximo, fazendo essa transformação de forma </a:t>
            </a:r>
            <a:r>
              <a:rPr lang="pt-BR" sz="2400" b="0" i="1" dirty="0" err="1" smtClean="0"/>
              <a:t>bottom-up</a:t>
            </a:r>
            <a:r>
              <a:rPr lang="pt-BR" sz="2400" b="0" dirty="0" smtClean="0"/>
              <a:t> (de baixo para cima):</a:t>
            </a:r>
          </a:p>
          <a:p>
            <a:pPr lvl="1"/>
            <a:r>
              <a:rPr lang="pt-BR" sz="2000" dirty="0" smtClean="0"/>
              <a:t>Inicia-se a partir dos nós folhas e vai executando a transformação em direção à raiz.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9969"/>
            <a:ext cx="871296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CONSTRUÇÃO DO HEAP - EXEMPLO</a:t>
            </a:r>
          </a:p>
        </p:txBody>
      </p:sp>
      <p:pic>
        <p:nvPicPr>
          <p:cNvPr id="5" name="Espaço Reservado para Conteúdo 4" descr="Ex construção de maxheap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44016" y="1274940"/>
            <a:ext cx="8820472" cy="5538436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539969"/>
            <a:ext cx="8712968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HEAP SORT – ETAPA DE ORDENAÇÃO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752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A cada iteração seleciona o maior elemento do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(sempre está na primeira posição) e o troca com o elemento no final do segmento </a:t>
            </a:r>
            <a:r>
              <a:rPr lang="pt-BR" sz="2400" b="0" dirty="0" err="1" smtClean="0"/>
              <a:t>não-ordenado</a:t>
            </a:r>
            <a:r>
              <a:rPr lang="pt-BR" sz="2400" b="0" dirty="0" smtClean="0"/>
              <a:t> do vetor.</a:t>
            </a:r>
          </a:p>
          <a:p>
            <a:pPr lvl="2"/>
            <a:endParaRPr lang="pt-BR" sz="1800" b="0" dirty="0" smtClean="0"/>
          </a:p>
          <a:p>
            <a:r>
              <a:rPr lang="pt-BR" sz="2400" b="0" dirty="0" smtClean="0"/>
              <a:t>Após a troca, o novo elemento raiz do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deve ser ajustado.</a:t>
            </a:r>
          </a:p>
          <a:p>
            <a:pPr lvl="2"/>
            <a:endParaRPr lang="pt-BR" sz="1800" b="0" dirty="0" smtClean="0"/>
          </a:p>
          <a:p>
            <a:r>
              <a:rPr lang="pt-BR" sz="2400" b="0" dirty="0" smtClean="0"/>
              <a:t>O processo termina quando o </a:t>
            </a:r>
            <a:r>
              <a:rPr lang="pt-BR" sz="2400" b="0" dirty="0" err="1" smtClean="0"/>
              <a:t>heap</a:t>
            </a:r>
            <a:r>
              <a:rPr lang="pt-BR" sz="2400" b="0" dirty="0" smtClean="0"/>
              <a:t> tiver somente 1 elemento (vetor ordenado).</a:t>
            </a:r>
          </a:p>
          <a:p>
            <a:endParaRPr lang="pt-B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10730</TotalTime>
  <Words>479</Words>
  <Application>Microsoft Office PowerPoint</Application>
  <PresentationFormat>Apresentação na tela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Verdana</vt:lpstr>
      <vt:lpstr>Wingdings</vt:lpstr>
      <vt:lpstr>Listras</vt:lpstr>
      <vt:lpstr>Univ. Tecnológica Federal do Paraná Campus Medianeira Disciplina: Estrut. Dados, Pesquisa e Ordenação</vt:lpstr>
      <vt:lpstr>HEAP SORT</vt:lpstr>
      <vt:lpstr>O QUE É UM HEAP BINÁRIO?</vt:lpstr>
      <vt:lpstr>HEAP BINÁRIO MÁXIMO (MAXHEAP)</vt:lpstr>
      <vt:lpstr>FUNCIONAMENTO</vt:lpstr>
      <vt:lpstr>HEAP SORT - EXEMPLO</vt:lpstr>
      <vt:lpstr>HEAP SORT – CONSTRUÇÃO DO HEAP</vt:lpstr>
      <vt:lpstr>CONSTRUÇÃO DO HEAP - EXEMPLO</vt:lpstr>
      <vt:lpstr>HEAP SORT – ETAPA DE ORDENAÇÃO</vt:lpstr>
      <vt:lpstr>HEAP SORT – ETAPA DE ORDENAÇÃO</vt:lpstr>
      <vt:lpstr>HEAP SORT – ETAPA DE ORDENAÇÃO</vt:lpstr>
      <vt:lpstr>COMPLEXIDADE</vt:lpstr>
      <vt:lpstr>ANIMAÇÃO DO HEAP SORT</vt:lpstr>
      <vt:lpstr>EXERCÍCIO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Usuário do Windows</cp:lastModifiedBy>
  <cp:revision>848</cp:revision>
  <dcterms:created xsi:type="dcterms:W3CDTF">2003-01-25T00:18:35Z</dcterms:created>
  <dcterms:modified xsi:type="dcterms:W3CDTF">2018-08-31T17:55:29Z</dcterms:modified>
</cp:coreProperties>
</file>