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517" r:id="rId3"/>
    <p:sldId id="533" r:id="rId4"/>
    <p:sldId id="534" r:id="rId5"/>
    <p:sldId id="535" r:id="rId6"/>
    <p:sldId id="538" r:id="rId7"/>
    <p:sldId id="539" r:id="rId8"/>
    <p:sldId id="536" r:id="rId9"/>
    <p:sldId id="541" r:id="rId10"/>
    <p:sldId id="537" r:id="rId11"/>
    <p:sldId id="540" r:id="rId12"/>
    <p:sldId id="529" r:id="rId13"/>
    <p:sldId id="532" r:id="rId14"/>
    <p:sldId id="509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CC99"/>
    <a:srgbClr val="00CC66"/>
    <a:srgbClr val="FF6600"/>
    <a:srgbClr val="33CCFF"/>
    <a:srgbClr val="808080"/>
    <a:srgbClr val="0066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18" autoAdjust="0"/>
  </p:normalViewPr>
  <p:slideViewPr>
    <p:cSldViewPr>
      <p:cViewPr varScale="1">
        <p:scale>
          <a:sx n="81" d="100"/>
          <a:sy n="81" d="100"/>
        </p:scale>
        <p:origin x="1498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277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8" name="Rectangle 44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2" name="Rectangle 58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5" name="Rectangle 61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6" name="Rectangle 64"/>
            <p:cNvSpPr>
              <a:spLocks noChangeArrowheads="1"/>
            </p:cNvSpPr>
            <p:nvPr userDrawn="1"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" name="Rectangle 65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pic>
        <p:nvPicPr>
          <p:cNvPr id="68" name="Picture 7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549275"/>
            <a:ext cx="1135063" cy="11509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69" name="Picture 7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9088" y="768350"/>
            <a:ext cx="2151062" cy="788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3139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1619250" y="692150"/>
            <a:ext cx="4872038" cy="915988"/>
          </a:xfr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rPr lang="pt-BR"/>
              <a:t>Ministério da Educação</a:t>
            </a:r>
            <a:br>
              <a:rPr lang="pt-BR"/>
            </a:br>
            <a:r>
              <a:rPr lang="pt-BR"/>
              <a:t>Univ. Tecnológica Federal do Paraná</a:t>
            </a:r>
            <a:br>
              <a:rPr lang="pt-BR"/>
            </a:br>
            <a:r>
              <a:rPr lang="pt-BR"/>
              <a:t>Campus de Medianeira</a:t>
            </a:r>
          </a:p>
        </p:txBody>
      </p:sp>
      <p:sp>
        <p:nvSpPr>
          <p:cNvPr id="3140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2781300"/>
            <a:ext cx="7773987" cy="31146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2" name="Rectangle 7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763F105-C995-4A08-988A-F988CDAC72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46875" y="-85725"/>
            <a:ext cx="2146300" cy="639445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-85725"/>
            <a:ext cx="6289675" cy="639445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-85725"/>
            <a:ext cx="8534400" cy="10668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395288" y="1341438"/>
            <a:ext cx="4171950" cy="496728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19638" y="1341438"/>
            <a:ext cx="4173537" cy="496728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417195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19638" y="1341438"/>
            <a:ext cx="417353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-603250"/>
            <a:ext cx="9147175" cy="6867525"/>
            <a:chOff x="0" y="0"/>
            <a:chExt cx="5762" cy="4326"/>
          </a:xfrm>
        </p:grpSpPr>
        <p:sp>
          <p:nvSpPr>
            <p:cNvPr id="2051" name="Rectangle 3"/>
            <p:cNvSpPr>
              <a:spLocks noChangeArrowheads="1"/>
            </p:cNvSpPr>
            <p:nvPr userDrawn="1"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2" name="Rectangle 4"/>
            <p:cNvSpPr>
              <a:spLocks noChangeArrowheads="1"/>
            </p:cNvSpPr>
            <p:nvPr userDrawn="1"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3" name="Rectangle 5"/>
            <p:cNvSpPr>
              <a:spLocks noChangeArrowheads="1"/>
            </p:cNvSpPr>
            <p:nvPr userDrawn="1"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4" name="Rectangle 6"/>
            <p:cNvSpPr>
              <a:spLocks noChangeArrowheads="1"/>
            </p:cNvSpPr>
            <p:nvPr userDrawn="1"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5" name="Rectangle 7"/>
            <p:cNvSpPr>
              <a:spLocks noChangeArrowheads="1"/>
            </p:cNvSpPr>
            <p:nvPr userDrawn="1"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6" name="Rectangle 8"/>
            <p:cNvSpPr>
              <a:spLocks noChangeArrowheads="1"/>
            </p:cNvSpPr>
            <p:nvPr userDrawn="1"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7" name="Rectangle 9"/>
            <p:cNvSpPr>
              <a:spLocks noChangeArrowheads="1"/>
            </p:cNvSpPr>
            <p:nvPr userDrawn="1"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8" name="Rectangle 10"/>
            <p:cNvSpPr>
              <a:spLocks noChangeArrowheads="1"/>
            </p:cNvSpPr>
            <p:nvPr userDrawn="1"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9" name="Rectangle 11"/>
            <p:cNvSpPr>
              <a:spLocks noChangeArrowheads="1"/>
            </p:cNvSpPr>
            <p:nvPr userDrawn="1"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0" name="Rectangle 12"/>
            <p:cNvSpPr>
              <a:spLocks noChangeArrowheads="1"/>
            </p:cNvSpPr>
            <p:nvPr userDrawn="1"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1" name="Rectangle 13"/>
            <p:cNvSpPr>
              <a:spLocks noChangeArrowheads="1"/>
            </p:cNvSpPr>
            <p:nvPr userDrawn="1"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2" name="Rectangle 14"/>
            <p:cNvSpPr>
              <a:spLocks noChangeArrowheads="1"/>
            </p:cNvSpPr>
            <p:nvPr userDrawn="1"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3" name="Rectangle 15"/>
            <p:cNvSpPr>
              <a:spLocks noChangeArrowheads="1"/>
            </p:cNvSpPr>
            <p:nvPr userDrawn="1"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4" name="Rectangle 16"/>
            <p:cNvSpPr>
              <a:spLocks noChangeArrowheads="1"/>
            </p:cNvSpPr>
            <p:nvPr userDrawn="1"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5" name="Rectangle 17"/>
            <p:cNvSpPr>
              <a:spLocks noChangeArrowheads="1"/>
            </p:cNvSpPr>
            <p:nvPr userDrawn="1"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6" name="Rectangle 18"/>
            <p:cNvSpPr>
              <a:spLocks noChangeArrowheads="1"/>
            </p:cNvSpPr>
            <p:nvPr userDrawn="1"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7" name="Rectangle 19"/>
            <p:cNvSpPr>
              <a:spLocks noChangeArrowheads="1"/>
            </p:cNvSpPr>
            <p:nvPr userDrawn="1"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8" name="Rectangle 20"/>
            <p:cNvSpPr>
              <a:spLocks noChangeArrowheads="1"/>
            </p:cNvSpPr>
            <p:nvPr userDrawn="1"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9" name="Rectangle 21"/>
            <p:cNvSpPr>
              <a:spLocks noChangeArrowheads="1"/>
            </p:cNvSpPr>
            <p:nvPr userDrawn="1"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0" name="Rectangle 22"/>
            <p:cNvSpPr>
              <a:spLocks noChangeArrowheads="1"/>
            </p:cNvSpPr>
            <p:nvPr userDrawn="1"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1" name="Rectangle 23"/>
            <p:cNvSpPr>
              <a:spLocks noChangeArrowheads="1"/>
            </p:cNvSpPr>
            <p:nvPr userDrawn="1"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2" name="Rectangle 24"/>
            <p:cNvSpPr>
              <a:spLocks noChangeArrowheads="1"/>
            </p:cNvSpPr>
            <p:nvPr userDrawn="1"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3" name="Rectangle 25"/>
            <p:cNvSpPr>
              <a:spLocks noChangeArrowheads="1"/>
            </p:cNvSpPr>
            <p:nvPr userDrawn="1"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4" name="Rectangle 26"/>
            <p:cNvSpPr>
              <a:spLocks noChangeArrowheads="1"/>
            </p:cNvSpPr>
            <p:nvPr userDrawn="1"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5" name="Rectangle 27"/>
            <p:cNvSpPr>
              <a:spLocks noChangeArrowheads="1"/>
            </p:cNvSpPr>
            <p:nvPr userDrawn="1"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6" name="Rectangle 28"/>
            <p:cNvSpPr>
              <a:spLocks noChangeArrowheads="1"/>
            </p:cNvSpPr>
            <p:nvPr userDrawn="1"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7" name="Rectangle 29"/>
            <p:cNvSpPr>
              <a:spLocks noChangeArrowheads="1"/>
            </p:cNvSpPr>
            <p:nvPr userDrawn="1"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8" name="Rectangle 30"/>
            <p:cNvSpPr>
              <a:spLocks noChangeArrowheads="1"/>
            </p:cNvSpPr>
            <p:nvPr userDrawn="1"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9" name="Rectangle 31"/>
            <p:cNvSpPr>
              <a:spLocks noChangeArrowheads="1"/>
            </p:cNvSpPr>
            <p:nvPr userDrawn="1"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0" name="Rectangle 32"/>
            <p:cNvSpPr>
              <a:spLocks noChangeArrowheads="1"/>
            </p:cNvSpPr>
            <p:nvPr userDrawn="1"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1" name="Rectangle 33"/>
            <p:cNvSpPr>
              <a:spLocks noChangeArrowheads="1"/>
            </p:cNvSpPr>
            <p:nvPr userDrawn="1"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2" name="Rectangle 34"/>
            <p:cNvSpPr>
              <a:spLocks noChangeArrowheads="1"/>
            </p:cNvSpPr>
            <p:nvPr userDrawn="1"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3" name="Rectangle 35"/>
            <p:cNvSpPr>
              <a:spLocks noChangeArrowheads="1"/>
            </p:cNvSpPr>
            <p:nvPr userDrawn="1"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4" name="Rectangle 36"/>
            <p:cNvSpPr>
              <a:spLocks noChangeArrowheads="1"/>
            </p:cNvSpPr>
            <p:nvPr userDrawn="1"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5" name="Rectangle 37"/>
            <p:cNvSpPr>
              <a:spLocks noChangeArrowheads="1"/>
            </p:cNvSpPr>
            <p:nvPr userDrawn="1"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6" name="Rectangle 38"/>
            <p:cNvSpPr>
              <a:spLocks noChangeArrowheads="1"/>
            </p:cNvSpPr>
            <p:nvPr userDrawn="1"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7" name="Rectangle 39"/>
            <p:cNvSpPr>
              <a:spLocks noChangeArrowheads="1"/>
            </p:cNvSpPr>
            <p:nvPr userDrawn="1"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8" name="Rectangle 40"/>
            <p:cNvSpPr>
              <a:spLocks noChangeArrowheads="1"/>
            </p:cNvSpPr>
            <p:nvPr userDrawn="1"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9" name="Rectangle 41"/>
            <p:cNvSpPr>
              <a:spLocks noChangeArrowheads="1"/>
            </p:cNvSpPr>
            <p:nvPr userDrawn="1"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0" name="Rectangle 42"/>
            <p:cNvSpPr>
              <a:spLocks noChangeArrowheads="1"/>
            </p:cNvSpPr>
            <p:nvPr userDrawn="1"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1" name="Rectangle 43"/>
            <p:cNvSpPr>
              <a:spLocks noChangeArrowheads="1"/>
            </p:cNvSpPr>
            <p:nvPr userDrawn="1"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2" name="Rectangle 44"/>
            <p:cNvSpPr>
              <a:spLocks noChangeArrowheads="1"/>
            </p:cNvSpPr>
            <p:nvPr userDrawn="1"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3" name="Rectangle 45"/>
            <p:cNvSpPr>
              <a:spLocks noChangeArrowheads="1"/>
            </p:cNvSpPr>
            <p:nvPr userDrawn="1"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4" name="Rectangle 46"/>
            <p:cNvSpPr>
              <a:spLocks noChangeArrowheads="1"/>
            </p:cNvSpPr>
            <p:nvPr userDrawn="1"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5" name="Rectangle 47"/>
            <p:cNvSpPr>
              <a:spLocks noChangeArrowheads="1"/>
            </p:cNvSpPr>
            <p:nvPr userDrawn="1"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6" name="Rectangle 48"/>
            <p:cNvSpPr>
              <a:spLocks noChangeArrowheads="1"/>
            </p:cNvSpPr>
            <p:nvPr userDrawn="1"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7" name="Rectangle 49"/>
            <p:cNvSpPr>
              <a:spLocks noChangeArrowheads="1"/>
            </p:cNvSpPr>
            <p:nvPr userDrawn="1"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8" name="Rectangle 50"/>
            <p:cNvSpPr>
              <a:spLocks noChangeArrowheads="1"/>
            </p:cNvSpPr>
            <p:nvPr userDrawn="1"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9" name="Rectangle 51"/>
            <p:cNvSpPr>
              <a:spLocks noChangeArrowheads="1"/>
            </p:cNvSpPr>
            <p:nvPr userDrawn="1"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0" name="Rectangle 52"/>
            <p:cNvSpPr>
              <a:spLocks noChangeArrowheads="1"/>
            </p:cNvSpPr>
            <p:nvPr userDrawn="1"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1" name="Rectangle 53"/>
            <p:cNvSpPr>
              <a:spLocks noChangeArrowheads="1"/>
            </p:cNvSpPr>
            <p:nvPr userDrawn="1"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2" name="Rectangle 54"/>
            <p:cNvSpPr>
              <a:spLocks noChangeArrowheads="1"/>
            </p:cNvSpPr>
            <p:nvPr userDrawn="1"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3" name="Rectangle 55"/>
            <p:cNvSpPr>
              <a:spLocks noChangeArrowheads="1"/>
            </p:cNvSpPr>
            <p:nvPr userDrawn="1"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4" name="Rectangle 56"/>
            <p:cNvSpPr>
              <a:spLocks noChangeArrowheads="1"/>
            </p:cNvSpPr>
            <p:nvPr userDrawn="1"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5" name="Rectangle 57"/>
            <p:cNvSpPr>
              <a:spLocks noChangeArrowheads="1"/>
            </p:cNvSpPr>
            <p:nvPr userDrawn="1"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6" name="Rectangle 58"/>
            <p:cNvSpPr>
              <a:spLocks noChangeArrowheads="1"/>
            </p:cNvSpPr>
            <p:nvPr userDrawn="1"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7" name="Rectangle 59"/>
            <p:cNvSpPr>
              <a:spLocks noChangeArrowheads="1"/>
            </p:cNvSpPr>
            <p:nvPr userDrawn="1"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8" name="Rectangle 60"/>
            <p:cNvSpPr>
              <a:spLocks noChangeArrowheads="1"/>
            </p:cNvSpPr>
            <p:nvPr userDrawn="1"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9" name="Rectangle 61"/>
            <p:cNvSpPr>
              <a:spLocks noChangeArrowheads="1"/>
            </p:cNvSpPr>
            <p:nvPr userDrawn="1"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10" name="Rectangle 62"/>
            <p:cNvSpPr>
              <a:spLocks noChangeArrowheads="1"/>
            </p:cNvSpPr>
            <p:nvPr userDrawn="1"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11" name="Rectangle 63"/>
            <p:cNvSpPr>
              <a:spLocks noChangeArrowheads="1"/>
            </p:cNvSpPr>
            <p:nvPr userDrawn="1"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12" name="Rectangle 64"/>
            <p:cNvSpPr>
              <a:spLocks noChangeArrowheads="1"/>
            </p:cNvSpPr>
            <p:nvPr userDrawn="1"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-85725"/>
            <a:ext cx="8534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341438"/>
            <a:ext cx="8497887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endParaRPr lang="pt-BR"/>
          </a:p>
        </p:txBody>
      </p:sp>
      <p:pic>
        <p:nvPicPr>
          <p:cNvPr id="1029" name="Picture 70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140200" y="6419850"/>
            <a:ext cx="1077913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y_G9BkAm6B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cNB5JCG3vts" TargetMode="External"/><Relationship Id="rId2" Type="http://schemas.openxmlformats.org/officeDocument/2006/relationships/hyperlink" Target="http://www.cse.iitk.ac.in/users/dsrkg/cs210/html/sortingpa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kDgvnbUIqT4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iedelight.com/quick-sort-using-hoares-partitioning-scheme/#:~:text=Hoare%20partition%20scheme%3A,inverted%20elements%20are%20then%20swappe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521236"/>
            <a:ext cx="4968875" cy="1323439"/>
          </a:xfrm>
        </p:spPr>
        <p:txBody>
          <a:bodyPr/>
          <a:lstStyle/>
          <a:p>
            <a:pPr eaLnBrk="1" hangingPunct="1"/>
            <a:r>
              <a:rPr lang="pt-BR" sz="2000" dirty="0">
                <a:latin typeface="Arial" charset="0"/>
              </a:rPr>
              <a:t>Univ. Tecnológica Federal do Paraná</a:t>
            </a:r>
            <a:br>
              <a:rPr lang="pt-BR" sz="2000" dirty="0">
                <a:latin typeface="Arial" charset="0"/>
              </a:rPr>
            </a:br>
            <a:r>
              <a:rPr lang="pt-BR" sz="2000" dirty="0">
                <a:latin typeface="Arial" charset="0"/>
              </a:rPr>
              <a:t>Campus Medianeira</a:t>
            </a:r>
            <a:br>
              <a:rPr lang="pt-BR" sz="2000" dirty="0">
                <a:latin typeface="Arial" charset="0"/>
              </a:rPr>
            </a:br>
            <a:r>
              <a:rPr lang="pt-BR" sz="2000" dirty="0">
                <a:latin typeface="Arial" charset="0"/>
              </a:rPr>
              <a:t>Disciplina: Estrut. Dados, Pesquisa e Ordenação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445224"/>
            <a:ext cx="7772400" cy="808037"/>
          </a:xfrm>
        </p:spPr>
        <p:txBody>
          <a:bodyPr/>
          <a:lstStyle/>
          <a:p>
            <a:pPr eaLnBrk="1" hangingPunct="1"/>
            <a:r>
              <a:rPr lang="pt-BR" sz="2400" dirty="0">
                <a:latin typeface="Arial" charset="0"/>
              </a:rPr>
              <a:t>Prof. Alan </a:t>
            </a:r>
            <a:r>
              <a:rPr lang="pt-BR" sz="2400" dirty="0" err="1">
                <a:latin typeface="Arial" charset="0"/>
              </a:rPr>
              <a:t>Gavioli</a:t>
            </a:r>
            <a:endParaRPr lang="pt-BR" sz="2400" dirty="0">
              <a:latin typeface="Arial" charset="0"/>
            </a:endParaRPr>
          </a:p>
          <a:p>
            <a:pPr eaLnBrk="1" hangingPunct="1"/>
            <a:r>
              <a:rPr lang="pt-BR" sz="2400" dirty="0">
                <a:latin typeface="Arial" charset="0"/>
              </a:rPr>
              <a:t>Prof. Pedro Luiz de Paula Filho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14400" y="2420888"/>
            <a:ext cx="7315200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solidFill>
                  <a:schemeClr val="hlink"/>
                </a:solidFill>
                <a:latin typeface="+mj-lt"/>
              </a:rPr>
              <a:t>MÉTODOS DE</a:t>
            </a:r>
          </a:p>
          <a:p>
            <a:pPr algn="ctr">
              <a:spcBef>
                <a:spcPts val="600"/>
              </a:spcBef>
            </a:pPr>
            <a:r>
              <a:rPr lang="en-US" sz="3200" b="1" dirty="0">
                <a:solidFill>
                  <a:schemeClr val="hlink"/>
                </a:solidFill>
                <a:latin typeface="+mj-lt"/>
              </a:rPr>
              <a:t>ORDENAÇÃO DE DADOS</a:t>
            </a:r>
          </a:p>
          <a:p>
            <a:pPr algn="ctr">
              <a:spcBef>
                <a:spcPts val="600"/>
              </a:spcBef>
            </a:pPr>
            <a:endParaRPr lang="en-US" sz="3200" b="1" dirty="0">
              <a:solidFill>
                <a:schemeClr val="hlink"/>
              </a:solidFill>
              <a:latin typeface="+mj-lt"/>
            </a:endParaRPr>
          </a:p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hlink"/>
                </a:solidFill>
                <a:latin typeface="+mj-lt"/>
              </a:rPr>
              <a:t>Parte 2 – QUICK SORT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/>
              <a:t>O FUNCIONAMENTO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072957"/>
              </p:ext>
            </p:extLst>
          </p:nvPr>
        </p:nvGraphicFramePr>
        <p:xfrm>
          <a:off x="1527413" y="134076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30849"/>
            <a:ext cx="6048672" cy="3629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9" name="Conector de seta reta 38"/>
          <p:cNvCxnSpPr/>
          <p:nvPr/>
        </p:nvCxnSpPr>
        <p:spPr bwMode="auto">
          <a:xfrm flipV="1">
            <a:off x="611560" y="1556792"/>
            <a:ext cx="792088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41" name="CaixaDeTexto 40"/>
          <p:cNvSpPr txBox="1"/>
          <p:nvPr/>
        </p:nvSpPr>
        <p:spPr>
          <a:xfrm>
            <a:off x="179512" y="1628800"/>
            <a:ext cx="9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pivot</a:t>
            </a:r>
            <a:endParaRPr lang="pt-BR" dirty="0"/>
          </a:p>
        </p:txBody>
      </p:sp>
      <p:sp>
        <p:nvSpPr>
          <p:cNvPr id="42" name="Retângulo 41"/>
          <p:cNvSpPr/>
          <p:nvPr/>
        </p:nvSpPr>
        <p:spPr>
          <a:xfrm>
            <a:off x="611560" y="5733256"/>
            <a:ext cx="8139471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dirty="0">
                <a:hlinkClick r:id="rId3"/>
              </a:rPr>
              <a:t>http://www.youtube.com/watch?v=y_G9BkAm6B8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396300"/>
            <a:ext cx="8534400" cy="584775"/>
          </a:xfrm>
        </p:spPr>
        <p:txBody>
          <a:bodyPr/>
          <a:lstStyle/>
          <a:p>
            <a:r>
              <a:rPr lang="pt-BR" dirty="0"/>
              <a:t>Escolha do </a:t>
            </a:r>
            <a:r>
              <a:rPr lang="pt-BR" dirty="0" err="1"/>
              <a:t>pivot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Deve ser algum dos valores que compõem o vetor. Pode ser escolhido aleatoriamente. </a:t>
            </a:r>
          </a:p>
          <a:p>
            <a:r>
              <a:rPr lang="pt-BR" sz="2400" dirty="0"/>
              <a:t>Muitos métodos são estudados para se alcançar o melhor pivô</a:t>
            </a:r>
          </a:p>
          <a:p>
            <a:pPr lvl="1"/>
            <a:r>
              <a:rPr lang="pt-BR" sz="2000" dirty="0"/>
              <a:t>O método precisa ser simples para não degenerar o algoritmo e ao mesmo tempo ter uma boa chance de evitar os valores extremos</a:t>
            </a:r>
          </a:p>
          <a:p>
            <a:pPr lvl="1"/>
            <a:r>
              <a:rPr lang="pt-BR" sz="2000" dirty="0"/>
              <a:t>Uma solução simples e atraente é obter o valor mediano entre três elementos do vetor:</a:t>
            </a:r>
          </a:p>
          <a:p>
            <a:pPr lvl="2"/>
            <a:r>
              <a:rPr lang="pt-BR" sz="1800" b="1" dirty="0"/>
              <a:t>1º elemento</a:t>
            </a:r>
            <a:r>
              <a:rPr lang="pt-BR" sz="1800" dirty="0"/>
              <a:t>, </a:t>
            </a:r>
            <a:r>
              <a:rPr lang="pt-BR" sz="1800" b="1" dirty="0"/>
              <a:t>Elemento no meio</a:t>
            </a:r>
            <a:r>
              <a:rPr lang="pt-BR" sz="1800" dirty="0"/>
              <a:t> e </a:t>
            </a:r>
            <a:r>
              <a:rPr lang="pt-BR" sz="2000" b="1" dirty="0"/>
              <a:t>Último elemento</a:t>
            </a:r>
          </a:p>
          <a:p>
            <a:pPr lvl="1"/>
            <a:r>
              <a:rPr lang="pt-BR" sz="2000" dirty="0"/>
              <a:t>Processo chamado “média-dos-três”</a:t>
            </a:r>
          </a:p>
          <a:p>
            <a:pPr lvl="1"/>
            <a:r>
              <a:rPr lang="pt-BR" sz="2000" dirty="0"/>
              <a:t>Agilidade no processo e possui altas taxas de sucesso</a:t>
            </a:r>
          </a:p>
          <a:p>
            <a:pPr lvl="1"/>
            <a:r>
              <a:rPr lang="pt-BR" sz="2000" dirty="0"/>
              <a:t>Ganho de desempenho no algoritmo</a:t>
            </a:r>
          </a:p>
        </p:txBody>
      </p:sp>
    </p:spTree>
    <p:extLst>
      <p:ext uri="{BB962C8B-B14F-4D97-AF65-F5344CB8AC3E}">
        <p14:creationId xmlns:p14="http://schemas.microsoft.com/office/powerpoint/2010/main" val="699985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539969"/>
            <a:ext cx="8964488" cy="584775"/>
          </a:xfrm>
        </p:spPr>
        <p:txBody>
          <a:bodyPr/>
          <a:lstStyle/>
          <a:p>
            <a:pPr eaLnBrk="1" hangingPunct="1"/>
            <a:r>
              <a:rPr lang="pt-BR" dirty="0"/>
              <a:t>COMPLEXIDADE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7888" cy="5184353"/>
          </a:xfrm>
        </p:spPr>
        <p:txBody>
          <a:bodyPr/>
          <a:lstStyle/>
          <a:p>
            <a:r>
              <a:rPr lang="pt-BR" sz="2400" dirty="0"/>
              <a:t>Operações básicas: </a:t>
            </a:r>
          </a:p>
          <a:p>
            <a:pPr lvl="1"/>
            <a:r>
              <a:rPr lang="pt-BR" dirty="0"/>
              <a:t>comparação e movimentação de registros.</a:t>
            </a:r>
          </a:p>
          <a:p>
            <a:pPr lvl="1"/>
            <a:endParaRPr lang="pt-BR" sz="2000" dirty="0"/>
          </a:p>
          <a:p>
            <a:r>
              <a:rPr lang="pt-BR" sz="2400" dirty="0"/>
              <a:t>Comparações:</a:t>
            </a:r>
          </a:p>
          <a:p>
            <a:pPr lvl="1"/>
            <a:r>
              <a:rPr lang="pt-BR" dirty="0"/>
              <a:t>Pior Caso: O(n</a:t>
            </a:r>
            <a:r>
              <a:rPr lang="pt-BR" baseline="30000" dirty="0"/>
              <a:t>2</a:t>
            </a:r>
            <a:r>
              <a:rPr lang="pt-BR" dirty="0"/>
              <a:t>)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Melhor Caso: O(nlog</a:t>
            </a:r>
            <a:r>
              <a:rPr lang="pt-BR" baseline="-25000" dirty="0"/>
              <a:t>2</a:t>
            </a:r>
            <a:r>
              <a:rPr lang="pt-BR" dirty="0"/>
              <a:t>n)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Caso Médio: O(nlog</a:t>
            </a:r>
            <a:r>
              <a:rPr lang="pt-BR" baseline="-25000" dirty="0"/>
              <a:t>2</a:t>
            </a:r>
            <a:r>
              <a:rPr lang="pt-BR" dirty="0"/>
              <a:t>n)</a:t>
            </a:r>
          </a:p>
          <a:p>
            <a:pPr lvl="1">
              <a:buNone/>
            </a:pPr>
            <a:endParaRPr lang="pt-BR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/>
              <a:t>ANIMAÇÃO DO QUICK SORT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983"/>
            <a:ext cx="8497888" cy="51843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/>
              <a:t>Com cartas</a:t>
            </a:r>
            <a:endParaRPr lang="pt-BR" sz="2400" dirty="0">
              <a:hlinkClick r:id="rId2"/>
            </a:endParaRPr>
          </a:p>
          <a:p>
            <a:pPr lvl="1">
              <a:lnSpc>
                <a:spcPct val="90000"/>
              </a:lnSpc>
            </a:pPr>
            <a:r>
              <a:rPr lang="pt-BR" dirty="0">
                <a:hlinkClick r:id="rId3"/>
              </a:rPr>
              <a:t>http://www.youtube.com/watch?v=cNB5JCG3vts</a:t>
            </a:r>
            <a:endParaRPr lang="pt-BR" dirty="0"/>
          </a:p>
          <a:p>
            <a:pPr>
              <a:lnSpc>
                <a:spcPct val="90000"/>
              </a:lnSpc>
            </a:pPr>
            <a:r>
              <a:rPr lang="pt-BR" sz="2400" dirty="0"/>
              <a:t>Dança</a:t>
            </a:r>
            <a:endParaRPr lang="pt-BR" sz="2400" dirty="0">
              <a:hlinkClick r:id="rId2"/>
            </a:endParaRPr>
          </a:p>
          <a:p>
            <a:pPr lvl="1">
              <a:lnSpc>
                <a:spcPct val="90000"/>
              </a:lnSpc>
            </a:pPr>
            <a:r>
              <a:rPr lang="pt-BR" dirty="0">
                <a:hlinkClick r:id="rId4"/>
              </a:rPr>
              <a:t>http://www.youtube.com/watch?v=kDgvnbUIqT4</a:t>
            </a:r>
            <a:endParaRPr lang="pt-BR" dirty="0"/>
          </a:p>
          <a:p>
            <a:pPr>
              <a:lnSpc>
                <a:spcPct val="90000"/>
              </a:lnSpc>
            </a:pPr>
            <a:r>
              <a:rPr lang="pt-BR" sz="2400" dirty="0"/>
              <a:t>Várias animações</a:t>
            </a:r>
            <a:endParaRPr lang="pt-BR" sz="2400" dirty="0">
              <a:hlinkClick r:id="rId2"/>
            </a:endParaRPr>
          </a:p>
          <a:p>
            <a:pPr lvl="1">
              <a:lnSpc>
                <a:spcPct val="90000"/>
              </a:lnSpc>
            </a:pPr>
            <a:r>
              <a:rPr lang="pt-BR" dirty="0">
                <a:hlinkClick r:id="rId2"/>
              </a:rPr>
              <a:t>http://www.cse.iitk.ac.in/users/dsrkg/cs210/html/sortingpage.html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/>
              <a:t>EXERCÍCIO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7888" cy="5184353"/>
          </a:xfrm>
        </p:spPr>
        <p:txBody>
          <a:bodyPr/>
          <a:lstStyle/>
          <a:p>
            <a:r>
              <a:rPr lang="pt-BR" sz="2400" b="0" dirty="0"/>
              <a:t>1) Implemente e teste o </a:t>
            </a:r>
            <a:r>
              <a:rPr lang="pt-BR" sz="2400" b="0" dirty="0" err="1"/>
              <a:t>quick</a:t>
            </a:r>
            <a:r>
              <a:rPr lang="pt-BR" sz="2400" b="0" dirty="0"/>
              <a:t> </a:t>
            </a:r>
            <a:r>
              <a:rPr lang="pt-BR" sz="2400" b="0" dirty="0" err="1"/>
              <a:t>sort</a:t>
            </a:r>
            <a:r>
              <a:rPr lang="pt-BR" sz="2400" b="0" dirty="0"/>
              <a:t> no programa em C que foi desenvolvido até o momento para os algoritmos de pesquisa e ordenação.</a:t>
            </a:r>
            <a:endParaRPr lang="pt-BR" sz="200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/>
              <a:t>QUICK SORT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983"/>
            <a:ext cx="8497888" cy="5184353"/>
          </a:xfrm>
        </p:spPr>
        <p:txBody>
          <a:bodyPr/>
          <a:lstStyle/>
          <a:p>
            <a:r>
              <a:rPr lang="pt-BR" sz="2400" dirty="0"/>
              <a:t>Traduzido como “ordenação rápida”.</a:t>
            </a:r>
          </a:p>
          <a:p>
            <a:pPr lvl="3"/>
            <a:endParaRPr lang="pt-BR" sz="1600" dirty="0"/>
          </a:p>
          <a:p>
            <a:r>
              <a:rPr lang="pt-BR" sz="2400" dirty="0"/>
              <a:t>Criado em 1960 por Charles Anthony Richard </a:t>
            </a:r>
            <a:r>
              <a:rPr lang="pt-BR" sz="2400" dirty="0" err="1"/>
              <a:t>Hoare</a:t>
            </a:r>
            <a:r>
              <a:rPr lang="pt-BR" sz="2400" dirty="0"/>
              <a:t>.</a:t>
            </a:r>
          </a:p>
          <a:p>
            <a:pPr lvl="4"/>
            <a:endParaRPr lang="pt-BR" sz="1600" dirty="0"/>
          </a:p>
          <a:p>
            <a:r>
              <a:rPr lang="pt-BR" sz="2400" dirty="0"/>
              <a:t>Vantagem:</a:t>
            </a:r>
          </a:p>
          <a:p>
            <a:pPr lvl="1"/>
            <a:r>
              <a:rPr lang="pt-BR" sz="2000" dirty="0"/>
              <a:t>Um dos métodos de ordenação mais rápidos (dependendo da configuração dos dados no </a:t>
            </a:r>
            <a:r>
              <a:rPr lang="pt-BR" sz="2000" dirty="0" err="1"/>
              <a:t>array</a:t>
            </a:r>
            <a:r>
              <a:rPr lang="pt-BR" sz="2000" dirty="0"/>
              <a:t>, pode ser o mais veloz).</a:t>
            </a:r>
          </a:p>
          <a:p>
            <a:pPr lvl="5"/>
            <a:endParaRPr lang="pt-BR" sz="1600" dirty="0"/>
          </a:p>
          <a:p>
            <a:r>
              <a:rPr lang="pt-BR" sz="2400" dirty="0"/>
              <a:t>Desvantagem:</a:t>
            </a:r>
          </a:p>
          <a:p>
            <a:pPr lvl="1"/>
            <a:r>
              <a:rPr lang="pt-BR" sz="2000" dirty="0"/>
              <a:t>Não é bem uma desvantagem, mas é mais complexo de ser entendido e implementado do que os métodos chamados de elementares/básicos.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/>
              <a:t>QUICK SORT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983"/>
            <a:ext cx="8497888" cy="5184353"/>
          </a:xfrm>
        </p:spPr>
        <p:txBody>
          <a:bodyPr/>
          <a:lstStyle/>
          <a:p>
            <a:r>
              <a:rPr lang="pt-BR" sz="2400" b="0" dirty="0"/>
              <a:t>É baseado em trocas de elementos, assim como o </a:t>
            </a:r>
            <a:r>
              <a:rPr lang="pt-BR" sz="2400" b="0" dirty="0" err="1"/>
              <a:t>Bubble</a:t>
            </a:r>
            <a:r>
              <a:rPr lang="pt-BR" sz="2400" b="0" dirty="0"/>
              <a:t> </a:t>
            </a:r>
            <a:r>
              <a:rPr lang="pt-BR" sz="2400" b="0" dirty="0" err="1"/>
              <a:t>Sort</a:t>
            </a:r>
            <a:r>
              <a:rPr lang="pt-BR" sz="2400" b="0" dirty="0"/>
              <a:t> e o </a:t>
            </a:r>
            <a:r>
              <a:rPr lang="pt-BR" sz="2400" b="0" dirty="0" err="1"/>
              <a:t>Insertion</a:t>
            </a:r>
            <a:r>
              <a:rPr lang="pt-BR" sz="2400" b="0" dirty="0"/>
              <a:t> </a:t>
            </a:r>
            <a:r>
              <a:rPr lang="pt-BR" sz="2400" b="0" dirty="0" err="1"/>
              <a:t>Sort</a:t>
            </a:r>
            <a:r>
              <a:rPr lang="pt-BR" sz="2400" b="0" dirty="0"/>
              <a:t>.</a:t>
            </a:r>
          </a:p>
          <a:p>
            <a:pPr lvl="3"/>
            <a:endParaRPr lang="pt-BR" sz="1600" b="0" dirty="0"/>
          </a:p>
          <a:p>
            <a:r>
              <a:rPr lang="pt-BR" sz="2400" b="0" dirty="0"/>
              <a:t>Segue a abordagem </a:t>
            </a:r>
            <a:r>
              <a:rPr lang="pt-BR" sz="2400" dirty="0"/>
              <a:t>“dividir para conquistar”</a:t>
            </a:r>
            <a:r>
              <a:rPr lang="pt-BR" sz="2400" b="0" dirty="0"/>
              <a:t>, em que a solução de um problema relativamente complexo é obtida em 3 passos:</a:t>
            </a:r>
          </a:p>
          <a:p>
            <a:pPr lvl="1"/>
            <a:r>
              <a:rPr lang="pt-BR" sz="2000" dirty="0"/>
              <a:t>D</a:t>
            </a:r>
            <a:r>
              <a:rPr lang="pt-BR" sz="2000" b="0" dirty="0"/>
              <a:t>ividir o problema em k instâncias menores;</a:t>
            </a:r>
          </a:p>
          <a:p>
            <a:pPr lvl="1"/>
            <a:r>
              <a:rPr lang="pt-BR" sz="2000" b="0" dirty="0"/>
              <a:t>Resolver cada uma dessas k instâncias;</a:t>
            </a:r>
          </a:p>
          <a:p>
            <a:pPr lvl="1"/>
            <a:r>
              <a:rPr lang="pt-BR" sz="2000" dirty="0"/>
              <a:t>J</a:t>
            </a:r>
            <a:r>
              <a:rPr lang="pt-BR" sz="2000" b="0" dirty="0"/>
              <a:t>untar as k soluções para, desta forma, obter a solução do problema inteiro.</a:t>
            </a:r>
          </a:p>
          <a:p>
            <a:pPr lvl="3"/>
            <a:endParaRPr lang="pt-BR" sz="1600" b="0" dirty="0"/>
          </a:p>
          <a:p>
            <a:r>
              <a:rPr lang="pt-BR" sz="2400" b="0" dirty="0"/>
              <a:t>Também conhecido como </a:t>
            </a:r>
            <a:r>
              <a:rPr lang="pt-BR" sz="2400" b="0" dirty="0" err="1"/>
              <a:t>Partition</a:t>
            </a:r>
            <a:r>
              <a:rPr lang="pt-BR" sz="2400" b="0" dirty="0"/>
              <a:t> Exchange </a:t>
            </a:r>
            <a:r>
              <a:rPr lang="pt-BR" sz="2400" b="0" dirty="0" err="1"/>
              <a:t>Sort</a:t>
            </a:r>
            <a:r>
              <a:rPr lang="pt-BR" sz="2400" b="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/>
              <a:t>QUICK SORT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983"/>
            <a:ext cx="8497888" cy="5184353"/>
          </a:xfrm>
        </p:spPr>
        <p:txBody>
          <a:bodyPr/>
          <a:lstStyle/>
          <a:p>
            <a:r>
              <a:rPr lang="pt-BR" sz="2400" b="0" dirty="0"/>
              <a:t>A divisão do </a:t>
            </a:r>
            <a:r>
              <a:rPr lang="pt-BR" sz="2400" b="0" dirty="0" err="1"/>
              <a:t>Quicksort</a:t>
            </a:r>
            <a:r>
              <a:rPr lang="pt-BR" sz="2400" b="0" dirty="0"/>
              <a:t> é feita em elementos maiores e menores de um elemento especial, chamado de </a:t>
            </a:r>
            <a:r>
              <a:rPr lang="pt-BR" sz="2400" dirty="0" err="1"/>
              <a:t>pivot</a:t>
            </a:r>
            <a:r>
              <a:rPr lang="pt-BR" sz="2400" b="0" dirty="0"/>
              <a:t>.</a:t>
            </a:r>
          </a:p>
          <a:p>
            <a:pPr lvl="3"/>
            <a:endParaRPr lang="pt-BR" sz="1600" b="0" dirty="0"/>
          </a:p>
          <a:p>
            <a:r>
              <a:rPr lang="pt-BR" sz="2400" b="0" dirty="0"/>
              <a:t>Este </a:t>
            </a:r>
            <a:r>
              <a:rPr lang="pt-BR" sz="2400" b="0" dirty="0" err="1"/>
              <a:t>pivot</a:t>
            </a:r>
            <a:r>
              <a:rPr lang="pt-BR" sz="2400" b="0" dirty="0"/>
              <a:t> é o elemento chave da divisão do </a:t>
            </a:r>
            <a:r>
              <a:rPr lang="pt-BR" sz="2400" b="0" dirty="0" err="1"/>
              <a:t>quicksort</a:t>
            </a:r>
            <a:r>
              <a:rPr lang="pt-BR" sz="2400" b="0" dirty="0"/>
              <a:t>.</a:t>
            </a:r>
          </a:p>
          <a:p>
            <a:pPr lvl="3"/>
            <a:endParaRPr lang="pt-BR" sz="1600" b="0" dirty="0"/>
          </a:p>
          <a:p>
            <a:r>
              <a:rPr lang="pt-BR" sz="2400" b="0" dirty="0"/>
              <a:t>Quanto mais eficiente é a escolha do </a:t>
            </a:r>
            <a:r>
              <a:rPr lang="pt-BR" sz="2400" b="0" dirty="0" err="1"/>
              <a:t>pivot</a:t>
            </a:r>
            <a:r>
              <a:rPr lang="pt-BR" sz="2400" b="0" dirty="0"/>
              <a:t>, menor será o custo de ordenação.</a:t>
            </a:r>
          </a:p>
          <a:p>
            <a:pPr lvl="3"/>
            <a:endParaRPr lang="pt-BR" sz="1600" b="0" dirty="0"/>
          </a:p>
          <a:p>
            <a:r>
              <a:rPr lang="pt-BR" sz="2400" b="0" dirty="0"/>
              <a:t>Um dos problemas iniciais é, então, encontrar o </a:t>
            </a:r>
            <a:r>
              <a:rPr lang="pt-BR" sz="2400" b="0" dirty="0" err="1"/>
              <a:t>pivot</a:t>
            </a:r>
            <a:r>
              <a:rPr lang="pt-BR" sz="2400" b="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/>
              <a:t>QUICK SORT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983"/>
            <a:ext cx="8497888" cy="5184353"/>
          </a:xfrm>
        </p:spPr>
        <p:txBody>
          <a:bodyPr/>
          <a:lstStyle/>
          <a:p>
            <a:r>
              <a:rPr lang="pt-BR" sz="2400" dirty="0"/>
              <a:t>Algumas sugestões de </a:t>
            </a:r>
            <a:r>
              <a:rPr lang="pt-BR" sz="2400" dirty="0" err="1"/>
              <a:t>pivot</a:t>
            </a:r>
            <a:r>
              <a:rPr lang="pt-BR" sz="2400" dirty="0"/>
              <a:t>:</a:t>
            </a:r>
          </a:p>
          <a:p>
            <a:pPr lvl="1"/>
            <a:r>
              <a:rPr lang="pt-BR" dirty="0"/>
              <a:t>Último elemento (a nossa escolha);</a:t>
            </a:r>
          </a:p>
          <a:p>
            <a:pPr lvl="1"/>
            <a:r>
              <a:rPr lang="pt-BR" dirty="0"/>
              <a:t>Primeiro elemento;</a:t>
            </a:r>
          </a:p>
          <a:p>
            <a:pPr lvl="1"/>
            <a:r>
              <a:rPr lang="pt-BR" dirty="0"/>
              <a:t>Elemento central;</a:t>
            </a:r>
          </a:p>
          <a:p>
            <a:pPr lvl="1"/>
            <a:r>
              <a:rPr lang="pt-BR" dirty="0"/>
              <a:t>Aleatório;</a:t>
            </a:r>
          </a:p>
          <a:p>
            <a:pPr lvl="1"/>
            <a:r>
              <a:rPr lang="pt-BR" dirty="0"/>
              <a:t>Usando critérios específicos.</a:t>
            </a:r>
            <a:endParaRPr lang="pt-BR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/>
              <a:t>O ALGORITMO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983"/>
            <a:ext cx="8497888" cy="5184353"/>
          </a:xfrm>
        </p:spPr>
        <p:txBody>
          <a:bodyPr/>
          <a:lstStyle/>
          <a:p>
            <a:pPr>
              <a:buFontTx/>
              <a:buNone/>
            </a:pPr>
            <a:r>
              <a:rPr lang="pt-BR" sz="2400" dirty="0"/>
              <a:t>Entrada: </a:t>
            </a:r>
            <a:r>
              <a:rPr lang="pt-BR" sz="2400" b="0" dirty="0"/>
              <a:t>Vetor a ser ordenado</a:t>
            </a:r>
          </a:p>
          <a:p>
            <a:pPr>
              <a:buFontTx/>
              <a:buNone/>
            </a:pPr>
            <a:r>
              <a:rPr lang="pt-BR" sz="2400" dirty="0"/>
              <a:t>Saída: </a:t>
            </a:r>
            <a:r>
              <a:rPr lang="pt-BR" sz="2400" b="0" dirty="0"/>
              <a:t>Vetor ordenado</a:t>
            </a:r>
          </a:p>
          <a:p>
            <a:pPr>
              <a:buFontTx/>
              <a:buNone/>
            </a:pPr>
            <a:endParaRPr lang="pt-BR" sz="2400" dirty="0"/>
          </a:p>
          <a:p>
            <a:pPr>
              <a:buFontTx/>
              <a:buNone/>
            </a:pPr>
            <a:r>
              <a:rPr lang="pt-BR" sz="2400" dirty="0" err="1"/>
              <a:t>quicksort</a:t>
            </a:r>
            <a:r>
              <a:rPr lang="pt-BR" sz="2400" dirty="0"/>
              <a:t> (</a:t>
            </a:r>
            <a:r>
              <a:rPr lang="pt-BR" sz="2400" dirty="0" err="1"/>
              <a:t>tipoInfo:a</a:t>
            </a:r>
            <a:r>
              <a:rPr lang="pt-BR" sz="2400" dirty="0"/>
              <a:t>[ ], inteiro : </a:t>
            </a:r>
            <a:r>
              <a:rPr lang="pt-BR" sz="2400" dirty="0" err="1"/>
              <a:t>esq</a:t>
            </a:r>
            <a:r>
              <a:rPr lang="pt-BR" sz="2400" dirty="0"/>
              <a:t>, </a:t>
            </a:r>
            <a:r>
              <a:rPr lang="pt-BR" sz="2400" dirty="0" err="1"/>
              <a:t>dir</a:t>
            </a:r>
            <a:r>
              <a:rPr lang="pt-BR" sz="2400" dirty="0"/>
              <a:t>)</a:t>
            </a:r>
          </a:p>
          <a:p>
            <a:pPr>
              <a:buFontTx/>
              <a:buNone/>
            </a:pPr>
            <a:r>
              <a:rPr lang="pt-BR" sz="2400" dirty="0"/>
              <a:t>	inteiro i;</a:t>
            </a:r>
          </a:p>
          <a:p>
            <a:pPr>
              <a:buFontTx/>
              <a:buNone/>
            </a:pPr>
            <a:r>
              <a:rPr lang="pt-BR" sz="2400" dirty="0"/>
              <a:t>   se </a:t>
            </a:r>
            <a:r>
              <a:rPr lang="pt-BR" sz="2400" dirty="0" err="1"/>
              <a:t>dir</a:t>
            </a:r>
            <a:r>
              <a:rPr lang="pt-BR" sz="2400" dirty="0"/>
              <a:t> &gt; </a:t>
            </a:r>
            <a:r>
              <a:rPr lang="pt-BR" sz="2400" dirty="0" err="1"/>
              <a:t>esq</a:t>
            </a:r>
            <a:r>
              <a:rPr lang="pt-BR" sz="2400" dirty="0"/>
              <a:t> então</a:t>
            </a:r>
          </a:p>
          <a:p>
            <a:pPr>
              <a:buFontTx/>
              <a:buNone/>
            </a:pPr>
            <a:r>
              <a:rPr lang="pt-BR" sz="2400" dirty="0"/>
              <a:t>	    	i </a:t>
            </a:r>
            <a:r>
              <a:rPr lang="pt-BR" sz="2400" dirty="0">
                <a:sym typeface="Wingdings" pitchFamily="2" charset="2"/>
              </a:rPr>
              <a:t></a:t>
            </a:r>
            <a:r>
              <a:rPr lang="pt-BR" sz="2400" dirty="0"/>
              <a:t> particione(a, </a:t>
            </a:r>
            <a:r>
              <a:rPr lang="pt-BR" sz="2400" dirty="0" err="1"/>
              <a:t>esq</a:t>
            </a:r>
            <a:r>
              <a:rPr lang="pt-BR" sz="2400" dirty="0"/>
              <a:t>, </a:t>
            </a:r>
            <a:r>
              <a:rPr lang="pt-BR" sz="2400" dirty="0" err="1"/>
              <a:t>dir</a:t>
            </a:r>
            <a:r>
              <a:rPr lang="pt-BR" sz="2400" dirty="0"/>
              <a:t>);</a:t>
            </a:r>
          </a:p>
          <a:p>
            <a:pPr>
              <a:buFontTx/>
              <a:buNone/>
            </a:pPr>
            <a:r>
              <a:rPr lang="pt-BR" sz="2400" dirty="0"/>
              <a:t> 		</a:t>
            </a:r>
            <a:r>
              <a:rPr lang="pt-BR" sz="2400" dirty="0" err="1"/>
              <a:t>quicksort</a:t>
            </a:r>
            <a:r>
              <a:rPr lang="pt-BR" sz="2400" dirty="0"/>
              <a:t>(a, </a:t>
            </a:r>
            <a:r>
              <a:rPr lang="pt-BR" sz="2400" dirty="0" err="1"/>
              <a:t>esq</a:t>
            </a:r>
            <a:r>
              <a:rPr lang="pt-BR" sz="2400" dirty="0"/>
              <a:t>, i-1);</a:t>
            </a:r>
          </a:p>
          <a:p>
            <a:pPr>
              <a:buFontTx/>
              <a:buNone/>
            </a:pPr>
            <a:r>
              <a:rPr lang="pt-BR" sz="2400" dirty="0"/>
              <a:t>		</a:t>
            </a:r>
            <a:r>
              <a:rPr lang="pt-BR" sz="2400" dirty="0" err="1"/>
              <a:t>quicksort</a:t>
            </a:r>
            <a:r>
              <a:rPr lang="pt-BR" sz="2400" dirty="0"/>
              <a:t>(a, i+1, </a:t>
            </a:r>
            <a:r>
              <a:rPr lang="pt-BR" sz="2400" dirty="0" err="1"/>
              <a:t>dir</a:t>
            </a:r>
            <a:r>
              <a:rPr lang="pt-BR" sz="2400" dirty="0"/>
              <a:t>);</a:t>
            </a: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323404" y="2420888"/>
            <a:ext cx="8497068" cy="24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3497531" y="5828319"/>
            <a:ext cx="5616624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pt-BR" dirty="0" err="1"/>
              <a:t>quicksort</a:t>
            </a:r>
            <a:r>
              <a:rPr lang="pt-BR" dirty="0"/>
              <a:t> (vetor, 1, </a:t>
            </a:r>
            <a:r>
              <a:rPr lang="pt-BR" dirty="0" err="1"/>
              <a:t>tamanhoVetor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465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396300"/>
            <a:ext cx="8534400" cy="584775"/>
          </a:xfrm>
        </p:spPr>
        <p:txBody>
          <a:bodyPr/>
          <a:lstStyle/>
          <a:p>
            <a:r>
              <a:rPr lang="pt-BR" dirty="0"/>
              <a:t>Algoritmo – Proposto por </a:t>
            </a:r>
            <a:r>
              <a:rPr lang="pt-BR" dirty="0" err="1"/>
              <a:t>Hoare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particione</a:t>
            </a:r>
            <a:r>
              <a:rPr lang="en-US" sz="2000" dirty="0"/>
              <a:t> (</a:t>
            </a:r>
            <a:r>
              <a:rPr lang="pt-BR" sz="2000" dirty="0" err="1"/>
              <a:t>tipoInfo:a</a:t>
            </a:r>
            <a:r>
              <a:rPr lang="pt-BR" sz="2000" dirty="0"/>
              <a:t>[ ], inteiro : </a:t>
            </a:r>
            <a:r>
              <a:rPr lang="pt-BR" sz="2000" dirty="0" err="1"/>
              <a:t>esq</a:t>
            </a:r>
            <a:r>
              <a:rPr lang="pt-BR" sz="2000" dirty="0"/>
              <a:t>, </a:t>
            </a:r>
            <a:r>
              <a:rPr lang="pt-BR" sz="2000" dirty="0" err="1"/>
              <a:t>dir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	x = a[</a:t>
            </a:r>
            <a:r>
              <a:rPr lang="en-US" sz="2000" dirty="0" err="1"/>
              <a:t>esq</a:t>
            </a:r>
            <a:r>
              <a:rPr lang="en-US" sz="2000" dirty="0"/>
              <a:t>]; up = </a:t>
            </a:r>
            <a:r>
              <a:rPr lang="en-US" sz="2000" dirty="0" err="1"/>
              <a:t>dir</a:t>
            </a:r>
            <a:r>
              <a:rPr lang="en-US" sz="2000" dirty="0"/>
              <a:t>; down = </a:t>
            </a:r>
            <a:r>
              <a:rPr lang="en-US" sz="2000" dirty="0" err="1"/>
              <a:t>esq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enquanto</a:t>
            </a:r>
            <a:r>
              <a:rPr lang="en-US" sz="2000" dirty="0"/>
              <a:t> (down &lt; up) {</a:t>
            </a:r>
          </a:p>
          <a:p>
            <a:pPr marL="0" indent="0">
              <a:buNone/>
            </a:pPr>
            <a:r>
              <a:rPr lang="en-US" sz="2000" dirty="0"/>
              <a:t>	     </a:t>
            </a:r>
            <a:r>
              <a:rPr lang="en-US" sz="2000" dirty="0" err="1"/>
              <a:t>enquanto</a:t>
            </a:r>
            <a:r>
              <a:rPr lang="en-US" sz="2000" dirty="0"/>
              <a:t> (a[down] &lt;= x &amp;&amp; down &lt; </a:t>
            </a:r>
            <a:r>
              <a:rPr lang="en-US" sz="2000" dirty="0" err="1"/>
              <a:t>dir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/>
              <a:t>		down = down+1;</a:t>
            </a:r>
          </a:p>
          <a:p>
            <a:pPr marL="0" indent="0">
              <a:buNone/>
            </a:pPr>
            <a:r>
              <a:rPr lang="en-US" sz="2000" dirty="0"/>
              <a:t>         	     </a:t>
            </a:r>
            <a:r>
              <a:rPr lang="en-US" sz="2000" dirty="0" err="1"/>
              <a:t>enquanto</a:t>
            </a:r>
            <a:r>
              <a:rPr lang="en-US" sz="2000" dirty="0"/>
              <a:t> (a[up] &gt; x) </a:t>
            </a:r>
          </a:p>
          <a:p>
            <a:pPr marL="0" indent="0">
              <a:buNone/>
            </a:pPr>
            <a:r>
              <a:rPr lang="en-US" sz="2000" dirty="0"/>
              <a:t>		up = up - 1;</a:t>
            </a:r>
          </a:p>
          <a:p>
            <a:pPr marL="0" indent="0">
              <a:buNone/>
            </a:pPr>
            <a:r>
              <a:rPr lang="en-US" sz="2000" dirty="0"/>
              <a:t>	     if (down &lt; up)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troca</a:t>
            </a:r>
            <a:r>
              <a:rPr lang="en-US" sz="2000" dirty="0"/>
              <a:t>(a[down], a[up]);</a:t>
            </a:r>
          </a:p>
          <a:p>
            <a:pPr marL="0" indent="0">
              <a:buNone/>
            </a:pPr>
            <a:r>
              <a:rPr lang="en-US" sz="2000" dirty="0"/>
              <a:t>          }</a:t>
            </a:r>
          </a:p>
          <a:p>
            <a:pPr marL="0" indent="0">
              <a:buNone/>
            </a:pPr>
            <a:r>
              <a:rPr lang="en-US" sz="2000" dirty="0"/>
              <a:t>	a[</a:t>
            </a:r>
            <a:r>
              <a:rPr lang="en-US" sz="2000" dirty="0" err="1"/>
              <a:t>esq</a:t>
            </a:r>
            <a:r>
              <a:rPr lang="en-US" sz="2000" dirty="0"/>
              <a:t>]= a[up];</a:t>
            </a:r>
          </a:p>
          <a:p>
            <a:pPr marL="0" indent="0">
              <a:buNone/>
            </a:pPr>
            <a:r>
              <a:rPr lang="en-US" sz="2000" dirty="0"/>
              <a:t>	a[up] = x;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retorna</a:t>
            </a:r>
            <a:r>
              <a:rPr lang="en-US" sz="2000" dirty="0"/>
              <a:t>(up);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87352D-885A-47BB-AA94-E8D9D305A339}"/>
              </a:ext>
            </a:extLst>
          </p:cNvPr>
          <p:cNvSpPr txBox="1"/>
          <p:nvPr/>
        </p:nvSpPr>
        <p:spPr>
          <a:xfrm>
            <a:off x="8106307" y="5054897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2"/>
              </a:rPr>
              <a:t>link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260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/>
              <a:t>O ALGORITMO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983"/>
            <a:ext cx="8497888" cy="5184353"/>
          </a:xfrm>
        </p:spPr>
        <p:txBody>
          <a:bodyPr/>
          <a:lstStyle/>
          <a:p>
            <a:pPr>
              <a:buFontTx/>
              <a:buNone/>
            </a:pPr>
            <a:endParaRPr lang="pt-BR" dirty="0"/>
          </a:p>
          <a:p>
            <a:r>
              <a:rPr lang="pt-BR" sz="2400" b="0" dirty="0"/>
              <a:t>Escolha um </a:t>
            </a:r>
            <a:r>
              <a:rPr lang="pt-BR" sz="2400" b="0" dirty="0" err="1"/>
              <a:t>pivot</a:t>
            </a:r>
            <a:r>
              <a:rPr lang="pt-BR" sz="2400" b="0" dirty="0"/>
              <a:t>;</a:t>
            </a:r>
          </a:p>
          <a:p>
            <a:r>
              <a:rPr lang="pt-BR" sz="2400" b="0" dirty="0"/>
              <a:t>Reordene a lista de forma que os elementos menores que o </a:t>
            </a:r>
            <a:r>
              <a:rPr lang="pt-BR" sz="2400" b="0" dirty="0" err="1"/>
              <a:t>pivot</a:t>
            </a:r>
            <a:r>
              <a:rPr lang="pt-BR" sz="2400" b="0" dirty="0"/>
              <a:t> fiquem antes (esquerda); e os elementos maiores fiquem depois (direita) (os iguais independem de lado);</a:t>
            </a:r>
          </a:p>
          <a:p>
            <a:r>
              <a:rPr lang="pt-BR" sz="2400" b="0" dirty="0"/>
              <a:t>Encontre e coloque o </a:t>
            </a:r>
            <a:r>
              <a:rPr lang="pt-BR" sz="2400" b="0" dirty="0" err="1"/>
              <a:t>pivot</a:t>
            </a:r>
            <a:r>
              <a:rPr lang="pt-BR" sz="2400" b="0" dirty="0"/>
              <a:t> na posição final;</a:t>
            </a:r>
          </a:p>
          <a:p>
            <a:r>
              <a:rPr lang="pt-BR" sz="2400" b="0" dirty="0"/>
              <a:t>Recursivamente ordene a sublista dos menores elementos e a sublista dos maiores, até que estas sublistas tenham tamanho inferior a 2.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396300"/>
            <a:ext cx="8534400" cy="584775"/>
          </a:xfrm>
        </p:spPr>
        <p:txBody>
          <a:bodyPr/>
          <a:lstStyle/>
          <a:p>
            <a:r>
              <a:rPr lang="pt-BR" dirty="0"/>
              <a:t>Funcionamento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7992888" cy="127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364088" y="2996952"/>
            <a:ext cx="3162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Percorre-se o vetor</a:t>
            </a:r>
          </a:p>
        </p:txBody>
      </p:sp>
      <p:cxnSp>
        <p:nvCxnSpPr>
          <p:cNvPr id="6" name="Conector de seta reta 5"/>
          <p:cNvCxnSpPr/>
          <p:nvPr/>
        </p:nvCxnSpPr>
        <p:spPr bwMode="auto">
          <a:xfrm flipH="1" flipV="1">
            <a:off x="7236296" y="2613206"/>
            <a:ext cx="216024" cy="4304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" name="Conector de seta reta 9"/>
          <p:cNvCxnSpPr/>
          <p:nvPr/>
        </p:nvCxnSpPr>
        <p:spPr bwMode="auto">
          <a:xfrm flipH="1" flipV="1">
            <a:off x="6444209" y="2613206"/>
            <a:ext cx="216023" cy="3837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3" name="Conector de seta reta 12"/>
          <p:cNvCxnSpPr/>
          <p:nvPr/>
        </p:nvCxnSpPr>
        <p:spPr bwMode="auto">
          <a:xfrm flipH="1" flipV="1">
            <a:off x="5724129" y="2613206"/>
            <a:ext cx="216023" cy="4304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7" name="Conector de seta reta 16"/>
          <p:cNvCxnSpPr/>
          <p:nvPr/>
        </p:nvCxnSpPr>
        <p:spPr bwMode="auto">
          <a:xfrm flipH="1" flipV="1">
            <a:off x="5002593" y="2615332"/>
            <a:ext cx="217479" cy="4304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9" name="Conector de seta reta 18"/>
          <p:cNvCxnSpPr/>
          <p:nvPr/>
        </p:nvCxnSpPr>
        <p:spPr bwMode="auto">
          <a:xfrm flipH="1" flipV="1">
            <a:off x="4211960" y="2663762"/>
            <a:ext cx="217479" cy="4304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0" name="Conector de seta reta 19"/>
          <p:cNvCxnSpPr/>
          <p:nvPr/>
        </p:nvCxnSpPr>
        <p:spPr bwMode="auto">
          <a:xfrm flipH="1" flipV="1">
            <a:off x="3275856" y="2663762"/>
            <a:ext cx="217479" cy="4304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1" name="Seta em curva para a esquerda 20"/>
          <p:cNvSpPr/>
          <p:nvPr/>
        </p:nvSpPr>
        <p:spPr bwMode="auto">
          <a:xfrm rot="5400000" flipH="1">
            <a:off x="5379381" y="-909048"/>
            <a:ext cx="757277" cy="4964328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64586"/>
            <a:ext cx="798700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Conector de seta reta 22"/>
          <p:cNvCxnSpPr/>
          <p:nvPr/>
        </p:nvCxnSpPr>
        <p:spPr bwMode="auto">
          <a:xfrm flipH="1" flipV="1">
            <a:off x="2555776" y="2664643"/>
            <a:ext cx="217479" cy="4304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4" name="Conector de seta reta 23"/>
          <p:cNvCxnSpPr/>
          <p:nvPr/>
        </p:nvCxnSpPr>
        <p:spPr bwMode="auto">
          <a:xfrm flipV="1">
            <a:off x="539552" y="4479024"/>
            <a:ext cx="432049" cy="4304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7" name="Seta em curva para a esquerda 26"/>
          <p:cNvSpPr/>
          <p:nvPr/>
        </p:nvSpPr>
        <p:spPr bwMode="auto">
          <a:xfrm rot="5400000" flipH="1" flipV="1">
            <a:off x="2019008" y="2098996"/>
            <a:ext cx="236802" cy="2494376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4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</p:bldLst>
  </p:timing>
</p:sld>
</file>

<file path=ppt/theme/theme1.xml><?xml version="1.0" encoding="utf-8"?>
<a:theme xmlns:a="http://schemas.openxmlformats.org/drawingml/2006/main" name="Listras">
  <a:themeElements>
    <a:clrScheme name="Listra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Listra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istra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tra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stra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stra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Office\Templates\Estruturas de apresentação\Listras.pot</Template>
  <TotalTime>11342</TotalTime>
  <Words>799</Words>
  <Application>Microsoft Office PowerPoint</Application>
  <PresentationFormat>Apresentação na tela (4:3)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Verdana</vt:lpstr>
      <vt:lpstr>Wingdings</vt:lpstr>
      <vt:lpstr>Listras</vt:lpstr>
      <vt:lpstr>Univ. Tecnológica Federal do Paraná Campus Medianeira Disciplina: Estrut. Dados, Pesquisa e Ordenação</vt:lpstr>
      <vt:lpstr>QUICK SORT</vt:lpstr>
      <vt:lpstr>QUICK SORT</vt:lpstr>
      <vt:lpstr>QUICK SORT</vt:lpstr>
      <vt:lpstr>QUICK SORT</vt:lpstr>
      <vt:lpstr>O ALGORITMO</vt:lpstr>
      <vt:lpstr>Algoritmo – Proposto por Hoare</vt:lpstr>
      <vt:lpstr>O ALGORITMO</vt:lpstr>
      <vt:lpstr>Funcionamento</vt:lpstr>
      <vt:lpstr>O FUNCIONAMENTO</vt:lpstr>
      <vt:lpstr>Escolha do pivot</vt:lpstr>
      <vt:lpstr>COMPLEXIDADE</vt:lpstr>
      <vt:lpstr>ANIMAÇÃO DO QUICK SORT</vt:lpstr>
      <vt:lpstr>EXERCÍCIO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ALAN</dc:creator>
  <cp:lastModifiedBy>Pedro de Paula</cp:lastModifiedBy>
  <cp:revision>828</cp:revision>
  <dcterms:created xsi:type="dcterms:W3CDTF">2003-01-25T00:18:35Z</dcterms:created>
  <dcterms:modified xsi:type="dcterms:W3CDTF">2021-03-08T19:46:00Z</dcterms:modified>
</cp:coreProperties>
</file>