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9" r:id="rId1"/>
  </p:sldMasterIdLst>
  <p:sldIdLst>
    <p:sldId id="256" r:id="rId2"/>
    <p:sldId id="558" r:id="rId3"/>
    <p:sldId id="559" r:id="rId4"/>
    <p:sldId id="555" r:id="rId5"/>
    <p:sldId id="556" r:id="rId6"/>
    <p:sldId id="557" r:id="rId7"/>
    <p:sldId id="532" r:id="rId8"/>
    <p:sldId id="509" r:id="rId9"/>
  </p:sldIdLst>
  <p:sldSz cx="9144000" cy="6858000" type="screen4x3"/>
  <p:notesSz cx="6858000" cy="9144000"/>
  <p:defaultTextStyle>
    <a:defPPr>
      <a:defRPr lang="pt-B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Verdana" pitchFamily="34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CC99"/>
    <a:srgbClr val="FF6600"/>
    <a:srgbClr val="FF3300"/>
    <a:srgbClr val="33CCFF"/>
    <a:srgbClr val="808080"/>
    <a:srgbClr val="00CC66"/>
    <a:srgbClr val="006600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4" autoAdjust="0"/>
    <p:restoredTop sz="94718" autoAdjust="0"/>
  </p:normalViewPr>
  <p:slideViewPr>
    <p:cSldViewPr>
      <p:cViewPr>
        <p:scale>
          <a:sx n="60" d="100"/>
          <a:sy n="60" d="100"/>
        </p:scale>
        <p:origin x="-1098" y="-30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42" y="2778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2"/>
          <p:cNvGrpSpPr>
            <a:grpSpLocks/>
          </p:cNvGrpSpPr>
          <p:nvPr/>
        </p:nvGrpSpPr>
        <p:grpSpPr bwMode="auto">
          <a:xfrm>
            <a:off x="-3175" y="0"/>
            <a:ext cx="9147175" cy="6867525"/>
            <a:chOff x="-2" y="0"/>
            <a:chExt cx="5762" cy="4326"/>
          </a:xfrm>
        </p:grpSpPr>
        <p:grpSp>
          <p:nvGrpSpPr>
            <p:cNvPr id="5" name="Group 3"/>
            <p:cNvGrpSpPr>
              <a:grpSpLocks/>
            </p:cNvGrpSpPr>
            <p:nvPr userDrawn="1"/>
          </p:nvGrpSpPr>
          <p:grpSpPr bwMode="auto">
            <a:xfrm>
              <a:off x="-2" y="0"/>
              <a:ext cx="5712" cy="4326"/>
              <a:chOff x="-2" y="0"/>
              <a:chExt cx="5712" cy="4326"/>
            </a:xfrm>
          </p:grpSpPr>
          <p:sp>
            <p:nvSpPr>
              <p:cNvPr id="8" name="Rectangle 4"/>
              <p:cNvSpPr>
                <a:spLocks noChangeArrowheads="1"/>
              </p:cNvSpPr>
              <p:nvPr/>
            </p:nvSpPr>
            <p:spPr bwMode="auto">
              <a:xfrm>
                <a:off x="-2" y="0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9" name="Rectangle 5"/>
              <p:cNvSpPr>
                <a:spLocks noChangeArrowheads="1"/>
              </p:cNvSpPr>
              <p:nvPr/>
            </p:nvSpPr>
            <p:spPr bwMode="auto">
              <a:xfrm>
                <a:off x="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0" name="Rectangle 6"/>
              <p:cNvSpPr>
                <a:spLocks noChangeArrowheads="1"/>
              </p:cNvSpPr>
              <p:nvPr/>
            </p:nvSpPr>
            <p:spPr bwMode="auto">
              <a:xfrm>
                <a:off x="1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1" name="Rectangle 7"/>
              <p:cNvSpPr>
                <a:spLocks noChangeArrowheads="1"/>
              </p:cNvSpPr>
              <p:nvPr/>
            </p:nvSpPr>
            <p:spPr bwMode="auto">
              <a:xfrm>
                <a:off x="2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2" name="Rectangle 8"/>
              <p:cNvSpPr>
                <a:spLocks noChangeArrowheads="1"/>
              </p:cNvSpPr>
              <p:nvPr/>
            </p:nvSpPr>
            <p:spPr bwMode="auto">
              <a:xfrm>
                <a:off x="3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3" name="Rectangle 9"/>
              <p:cNvSpPr>
                <a:spLocks noChangeArrowheads="1"/>
              </p:cNvSpPr>
              <p:nvPr/>
            </p:nvSpPr>
            <p:spPr bwMode="auto">
              <a:xfrm>
                <a:off x="4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4" name="Rectangle 10"/>
              <p:cNvSpPr>
                <a:spLocks noChangeArrowheads="1"/>
              </p:cNvSpPr>
              <p:nvPr/>
            </p:nvSpPr>
            <p:spPr bwMode="auto">
              <a:xfrm>
                <a:off x="5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5" name="Rectangle 11"/>
              <p:cNvSpPr>
                <a:spLocks noChangeArrowheads="1"/>
              </p:cNvSpPr>
              <p:nvPr/>
            </p:nvSpPr>
            <p:spPr bwMode="auto">
              <a:xfrm>
                <a:off x="6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6" name="Rectangle 12"/>
              <p:cNvSpPr>
                <a:spLocks noChangeArrowheads="1"/>
              </p:cNvSpPr>
              <p:nvPr/>
            </p:nvSpPr>
            <p:spPr bwMode="auto">
              <a:xfrm>
                <a:off x="7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7" name="Rectangle 13"/>
              <p:cNvSpPr>
                <a:spLocks noChangeArrowheads="1"/>
              </p:cNvSpPr>
              <p:nvPr/>
            </p:nvSpPr>
            <p:spPr bwMode="auto">
              <a:xfrm>
                <a:off x="8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8" name="Rectangle 14"/>
              <p:cNvSpPr>
                <a:spLocks noChangeArrowheads="1"/>
              </p:cNvSpPr>
              <p:nvPr/>
            </p:nvSpPr>
            <p:spPr bwMode="auto">
              <a:xfrm>
                <a:off x="9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19" name="Rectangle 15"/>
              <p:cNvSpPr>
                <a:spLocks noChangeArrowheads="1"/>
              </p:cNvSpPr>
              <p:nvPr/>
            </p:nvSpPr>
            <p:spPr bwMode="auto">
              <a:xfrm>
                <a:off x="10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0" name="Rectangle 16"/>
              <p:cNvSpPr>
                <a:spLocks noChangeArrowheads="1"/>
              </p:cNvSpPr>
              <p:nvPr/>
            </p:nvSpPr>
            <p:spPr bwMode="auto">
              <a:xfrm>
                <a:off x="11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1" name="Rectangle 17"/>
              <p:cNvSpPr>
                <a:spLocks noChangeArrowheads="1"/>
              </p:cNvSpPr>
              <p:nvPr/>
            </p:nvSpPr>
            <p:spPr bwMode="auto">
              <a:xfrm>
                <a:off x="12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2" name="Rectangle 18"/>
              <p:cNvSpPr>
                <a:spLocks noChangeArrowheads="1"/>
              </p:cNvSpPr>
              <p:nvPr/>
            </p:nvSpPr>
            <p:spPr bwMode="auto">
              <a:xfrm>
                <a:off x="13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3" name="Rectangle 19"/>
              <p:cNvSpPr>
                <a:spLocks noChangeArrowheads="1"/>
              </p:cNvSpPr>
              <p:nvPr/>
            </p:nvSpPr>
            <p:spPr bwMode="auto">
              <a:xfrm>
                <a:off x="14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4" name="Rectangle 20"/>
              <p:cNvSpPr>
                <a:spLocks noChangeArrowheads="1"/>
              </p:cNvSpPr>
              <p:nvPr/>
            </p:nvSpPr>
            <p:spPr bwMode="auto">
              <a:xfrm>
                <a:off x="15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5" name="Rectangle 21"/>
              <p:cNvSpPr>
                <a:spLocks noChangeArrowheads="1"/>
              </p:cNvSpPr>
              <p:nvPr/>
            </p:nvSpPr>
            <p:spPr bwMode="auto">
              <a:xfrm>
                <a:off x="16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6" name="Rectangle 22"/>
              <p:cNvSpPr>
                <a:spLocks noChangeArrowheads="1"/>
              </p:cNvSpPr>
              <p:nvPr/>
            </p:nvSpPr>
            <p:spPr bwMode="auto">
              <a:xfrm>
                <a:off x="17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7" name="Rectangle 23"/>
              <p:cNvSpPr>
                <a:spLocks noChangeArrowheads="1"/>
              </p:cNvSpPr>
              <p:nvPr/>
            </p:nvSpPr>
            <p:spPr bwMode="auto">
              <a:xfrm>
                <a:off x="18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8" name="Rectangle 24"/>
              <p:cNvSpPr>
                <a:spLocks noChangeArrowheads="1"/>
              </p:cNvSpPr>
              <p:nvPr/>
            </p:nvSpPr>
            <p:spPr bwMode="auto">
              <a:xfrm>
                <a:off x="19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29" name="Rectangle 25"/>
              <p:cNvSpPr>
                <a:spLocks noChangeArrowheads="1"/>
              </p:cNvSpPr>
              <p:nvPr/>
            </p:nvSpPr>
            <p:spPr bwMode="auto">
              <a:xfrm>
                <a:off x="20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0" name="Rectangle 26"/>
              <p:cNvSpPr>
                <a:spLocks noChangeArrowheads="1"/>
              </p:cNvSpPr>
              <p:nvPr/>
            </p:nvSpPr>
            <p:spPr bwMode="auto">
              <a:xfrm>
                <a:off x="21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1" name="Rectangle 27"/>
              <p:cNvSpPr>
                <a:spLocks noChangeArrowheads="1"/>
              </p:cNvSpPr>
              <p:nvPr/>
            </p:nvSpPr>
            <p:spPr bwMode="auto">
              <a:xfrm>
                <a:off x="22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2" name="Rectangle 28"/>
              <p:cNvSpPr>
                <a:spLocks noChangeArrowheads="1"/>
              </p:cNvSpPr>
              <p:nvPr/>
            </p:nvSpPr>
            <p:spPr bwMode="auto">
              <a:xfrm>
                <a:off x="23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3" name="Rectangle 29"/>
              <p:cNvSpPr>
                <a:spLocks noChangeArrowheads="1"/>
              </p:cNvSpPr>
              <p:nvPr/>
            </p:nvSpPr>
            <p:spPr bwMode="auto">
              <a:xfrm>
                <a:off x="23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4" name="Rectangle 30"/>
              <p:cNvSpPr>
                <a:spLocks noChangeArrowheads="1"/>
              </p:cNvSpPr>
              <p:nvPr/>
            </p:nvSpPr>
            <p:spPr bwMode="auto">
              <a:xfrm>
                <a:off x="24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5" name="Rectangle 31"/>
              <p:cNvSpPr>
                <a:spLocks noChangeArrowheads="1"/>
              </p:cNvSpPr>
              <p:nvPr/>
            </p:nvSpPr>
            <p:spPr bwMode="auto">
              <a:xfrm>
                <a:off x="25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6" name="Rectangle 32"/>
              <p:cNvSpPr>
                <a:spLocks noChangeArrowheads="1"/>
              </p:cNvSpPr>
              <p:nvPr/>
            </p:nvSpPr>
            <p:spPr bwMode="auto">
              <a:xfrm>
                <a:off x="26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7" name="Rectangle 33"/>
              <p:cNvSpPr>
                <a:spLocks noChangeArrowheads="1"/>
              </p:cNvSpPr>
              <p:nvPr/>
            </p:nvSpPr>
            <p:spPr bwMode="auto">
              <a:xfrm>
                <a:off x="27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8" name="Rectangle 34"/>
              <p:cNvSpPr>
                <a:spLocks noChangeArrowheads="1"/>
              </p:cNvSpPr>
              <p:nvPr/>
            </p:nvSpPr>
            <p:spPr bwMode="auto">
              <a:xfrm>
                <a:off x="28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39" name="Rectangle 35"/>
              <p:cNvSpPr>
                <a:spLocks noChangeArrowheads="1"/>
              </p:cNvSpPr>
              <p:nvPr/>
            </p:nvSpPr>
            <p:spPr bwMode="auto">
              <a:xfrm>
                <a:off x="29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0" name="Rectangle 36"/>
              <p:cNvSpPr>
                <a:spLocks noChangeArrowheads="1"/>
              </p:cNvSpPr>
              <p:nvPr/>
            </p:nvSpPr>
            <p:spPr bwMode="auto">
              <a:xfrm>
                <a:off x="30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1" name="Rectangle 37"/>
              <p:cNvSpPr>
                <a:spLocks noChangeArrowheads="1"/>
              </p:cNvSpPr>
              <p:nvPr/>
            </p:nvSpPr>
            <p:spPr bwMode="auto">
              <a:xfrm>
                <a:off x="31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2" name="Rectangle 38"/>
              <p:cNvSpPr>
                <a:spLocks noChangeArrowheads="1"/>
              </p:cNvSpPr>
              <p:nvPr/>
            </p:nvSpPr>
            <p:spPr bwMode="auto">
              <a:xfrm>
                <a:off x="32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3" name="Rectangle 39"/>
              <p:cNvSpPr>
                <a:spLocks noChangeArrowheads="1"/>
              </p:cNvSpPr>
              <p:nvPr/>
            </p:nvSpPr>
            <p:spPr bwMode="auto">
              <a:xfrm>
                <a:off x="335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4" name="Rectangle 40"/>
              <p:cNvSpPr>
                <a:spLocks noChangeArrowheads="1"/>
              </p:cNvSpPr>
              <p:nvPr/>
            </p:nvSpPr>
            <p:spPr bwMode="auto">
              <a:xfrm>
                <a:off x="345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5" name="Rectangle 41"/>
              <p:cNvSpPr>
                <a:spLocks noChangeArrowheads="1"/>
              </p:cNvSpPr>
              <p:nvPr/>
            </p:nvSpPr>
            <p:spPr bwMode="auto">
              <a:xfrm>
                <a:off x="355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6" name="Rectangle 42"/>
              <p:cNvSpPr>
                <a:spLocks noChangeArrowheads="1"/>
              </p:cNvSpPr>
              <p:nvPr/>
            </p:nvSpPr>
            <p:spPr bwMode="auto">
              <a:xfrm>
                <a:off x="364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7" name="Rectangle 43"/>
              <p:cNvSpPr>
                <a:spLocks noChangeArrowheads="1"/>
              </p:cNvSpPr>
              <p:nvPr/>
            </p:nvSpPr>
            <p:spPr bwMode="auto">
              <a:xfrm>
                <a:off x="374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8" name="Rectangle 44"/>
              <p:cNvSpPr>
                <a:spLocks noChangeArrowheads="1"/>
              </p:cNvSpPr>
              <p:nvPr/>
            </p:nvSpPr>
            <p:spPr bwMode="auto">
              <a:xfrm>
                <a:off x="383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49" name="Rectangle 45"/>
              <p:cNvSpPr>
                <a:spLocks noChangeArrowheads="1"/>
              </p:cNvSpPr>
              <p:nvPr/>
            </p:nvSpPr>
            <p:spPr bwMode="auto">
              <a:xfrm>
                <a:off x="393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0" name="Rectangle 46"/>
              <p:cNvSpPr>
                <a:spLocks noChangeArrowheads="1"/>
              </p:cNvSpPr>
              <p:nvPr/>
            </p:nvSpPr>
            <p:spPr bwMode="auto">
              <a:xfrm>
                <a:off x="403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1" name="Rectangle 47"/>
              <p:cNvSpPr>
                <a:spLocks noChangeArrowheads="1"/>
              </p:cNvSpPr>
              <p:nvPr/>
            </p:nvSpPr>
            <p:spPr bwMode="auto">
              <a:xfrm>
                <a:off x="412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2" name="Rectangle 48"/>
              <p:cNvSpPr>
                <a:spLocks noChangeArrowheads="1"/>
              </p:cNvSpPr>
              <p:nvPr/>
            </p:nvSpPr>
            <p:spPr bwMode="auto">
              <a:xfrm>
                <a:off x="422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3" name="Rectangle 49"/>
              <p:cNvSpPr>
                <a:spLocks noChangeArrowheads="1"/>
              </p:cNvSpPr>
              <p:nvPr/>
            </p:nvSpPr>
            <p:spPr bwMode="auto">
              <a:xfrm>
                <a:off x="431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4" name="Rectangle 50"/>
              <p:cNvSpPr>
                <a:spLocks noChangeArrowheads="1"/>
              </p:cNvSpPr>
              <p:nvPr/>
            </p:nvSpPr>
            <p:spPr bwMode="auto">
              <a:xfrm>
                <a:off x="441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5" name="Rectangle 51"/>
              <p:cNvSpPr>
                <a:spLocks noChangeArrowheads="1"/>
              </p:cNvSpPr>
              <p:nvPr/>
            </p:nvSpPr>
            <p:spPr bwMode="auto">
              <a:xfrm>
                <a:off x="451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6" name="Rectangle 52"/>
              <p:cNvSpPr>
                <a:spLocks noChangeArrowheads="1"/>
              </p:cNvSpPr>
              <p:nvPr/>
            </p:nvSpPr>
            <p:spPr bwMode="auto">
              <a:xfrm>
                <a:off x="460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7" name="Rectangle 53"/>
              <p:cNvSpPr>
                <a:spLocks noChangeArrowheads="1"/>
              </p:cNvSpPr>
              <p:nvPr/>
            </p:nvSpPr>
            <p:spPr bwMode="auto">
              <a:xfrm>
                <a:off x="470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8" name="Rectangle 54"/>
              <p:cNvSpPr>
                <a:spLocks noChangeArrowheads="1"/>
              </p:cNvSpPr>
              <p:nvPr/>
            </p:nvSpPr>
            <p:spPr bwMode="auto">
              <a:xfrm>
                <a:off x="479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59" name="Rectangle 55"/>
              <p:cNvSpPr>
                <a:spLocks noChangeArrowheads="1"/>
              </p:cNvSpPr>
              <p:nvPr/>
            </p:nvSpPr>
            <p:spPr bwMode="auto">
              <a:xfrm>
                <a:off x="489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0" name="Rectangle 56"/>
              <p:cNvSpPr>
                <a:spLocks noChangeArrowheads="1"/>
              </p:cNvSpPr>
              <p:nvPr/>
            </p:nvSpPr>
            <p:spPr bwMode="auto">
              <a:xfrm>
                <a:off x="499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1" name="Rectangle 57"/>
              <p:cNvSpPr>
                <a:spLocks noChangeArrowheads="1"/>
              </p:cNvSpPr>
              <p:nvPr/>
            </p:nvSpPr>
            <p:spPr bwMode="auto">
              <a:xfrm>
                <a:off x="508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2" name="Rectangle 58"/>
              <p:cNvSpPr>
                <a:spLocks noChangeArrowheads="1"/>
              </p:cNvSpPr>
              <p:nvPr/>
            </p:nvSpPr>
            <p:spPr bwMode="auto">
              <a:xfrm>
                <a:off x="518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3" name="Rectangle 59"/>
              <p:cNvSpPr>
                <a:spLocks noChangeArrowheads="1"/>
              </p:cNvSpPr>
              <p:nvPr/>
            </p:nvSpPr>
            <p:spPr bwMode="auto">
              <a:xfrm>
                <a:off x="5278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4" name="Rectangle 60"/>
              <p:cNvSpPr>
                <a:spLocks noChangeArrowheads="1"/>
              </p:cNvSpPr>
              <p:nvPr/>
            </p:nvSpPr>
            <p:spPr bwMode="auto">
              <a:xfrm>
                <a:off x="5374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5" name="Rectangle 61"/>
              <p:cNvSpPr>
                <a:spLocks noChangeArrowheads="1"/>
              </p:cNvSpPr>
              <p:nvPr/>
            </p:nvSpPr>
            <p:spPr bwMode="auto">
              <a:xfrm>
                <a:off x="5470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6" name="Rectangle 62"/>
              <p:cNvSpPr>
                <a:spLocks noChangeArrowheads="1"/>
              </p:cNvSpPr>
              <p:nvPr/>
            </p:nvSpPr>
            <p:spPr bwMode="auto">
              <a:xfrm>
                <a:off x="5566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  <p:sp>
            <p:nvSpPr>
              <p:cNvPr id="67" name="Rectangle 63"/>
              <p:cNvSpPr>
                <a:spLocks noChangeArrowheads="1"/>
              </p:cNvSpPr>
              <p:nvPr/>
            </p:nvSpPr>
            <p:spPr bwMode="auto">
              <a:xfrm>
                <a:off x="5662" y="6"/>
                <a:ext cx="48" cy="4320"/>
              </a:xfrm>
              <a:prstGeom prst="rect">
                <a:avLst/>
              </a:prstGeom>
              <a:solidFill>
                <a:schemeClr val="accent2"/>
              </a:solidFill>
              <a:ln w="9525">
                <a:noFill/>
                <a:miter lim="800000"/>
                <a:headEnd/>
                <a:tailEnd/>
              </a:ln>
              <a:effectLst/>
            </p:spPr>
            <p:txBody>
              <a:bodyPr wrap="none" anchor="ctr"/>
              <a:lstStyle/>
              <a:p>
                <a:pPr>
                  <a:defRPr/>
                </a:pPr>
                <a:endParaRPr lang="pt-BR"/>
              </a:p>
            </p:txBody>
          </p:sp>
        </p:grpSp>
        <p:sp>
          <p:nvSpPr>
            <p:cNvPr id="6" name="Rectangle 64"/>
            <p:cNvSpPr>
              <a:spLocks noChangeArrowheads="1"/>
            </p:cNvSpPr>
            <p:nvPr userDrawn="1"/>
          </p:nvSpPr>
          <p:spPr bwMode="auto">
            <a:xfrm>
              <a:off x="429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7" name="Rectangle 65"/>
            <p:cNvSpPr>
              <a:spLocks noChangeArrowheads="1"/>
            </p:cNvSpPr>
            <p:nvPr userDrawn="1"/>
          </p:nvSpPr>
          <p:spPr bwMode="auto">
            <a:xfrm>
              <a:off x="0" y="0"/>
              <a:ext cx="5760" cy="321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pic>
        <p:nvPicPr>
          <p:cNvPr id="68" name="Picture 72"/>
          <p:cNvPicPr>
            <a:picLocks noChangeAspect="1" noChangeArrowheads="1"/>
          </p:cNvPicPr>
          <p:nvPr userDrawn="1"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23850" y="549275"/>
            <a:ext cx="1135063" cy="115093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pic>
        <p:nvPicPr>
          <p:cNvPr id="69" name="Picture 73"/>
          <p:cNvPicPr>
            <a:picLocks noChangeAspect="1" noChangeArrowheads="1"/>
          </p:cNvPicPr>
          <p:nvPr userDrawn="1"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669088" y="768350"/>
            <a:ext cx="2151062" cy="788988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  <p:sp>
        <p:nvSpPr>
          <p:cNvPr id="3139" name="Rectangle 67"/>
          <p:cNvSpPr>
            <a:spLocks noGrp="1" noChangeArrowheads="1"/>
          </p:cNvSpPr>
          <p:nvPr>
            <p:ph type="ctrTitle" sz="quarter"/>
          </p:nvPr>
        </p:nvSpPr>
        <p:spPr>
          <a:xfrm>
            <a:off x="1619250" y="692150"/>
            <a:ext cx="4872038" cy="915988"/>
          </a:xfrm>
        </p:spPr>
        <p:txBody>
          <a:bodyPr/>
          <a:lstStyle>
            <a:lvl1pPr>
              <a:defRPr sz="1800">
                <a:solidFill>
                  <a:srgbClr val="000000"/>
                </a:solidFill>
              </a:defRPr>
            </a:lvl1pPr>
          </a:lstStyle>
          <a:p>
            <a:r>
              <a:rPr lang="pt-BR"/>
              <a:t>Ministério da Educação</a:t>
            </a:r>
            <a:br>
              <a:rPr lang="pt-BR"/>
            </a:br>
            <a:r>
              <a:rPr lang="pt-BR"/>
              <a:t>Univ. Tecnológica Federal do Paraná</a:t>
            </a:r>
            <a:br>
              <a:rPr lang="pt-BR"/>
            </a:br>
            <a:r>
              <a:rPr lang="pt-BR"/>
              <a:t>Campus de Medianeira</a:t>
            </a:r>
          </a:p>
        </p:txBody>
      </p:sp>
      <p:sp>
        <p:nvSpPr>
          <p:cNvPr id="3140" name="Rectangle 6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684213" y="2781300"/>
            <a:ext cx="7773987" cy="3114675"/>
          </a:xfrm>
        </p:spPr>
        <p:txBody>
          <a:bodyPr/>
          <a:lstStyle>
            <a:lvl1pPr marL="0" indent="0" algn="ctr">
              <a:buFont typeface="Wingdings" pitchFamily="2" charset="2"/>
              <a:buNone/>
              <a:defRPr/>
            </a:lvl1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70" name="Rectangle 69"/>
          <p:cNvSpPr>
            <a:spLocks noGrp="1" noChangeArrowheads="1"/>
          </p:cNvSpPr>
          <p:nvPr>
            <p:ph type="dt" sz="quarter" idx="10"/>
          </p:nvPr>
        </p:nvSpPr>
        <p:spPr bwMode="auto">
          <a:xfrm>
            <a:off x="6858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1" name="Rectangle 70"/>
          <p:cNvSpPr>
            <a:spLocks noGrp="1" noChangeArrowheads="1"/>
          </p:cNvSpPr>
          <p:nvPr>
            <p:ph type="ftr" sz="quarter" idx="11"/>
          </p:nvPr>
        </p:nvSpPr>
        <p:spPr bwMode="auto">
          <a:xfrm>
            <a:off x="3124200" y="6248400"/>
            <a:ext cx="2895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pPr>
              <a:defRPr/>
            </a:pPr>
            <a:endParaRPr lang="pt-BR"/>
          </a:p>
        </p:txBody>
      </p:sp>
      <p:sp>
        <p:nvSpPr>
          <p:cNvPr id="72" name="Rectangle 71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19050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pPr>
              <a:defRPr/>
            </a:pPr>
            <a:fld id="{7763F105-C995-4A08-988A-F988CDAC72EB}" type="slidenum">
              <a:rPr lang="pt-BR"/>
              <a:pPr>
                <a:defRPr/>
              </a:pPr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746875" y="-85725"/>
            <a:ext cx="2146300" cy="6394450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304800" y="-85725"/>
            <a:ext cx="6289675" cy="6394450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ítulo, text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-85725"/>
            <a:ext cx="8534400" cy="1066800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395288" y="1341438"/>
            <a:ext cx="4171950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719638" y="1341438"/>
            <a:ext cx="4173537" cy="4967287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pt-BR" noProof="0" smtClean="0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2"/>
          <p:cNvGrpSpPr>
            <a:grpSpLocks/>
          </p:cNvGrpSpPr>
          <p:nvPr/>
        </p:nvGrpSpPr>
        <p:grpSpPr bwMode="auto">
          <a:xfrm>
            <a:off x="0" y="-603250"/>
            <a:ext cx="9147175" cy="6867525"/>
            <a:chOff x="0" y="0"/>
            <a:chExt cx="5762" cy="4326"/>
          </a:xfrm>
        </p:grpSpPr>
        <p:sp>
          <p:nvSpPr>
            <p:cNvPr id="2051" name="Rectangle 3"/>
            <p:cNvSpPr>
              <a:spLocks noChangeArrowheads="1"/>
            </p:cNvSpPr>
            <p:nvPr userDrawn="1"/>
          </p:nvSpPr>
          <p:spPr bwMode="hidden">
            <a:xfrm>
              <a:off x="0" y="0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2" name="Rectangle 4"/>
            <p:cNvSpPr>
              <a:spLocks noChangeArrowheads="1"/>
            </p:cNvSpPr>
            <p:nvPr userDrawn="1"/>
          </p:nvSpPr>
          <p:spPr bwMode="hidden">
            <a:xfrm>
              <a:off x="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3" name="Rectangle 5"/>
            <p:cNvSpPr>
              <a:spLocks noChangeArrowheads="1"/>
            </p:cNvSpPr>
            <p:nvPr userDrawn="1"/>
          </p:nvSpPr>
          <p:spPr bwMode="hidden">
            <a:xfrm>
              <a:off x="1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4" name="Rectangle 6"/>
            <p:cNvSpPr>
              <a:spLocks noChangeArrowheads="1"/>
            </p:cNvSpPr>
            <p:nvPr userDrawn="1"/>
          </p:nvSpPr>
          <p:spPr bwMode="hidden">
            <a:xfrm>
              <a:off x="2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5" name="Rectangle 7"/>
            <p:cNvSpPr>
              <a:spLocks noChangeArrowheads="1"/>
            </p:cNvSpPr>
            <p:nvPr userDrawn="1"/>
          </p:nvSpPr>
          <p:spPr bwMode="hidden">
            <a:xfrm>
              <a:off x="3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6" name="Rectangle 8"/>
            <p:cNvSpPr>
              <a:spLocks noChangeArrowheads="1"/>
            </p:cNvSpPr>
            <p:nvPr userDrawn="1"/>
          </p:nvSpPr>
          <p:spPr bwMode="hidden">
            <a:xfrm>
              <a:off x="4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7" name="Rectangle 9"/>
            <p:cNvSpPr>
              <a:spLocks noChangeArrowheads="1"/>
            </p:cNvSpPr>
            <p:nvPr userDrawn="1"/>
          </p:nvSpPr>
          <p:spPr bwMode="hidden">
            <a:xfrm>
              <a:off x="5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8" name="Rectangle 10"/>
            <p:cNvSpPr>
              <a:spLocks noChangeArrowheads="1"/>
            </p:cNvSpPr>
            <p:nvPr userDrawn="1"/>
          </p:nvSpPr>
          <p:spPr bwMode="hidden">
            <a:xfrm>
              <a:off x="6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59" name="Rectangle 11"/>
            <p:cNvSpPr>
              <a:spLocks noChangeArrowheads="1"/>
            </p:cNvSpPr>
            <p:nvPr userDrawn="1"/>
          </p:nvSpPr>
          <p:spPr bwMode="hidden">
            <a:xfrm>
              <a:off x="7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0" name="Rectangle 12"/>
            <p:cNvSpPr>
              <a:spLocks noChangeArrowheads="1"/>
            </p:cNvSpPr>
            <p:nvPr userDrawn="1"/>
          </p:nvSpPr>
          <p:spPr bwMode="hidden">
            <a:xfrm>
              <a:off x="8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1" name="Rectangle 13"/>
            <p:cNvSpPr>
              <a:spLocks noChangeArrowheads="1"/>
            </p:cNvSpPr>
            <p:nvPr userDrawn="1"/>
          </p:nvSpPr>
          <p:spPr bwMode="hidden">
            <a:xfrm>
              <a:off x="9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2" name="Rectangle 14"/>
            <p:cNvSpPr>
              <a:spLocks noChangeArrowheads="1"/>
            </p:cNvSpPr>
            <p:nvPr userDrawn="1"/>
          </p:nvSpPr>
          <p:spPr bwMode="hidden">
            <a:xfrm>
              <a:off x="10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3" name="Rectangle 15"/>
            <p:cNvSpPr>
              <a:spLocks noChangeArrowheads="1"/>
            </p:cNvSpPr>
            <p:nvPr userDrawn="1"/>
          </p:nvSpPr>
          <p:spPr bwMode="hidden">
            <a:xfrm>
              <a:off x="11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4" name="Rectangle 16"/>
            <p:cNvSpPr>
              <a:spLocks noChangeArrowheads="1"/>
            </p:cNvSpPr>
            <p:nvPr userDrawn="1"/>
          </p:nvSpPr>
          <p:spPr bwMode="hidden">
            <a:xfrm>
              <a:off x="12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5" name="Rectangle 17"/>
            <p:cNvSpPr>
              <a:spLocks noChangeArrowheads="1"/>
            </p:cNvSpPr>
            <p:nvPr userDrawn="1"/>
          </p:nvSpPr>
          <p:spPr bwMode="hidden">
            <a:xfrm>
              <a:off x="13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6" name="Rectangle 18"/>
            <p:cNvSpPr>
              <a:spLocks noChangeArrowheads="1"/>
            </p:cNvSpPr>
            <p:nvPr userDrawn="1"/>
          </p:nvSpPr>
          <p:spPr bwMode="hidden">
            <a:xfrm>
              <a:off x="14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7" name="Rectangle 19"/>
            <p:cNvSpPr>
              <a:spLocks noChangeArrowheads="1"/>
            </p:cNvSpPr>
            <p:nvPr userDrawn="1"/>
          </p:nvSpPr>
          <p:spPr bwMode="hidden">
            <a:xfrm>
              <a:off x="15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8" name="Rectangle 20"/>
            <p:cNvSpPr>
              <a:spLocks noChangeArrowheads="1"/>
            </p:cNvSpPr>
            <p:nvPr userDrawn="1"/>
          </p:nvSpPr>
          <p:spPr bwMode="hidden">
            <a:xfrm>
              <a:off x="16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69" name="Rectangle 21"/>
            <p:cNvSpPr>
              <a:spLocks noChangeArrowheads="1"/>
            </p:cNvSpPr>
            <p:nvPr userDrawn="1"/>
          </p:nvSpPr>
          <p:spPr bwMode="hidden">
            <a:xfrm>
              <a:off x="17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0" name="Rectangle 22"/>
            <p:cNvSpPr>
              <a:spLocks noChangeArrowheads="1"/>
            </p:cNvSpPr>
            <p:nvPr userDrawn="1"/>
          </p:nvSpPr>
          <p:spPr bwMode="hidden">
            <a:xfrm>
              <a:off x="18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1" name="Rectangle 23"/>
            <p:cNvSpPr>
              <a:spLocks noChangeArrowheads="1"/>
            </p:cNvSpPr>
            <p:nvPr userDrawn="1"/>
          </p:nvSpPr>
          <p:spPr bwMode="hidden">
            <a:xfrm>
              <a:off x="19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2" name="Rectangle 24"/>
            <p:cNvSpPr>
              <a:spLocks noChangeArrowheads="1"/>
            </p:cNvSpPr>
            <p:nvPr userDrawn="1"/>
          </p:nvSpPr>
          <p:spPr bwMode="hidden">
            <a:xfrm>
              <a:off x="20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3" name="Rectangle 25"/>
            <p:cNvSpPr>
              <a:spLocks noChangeArrowheads="1"/>
            </p:cNvSpPr>
            <p:nvPr userDrawn="1"/>
          </p:nvSpPr>
          <p:spPr bwMode="hidden">
            <a:xfrm>
              <a:off x="21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4" name="Rectangle 26"/>
            <p:cNvSpPr>
              <a:spLocks noChangeArrowheads="1"/>
            </p:cNvSpPr>
            <p:nvPr userDrawn="1"/>
          </p:nvSpPr>
          <p:spPr bwMode="hidden">
            <a:xfrm>
              <a:off x="22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5" name="Rectangle 27"/>
            <p:cNvSpPr>
              <a:spLocks noChangeArrowheads="1"/>
            </p:cNvSpPr>
            <p:nvPr userDrawn="1"/>
          </p:nvSpPr>
          <p:spPr bwMode="hidden">
            <a:xfrm>
              <a:off x="23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6" name="Rectangle 28"/>
            <p:cNvSpPr>
              <a:spLocks noChangeArrowheads="1"/>
            </p:cNvSpPr>
            <p:nvPr userDrawn="1"/>
          </p:nvSpPr>
          <p:spPr bwMode="hidden">
            <a:xfrm>
              <a:off x="24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7" name="Rectangle 29"/>
            <p:cNvSpPr>
              <a:spLocks noChangeArrowheads="1"/>
            </p:cNvSpPr>
            <p:nvPr userDrawn="1"/>
          </p:nvSpPr>
          <p:spPr bwMode="hidden">
            <a:xfrm>
              <a:off x="24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8" name="Rectangle 30"/>
            <p:cNvSpPr>
              <a:spLocks noChangeArrowheads="1"/>
            </p:cNvSpPr>
            <p:nvPr userDrawn="1"/>
          </p:nvSpPr>
          <p:spPr bwMode="hidden">
            <a:xfrm>
              <a:off x="25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79" name="Rectangle 31"/>
            <p:cNvSpPr>
              <a:spLocks noChangeArrowheads="1"/>
            </p:cNvSpPr>
            <p:nvPr userDrawn="1"/>
          </p:nvSpPr>
          <p:spPr bwMode="hidden">
            <a:xfrm>
              <a:off x="26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0" name="Rectangle 32"/>
            <p:cNvSpPr>
              <a:spLocks noChangeArrowheads="1"/>
            </p:cNvSpPr>
            <p:nvPr userDrawn="1"/>
          </p:nvSpPr>
          <p:spPr bwMode="hidden">
            <a:xfrm>
              <a:off x="27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1" name="Rectangle 33"/>
            <p:cNvSpPr>
              <a:spLocks noChangeArrowheads="1"/>
            </p:cNvSpPr>
            <p:nvPr userDrawn="1"/>
          </p:nvSpPr>
          <p:spPr bwMode="hidden">
            <a:xfrm>
              <a:off x="28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2" name="Rectangle 34"/>
            <p:cNvSpPr>
              <a:spLocks noChangeArrowheads="1"/>
            </p:cNvSpPr>
            <p:nvPr userDrawn="1"/>
          </p:nvSpPr>
          <p:spPr bwMode="hidden">
            <a:xfrm>
              <a:off x="29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3" name="Rectangle 35"/>
            <p:cNvSpPr>
              <a:spLocks noChangeArrowheads="1"/>
            </p:cNvSpPr>
            <p:nvPr userDrawn="1"/>
          </p:nvSpPr>
          <p:spPr bwMode="hidden">
            <a:xfrm>
              <a:off x="30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4" name="Rectangle 36"/>
            <p:cNvSpPr>
              <a:spLocks noChangeArrowheads="1"/>
            </p:cNvSpPr>
            <p:nvPr userDrawn="1"/>
          </p:nvSpPr>
          <p:spPr bwMode="hidden">
            <a:xfrm>
              <a:off x="31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5" name="Rectangle 37"/>
            <p:cNvSpPr>
              <a:spLocks noChangeArrowheads="1"/>
            </p:cNvSpPr>
            <p:nvPr userDrawn="1"/>
          </p:nvSpPr>
          <p:spPr bwMode="hidden">
            <a:xfrm>
              <a:off x="32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6" name="Rectangle 38"/>
            <p:cNvSpPr>
              <a:spLocks noChangeArrowheads="1"/>
            </p:cNvSpPr>
            <p:nvPr userDrawn="1"/>
          </p:nvSpPr>
          <p:spPr bwMode="hidden">
            <a:xfrm>
              <a:off x="336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7" name="Rectangle 39"/>
            <p:cNvSpPr>
              <a:spLocks noChangeArrowheads="1"/>
            </p:cNvSpPr>
            <p:nvPr userDrawn="1"/>
          </p:nvSpPr>
          <p:spPr bwMode="hidden">
            <a:xfrm>
              <a:off x="345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8" name="Rectangle 40"/>
            <p:cNvSpPr>
              <a:spLocks noChangeArrowheads="1"/>
            </p:cNvSpPr>
            <p:nvPr userDrawn="1"/>
          </p:nvSpPr>
          <p:spPr bwMode="hidden">
            <a:xfrm>
              <a:off x="355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89" name="Rectangle 41"/>
            <p:cNvSpPr>
              <a:spLocks noChangeArrowheads="1"/>
            </p:cNvSpPr>
            <p:nvPr userDrawn="1"/>
          </p:nvSpPr>
          <p:spPr bwMode="hidden">
            <a:xfrm>
              <a:off x="364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0" name="Rectangle 42"/>
            <p:cNvSpPr>
              <a:spLocks noChangeArrowheads="1"/>
            </p:cNvSpPr>
            <p:nvPr userDrawn="1"/>
          </p:nvSpPr>
          <p:spPr bwMode="hidden">
            <a:xfrm>
              <a:off x="374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1" name="Rectangle 43"/>
            <p:cNvSpPr>
              <a:spLocks noChangeArrowheads="1"/>
            </p:cNvSpPr>
            <p:nvPr userDrawn="1"/>
          </p:nvSpPr>
          <p:spPr bwMode="hidden">
            <a:xfrm>
              <a:off x="384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2" name="Rectangle 44"/>
            <p:cNvSpPr>
              <a:spLocks noChangeArrowheads="1"/>
            </p:cNvSpPr>
            <p:nvPr userDrawn="1"/>
          </p:nvSpPr>
          <p:spPr bwMode="hidden">
            <a:xfrm>
              <a:off x="393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3" name="Rectangle 45"/>
            <p:cNvSpPr>
              <a:spLocks noChangeArrowheads="1"/>
            </p:cNvSpPr>
            <p:nvPr userDrawn="1"/>
          </p:nvSpPr>
          <p:spPr bwMode="hidden">
            <a:xfrm>
              <a:off x="403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4" name="Rectangle 46"/>
            <p:cNvSpPr>
              <a:spLocks noChangeArrowheads="1"/>
            </p:cNvSpPr>
            <p:nvPr userDrawn="1"/>
          </p:nvSpPr>
          <p:spPr bwMode="hidden">
            <a:xfrm>
              <a:off x="412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5" name="Rectangle 47"/>
            <p:cNvSpPr>
              <a:spLocks noChangeArrowheads="1"/>
            </p:cNvSpPr>
            <p:nvPr userDrawn="1"/>
          </p:nvSpPr>
          <p:spPr bwMode="hidden">
            <a:xfrm>
              <a:off x="422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6" name="Rectangle 48"/>
            <p:cNvSpPr>
              <a:spLocks noChangeArrowheads="1"/>
            </p:cNvSpPr>
            <p:nvPr userDrawn="1"/>
          </p:nvSpPr>
          <p:spPr bwMode="hidden">
            <a:xfrm>
              <a:off x="432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7" name="Rectangle 49"/>
            <p:cNvSpPr>
              <a:spLocks noChangeArrowheads="1"/>
            </p:cNvSpPr>
            <p:nvPr userDrawn="1"/>
          </p:nvSpPr>
          <p:spPr bwMode="hidden">
            <a:xfrm>
              <a:off x="441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8" name="Rectangle 50"/>
            <p:cNvSpPr>
              <a:spLocks noChangeArrowheads="1"/>
            </p:cNvSpPr>
            <p:nvPr userDrawn="1"/>
          </p:nvSpPr>
          <p:spPr bwMode="hidden">
            <a:xfrm>
              <a:off x="451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099" name="Rectangle 51"/>
            <p:cNvSpPr>
              <a:spLocks noChangeArrowheads="1"/>
            </p:cNvSpPr>
            <p:nvPr userDrawn="1"/>
          </p:nvSpPr>
          <p:spPr bwMode="hidden">
            <a:xfrm>
              <a:off x="460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0" name="Rectangle 52"/>
            <p:cNvSpPr>
              <a:spLocks noChangeArrowheads="1"/>
            </p:cNvSpPr>
            <p:nvPr userDrawn="1"/>
          </p:nvSpPr>
          <p:spPr bwMode="hidden">
            <a:xfrm>
              <a:off x="470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1" name="Rectangle 53"/>
            <p:cNvSpPr>
              <a:spLocks noChangeArrowheads="1"/>
            </p:cNvSpPr>
            <p:nvPr userDrawn="1"/>
          </p:nvSpPr>
          <p:spPr bwMode="hidden">
            <a:xfrm>
              <a:off x="480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2" name="Rectangle 54"/>
            <p:cNvSpPr>
              <a:spLocks noChangeArrowheads="1"/>
            </p:cNvSpPr>
            <p:nvPr userDrawn="1"/>
          </p:nvSpPr>
          <p:spPr bwMode="hidden">
            <a:xfrm>
              <a:off x="489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3" name="Rectangle 55"/>
            <p:cNvSpPr>
              <a:spLocks noChangeArrowheads="1"/>
            </p:cNvSpPr>
            <p:nvPr userDrawn="1"/>
          </p:nvSpPr>
          <p:spPr bwMode="hidden">
            <a:xfrm>
              <a:off x="499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4" name="Rectangle 56"/>
            <p:cNvSpPr>
              <a:spLocks noChangeArrowheads="1"/>
            </p:cNvSpPr>
            <p:nvPr userDrawn="1"/>
          </p:nvSpPr>
          <p:spPr bwMode="hidden">
            <a:xfrm>
              <a:off x="508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5" name="Rectangle 57"/>
            <p:cNvSpPr>
              <a:spLocks noChangeArrowheads="1"/>
            </p:cNvSpPr>
            <p:nvPr userDrawn="1"/>
          </p:nvSpPr>
          <p:spPr bwMode="hidden">
            <a:xfrm>
              <a:off x="518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6" name="Rectangle 58"/>
            <p:cNvSpPr>
              <a:spLocks noChangeArrowheads="1"/>
            </p:cNvSpPr>
            <p:nvPr userDrawn="1"/>
          </p:nvSpPr>
          <p:spPr bwMode="hidden">
            <a:xfrm>
              <a:off x="5280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7" name="Rectangle 59"/>
            <p:cNvSpPr>
              <a:spLocks noChangeArrowheads="1"/>
            </p:cNvSpPr>
            <p:nvPr userDrawn="1"/>
          </p:nvSpPr>
          <p:spPr bwMode="hidden">
            <a:xfrm>
              <a:off x="5376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8" name="Rectangle 60"/>
            <p:cNvSpPr>
              <a:spLocks noChangeArrowheads="1"/>
            </p:cNvSpPr>
            <p:nvPr userDrawn="1"/>
          </p:nvSpPr>
          <p:spPr bwMode="hidden">
            <a:xfrm>
              <a:off x="5472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09" name="Rectangle 61"/>
            <p:cNvSpPr>
              <a:spLocks noChangeArrowheads="1"/>
            </p:cNvSpPr>
            <p:nvPr userDrawn="1"/>
          </p:nvSpPr>
          <p:spPr bwMode="hidden">
            <a:xfrm>
              <a:off x="5568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0" name="Rectangle 62"/>
            <p:cNvSpPr>
              <a:spLocks noChangeArrowheads="1"/>
            </p:cNvSpPr>
            <p:nvPr userDrawn="1"/>
          </p:nvSpPr>
          <p:spPr bwMode="hidden">
            <a:xfrm>
              <a:off x="5664" y="6"/>
              <a:ext cx="48" cy="4320"/>
            </a:xfrm>
            <a:prstGeom prst="rect">
              <a:avLst/>
            </a:prstGeom>
            <a:solidFill>
              <a:schemeClr val="accent2"/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1" name="Rectangle 63"/>
            <p:cNvSpPr>
              <a:spLocks noChangeArrowheads="1"/>
            </p:cNvSpPr>
            <p:nvPr userDrawn="1"/>
          </p:nvSpPr>
          <p:spPr bwMode="hidden">
            <a:xfrm>
              <a:off x="431" y="0"/>
              <a:ext cx="5331" cy="4320"/>
            </a:xfrm>
            <a:prstGeom prst="rect">
              <a:avLst/>
            </a:prstGeom>
            <a:solidFill>
              <a:schemeClr val="accent1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  <p:sp>
          <p:nvSpPr>
            <p:cNvPr id="2112" name="Rectangle 64"/>
            <p:cNvSpPr>
              <a:spLocks noChangeArrowheads="1"/>
            </p:cNvSpPr>
            <p:nvPr userDrawn="1"/>
          </p:nvSpPr>
          <p:spPr bwMode="blackGray">
            <a:xfrm>
              <a:off x="0" y="1081"/>
              <a:ext cx="4378" cy="47"/>
            </a:xfrm>
            <a:prstGeom prst="rect">
              <a:avLst/>
            </a:prstGeom>
            <a:solidFill>
              <a:schemeClr val="hlink">
                <a:alpha val="50000"/>
              </a:schemeClr>
            </a:solidFill>
            <a:ln w="9525">
              <a:noFill/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defRPr/>
              </a:pPr>
              <a:endParaRPr lang="pt-BR"/>
            </a:p>
          </p:txBody>
        </p:sp>
      </p:grpSp>
      <p:sp>
        <p:nvSpPr>
          <p:cNvPr id="1027" name="Rectangle 65"/>
          <p:cNvSpPr>
            <a:spLocks noGrp="1" noChangeArrowheads="1"/>
          </p:cNvSpPr>
          <p:nvPr>
            <p:ph type="title"/>
          </p:nvPr>
        </p:nvSpPr>
        <p:spPr bwMode="auto">
          <a:xfrm>
            <a:off x="304800" y="-85725"/>
            <a:ext cx="85344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  <a:spAutoFit/>
          </a:bodyPr>
          <a:lstStyle/>
          <a:p>
            <a:pPr lvl="0"/>
            <a:r>
              <a:rPr lang="pt-BR" smtClean="0"/>
              <a:t>CLIQUE PARA EDITAR O ESTILO DO TÍTULO MESTRE</a:t>
            </a:r>
          </a:p>
        </p:txBody>
      </p:sp>
      <p:sp>
        <p:nvSpPr>
          <p:cNvPr id="1028" name="Rectangle 66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5288" y="1341438"/>
            <a:ext cx="8497887" cy="496728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endParaRPr lang="pt-BR" smtClean="0"/>
          </a:p>
        </p:txBody>
      </p:sp>
      <p:pic>
        <p:nvPicPr>
          <p:cNvPr id="1029" name="Picture 70"/>
          <p:cNvPicPr>
            <a:picLocks noChangeAspect="1" noChangeArrowheads="1"/>
          </p:cNvPicPr>
          <p:nvPr userDrawn="1"/>
        </p:nvPicPr>
        <p:blipFill>
          <a:blip r:embed="rId14" cstate="print"/>
          <a:srcRect/>
          <a:stretch>
            <a:fillRect/>
          </a:stretch>
        </p:blipFill>
        <p:spPr bwMode="auto">
          <a:xfrm>
            <a:off x="4140200" y="6419850"/>
            <a:ext cx="1077913" cy="393700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4077" r:id="rId1"/>
    <p:sldLayoutId id="2147484066" r:id="rId2"/>
    <p:sldLayoutId id="2147484067" r:id="rId3"/>
    <p:sldLayoutId id="2147484068" r:id="rId4"/>
    <p:sldLayoutId id="2147484069" r:id="rId5"/>
    <p:sldLayoutId id="2147484070" r:id="rId6"/>
    <p:sldLayoutId id="2147484071" r:id="rId7"/>
    <p:sldLayoutId id="2147484072" r:id="rId8"/>
    <p:sldLayoutId id="2147484073" r:id="rId9"/>
    <p:sldLayoutId id="2147484074" r:id="rId10"/>
    <p:sldLayoutId id="2147484075" r:id="rId11"/>
    <p:sldLayoutId id="2147484076" r:id="rId12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3200" b="1">
          <a:solidFill>
            <a:schemeClr val="hlink"/>
          </a:solidFill>
          <a:latin typeface="Verdana" pitchFamily="34" charset="0"/>
        </a:defRPr>
      </a:lvl9pPr>
    </p:titleStyle>
    <p:bodyStyle>
      <a:lvl1pPr marL="342900" indent="-34290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5000"/>
        <a:buFont typeface="Wingdings" pitchFamily="2" charset="2"/>
        <a:buChar char="n"/>
        <a:defRPr sz="2800" b="1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just" rtl="0" eaLnBrk="0" fontAlgn="base" hangingPunct="0">
        <a:spcBef>
          <a:spcPct val="20000"/>
        </a:spcBef>
        <a:spcAft>
          <a:spcPct val="0"/>
        </a:spcAft>
        <a:buClr>
          <a:schemeClr val="folHlink"/>
        </a:buClr>
        <a:buSzPct val="70000"/>
        <a:buFont typeface="Wingdings" pitchFamily="2" charset="2"/>
        <a:buChar char="n"/>
        <a:defRPr sz="2400">
          <a:solidFill>
            <a:schemeClr val="tx1"/>
          </a:solidFill>
          <a:latin typeface="+mn-lt"/>
        </a:defRPr>
      </a:lvl2pPr>
      <a:lvl3pPr marL="1143000" indent="-228600" algn="just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Char char="•"/>
        <a:defRPr sz="2200">
          <a:solidFill>
            <a:schemeClr val="tx1"/>
          </a:solidFill>
          <a:latin typeface="+mn-lt"/>
        </a:defRPr>
      </a:lvl3pPr>
      <a:lvl4pPr marL="1600200" indent="-228600" algn="just" rtl="0" eaLnBrk="0" fontAlgn="base" hangingPunct="0">
        <a:spcBef>
          <a:spcPct val="20000"/>
        </a:spcBef>
        <a:spcAft>
          <a:spcPct val="0"/>
        </a:spcAft>
        <a:buClr>
          <a:schemeClr val="hlink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tx1"/>
        </a:buClr>
        <a:buSzPct val="85000"/>
        <a:buChar char="•"/>
        <a:defRPr sz="2000">
          <a:solidFill>
            <a:schemeClr val="tx1"/>
          </a:solidFill>
          <a:latin typeface="+mn-lt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://www.youtube.com/watch?v=50_TCQGjNJc" TargetMode="External"/><Relationship Id="rId2" Type="http://schemas.openxmlformats.org/officeDocument/2006/relationships/hyperlink" Target="http://www.youtube.com/watch?v=xhr26ia4k38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619250" y="521236"/>
            <a:ext cx="4968875" cy="1323439"/>
          </a:xfrm>
        </p:spPr>
        <p:txBody>
          <a:bodyPr/>
          <a:lstStyle/>
          <a:p>
            <a:pPr eaLnBrk="1" hangingPunct="1"/>
            <a:r>
              <a:rPr lang="pt-BR" sz="2000" dirty="0" smtClean="0">
                <a:latin typeface="Arial" charset="0"/>
              </a:rPr>
              <a:t>Univ. Tecnológica Federal do Paraná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Campus Medianeira</a:t>
            </a:r>
            <a:br>
              <a:rPr lang="pt-BR" sz="2000" dirty="0" smtClean="0">
                <a:latin typeface="Arial" charset="0"/>
              </a:rPr>
            </a:br>
            <a:r>
              <a:rPr lang="pt-BR" sz="2000" dirty="0" smtClean="0">
                <a:latin typeface="Arial" charset="0"/>
              </a:rPr>
              <a:t>Disciplina: Estrut. Dados, Pesquisa e Ordenação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685800" y="5445224"/>
            <a:ext cx="7772400" cy="808037"/>
          </a:xfrm>
        </p:spPr>
        <p:txBody>
          <a:bodyPr/>
          <a:lstStyle/>
          <a:p>
            <a:pPr eaLnBrk="1" hangingPunct="1"/>
            <a:r>
              <a:rPr lang="pt-BR" sz="2400" dirty="0" smtClean="0">
                <a:latin typeface="Arial" charset="0"/>
              </a:rPr>
              <a:t>Prof</a:t>
            </a:r>
            <a:r>
              <a:rPr lang="pt-BR" sz="2400" dirty="0" smtClean="0">
                <a:latin typeface="Arial" charset="0"/>
              </a:rPr>
              <a:t>. Pedro Luiz de Paula </a:t>
            </a:r>
            <a:r>
              <a:rPr lang="pt-BR" sz="2400" dirty="0" smtClean="0">
                <a:latin typeface="Arial" charset="0"/>
              </a:rPr>
              <a:t>Filho</a:t>
            </a:r>
          </a:p>
        </p:txBody>
      </p:sp>
      <p:sp>
        <p:nvSpPr>
          <p:cNvPr id="3076" name="Text Box 4"/>
          <p:cNvSpPr txBox="1">
            <a:spLocks noChangeArrowheads="1"/>
          </p:cNvSpPr>
          <p:nvPr/>
        </p:nvSpPr>
        <p:spPr bwMode="auto">
          <a:xfrm>
            <a:off x="914400" y="2420888"/>
            <a:ext cx="7315200" cy="2169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MÉTODOS DE</a:t>
            </a:r>
          </a:p>
          <a:p>
            <a:pPr algn="ctr">
              <a:spcBef>
                <a:spcPts val="600"/>
              </a:spcBef>
            </a:pPr>
            <a:r>
              <a:rPr lang="en-US" sz="3200" b="1" dirty="0" smtClean="0">
                <a:solidFill>
                  <a:schemeClr val="hlink"/>
                </a:solidFill>
                <a:latin typeface="+mj-lt"/>
              </a:rPr>
              <a:t>ORDENAÇÃO DE DADOS</a:t>
            </a:r>
          </a:p>
          <a:p>
            <a:pPr algn="ctr">
              <a:spcBef>
                <a:spcPts val="600"/>
              </a:spcBef>
            </a:pPr>
            <a:endParaRPr lang="en-US" sz="3200" b="1" dirty="0" smtClean="0">
              <a:solidFill>
                <a:schemeClr val="hlink"/>
              </a:solidFill>
              <a:latin typeface="+mj-lt"/>
            </a:endParaRPr>
          </a:p>
          <a:p>
            <a:pPr algn="ctr">
              <a:spcBef>
                <a:spcPts val="600"/>
              </a:spcBef>
            </a:pPr>
            <a:r>
              <a:rPr lang="en-US" b="1" dirty="0" smtClean="0">
                <a:solidFill>
                  <a:schemeClr val="hlink"/>
                </a:solidFill>
                <a:latin typeface="+mj-lt"/>
              </a:rPr>
              <a:t>Parte </a:t>
            </a:r>
            <a:r>
              <a:rPr lang="en-US" b="1" dirty="0" smtClean="0">
                <a:solidFill>
                  <a:schemeClr val="hlink"/>
                </a:solidFill>
                <a:latin typeface="+mj-lt"/>
              </a:rPr>
              <a:t>5 </a:t>
            </a:r>
            <a:r>
              <a:rPr lang="en-US" b="1" dirty="0" smtClean="0">
                <a:solidFill>
                  <a:schemeClr val="hlink"/>
                </a:solidFill>
                <a:latin typeface="+mj-lt"/>
              </a:rPr>
              <a:t>– </a:t>
            </a:r>
            <a:r>
              <a:rPr lang="en-US" b="1" dirty="0" smtClean="0">
                <a:solidFill>
                  <a:schemeClr val="hlink"/>
                </a:solidFill>
                <a:latin typeface="+mj-lt"/>
              </a:rPr>
              <a:t>RADIX SORT</a:t>
            </a:r>
            <a:endParaRPr lang="en-US" b="1" dirty="0">
              <a:solidFill>
                <a:schemeClr val="hlink"/>
              </a:solidFill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smtClean="0"/>
              <a:t>Ordenação por tempo linear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Nos algoritmos </a:t>
            </a:r>
            <a:r>
              <a:rPr lang="pt-BR" dirty="0" smtClean="0"/>
              <a:t>deste tipo não </a:t>
            </a:r>
            <a:r>
              <a:rPr lang="pt-BR" dirty="0"/>
              <a:t>existe comparação </a:t>
            </a:r>
            <a:r>
              <a:rPr lang="pt-BR" dirty="0" smtClean="0"/>
              <a:t>entre chaves</a:t>
            </a:r>
            <a:r>
              <a:rPr lang="pt-BR" dirty="0"/>
              <a:t>.</a:t>
            </a:r>
          </a:p>
          <a:p>
            <a:r>
              <a:rPr lang="pt-BR" dirty="0" smtClean="0"/>
              <a:t>Eles </a:t>
            </a:r>
            <a:r>
              <a:rPr lang="pt-BR" dirty="0"/>
              <a:t>têm complexidade de tempo linear na prática.</a:t>
            </a:r>
          </a:p>
          <a:p>
            <a:r>
              <a:rPr lang="pt-BR" dirty="0" smtClean="0"/>
              <a:t>Necessitam </a:t>
            </a:r>
            <a:r>
              <a:rPr lang="pt-BR" dirty="0"/>
              <a:t>manter uma cópia em memória dos itens a </a:t>
            </a:r>
            <a:r>
              <a:rPr lang="pt-BR" dirty="0" smtClean="0"/>
              <a:t>serem ordenados </a:t>
            </a:r>
            <a:r>
              <a:rPr lang="pt-BR" dirty="0"/>
              <a:t>e uma área temporária de trabalho</a:t>
            </a:r>
            <a:r>
              <a:rPr lang="pt-BR" dirty="0" smtClean="0"/>
              <a:t>.</a:t>
            </a:r>
          </a:p>
          <a:p>
            <a:r>
              <a:rPr lang="pt-BR" dirty="0" smtClean="0"/>
              <a:t>Entre eles destaca-se o </a:t>
            </a:r>
            <a:r>
              <a:rPr lang="pt-BR" dirty="0" err="1" smtClean="0"/>
              <a:t>Radix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557639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err="1" smtClean="0"/>
              <a:t>Radix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sz="2400" b="0" dirty="0"/>
              <a:t>Utiliza o princípio da distribuição das antigas </a:t>
            </a:r>
            <a:r>
              <a:rPr lang="pt-BR" sz="2400" b="0" dirty="0" err="1"/>
              <a:t>classiﬁcadoras</a:t>
            </a:r>
            <a:r>
              <a:rPr lang="pt-BR" sz="2400" b="0" dirty="0"/>
              <a:t> </a:t>
            </a:r>
            <a:r>
              <a:rPr lang="pt-BR" sz="2400" b="0" dirty="0" smtClean="0"/>
              <a:t>de cartões </a:t>
            </a:r>
            <a:r>
              <a:rPr lang="pt-BR" sz="2400" b="0" dirty="0"/>
              <a:t>perfurados.</a:t>
            </a:r>
          </a:p>
          <a:p>
            <a:r>
              <a:rPr lang="pt-BR" sz="2400" b="0" dirty="0" smtClean="0"/>
              <a:t>Os </a:t>
            </a:r>
            <a:r>
              <a:rPr lang="pt-BR" sz="2400" b="0" dirty="0"/>
              <a:t>cartões eram organizados em 80 colunas e cada coluna </a:t>
            </a:r>
            <a:r>
              <a:rPr lang="pt-BR" sz="2400" b="0" dirty="0" smtClean="0"/>
              <a:t>permitia uma </a:t>
            </a:r>
            <a:r>
              <a:rPr lang="pt-BR" sz="2400" b="0" dirty="0"/>
              <a:t>perfuração em 1 de 12 lugares.</a:t>
            </a:r>
          </a:p>
          <a:p>
            <a:r>
              <a:rPr lang="pt-BR" sz="2400" b="0" dirty="0" smtClean="0"/>
              <a:t>Para Nos. inteiros </a:t>
            </a:r>
            <a:r>
              <a:rPr lang="pt-BR" sz="2400" b="0" dirty="0"/>
              <a:t>positivos, apenas 10 posições da coluna </a:t>
            </a:r>
            <a:r>
              <a:rPr lang="pt-BR" sz="2400" b="0" dirty="0" smtClean="0"/>
              <a:t>eram usadas </a:t>
            </a:r>
            <a:r>
              <a:rPr lang="pt-BR" sz="2400" b="0" dirty="0"/>
              <a:t>para os valores entre 0 e 9.</a:t>
            </a:r>
          </a:p>
          <a:p>
            <a:r>
              <a:rPr lang="pt-BR" sz="2400" b="0" dirty="0" smtClean="0"/>
              <a:t>Ela examinava </a:t>
            </a:r>
            <a:r>
              <a:rPr lang="pt-BR" sz="2400" b="0" dirty="0"/>
              <a:t>uma coluna de cada cartão e </a:t>
            </a:r>
            <a:r>
              <a:rPr lang="pt-BR" sz="2400" b="0" dirty="0" err="1" smtClean="0"/>
              <a:t>distribuia</a:t>
            </a:r>
            <a:r>
              <a:rPr lang="pt-BR" sz="2400" b="0" dirty="0" smtClean="0"/>
              <a:t> mecanicamente </a:t>
            </a:r>
            <a:r>
              <a:rPr lang="pt-BR" sz="2400" b="0" dirty="0"/>
              <a:t>o cartão em um dos 12 escaninhos, dependendo </a:t>
            </a:r>
            <a:r>
              <a:rPr lang="pt-BR" sz="2400" b="0" dirty="0" smtClean="0"/>
              <a:t>do lugar </a:t>
            </a:r>
            <a:r>
              <a:rPr lang="pt-BR" sz="2400" b="0" dirty="0"/>
              <a:t>onde fora </a:t>
            </a:r>
            <a:r>
              <a:rPr lang="pt-BR" sz="2400" b="0" dirty="0" smtClean="0"/>
              <a:t>perfurado. Um </a:t>
            </a:r>
            <a:r>
              <a:rPr lang="pt-BR" sz="2400" b="0" dirty="0"/>
              <a:t>operador então recolhia os 12 conjuntos de cartões na </a:t>
            </a:r>
            <a:r>
              <a:rPr lang="pt-BR" sz="2400" b="0" dirty="0" smtClean="0"/>
              <a:t>ordem desejada</a:t>
            </a:r>
            <a:r>
              <a:rPr lang="pt-BR" sz="2400" b="0" dirty="0"/>
              <a:t>, ascendente ou descendente.</a:t>
            </a:r>
          </a:p>
        </p:txBody>
      </p:sp>
    </p:spTree>
    <p:extLst>
      <p:ext uri="{BB962C8B-B14F-4D97-AF65-F5344CB8AC3E}">
        <p14:creationId xmlns:p14="http://schemas.microsoft.com/office/powerpoint/2010/main" val="22467794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err="1" smtClean="0"/>
              <a:t>Radix</a:t>
            </a:r>
            <a:r>
              <a:rPr lang="pt-BR" dirty="0" smtClean="0"/>
              <a:t> </a:t>
            </a:r>
            <a:r>
              <a:rPr lang="pt-BR" dirty="0" err="1" smtClean="0"/>
              <a:t>Sort</a:t>
            </a:r>
            <a:endParaRPr lang="pt-BR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 err="1" smtClean="0"/>
              <a:t>Idéia</a:t>
            </a:r>
            <a:endParaRPr lang="pt-BR" dirty="0" smtClean="0"/>
          </a:p>
          <a:p>
            <a:pPr lvl="1"/>
            <a:r>
              <a:rPr lang="pt-BR" dirty="0"/>
              <a:t>Ordenar um vetor A contendo inteiros de no máximo d </a:t>
            </a:r>
            <a:r>
              <a:rPr lang="pt-BR" dirty="0" smtClean="0"/>
              <a:t>dígitos!</a:t>
            </a:r>
          </a:p>
          <a:p>
            <a:pPr lvl="1"/>
            <a:r>
              <a:rPr lang="pt-BR" dirty="0" smtClean="0"/>
              <a:t>Considera </a:t>
            </a:r>
            <a:r>
              <a:rPr lang="pt-BR" dirty="0"/>
              <a:t>o dígito menos </a:t>
            </a:r>
            <a:r>
              <a:rPr lang="pt-BR" dirty="0" err="1"/>
              <a:t>signiﬁcativo</a:t>
            </a:r>
            <a:r>
              <a:rPr lang="pt-BR" dirty="0"/>
              <a:t> primeiro e ordena os itens para aquele dígito.</a:t>
            </a:r>
          </a:p>
          <a:p>
            <a:pPr lvl="1"/>
            <a:r>
              <a:rPr lang="pt-BR" dirty="0"/>
              <a:t>Depois repete o processo para o segundo dígito menos </a:t>
            </a:r>
            <a:r>
              <a:rPr lang="pt-BR" dirty="0" err="1"/>
              <a:t>signiﬁcativo</a:t>
            </a:r>
            <a:r>
              <a:rPr lang="pt-BR" dirty="0"/>
              <a:t>, e assim sucessivamente.</a:t>
            </a:r>
          </a:p>
          <a:p>
            <a:pPr marL="0" indent="0">
              <a:buNone/>
            </a:pPr>
            <a:r>
              <a:rPr lang="pt-BR" dirty="0" err="1" smtClean="0"/>
              <a:t>RadixSort</a:t>
            </a:r>
            <a:r>
              <a:rPr lang="pt-BR" dirty="0" smtClean="0"/>
              <a:t>(</a:t>
            </a:r>
            <a:r>
              <a:rPr lang="pt-BR" dirty="0" err="1" smtClean="0"/>
              <a:t>A,d</a:t>
            </a:r>
            <a:r>
              <a:rPr lang="pt-BR" dirty="0" smtClean="0"/>
              <a:t>)</a:t>
            </a:r>
          </a:p>
          <a:p>
            <a:pPr marL="0" indent="0">
              <a:buNone/>
            </a:pPr>
            <a:r>
              <a:rPr lang="pt-BR" dirty="0"/>
              <a:t> </a:t>
            </a:r>
            <a:r>
              <a:rPr lang="pt-BR" dirty="0" smtClean="0"/>
              <a:t>   Para i := 1 até d faça</a:t>
            </a:r>
          </a:p>
          <a:p>
            <a:pPr marL="457200" lvl="1" indent="0">
              <a:buNone/>
            </a:pPr>
            <a:r>
              <a:rPr lang="pt-BR" dirty="0" smtClean="0"/>
              <a:t>	ordene os elementos de A pelo i-</a:t>
            </a:r>
            <a:r>
              <a:rPr lang="pt-BR" dirty="0" err="1" smtClean="0"/>
              <a:t>ésimo</a:t>
            </a:r>
            <a:r>
              <a:rPr lang="pt-BR" dirty="0" smtClean="0"/>
              <a:t> dígito</a:t>
            </a:r>
          </a:p>
        </p:txBody>
      </p:sp>
    </p:spTree>
    <p:extLst>
      <p:ext uri="{BB962C8B-B14F-4D97-AF65-F5344CB8AC3E}">
        <p14:creationId xmlns:p14="http://schemas.microsoft.com/office/powerpoint/2010/main" val="23586791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304800" y="396300"/>
            <a:ext cx="8534400" cy="584775"/>
          </a:xfrm>
        </p:spPr>
        <p:txBody>
          <a:bodyPr/>
          <a:lstStyle/>
          <a:p>
            <a:r>
              <a:rPr lang="pt-BR" dirty="0" smtClean="0"/>
              <a:t>Exemplo</a:t>
            </a:r>
            <a:endParaRPr lang="pt-BR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97102688"/>
              </p:ext>
            </p:extLst>
          </p:nvPr>
        </p:nvGraphicFramePr>
        <p:xfrm>
          <a:off x="323528" y="1541019"/>
          <a:ext cx="815752" cy="469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329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457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657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839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436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720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355</a:t>
                      </a:r>
                      <a:endParaRPr lang="pt-BR" b="1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5" name="Tabela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49153105"/>
              </p:ext>
            </p:extLst>
          </p:nvPr>
        </p:nvGraphicFramePr>
        <p:xfrm>
          <a:off x="2411760" y="1541019"/>
          <a:ext cx="815752" cy="469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72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35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43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1" u="sng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45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65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32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83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6" name="Tabela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0546151"/>
              </p:ext>
            </p:extLst>
          </p:nvPr>
        </p:nvGraphicFramePr>
        <p:xfrm>
          <a:off x="4572000" y="1525253"/>
          <a:ext cx="815752" cy="469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2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pt-BR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5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graphicFrame>
        <p:nvGraphicFramePr>
          <p:cNvPr id="7" name="Tabela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66376258"/>
              </p:ext>
            </p:extLst>
          </p:nvPr>
        </p:nvGraphicFramePr>
        <p:xfrm>
          <a:off x="6996608" y="1541019"/>
          <a:ext cx="815752" cy="46962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5752"/>
              </a:tblGrid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29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3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55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algn="ctr"/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36</a:t>
                      </a:r>
                      <a:endParaRPr lang="pt-BR" b="1" u="none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4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6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57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7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20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670899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b="1" u="sng" dirty="0" smtClean="0">
                          <a:solidFill>
                            <a:schemeClr val="tx1"/>
                          </a:solidFill>
                        </a:rPr>
                        <a:t>8</a:t>
                      </a:r>
                      <a:r>
                        <a:rPr lang="pt-BR" b="1" u="none" dirty="0" smtClean="0">
                          <a:solidFill>
                            <a:schemeClr val="tx1"/>
                          </a:solidFill>
                        </a:rPr>
                        <a:t>39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  <p:sp>
        <p:nvSpPr>
          <p:cNvPr id="8" name="Seta para a direita 7"/>
          <p:cNvSpPr/>
          <p:nvPr/>
        </p:nvSpPr>
        <p:spPr bwMode="auto">
          <a:xfrm>
            <a:off x="1475656" y="3501008"/>
            <a:ext cx="489204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9" name="Seta para a direita 8"/>
          <p:cNvSpPr/>
          <p:nvPr/>
        </p:nvSpPr>
        <p:spPr bwMode="auto">
          <a:xfrm>
            <a:off x="3722756" y="3501008"/>
            <a:ext cx="489204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p:sp>
        <p:nvSpPr>
          <p:cNvPr id="10" name="Seta para a direita 9"/>
          <p:cNvSpPr/>
          <p:nvPr/>
        </p:nvSpPr>
        <p:spPr bwMode="auto">
          <a:xfrm>
            <a:off x="6027012" y="3501008"/>
            <a:ext cx="489204" cy="484632"/>
          </a:xfrm>
          <a:prstGeom prst="rightArrow">
            <a:avLst/>
          </a:prstGeom>
          <a:solidFill>
            <a:srgbClr val="FFC000"/>
          </a:solidFill>
          <a:ln w="9525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txBody>
          <a:bodyPr vert="horz" wrap="non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pt-BR" sz="2400" b="0" i="0" u="none" strike="noStrike" cap="none" normalizeH="0" baseline="0" smtClean="0">
              <a:ln>
                <a:noFill/>
              </a:ln>
              <a:solidFill>
                <a:schemeClr val="tx1"/>
              </a:solidFill>
              <a:effectLst/>
              <a:latin typeface="Verdana" pitchFamily="34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" name="CaixaDeTexto 11"/>
              <p:cNvSpPr txBox="1"/>
              <p:nvPr/>
            </p:nvSpPr>
            <p:spPr>
              <a:xfrm>
                <a:off x="1201754" y="4077072"/>
                <a:ext cx="1132040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%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𝟏𝟎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𝟏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2" name="CaixaDeTexto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01754" y="4077072"/>
                <a:ext cx="1132040" cy="783804"/>
              </a:xfrm>
              <a:prstGeom prst="rect">
                <a:avLst/>
              </a:prstGeom>
              <a:blipFill rotWithShape="1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aixaDeTexto 12"/>
              <p:cNvSpPr txBox="1"/>
              <p:nvPr/>
            </p:nvSpPr>
            <p:spPr>
              <a:xfrm>
                <a:off x="3275856" y="4085356"/>
                <a:ext cx="1316386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%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𝟏𝟎𝟎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𝟏𝟎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3" name="CaixaDeTexto 1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75856" y="4085356"/>
                <a:ext cx="1316386" cy="783804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aixaDeTexto 13"/>
              <p:cNvSpPr txBox="1"/>
              <p:nvPr/>
            </p:nvSpPr>
            <p:spPr>
              <a:xfrm>
                <a:off x="5456184" y="4077072"/>
                <a:ext cx="1500732" cy="78380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pt-BR" b="1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pt-BR" b="1" i="1" smtClean="0">
                              <a:latin typeface="Cambria Math"/>
                            </a:rPr>
                            <m:t>𝒏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%</m:t>
                          </m:r>
                          <m:r>
                            <a:rPr lang="pt-BR" b="1" i="1" smtClean="0">
                              <a:latin typeface="Cambria Math"/>
                            </a:rPr>
                            <m:t>𝟏𝟎𝟎𝟎</m:t>
                          </m:r>
                        </m:num>
                        <m:den>
                          <m:r>
                            <a:rPr lang="pt-BR" b="1" i="1" smtClean="0">
                              <a:latin typeface="Cambria Math"/>
                            </a:rPr>
                            <m:t>𝟏𝟎𝟎</m:t>
                          </m:r>
                        </m:den>
                      </m:f>
                    </m:oMath>
                  </m:oMathPara>
                </a14:m>
                <a:endParaRPr lang="pt-BR" b="1" dirty="0"/>
              </a:p>
            </p:txBody>
          </p:sp>
        </mc:Choice>
        <mc:Fallback>
          <p:sp>
            <p:nvSpPr>
              <p:cNvPr id="14" name="CaixaDeTexto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56184" y="4077072"/>
                <a:ext cx="1500732" cy="783804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aixaDeTexto 14"/>
          <p:cNvSpPr txBox="1"/>
          <p:nvPr/>
        </p:nvSpPr>
        <p:spPr>
          <a:xfrm>
            <a:off x="7271396" y="6309320"/>
            <a:ext cx="1693092" cy="461665"/>
          </a:xfrm>
          <a:prstGeom prst="rect">
            <a:avLst/>
          </a:prstGeom>
          <a:solidFill>
            <a:srgbClr val="FFC000"/>
          </a:solidFill>
        </p:spPr>
        <p:txBody>
          <a:bodyPr wrap="none" rtlCol="0">
            <a:spAutoFit/>
          </a:bodyPr>
          <a:lstStyle/>
          <a:p>
            <a:r>
              <a:rPr lang="pt-BR" dirty="0" smtClean="0"/>
              <a:t>Ordenado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987318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2" grpId="0"/>
      <p:bldP spid="13" grpId="0"/>
      <p:bldP spid="14" grpId="0"/>
      <p:bldP spid="15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Retângulo 4"/>
          <p:cNvSpPr/>
          <p:nvPr/>
        </p:nvSpPr>
        <p:spPr>
          <a:xfrm>
            <a:off x="153555" y="1124744"/>
            <a:ext cx="8738925" cy="5632311"/>
          </a:xfrm>
          <a:prstGeom prst="rect">
            <a:avLst/>
          </a:prstGeom>
          <a:solidFill>
            <a:schemeClr val="bg1">
              <a:lumMod val="90000"/>
            </a:schemeClr>
          </a:solidFill>
        </p:spPr>
        <p:txBody>
          <a:bodyPr wrap="square">
            <a:spAutoFit/>
          </a:bodyPr>
          <a:lstStyle/>
          <a:p>
            <a:r>
              <a:rPr lang="pt-BR" dirty="0" err="1"/>
              <a:t>void</a:t>
            </a:r>
            <a:r>
              <a:rPr lang="pt-BR" dirty="0"/>
              <a:t> </a:t>
            </a:r>
            <a:r>
              <a:rPr lang="pt-BR" dirty="0" err="1"/>
              <a:t>radixSort</a:t>
            </a:r>
            <a:r>
              <a:rPr lang="pt-BR" dirty="0"/>
              <a:t>(</a:t>
            </a:r>
            <a:r>
              <a:rPr lang="pt-BR" dirty="0" err="1"/>
              <a:t>int</a:t>
            </a:r>
            <a:r>
              <a:rPr lang="pt-BR" dirty="0"/>
              <a:t> A[],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size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    </a:t>
            </a:r>
            <a:r>
              <a:rPr lang="pt-BR" dirty="0" err="1"/>
              <a:t>int</a:t>
            </a:r>
            <a:r>
              <a:rPr lang="pt-BR" dirty="0"/>
              <a:t> base = 10, r;</a:t>
            </a:r>
          </a:p>
          <a:p>
            <a:r>
              <a:rPr lang="pt-BR" dirty="0" smtClean="0"/>
              <a:t>    </a:t>
            </a:r>
            <a:r>
              <a:rPr lang="pt-BR" dirty="0" err="1"/>
              <a:t>int</a:t>
            </a:r>
            <a:r>
              <a:rPr lang="pt-BR" dirty="0"/>
              <a:t> </a:t>
            </a:r>
            <a:r>
              <a:rPr lang="pt-BR" dirty="0" err="1"/>
              <a:t>digit</a:t>
            </a:r>
            <a:r>
              <a:rPr lang="pt-BR" dirty="0"/>
              <a:t> = 3; </a:t>
            </a:r>
            <a:endParaRPr lang="pt-BR" dirty="0" smtClean="0"/>
          </a:p>
          <a:p>
            <a:r>
              <a:rPr lang="pt-BR" dirty="0" smtClean="0"/>
              <a:t>    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*B = new </a:t>
            </a:r>
            <a:r>
              <a:rPr lang="pt-BR" dirty="0" err="1"/>
              <a:t>int</a:t>
            </a:r>
            <a:r>
              <a:rPr lang="pt-BR" dirty="0"/>
              <a:t>[</a:t>
            </a:r>
            <a:r>
              <a:rPr lang="pt-BR" dirty="0" err="1"/>
              <a:t>size</a:t>
            </a:r>
            <a:r>
              <a:rPr lang="pt-BR" dirty="0" smtClean="0"/>
              <a:t>], </a:t>
            </a:r>
            <a:r>
              <a:rPr lang="pt-BR" dirty="0"/>
              <a:t>*C = new </a:t>
            </a:r>
            <a:r>
              <a:rPr lang="pt-BR" dirty="0" err="1"/>
              <a:t>int</a:t>
            </a:r>
            <a:r>
              <a:rPr lang="pt-BR" dirty="0"/>
              <a:t>[base];</a:t>
            </a:r>
          </a:p>
          <a:p>
            <a:r>
              <a:rPr lang="pt-BR" dirty="0" smtClean="0"/>
              <a:t>    </a:t>
            </a:r>
            <a:r>
              <a:rPr lang="pt-BR" dirty="0"/>
              <a:t>for(</a:t>
            </a:r>
            <a:r>
              <a:rPr lang="pt-BR" dirty="0" err="1"/>
              <a:t>int</a:t>
            </a:r>
            <a:r>
              <a:rPr lang="pt-BR" dirty="0"/>
              <a:t> m = 0; m &lt; </a:t>
            </a:r>
            <a:r>
              <a:rPr lang="pt-BR" dirty="0" err="1"/>
              <a:t>digit</a:t>
            </a:r>
            <a:r>
              <a:rPr lang="pt-BR" dirty="0"/>
              <a:t>; m</a:t>
            </a:r>
            <a:r>
              <a:rPr lang="pt-BR" dirty="0" smtClean="0"/>
              <a:t>++)</a:t>
            </a:r>
            <a:endParaRPr lang="pt-BR" dirty="0"/>
          </a:p>
          <a:p>
            <a:r>
              <a:rPr lang="pt-BR" dirty="0" smtClean="0"/>
              <a:t>         for(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i = 0; i &lt; base; ++i</a:t>
            </a:r>
            <a:r>
              <a:rPr lang="pt-BR" dirty="0" smtClean="0"/>
              <a:t>) C[i</a:t>
            </a:r>
            <a:r>
              <a:rPr lang="pt-BR" dirty="0"/>
              <a:t>] = 0;</a:t>
            </a:r>
          </a:p>
          <a:p>
            <a:r>
              <a:rPr lang="pt-BR" dirty="0" smtClean="0"/>
              <a:t>         for(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j = 0; j &lt; </a:t>
            </a:r>
            <a:r>
              <a:rPr lang="pt-BR" dirty="0" err="1"/>
              <a:t>size</a:t>
            </a:r>
            <a:r>
              <a:rPr lang="pt-BR" dirty="0"/>
              <a:t>; ++j){</a:t>
            </a:r>
          </a:p>
          <a:p>
            <a:r>
              <a:rPr lang="pt-BR" dirty="0" smtClean="0"/>
              <a:t>                  </a:t>
            </a:r>
            <a:r>
              <a:rPr lang="pt-BR" dirty="0"/>
              <a:t>r = (A[j] / (</a:t>
            </a:r>
            <a:r>
              <a:rPr lang="pt-BR" dirty="0" err="1"/>
              <a:t>int</a:t>
            </a:r>
            <a:r>
              <a:rPr lang="pt-BR" dirty="0"/>
              <a:t>)(</a:t>
            </a:r>
            <a:r>
              <a:rPr lang="pt-BR" dirty="0" err="1"/>
              <a:t>pow</a:t>
            </a:r>
            <a:r>
              <a:rPr lang="pt-BR" dirty="0"/>
              <a:t>(10.0,m))) % base;</a:t>
            </a:r>
          </a:p>
          <a:p>
            <a:r>
              <a:rPr lang="pt-BR" dirty="0"/>
              <a:t>  </a:t>
            </a:r>
            <a:r>
              <a:rPr lang="pt-BR" dirty="0" smtClean="0"/>
              <a:t>                ++</a:t>
            </a:r>
            <a:r>
              <a:rPr lang="pt-BR" dirty="0"/>
              <a:t>C[r];</a:t>
            </a:r>
          </a:p>
          <a:p>
            <a:r>
              <a:rPr lang="pt-BR" dirty="0" smtClean="0"/>
              <a:t>         for(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i = 1; i &lt; base; ++i</a:t>
            </a:r>
            <a:r>
              <a:rPr lang="pt-BR" dirty="0" smtClean="0"/>
              <a:t>) C[i</a:t>
            </a:r>
            <a:r>
              <a:rPr lang="pt-BR" dirty="0"/>
              <a:t>] += C[i-1];</a:t>
            </a:r>
          </a:p>
          <a:p>
            <a:r>
              <a:rPr lang="pt-BR" dirty="0"/>
              <a:t>         </a:t>
            </a:r>
            <a:r>
              <a:rPr lang="pt-BR" dirty="0" smtClean="0"/>
              <a:t>for(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j = size-1; j &gt;= 0; --j</a:t>
            </a:r>
            <a:r>
              <a:rPr lang="pt-BR" dirty="0" smtClean="0"/>
              <a:t>)</a:t>
            </a:r>
            <a:endParaRPr lang="pt-BR" dirty="0"/>
          </a:p>
          <a:p>
            <a:r>
              <a:rPr lang="pt-BR" dirty="0" smtClean="0"/>
              <a:t>                 </a:t>
            </a:r>
            <a:r>
              <a:rPr lang="pt-BR" dirty="0"/>
              <a:t>r = (A[j] / (</a:t>
            </a:r>
            <a:r>
              <a:rPr lang="pt-BR" dirty="0" err="1"/>
              <a:t>int</a:t>
            </a:r>
            <a:r>
              <a:rPr lang="pt-BR" dirty="0"/>
              <a:t>)(</a:t>
            </a:r>
            <a:r>
              <a:rPr lang="pt-BR" dirty="0" err="1"/>
              <a:t>pow</a:t>
            </a:r>
            <a:r>
              <a:rPr lang="pt-BR" dirty="0"/>
              <a:t>(10.0,m))) % base;</a:t>
            </a:r>
          </a:p>
          <a:p>
            <a:r>
              <a:rPr lang="pt-BR" dirty="0"/>
              <a:t>   </a:t>
            </a:r>
            <a:r>
              <a:rPr lang="pt-BR" dirty="0" smtClean="0"/>
              <a:t>              </a:t>
            </a:r>
            <a:r>
              <a:rPr lang="pt-BR" dirty="0" err="1"/>
              <a:t>int</a:t>
            </a:r>
            <a:r>
              <a:rPr lang="pt-BR" dirty="0"/>
              <a:t> i = --C[r];</a:t>
            </a:r>
          </a:p>
          <a:p>
            <a:r>
              <a:rPr lang="pt-BR" dirty="0"/>
              <a:t>      </a:t>
            </a:r>
            <a:r>
              <a:rPr lang="pt-BR" dirty="0" smtClean="0"/>
              <a:t>           </a:t>
            </a:r>
            <a:r>
              <a:rPr lang="pt-BR" dirty="0"/>
              <a:t>B[i] = A[j];</a:t>
            </a:r>
          </a:p>
          <a:p>
            <a:r>
              <a:rPr lang="pt-BR" dirty="0" smtClean="0"/>
              <a:t>         for(</a:t>
            </a:r>
            <a:r>
              <a:rPr lang="pt-BR" dirty="0" err="1" smtClean="0"/>
              <a:t>int</a:t>
            </a:r>
            <a:r>
              <a:rPr lang="pt-BR" dirty="0" smtClean="0"/>
              <a:t> </a:t>
            </a:r>
            <a:r>
              <a:rPr lang="pt-BR" dirty="0"/>
              <a:t>j = 0; j &lt; </a:t>
            </a:r>
            <a:r>
              <a:rPr lang="pt-BR" dirty="0" err="1"/>
              <a:t>size</a:t>
            </a:r>
            <a:r>
              <a:rPr lang="pt-BR" dirty="0"/>
              <a:t>; ++j</a:t>
            </a:r>
            <a:r>
              <a:rPr lang="pt-BR" dirty="0" smtClean="0"/>
              <a:t>)   A[j</a:t>
            </a:r>
            <a:r>
              <a:rPr lang="pt-BR" dirty="0"/>
              <a:t>] = B[j</a:t>
            </a:r>
            <a:r>
              <a:rPr lang="pt-BR" dirty="0" smtClean="0"/>
              <a:t>];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3205590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ANIMAÇÃO DO </a:t>
            </a:r>
            <a:r>
              <a:rPr lang="pt-BR" dirty="0" smtClean="0"/>
              <a:t>RADIX SORT</a:t>
            </a:r>
            <a:endParaRPr lang="pt-BR" dirty="0" smtClean="0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268983"/>
            <a:ext cx="8497888" cy="5184353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pt-BR" dirty="0" smtClean="0"/>
              <a:t>Passo a passo</a:t>
            </a:r>
          </a:p>
          <a:p>
            <a:pPr lvl="1">
              <a:lnSpc>
                <a:spcPct val="90000"/>
              </a:lnSpc>
            </a:pPr>
            <a:r>
              <a:rPr lang="pt-BR" sz="2800" dirty="0">
                <a:hlinkClick r:id="rId2"/>
              </a:rPr>
              <a:t>http://</a:t>
            </a:r>
            <a:r>
              <a:rPr lang="pt-BR" sz="2800" dirty="0" smtClean="0">
                <a:hlinkClick r:id="rId2"/>
              </a:rPr>
              <a:t>www.youtube.com/watch?v=xhr26ia4k38</a:t>
            </a:r>
            <a:endParaRPr lang="pt-BR" sz="2800" dirty="0" smtClean="0"/>
          </a:p>
          <a:p>
            <a:pPr>
              <a:lnSpc>
                <a:spcPct val="90000"/>
              </a:lnSpc>
            </a:pPr>
            <a:r>
              <a:rPr lang="pt-BR" dirty="0" smtClean="0"/>
              <a:t>Caixas de ovo</a:t>
            </a:r>
          </a:p>
          <a:p>
            <a:pPr lvl="1">
              <a:lnSpc>
                <a:spcPct val="90000"/>
              </a:lnSpc>
            </a:pPr>
            <a:r>
              <a:rPr lang="pt-BR" sz="2800" dirty="0">
                <a:hlinkClick r:id="rId3"/>
              </a:rPr>
              <a:t>http://</a:t>
            </a:r>
            <a:r>
              <a:rPr lang="pt-BR" sz="2800" dirty="0" smtClean="0">
                <a:hlinkClick r:id="rId3"/>
              </a:rPr>
              <a:t>www.youtube.com/watch?v=50_TCQGjNJc</a:t>
            </a:r>
            <a:endParaRPr lang="pt-BR" sz="2800" dirty="0" smtClean="0"/>
          </a:p>
          <a:p>
            <a:pPr>
              <a:lnSpc>
                <a:spcPct val="90000"/>
              </a:lnSpc>
            </a:pPr>
            <a:endParaRPr lang="pt-BR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>
          <a:xfrm>
            <a:off x="304800" y="539969"/>
            <a:ext cx="8534400" cy="584775"/>
          </a:xfrm>
        </p:spPr>
        <p:txBody>
          <a:bodyPr/>
          <a:lstStyle/>
          <a:p>
            <a:pPr eaLnBrk="1" hangingPunct="1"/>
            <a:r>
              <a:rPr lang="pt-BR" dirty="0" smtClean="0"/>
              <a:t>EXERCÍCIO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23850" y="1196975"/>
            <a:ext cx="8497888" cy="5184353"/>
          </a:xfrm>
        </p:spPr>
        <p:txBody>
          <a:bodyPr/>
          <a:lstStyle/>
          <a:p>
            <a:r>
              <a:rPr lang="pt-BR" sz="2400" b="0" dirty="0" smtClean="0"/>
              <a:t>1) Implemente e teste o </a:t>
            </a:r>
            <a:r>
              <a:rPr lang="pt-BR" sz="2400" b="0" dirty="0" err="1" smtClean="0"/>
              <a:t>Radix</a:t>
            </a:r>
            <a:r>
              <a:rPr lang="pt-BR" sz="2400" b="0" dirty="0" smtClean="0"/>
              <a:t> </a:t>
            </a:r>
            <a:r>
              <a:rPr lang="pt-BR" sz="2400" b="0" dirty="0" err="1" smtClean="0"/>
              <a:t>Sort</a:t>
            </a:r>
            <a:r>
              <a:rPr lang="pt-BR" sz="2400" b="0" dirty="0" smtClean="0"/>
              <a:t> </a:t>
            </a:r>
            <a:r>
              <a:rPr lang="pt-BR" sz="2400" b="0" dirty="0" smtClean="0"/>
              <a:t>no programa em C que foi desenvolvido até o momento para os algoritmos de pesquisa e ordenação.</a:t>
            </a:r>
            <a:endParaRPr lang="pt-BR" sz="2000" b="0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Listras">
  <a:themeElements>
    <a:clrScheme name="Listras 2">
      <a:dk1>
        <a:srgbClr val="000000"/>
      </a:dk1>
      <a:lt1>
        <a:srgbClr val="EAEAEA"/>
      </a:lt1>
      <a:dk2>
        <a:srgbClr val="003366"/>
      </a:dk2>
      <a:lt2>
        <a:srgbClr val="EAEAEA"/>
      </a:lt2>
      <a:accent1>
        <a:srgbClr val="FFFFFF"/>
      </a:accent1>
      <a:accent2>
        <a:srgbClr val="DDDDDD"/>
      </a:accent2>
      <a:accent3>
        <a:srgbClr val="F3F3F3"/>
      </a:accent3>
      <a:accent4>
        <a:srgbClr val="000000"/>
      </a:accent4>
      <a:accent5>
        <a:srgbClr val="FFFFFF"/>
      </a:accent5>
      <a:accent6>
        <a:srgbClr val="C8C8C8"/>
      </a:accent6>
      <a:hlink>
        <a:srgbClr val="336699"/>
      </a:hlink>
      <a:folHlink>
        <a:srgbClr val="9A0000"/>
      </a:folHlink>
    </a:clrScheme>
    <a:fontScheme name="Listras">
      <a:majorFont>
        <a:latin typeface="Verdana"/>
        <a:ea typeface=""/>
        <a:cs typeface=""/>
      </a:majorFont>
      <a:minorFont>
        <a:latin typeface="Verdana"/>
        <a:ea typeface=""/>
        <a:cs typeface="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pt-B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Verdana" pitchFamily="34" charset="0"/>
          </a:defRPr>
        </a:defPPr>
      </a:lstStyle>
    </a:lnDef>
  </a:objectDefaults>
  <a:extraClrSchemeLst>
    <a:extraClrScheme>
      <a:clrScheme name="Listras 1">
        <a:dk1>
          <a:srgbClr val="356677"/>
        </a:dk1>
        <a:lt1>
          <a:srgbClr val="FFFFFF"/>
        </a:lt1>
        <a:dk2>
          <a:srgbClr val="3E798E"/>
        </a:dk2>
        <a:lt2>
          <a:srgbClr val="FFFFCC"/>
        </a:lt2>
        <a:accent1>
          <a:srgbClr val="7FA0B1"/>
        </a:accent1>
        <a:accent2>
          <a:srgbClr val="3A7184"/>
        </a:accent2>
        <a:accent3>
          <a:srgbClr val="AFBEC6"/>
        </a:accent3>
        <a:accent4>
          <a:srgbClr val="DADADA"/>
        </a:accent4>
        <a:accent5>
          <a:srgbClr val="C0CDD5"/>
        </a:accent5>
        <a:accent6>
          <a:srgbClr val="346677"/>
        </a:accent6>
        <a:hlink>
          <a:srgbClr val="FFBF0B"/>
        </a:hlink>
        <a:folHlink>
          <a:srgbClr val="CC99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Listras 2">
        <a:dk1>
          <a:srgbClr val="000000"/>
        </a:dk1>
        <a:lt1>
          <a:srgbClr val="EAEAEA"/>
        </a:lt1>
        <a:dk2>
          <a:srgbClr val="003366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336699"/>
        </a:hlink>
        <a:folHlink>
          <a:srgbClr val="9A00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3">
        <a:dk1>
          <a:srgbClr val="000000"/>
        </a:dk1>
        <a:lt1>
          <a:srgbClr val="EAEAEA"/>
        </a:lt1>
        <a:dk2>
          <a:srgbClr val="000000"/>
        </a:dk2>
        <a:lt2>
          <a:srgbClr val="EAEAEA"/>
        </a:lt2>
        <a:accent1>
          <a:srgbClr val="FFFFFF"/>
        </a:accent1>
        <a:accent2>
          <a:srgbClr val="DDDDDD"/>
        </a:accent2>
        <a:accent3>
          <a:srgbClr val="F3F3F3"/>
        </a:accent3>
        <a:accent4>
          <a:srgbClr val="000000"/>
        </a:accent4>
        <a:accent5>
          <a:srgbClr val="FFFFFF"/>
        </a:accent5>
        <a:accent6>
          <a:srgbClr val="C8C8C8"/>
        </a:accent6>
        <a:hlink>
          <a:srgbClr val="777777"/>
        </a:hlink>
        <a:folHlink>
          <a:srgbClr val="96969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Listras 4">
        <a:dk1>
          <a:srgbClr val="492417"/>
        </a:dk1>
        <a:lt1>
          <a:srgbClr val="D4D5C3"/>
        </a:lt1>
        <a:dk2>
          <a:srgbClr val="6E4900"/>
        </a:dk2>
        <a:lt2>
          <a:srgbClr val="B9BA9C"/>
        </a:lt2>
        <a:accent1>
          <a:srgbClr val="DBD8CF"/>
        </a:accent1>
        <a:accent2>
          <a:srgbClr val="C7C8B0"/>
        </a:accent2>
        <a:accent3>
          <a:srgbClr val="E6E7DE"/>
        </a:accent3>
        <a:accent4>
          <a:srgbClr val="3D1D12"/>
        </a:accent4>
        <a:accent5>
          <a:srgbClr val="EAE9E4"/>
        </a:accent5>
        <a:accent6>
          <a:srgbClr val="B4B59F"/>
        </a:accent6>
        <a:hlink>
          <a:srgbClr val="CC99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C:\Program Files\Microsoft Office\Templates\Estruturas de apresentação\Listras.pot</Template>
  <TotalTime>10959</TotalTime>
  <Words>488</Words>
  <Application>Microsoft Office PowerPoint</Application>
  <PresentationFormat>Apresentação na tela (4:3)</PresentationFormat>
  <Paragraphs>79</Paragraphs>
  <Slides>8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9" baseType="lpstr">
      <vt:lpstr>Listras</vt:lpstr>
      <vt:lpstr>Univ. Tecnológica Federal do Paraná Campus Medianeira Disciplina: Estrut. Dados, Pesquisa e Ordenação</vt:lpstr>
      <vt:lpstr>Ordenação por tempo linear</vt:lpstr>
      <vt:lpstr>Radix Sort</vt:lpstr>
      <vt:lpstr>Radix Sort</vt:lpstr>
      <vt:lpstr>Exemplo</vt:lpstr>
      <vt:lpstr>Apresentação do PowerPoint</vt:lpstr>
      <vt:lpstr>ANIMAÇÃO DO RADIX SORT</vt:lpstr>
      <vt:lpstr>EXERCÍCIO</vt:lpstr>
    </vt:vector>
  </TitlesOfParts>
  <Company>HOME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ALAN</dc:creator>
  <cp:lastModifiedBy>Pedro</cp:lastModifiedBy>
  <cp:revision>860</cp:revision>
  <dcterms:created xsi:type="dcterms:W3CDTF">2003-01-25T00:18:35Z</dcterms:created>
  <dcterms:modified xsi:type="dcterms:W3CDTF">2013-06-05T02:50:14Z</dcterms:modified>
</cp:coreProperties>
</file>