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17" r:id="rId3"/>
    <p:sldId id="544" r:id="rId4"/>
    <p:sldId id="545" r:id="rId5"/>
    <p:sldId id="539" r:id="rId6"/>
    <p:sldId id="540" r:id="rId7"/>
    <p:sldId id="541" r:id="rId8"/>
    <p:sldId id="542" r:id="rId9"/>
    <p:sldId id="543" r:id="rId10"/>
    <p:sldId id="529" r:id="rId11"/>
    <p:sldId id="532" r:id="rId12"/>
    <p:sldId id="509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FF3300"/>
    <a:srgbClr val="33CCFF"/>
    <a:srgbClr val="808080"/>
    <a:srgbClr val="00CC66"/>
    <a:srgbClr val="00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70" d="100"/>
          <a:sy n="70" d="100"/>
        </p:scale>
        <p:origin x="5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7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pic>
        <p:nvPicPr>
          <p:cNvPr id="68" name="Picture 7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1135063" cy="115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9" name="Picture 7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768350"/>
            <a:ext cx="2151062" cy="78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692150"/>
            <a:ext cx="4872038" cy="915988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/>
              <a:t>Ministério da Educação</a:t>
            </a:r>
            <a:br>
              <a:rPr lang="pt-BR"/>
            </a:br>
            <a:r>
              <a:rPr lang="pt-BR"/>
              <a:t>Univ. Tecnológica Federal do Paraná</a:t>
            </a:r>
            <a:br>
              <a:rPr lang="pt-BR"/>
            </a:br>
            <a:r>
              <a:rPr lang="pt-BR"/>
              <a:t>Campus de Medianeira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2781300"/>
            <a:ext cx="7773987" cy="311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63F105-C995-4A08-988A-F988CDAC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6875" y="-85725"/>
            <a:ext cx="2146300" cy="6394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-85725"/>
            <a:ext cx="6289675" cy="6394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-85725"/>
            <a:ext cx="8534400" cy="10668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603250"/>
            <a:ext cx="9147175" cy="6867525"/>
            <a:chOff x="0" y="0"/>
            <a:chExt cx="5762" cy="4326"/>
          </a:xfrm>
        </p:grpSpPr>
        <p:sp>
          <p:nvSpPr>
            <p:cNvPr id="20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8572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9788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endParaRPr lang="pt-BR" smtClean="0"/>
          </a:p>
        </p:txBody>
      </p:sp>
      <p:pic>
        <p:nvPicPr>
          <p:cNvPr id="1029" name="Picture 7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200" y="6419850"/>
            <a:ext cx="1077913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eQ8pwjQxTM" TargetMode="External"/><Relationship Id="rId2" Type="http://schemas.openxmlformats.org/officeDocument/2006/relationships/hyperlink" Target="http://www.cse.iitk.ac.in/users/dsrkg/cs210/html/sortingp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cDNqk4tdvq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521236"/>
            <a:ext cx="4968875" cy="1323439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Arial" charset="0"/>
              </a:rPr>
              <a:t>Univ. Tecnológica Federal do Paraná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Campus Medianeira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Disciplina: Estrut. Dados, Pesquisa e Ordenação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45224"/>
            <a:ext cx="7772400" cy="808037"/>
          </a:xfrm>
        </p:spPr>
        <p:txBody>
          <a:bodyPr/>
          <a:lstStyle/>
          <a:p>
            <a:pPr eaLnBrk="1" hangingPunct="1"/>
            <a:r>
              <a:rPr lang="pt-BR" sz="2400" dirty="0" smtClean="0">
                <a:latin typeface="Arial" charset="0"/>
              </a:rPr>
              <a:t>Prof. Alan </a:t>
            </a:r>
            <a:r>
              <a:rPr lang="pt-BR" sz="2400" dirty="0" err="1" smtClean="0">
                <a:latin typeface="Arial" charset="0"/>
              </a:rPr>
              <a:t>Gavioli</a:t>
            </a:r>
            <a:endParaRPr lang="pt-BR" sz="2400" dirty="0" smtClean="0">
              <a:latin typeface="Arial" charset="0"/>
            </a:endParaRPr>
          </a:p>
          <a:p>
            <a:pPr eaLnBrk="1" hangingPunct="1"/>
            <a:r>
              <a:rPr lang="pt-BR" sz="2400" dirty="0" smtClean="0">
                <a:latin typeface="Arial" charset="0"/>
              </a:rPr>
              <a:t>Prof. Pedro Luiz de Paula Filho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2420888"/>
            <a:ext cx="7315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MÉTODOS DE</a:t>
            </a:r>
          </a:p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ORDENAÇÃO DE DADOS</a:t>
            </a:r>
          </a:p>
          <a:p>
            <a:pPr algn="ctr">
              <a:spcBef>
                <a:spcPts val="600"/>
              </a:spcBef>
            </a:pPr>
            <a:endParaRPr lang="en-US" sz="3200" b="1" dirty="0" smtClean="0">
              <a:solidFill>
                <a:schemeClr val="hlink"/>
              </a:solidFill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chemeClr val="hlink"/>
                </a:solidFill>
                <a:latin typeface="+mj-lt"/>
              </a:rPr>
              <a:t>Parte 3 – MERGE SORT</a:t>
            </a:r>
            <a:endParaRPr lang="en-US" b="1" dirty="0">
              <a:solidFill>
                <a:schemeClr val="hlink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9969"/>
            <a:ext cx="896448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COMPLEXIDADE</a:t>
            </a:r>
          </a:p>
        </p:txBody>
      </p:sp>
      <p:pic>
        <p:nvPicPr>
          <p:cNvPr id="5" name="Espaço Reservado para Conteúdo 4" descr="Complexidades Quick Merge He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7135634" cy="25118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ANIMAÇÃO DO MERGE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Dança</a:t>
            </a:r>
            <a:endParaRPr lang="pt-BR" sz="2000" dirty="0" smtClean="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pt-BR" sz="1600" dirty="0">
                <a:hlinkClick r:id="rId2"/>
              </a:rPr>
              <a:t>http://</a:t>
            </a:r>
            <a:r>
              <a:rPr lang="pt-BR" sz="1600" dirty="0" smtClean="0">
                <a:hlinkClick r:id="rId2"/>
              </a:rPr>
              <a:t>www.youtube.com/watch?v=XaqR3G_NVoo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CS50</a:t>
            </a:r>
            <a:endParaRPr lang="pt-BR" sz="2000" dirty="0" smtClean="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pt-BR" sz="1600" dirty="0">
                <a:hlinkClick r:id="rId3"/>
              </a:rPr>
              <a:t>http://</a:t>
            </a:r>
            <a:r>
              <a:rPr lang="pt-BR" sz="1600" dirty="0" smtClean="0">
                <a:hlinkClick r:id="rId3"/>
              </a:rPr>
              <a:t>www.youtube.com/watch?v=EeQ8pwjQxTM</a:t>
            </a:r>
            <a:endParaRPr lang="pt-BR" sz="16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Outro</a:t>
            </a:r>
            <a:endParaRPr lang="pt-BR" sz="2000" dirty="0" smtClean="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pt-BR" sz="1600" dirty="0">
                <a:hlinkClick r:id="rId4"/>
              </a:rPr>
              <a:t>http://www.youtube.com/watch?v=cDNqk4tdvqQ</a:t>
            </a:r>
            <a:endParaRPr lang="pt-BR" sz="1600" dirty="0" smtClean="0">
              <a:hlinkClick r:id="rId2"/>
            </a:endParaRPr>
          </a:p>
          <a:p>
            <a:pPr>
              <a:lnSpc>
                <a:spcPct val="90000"/>
              </a:lnSpc>
            </a:pPr>
            <a:endParaRPr lang="pt-BR" sz="2000" dirty="0" smtClean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pt-BR" sz="2000" dirty="0" smtClean="0">
                <a:hlinkClick r:id="rId2"/>
              </a:rPr>
              <a:t>http://www.cse.iitk.ac.in/users/dsrkg/cs210/html/sortingpage.html</a:t>
            </a: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sz="2000" b="0" dirty="0" smtClean="0"/>
              <a:t>Selecione o Merge </a:t>
            </a:r>
            <a:r>
              <a:rPr lang="pt-BR" sz="2000" b="0" dirty="0" err="1" smtClean="0"/>
              <a:t>Sort</a:t>
            </a:r>
            <a:r>
              <a:rPr lang="pt-BR" sz="2000" b="0" dirty="0" smtClean="0"/>
              <a:t> II, e em seguida clique em “Animação”.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1) Implemente e teste o merge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 no programa em C que foi desenvolvido até o momento para os algoritmos de pesquisa e ordenação.</a:t>
            </a:r>
            <a:endParaRPr lang="pt-BR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MERGE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Traduzido como “ordenação por intercalação” ou “ordenação por mistura”.</a:t>
            </a:r>
          </a:p>
          <a:p>
            <a:pPr lvl="3"/>
            <a:endParaRPr lang="pt-BR" sz="1200" b="0" dirty="0" smtClean="0"/>
          </a:p>
          <a:p>
            <a:r>
              <a:rPr lang="pt-BR" sz="2400" b="0" dirty="0" smtClean="0"/>
              <a:t>Baseia-se em junções sucessivas (merge) de 2 sequências ordenadas em uma única sequência ordenada.</a:t>
            </a:r>
          </a:p>
          <a:p>
            <a:pPr lvl="3"/>
            <a:endParaRPr lang="pt-BR" sz="1200" b="0" dirty="0" smtClean="0"/>
          </a:p>
          <a:p>
            <a:r>
              <a:rPr lang="pt-BR" sz="2400" b="0" dirty="0" smtClean="0"/>
              <a:t>Assim como o </a:t>
            </a:r>
            <a:r>
              <a:rPr lang="pt-BR" sz="2400" b="0" dirty="0" err="1" smtClean="0"/>
              <a:t>Quick</a:t>
            </a:r>
            <a:r>
              <a:rPr lang="pt-BR" sz="2400" b="0" dirty="0" smtClean="0"/>
              <a:t>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, também baseia-se na técnica “Dividir para Conquistar”, pois:</a:t>
            </a:r>
          </a:p>
          <a:p>
            <a:pPr lvl="1"/>
            <a:r>
              <a:rPr lang="pt-BR" sz="2000" dirty="0" smtClean="0"/>
              <a:t>Divide o vetor original de tamanho n em 2 segmentos (</a:t>
            </a:r>
            <a:r>
              <a:rPr lang="pt-BR" sz="2000" dirty="0" err="1" smtClean="0"/>
              <a:t>sub-vetores</a:t>
            </a:r>
            <a:r>
              <a:rPr lang="pt-BR" sz="2000" dirty="0" smtClean="0"/>
              <a:t>) de tamanho aproximado n/2;</a:t>
            </a:r>
          </a:p>
          <a:p>
            <a:pPr lvl="1"/>
            <a:r>
              <a:rPr lang="pt-BR" sz="2000" dirty="0" smtClean="0"/>
              <a:t>Ordena recursivamente cada </a:t>
            </a:r>
            <a:r>
              <a:rPr lang="pt-BR" sz="2000" dirty="0" err="1" smtClean="0"/>
              <a:t>sub-vetor</a:t>
            </a:r>
            <a:r>
              <a:rPr lang="pt-BR" sz="2000" dirty="0" smtClean="0"/>
              <a:t> (dividindo novamente, quando possível);</a:t>
            </a:r>
          </a:p>
          <a:p>
            <a:pPr lvl="1"/>
            <a:r>
              <a:rPr lang="pt-BR" sz="2000" dirty="0" smtClean="0"/>
              <a:t>Faz o merge dos 2 </a:t>
            </a:r>
            <a:r>
              <a:rPr lang="pt-BR" sz="2000" dirty="0" err="1" smtClean="0"/>
              <a:t>sub-vetores</a:t>
            </a:r>
            <a:r>
              <a:rPr lang="pt-BR" sz="2000" dirty="0" smtClean="0"/>
              <a:t> ordenados para obter o vetor ordenado completo.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mergesort</a:t>
            </a:r>
            <a:r>
              <a:rPr lang="pt-BR" sz="2400" dirty="0"/>
              <a:t>(</a:t>
            </a:r>
            <a:r>
              <a:rPr lang="pt-BR" sz="2400" dirty="0" err="1"/>
              <a:t>itemType</a:t>
            </a:r>
            <a:r>
              <a:rPr lang="pt-BR" sz="2400" dirty="0"/>
              <a:t> a[],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 smtClean="0"/>
              <a:t>esq</a:t>
            </a:r>
            <a:r>
              <a:rPr lang="pt-BR" sz="2400" dirty="0" smtClean="0"/>
              <a:t>,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 smtClean="0"/>
              <a:t>dir</a:t>
            </a:r>
            <a:r>
              <a:rPr lang="pt-BR" sz="2400" dirty="0"/>
              <a:t>) {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/>
              <a:t>(</a:t>
            </a:r>
            <a:r>
              <a:rPr lang="pt-BR" sz="2400" dirty="0" err="1"/>
              <a:t>esq</a:t>
            </a:r>
            <a:r>
              <a:rPr lang="pt-BR" sz="2400" dirty="0"/>
              <a:t> </a:t>
            </a:r>
            <a:r>
              <a:rPr lang="pt-BR" sz="2400" dirty="0"/>
              <a:t>&lt; </a:t>
            </a:r>
            <a:r>
              <a:rPr lang="pt-BR" sz="2400" dirty="0" err="1"/>
              <a:t>dir</a:t>
            </a:r>
            <a:r>
              <a:rPr lang="pt-BR" sz="2400" dirty="0"/>
              <a:t>) 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/>
              <a:t>      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smtClean="0"/>
              <a:t>meio </a:t>
            </a:r>
            <a:r>
              <a:rPr lang="pt-BR" sz="2400" dirty="0"/>
              <a:t>= </a:t>
            </a:r>
            <a:r>
              <a:rPr lang="pt-BR" sz="2400" dirty="0"/>
              <a:t>(</a:t>
            </a:r>
            <a:r>
              <a:rPr lang="pt-BR" sz="2400" dirty="0" err="1"/>
              <a:t>esq</a:t>
            </a:r>
            <a:r>
              <a:rPr lang="pt-BR" sz="2400" dirty="0"/>
              <a:t> </a:t>
            </a:r>
            <a:r>
              <a:rPr lang="pt-BR" sz="2400" dirty="0"/>
              <a:t>+ </a:t>
            </a:r>
            <a:r>
              <a:rPr lang="pt-BR" sz="2400" dirty="0" err="1"/>
              <a:t>dir</a:t>
            </a:r>
            <a:r>
              <a:rPr lang="pt-BR" sz="2400" dirty="0"/>
              <a:t>) </a:t>
            </a:r>
            <a:r>
              <a:rPr lang="pt-BR" sz="2400" dirty="0"/>
              <a:t>/ 2;</a:t>
            </a:r>
          </a:p>
          <a:p>
            <a:pPr marL="0" indent="0">
              <a:buNone/>
            </a:pPr>
            <a:r>
              <a:rPr lang="pt-BR" sz="2400" dirty="0"/>
              <a:t>       </a:t>
            </a:r>
            <a:r>
              <a:rPr lang="pt-BR" sz="2400" dirty="0" err="1"/>
              <a:t>mergesort</a:t>
            </a:r>
            <a:r>
              <a:rPr lang="pt-BR" sz="2400" dirty="0"/>
              <a:t>(a, </a:t>
            </a:r>
            <a:r>
              <a:rPr lang="pt-BR" sz="2400" dirty="0" err="1"/>
              <a:t>esq</a:t>
            </a:r>
            <a:r>
              <a:rPr lang="pt-BR" sz="2400" dirty="0"/>
              <a:t>, meio);  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</a:t>
            </a:r>
            <a:r>
              <a:rPr lang="pt-BR" sz="2400" dirty="0" err="1"/>
              <a:t>mergesort</a:t>
            </a:r>
            <a:r>
              <a:rPr lang="pt-BR" sz="2400" dirty="0"/>
              <a:t>(a, </a:t>
            </a:r>
            <a:r>
              <a:rPr lang="pt-BR" sz="2400" dirty="0"/>
              <a:t>meio +</a:t>
            </a:r>
            <a:r>
              <a:rPr lang="pt-BR" sz="2400" dirty="0"/>
              <a:t>1, </a:t>
            </a:r>
            <a:r>
              <a:rPr lang="pt-BR" sz="2400" dirty="0" err="1"/>
              <a:t>dir</a:t>
            </a:r>
            <a:r>
              <a:rPr lang="pt-BR" sz="2400" dirty="0"/>
              <a:t>);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merge(a, </a:t>
            </a:r>
            <a:r>
              <a:rPr lang="pt-BR" sz="2400" dirty="0" err="1"/>
              <a:t>esq</a:t>
            </a:r>
            <a:r>
              <a:rPr lang="pt-BR" sz="2400" dirty="0"/>
              <a:t>, meio, </a:t>
            </a:r>
            <a:r>
              <a:rPr lang="pt-BR" sz="2400" dirty="0" err="1"/>
              <a:t>dir</a:t>
            </a:r>
            <a:r>
              <a:rPr lang="pt-BR" sz="2400" dirty="0"/>
              <a:t>);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}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4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0" dirty="0" err="1"/>
              <a:t>void</a:t>
            </a:r>
            <a:r>
              <a:rPr lang="pt-BR" sz="2000" b="0" dirty="0"/>
              <a:t> merge(</a:t>
            </a:r>
            <a:r>
              <a:rPr lang="pt-BR" sz="2000" b="0" dirty="0" err="1"/>
              <a:t>itemType</a:t>
            </a:r>
            <a:r>
              <a:rPr lang="pt-BR" sz="2000" b="0" dirty="0"/>
              <a:t> a[], </a:t>
            </a:r>
            <a:r>
              <a:rPr lang="pt-BR" sz="2000" b="0" dirty="0" err="1"/>
              <a:t>int</a:t>
            </a:r>
            <a:r>
              <a:rPr lang="pt-BR" sz="2000" b="0" dirty="0"/>
              <a:t> </a:t>
            </a:r>
            <a:r>
              <a:rPr lang="pt-BR" sz="2000" b="0" dirty="0" err="1"/>
              <a:t>esq</a:t>
            </a:r>
            <a:r>
              <a:rPr lang="pt-BR" sz="2000" b="0" dirty="0"/>
              <a:t>, </a:t>
            </a:r>
            <a:r>
              <a:rPr lang="pt-BR" sz="2000" b="0" dirty="0" err="1"/>
              <a:t>int</a:t>
            </a:r>
            <a:r>
              <a:rPr lang="pt-BR" sz="2000" b="0" dirty="0"/>
              <a:t> </a:t>
            </a:r>
            <a:r>
              <a:rPr lang="pt-BR" sz="2000" b="0" dirty="0" smtClean="0"/>
              <a:t>meio, </a:t>
            </a:r>
            <a:r>
              <a:rPr lang="pt-BR" sz="2000" b="0" dirty="0" err="1"/>
              <a:t>int</a:t>
            </a:r>
            <a:r>
              <a:rPr lang="pt-BR" sz="2000" b="0" dirty="0"/>
              <a:t> </a:t>
            </a:r>
            <a:r>
              <a:rPr lang="pt-BR" sz="2000" b="0" dirty="0" err="1" smtClean="0"/>
              <a:t>dir</a:t>
            </a:r>
            <a:r>
              <a:rPr lang="pt-BR" sz="2000" b="0" dirty="0" smtClean="0"/>
              <a:t>) </a:t>
            </a:r>
            <a:r>
              <a:rPr lang="pt-BR" sz="2000" b="0" dirty="0"/>
              <a:t>{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 smtClean="0"/>
              <a:t>   </a:t>
            </a:r>
            <a:r>
              <a:rPr lang="pt-BR" sz="2000" b="0" dirty="0" err="1" smtClean="0"/>
              <a:t>int</a:t>
            </a:r>
            <a:r>
              <a:rPr lang="pt-BR" sz="2000" b="0" dirty="0" smtClean="0"/>
              <a:t> </a:t>
            </a:r>
            <a:r>
              <a:rPr lang="pt-BR" sz="2000" b="0" dirty="0"/>
              <a:t>i, j, k;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for </a:t>
            </a:r>
            <a:r>
              <a:rPr lang="pt-BR" sz="2000" b="0" dirty="0"/>
              <a:t>(i = </a:t>
            </a:r>
            <a:r>
              <a:rPr lang="pt-BR" sz="2000" b="0" dirty="0"/>
              <a:t>meio +</a:t>
            </a:r>
            <a:r>
              <a:rPr lang="pt-BR" sz="2000" b="0" dirty="0"/>
              <a:t>1; i &gt; </a:t>
            </a:r>
            <a:r>
              <a:rPr lang="pt-BR" sz="2000" b="0" dirty="0" err="1" smtClean="0"/>
              <a:t>esq</a:t>
            </a:r>
            <a:r>
              <a:rPr lang="pt-BR" sz="2000" b="0" dirty="0" smtClean="0"/>
              <a:t>; </a:t>
            </a:r>
            <a:r>
              <a:rPr lang="pt-BR" sz="2000" b="0" dirty="0"/>
              <a:t>i--)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    </a:t>
            </a:r>
            <a:r>
              <a:rPr lang="pt-BR" sz="2000" b="0" dirty="0" err="1" smtClean="0"/>
              <a:t>aux</a:t>
            </a:r>
            <a:r>
              <a:rPr lang="pt-BR" sz="2000" b="0" dirty="0" smtClean="0"/>
              <a:t>[i-1</a:t>
            </a:r>
            <a:r>
              <a:rPr lang="pt-BR" sz="2000" b="0" dirty="0"/>
              <a:t>] = a[i-1];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for </a:t>
            </a:r>
            <a:r>
              <a:rPr lang="pt-BR" sz="2000" b="0" dirty="0"/>
              <a:t>(j = </a:t>
            </a:r>
            <a:r>
              <a:rPr lang="pt-BR" sz="2000" b="0" dirty="0"/>
              <a:t>meio; </a:t>
            </a:r>
            <a:r>
              <a:rPr lang="pt-BR" sz="2000" b="0" dirty="0"/>
              <a:t>j &lt; </a:t>
            </a:r>
            <a:r>
              <a:rPr lang="pt-BR" sz="2000" b="0" dirty="0" err="1"/>
              <a:t>dir</a:t>
            </a:r>
            <a:r>
              <a:rPr lang="pt-BR" sz="2000" b="0" dirty="0"/>
              <a:t>; </a:t>
            </a:r>
            <a:r>
              <a:rPr lang="pt-BR" sz="2000" b="0" dirty="0"/>
              <a:t>j++)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    </a:t>
            </a:r>
            <a:r>
              <a:rPr lang="pt-BR" sz="2000" b="0" dirty="0" err="1"/>
              <a:t>aux</a:t>
            </a:r>
            <a:r>
              <a:rPr lang="pt-BR" sz="2000" b="0" dirty="0"/>
              <a:t>[</a:t>
            </a:r>
            <a:r>
              <a:rPr lang="pt-BR" sz="2000" b="0" dirty="0" err="1"/>
              <a:t>dir</a:t>
            </a:r>
            <a:r>
              <a:rPr lang="pt-BR" sz="2000" b="0" dirty="0"/>
              <a:t> </a:t>
            </a:r>
            <a:r>
              <a:rPr lang="pt-BR" sz="2000" b="0" dirty="0" smtClean="0"/>
              <a:t>+</a:t>
            </a:r>
            <a:r>
              <a:rPr lang="pt-BR" sz="2000" b="0" dirty="0"/>
              <a:t> meio -</a:t>
            </a:r>
            <a:r>
              <a:rPr lang="pt-BR" sz="2000" b="0" dirty="0" smtClean="0"/>
              <a:t>j</a:t>
            </a:r>
            <a:r>
              <a:rPr lang="pt-BR" sz="2000" b="0" dirty="0"/>
              <a:t>] = a[j+1];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// </a:t>
            </a:r>
            <a:r>
              <a:rPr lang="pt-BR" sz="2000" b="0" dirty="0"/>
              <a:t>agora i == </a:t>
            </a:r>
            <a:r>
              <a:rPr lang="pt-BR" sz="2000" b="0" dirty="0" err="1"/>
              <a:t>esq</a:t>
            </a:r>
            <a:r>
              <a:rPr lang="pt-BR" sz="2000" b="0" dirty="0"/>
              <a:t> </a:t>
            </a:r>
            <a:r>
              <a:rPr lang="pt-BR" sz="2000" b="0" dirty="0"/>
              <a:t>e j == </a:t>
            </a:r>
            <a:r>
              <a:rPr lang="pt-BR" sz="2000" b="0" dirty="0" err="1" smtClean="0"/>
              <a:t>dir</a:t>
            </a:r>
            <a:r>
              <a:rPr lang="pt-BR" sz="2000" b="0" dirty="0" smtClean="0"/>
              <a:t>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for </a:t>
            </a:r>
            <a:r>
              <a:rPr lang="pt-BR" sz="2000" b="0" dirty="0"/>
              <a:t>(k = </a:t>
            </a:r>
            <a:r>
              <a:rPr lang="pt-BR" sz="2000" b="0" dirty="0" err="1"/>
              <a:t>esq</a:t>
            </a:r>
            <a:r>
              <a:rPr lang="pt-BR" sz="2000" b="0" dirty="0"/>
              <a:t>; </a:t>
            </a:r>
            <a:r>
              <a:rPr lang="pt-BR" sz="2000" b="0" dirty="0"/>
              <a:t>k &lt;= </a:t>
            </a:r>
            <a:r>
              <a:rPr lang="pt-BR" sz="2000" b="0" dirty="0" err="1"/>
              <a:t>dir</a:t>
            </a:r>
            <a:r>
              <a:rPr lang="pt-BR" sz="2000" b="0" dirty="0"/>
              <a:t>; </a:t>
            </a:r>
            <a:r>
              <a:rPr lang="pt-BR" sz="2000" b="0" dirty="0"/>
              <a:t>k++)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    </a:t>
            </a:r>
            <a:r>
              <a:rPr lang="pt-BR" sz="2000" b="0" dirty="0" err="1" smtClean="0"/>
              <a:t>if</a:t>
            </a:r>
            <a:r>
              <a:rPr lang="pt-BR" sz="2000" b="0" dirty="0" smtClean="0"/>
              <a:t> (</a:t>
            </a:r>
            <a:r>
              <a:rPr lang="pt-BR" sz="2000" b="0" dirty="0" err="1" smtClean="0"/>
              <a:t>aux</a:t>
            </a:r>
            <a:r>
              <a:rPr lang="pt-BR" sz="2000" b="0" dirty="0" smtClean="0"/>
              <a:t>[j] &lt; </a:t>
            </a:r>
            <a:r>
              <a:rPr lang="pt-BR" sz="2000" b="0" dirty="0" err="1" smtClean="0"/>
              <a:t>aux</a:t>
            </a:r>
            <a:r>
              <a:rPr lang="pt-BR" sz="2000" b="0" dirty="0" smtClean="0"/>
              <a:t>[i]) </a:t>
            </a:r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        a[k</a:t>
            </a:r>
            <a:r>
              <a:rPr lang="pt-BR" sz="2000" b="0" dirty="0"/>
              <a:t>] = </a:t>
            </a:r>
            <a:r>
              <a:rPr lang="pt-BR" sz="2000" b="0" dirty="0" err="1"/>
              <a:t>aux</a:t>
            </a:r>
            <a:r>
              <a:rPr lang="pt-BR" sz="2000" b="0" dirty="0"/>
              <a:t>[j--];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    </a:t>
            </a:r>
            <a:r>
              <a:rPr lang="pt-BR" sz="2000" b="0" dirty="0" err="1" smtClean="0"/>
              <a:t>else</a:t>
            </a:r>
            <a:r>
              <a:rPr lang="pt-BR" sz="2000" b="0" dirty="0" smtClean="0"/>
              <a:t> </a:t>
            </a:r>
          </a:p>
          <a:p>
            <a:pPr marL="0" indent="0">
              <a:buNone/>
            </a:pPr>
            <a:r>
              <a:rPr lang="pt-BR" sz="2000" b="0" dirty="0"/>
              <a:t> </a:t>
            </a:r>
            <a:r>
              <a:rPr lang="pt-BR" sz="2000" b="0" dirty="0" smtClean="0"/>
              <a:t>          a[k</a:t>
            </a:r>
            <a:r>
              <a:rPr lang="pt-BR" sz="2000" b="0" dirty="0"/>
              <a:t>] = </a:t>
            </a:r>
            <a:r>
              <a:rPr lang="pt-BR" sz="2000" b="0" dirty="0" err="1"/>
              <a:t>aux</a:t>
            </a:r>
            <a:r>
              <a:rPr lang="pt-BR" sz="2000" b="0" dirty="0"/>
              <a:t>[i++]; </a:t>
            </a:r>
            <a:endParaRPr lang="pt-BR" sz="2000" b="0" dirty="0" smtClean="0"/>
          </a:p>
          <a:p>
            <a:pPr marL="0" indent="0">
              <a:buNone/>
            </a:pPr>
            <a:r>
              <a:rPr lang="pt-BR" sz="2000" b="0" dirty="0" smtClean="0"/>
              <a:t>}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16369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FUNCIONAMENTO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Exemplo:</a:t>
            </a:r>
          </a:p>
        </p:txBody>
      </p:sp>
      <p:pic>
        <p:nvPicPr>
          <p:cNvPr id="4" name="Imagem 3" descr="Exemplo Merges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47526"/>
            <a:ext cx="5976664" cy="44897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96336" y="213285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Divide</a:t>
            </a:r>
            <a:endParaRPr lang="pt-BR" sz="2000" dirty="0"/>
          </a:p>
        </p:txBody>
      </p:sp>
      <p:cxnSp>
        <p:nvCxnSpPr>
          <p:cNvPr id="7" name="Conector reto 6"/>
          <p:cNvCxnSpPr>
            <a:endCxn id="5" idx="1"/>
          </p:cNvCxnSpPr>
          <p:nvPr/>
        </p:nvCxnSpPr>
        <p:spPr bwMode="auto">
          <a:xfrm>
            <a:off x="6876256" y="1844824"/>
            <a:ext cx="720080" cy="4880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Conector reto 9"/>
          <p:cNvCxnSpPr>
            <a:endCxn id="5" idx="1"/>
          </p:cNvCxnSpPr>
          <p:nvPr/>
        </p:nvCxnSpPr>
        <p:spPr bwMode="auto">
          <a:xfrm flipV="1">
            <a:off x="6876256" y="2332911"/>
            <a:ext cx="720080" cy="1096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CaixaDeTexto 11"/>
          <p:cNvSpPr txBox="1"/>
          <p:nvPr/>
        </p:nvSpPr>
        <p:spPr>
          <a:xfrm>
            <a:off x="7596336" y="4437112"/>
            <a:ext cx="154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Intercala</a:t>
            </a:r>
          </a:p>
          <a:p>
            <a:r>
              <a:rPr lang="pt-BR" dirty="0" smtClean="0"/>
              <a:t>(merge)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 bwMode="auto">
          <a:xfrm>
            <a:off x="6876256" y="3717032"/>
            <a:ext cx="72008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 flipH="1">
            <a:off x="6876256" y="4725144"/>
            <a:ext cx="720080" cy="1368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526"/>
            <a:ext cx="8534400" cy="1077218"/>
          </a:xfrm>
        </p:spPr>
        <p:txBody>
          <a:bodyPr/>
          <a:lstStyle/>
          <a:p>
            <a:pPr eaLnBrk="1" hangingPunct="1"/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JUNÇÃO OU MERGE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A implementação utiliza um vetor temporário para manter o resultado da ordenação dos 2 </a:t>
            </a:r>
            <a:r>
              <a:rPr lang="pt-BR" sz="2400" b="0" dirty="0" err="1" smtClean="0"/>
              <a:t>sub-vetores</a:t>
            </a:r>
            <a:r>
              <a:rPr lang="pt-BR" sz="2400" b="0" dirty="0" smtClean="0"/>
              <a:t>.</a:t>
            </a:r>
          </a:p>
          <a:p>
            <a:pPr lvl="4"/>
            <a:endParaRPr lang="pt-BR" sz="1600" dirty="0" smtClean="0"/>
          </a:p>
          <a:p>
            <a:r>
              <a:rPr lang="pt-BR" sz="2400" b="0" dirty="0" smtClean="0"/>
              <a:t>Portanto, o merge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 não é “</a:t>
            </a:r>
            <a:r>
              <a:rPr lang="pt-BR" sz="2400" b="0" dirty="0" err="1" smtClean="0"/>
              <a:t>in-place</a:t>
            </a:r>
            <a:r>
              <a:rPr lang="pt-BR" sz="2400" b="0" dirty="0" smtClean="0"/>
              <a:t>”, isto é, ele não faz a ordenação usando somente o vetor original, como fazem o </a:t>
            </a:r>
            <a:r>
              <a:rPr lang="pt-BR" sz="2400" b="0" dirty="0" err="1" smtClean="0"/>
              <a:t>quick</a:t>
            </a:r>
            <a:r>
              <a:rPr lang="pt-BR" sz="2400" b="0" dirty="0" smtClean="0"/>
              <a:t>, o </a:t>
            </a:r>
            <a:r>
              <a:rPr lang="pt-BR" sz="2400" b="0" dirty="0" err="1" smtClean="0"/>
              <a:t>bubble</a:t>
            </a:r>
            <a:r>
              <a:rPr lang="pt-BR" sz="2400" b="0" dirty="0" smtClean="0"/>
              <a:t> e o </a:t>
            </a:r>
            <a:r>
              <a:rPr lang="pt-BR" sz="2400" b="0" dirty="0" err="1" smtClean="0"/>
              <a:t>insertion</a:t>
            </a:r>
            <a:r>
              <a:rPr lang="pt-BR" sz="2400" b="0" dirty="0" smtClean="0"/>
              <a:t>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.</a:t>
            </a:r>
          </a:p>
        </p:txBody>
      </p:sp>
      <p:pic>
        <p:nvPicPr>
          <p:cNvPr id="5" name="Imagem 4" descr="Exemplo Mergesort par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581128"/>
            <a:ext cx="2880320" cy="13441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092280" y="531340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Vetor</a:t>
            </a:r>
          </a:p>
          <a:p>
            <a:r>
              <a:rPr lang="pt-BR" sz="2000" dirty="0" smtClean="0"/>
              <a:t>auxiliar</a:t>
            </a:r>
            <a:endParaRPr lang="pt-BR" sz="2000" dirty="0"/>
          </a:p>
        </p:txBody>
      </p:sp>
      <p:cxnSp>
        <p:nvCxnSpPr>
          <p:cNvPr id="8" name="Conector de seta reta 7"/>
          <p:cNvCxnSpPr>
            <a:stCxn id="6" idx="1"/>
          </p:cNvCxnSpPr>
          <p:nvPr/>
        </p:nvCxnSpPr>
        <p:spPr bwMode="auto">
          <a:xfrm flipH="1" flipV="1">
            <a:off x="6012160" y="5661248"/>
            <a:ext cx="1080120" cy="6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7092280" y="4509120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Vetor</a:t>
            </a:r>
          </a:p>
          <a:p>
            <a:r>
              <a:rPr lang="pt-BR" sz="2000" dirty="0" smtClean="0"/>
              <a:t>original</a:t>
            </a:r>
            <a:endParaRPr lang="pt-BR" sz="2000" dirty="0"/>
          </a:p>
        </p:txBody>
      </p:sp>
      <p:cxnSp>
        <p:nvCxnSpPr>
          <p:cNvPr id="17" name="Conector de seta reta 16"/>
          <p:cNvCxnSpPr>
            <a:stCxn id="16" idx="1"/>
          </p:cNvCxnSpPr>
          <p:nvPr/>
        </p:nvCxnSpPr>
        <p:spPr bwMode="auto">
          <a:xfrm flipH="1" flipV="1">
            <a:off x="6012160" y="4856966"/>
            <a:ext cx="1080120" cy="6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526"/>
            <a:ext cx="8534400" cy="1077218"/>
          </a:xfrm>
        </p:spPr>
        <p:txBody>
          <a:bodyPr/>
          <a:lstStyle/>
          <a:p>
            <a:pPr eaLnBrk="1" hangingPunct="1"/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JUNÇÃO OU MERGE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Após a ordenação, o conteúdo é transferido do vetor auxiliar para o vetor original:</a:t>
            </a:r>
          </a:p>
        </p:txBody>
      </p:sp>
      <p:pic>
        <p:nvPicPr>
          <p:cNvPr id="9" name="Imagem 8" descr="Exemplo Mergesort parte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752" y="2318767"/>
            <a:ext cx="6511608" cy="3630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526"/>
            <a:ext cx="8534400" cy="1077218"/>
          </a:xfrm>
        </p:spPr>
        <p:txBody>
          <a:bodyPr/>
          <a:lstStyle/>
          <a:p>
            <a:pPr eaLnBrk="1" hangingPunct="1"/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NÚMERO DE COMPARAÇÕES</a:t>
            </a:r>
          </a:p>
        </p:txBody>
      </p:sp>
      <p:pic>
        <p:nvPicPr>
          <p:cNvPr id="6" name="Espaço Reservado para Conteúdo 5" descr="Exemplo Mergesort - comparaçõ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7843939" cy="36902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MERGE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dirty="0" smtClean="0"/>
              <a:t>Vantagem:</a:t>
            </a:r>
          </a:p>
          <a:p>
            <a:pPr lvl="1"/>
            <a:r>
              <a:rPr lang="pt-BR" sz="2000" dirty="0" smtClean="0"/>
              <a:t>Um dos métodos de ordenação mais rápidos (dependendo da configuração dos dados no </a:t>
            </a:r>
            <a:r>
              <a:rPr lang="pt-BR" sz="2000" dirty="0" err="1" smtClean="0"/>
              <a:t>array</a:t>
            </a:r>
            <a:r>
              <a:rPr lang="pt-BR" sz="2000" dirty="0" smtClean="0"/>
              <a:t>, pode ser o mais veloz).</a:t>
            </a:r>
          </a:p>
          <a:p>
            <a:pPr lvl="5"/>
            <a:endParaRPr lang="pt-BR" sz="1600" dirty="0" smtClean="0"/>
          </a:p>
          <a:p>
            <a:r>
              <a:rPr lang="pt-BR" sz="2400" dirty="0" smtClean="0"/>
              <a:t>Desvantagem:</a:t>
            </a:r>
          </a:p>
          <a:p>
            <a:pPr lvl="1"/>
            <a:r>
              <a:rPr lang="pt-BR" sz="2000" dirty="0" smtClean="0"/>
              <a:t>Não é bem uma desvantagem, mas é mais complexo de ser entendido e implementado do que os métodos chamados de elementares/básicos.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stras">
  <a:themeElements>
    <a:clrScheme name="Listra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Listr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istra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tra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apresentação\Listras.pot</Template>
  <TotalTime>10691</TotalTime>
  <Words>490</Words>
  <Application>Microsoft Office PowerPoint</Application>
  <PresentationFormat>Apresentação na tela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Listras</vt:lpstr>
      <vt:lpstr>Univ. Tecnológica Federal do Paraná Campus Medianeira Disciplina: Estrut. Dados, Pesquisa e Ordenação</vt:lpstr>
      <vt:lpstr>MERGE SORT</vt:lpstr>
      <vt:lpstr>Algoritmo</vt:lpstr>
      <vt:lpstr>Algoritmo</vt:lpstr>
      <vt:lpstr>FUNCIONAMENTO</vt:lpstr>
      <vt:lpstr>FUNCIONAMENTO: JUNÇÃO OU MERGE</vt:lpstr>
      <vt:lpstr>FUNCIONAMENTO: JUNÇÃO OU MERGE</vt:lpstr>
      <vt:lpstr>FUNCIONAMENTO: NÚMERO DE COMPARAÇÕES</vt:lpstr>
      <vt:lpstr>MERGE SORT</vt:lpstr>
      <vt:lpstr>COMPLEXIDADE</vt:lpstr>
      <vt:lpstr>ANIMAÇÃO DO MERGE SORT</vt:lpstr>
      <vt:lpstr>EXERCÍCIO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</dc:creator>
  <cp:lastModifiedBy>Pedro</cp:lastModifiedBy>
  <cp:revision>831</cp:revision>
  <dcterms:created xsi:type="dcterms:W3CDTF">2003-01-25T00:18:35Z</dcterms:created>
  <dcterms:modified xsi:type="dcterms:W3CDTF">2017-08-25T20:10:52Z</dcterms:modified>
</cp:coreProperties>
</file>