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25" r:id="rId3"/>
    <p:sldId id="517" r:id="rId4"/>
    <p:sldId id="518" r:id="rId5"/>
    <p:sldId id="519" r:id="rId6"/>
    <p:sldId id="520" r:id="rId7"/>
    <p:sldId id="522" r:id="rId8"/>
    <p:sldId id="535" r:id="rId9"/>
    <p:sldId id="524" r:id="rId10"/>
    <p:sldId id="523" r:id="rId11"/>
    <p:sldId id="537" r:id="rId12"/>
    <p:sldId id="540" r:id="rId13"/>
    <p:sldId id="526" r:id="rId14"/>
    <p:sldId id="527" r:id="rId15"/>
    <p:sldId id="528" r:id="rId16"/>
    <p:sldId id="532" r:id="rId17"/>
    <p:sldId id="50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FF3300"/>
    <a:srgbClr val="33CCFF"/>
    <a:srgbClr val="808080"/>
    <a:srgbClr val="00CC66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80" d="100"/>
          <a:sy n="80" d="100"/>
        </p:scale>
        <p:origin x="-204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endParaRPr lang="pt-BR" smtClean="0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SdReI-6FOA" TargetMode="External"/><Relationship Id="rId2" Type="http://schemas.openxmlformats.org/officeDocument/2006/relationships/hyperlink" Target="http://www.youtube.com/watch?v=QG8hs0wqmq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yn0EgXHb5j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nDMgr0-Yyo" TargetMode="External"/><Relationship Id="rId2" Type="http://schemas.openxmlformats.org/officeDocument/2006/relationships/hyperlink" Target="http://www.youtube.com/watch?v=f8hXR_Hvy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Ns4TPTC8wh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Univ. Tecnológica Federal do Paraná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Campus Medianeira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endParaRPr lang="pt-BR" sz="2400" dirty="0" smtClean="0">
              <a:latin typeface="Arial" charset="0"/>
            </a:endParaRPr>
          </a:p>
          <a:p>
            <a:pPr eaLnBrk="1" hangingPunct="1"/>
            <a:r>
              <a:rPr lang="pt-BR" sz="2400" dirty="0" smtClean="0">
                <a:latin typeface="Arial" charset="0"/>
              </a:rPr>
              <a:t>Prof</a:t>
            </a:r>
            <a:r>
              <a:rPr lang="pt-BR" sz="2400" dirty="0" smtClean="0">
                <a:latin typeface="Arial" charset="0"/>
              </a:rPr>
              <a:t>. Pedro Luiz de Paula 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hlink"/>
                </a:solidFill>
                <a:latin typeface="+mj-lt"/>
              </a:rPr>
              <a:t>Parte </a:t>
            </a:r>
            <a:r>
              <a:rPr lang="en-US" b="1" dirty="0" smtClean="0">
                <a:solidFill>
                  <a:schemeClr val="hlink"/>
                </a:solidFill>
                <a:latin typeface="+mj-lt"/>
              </a:rPr>
              <a:t>2</a:t>
            </a:r>
            <a:endParaRPr lang="en-US" b="1" dirty="0">
              <a:solidFill>
                <a:schemeClr val="hlink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SHELL SORT</a:t>
            </a:r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Extensão do algoritmo </a:t>
            </a:r>
            <a:r>
              <a:rPr lang="pt-BR" sz="2400" dirty="0" err="1" smtClean="0"/>
              <a:t>insert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endParaRPr lang="pt-BR" sz="2400" dirty="0" smtClean="0"/>
          </a:p>
          <a:p>
            <a:r>
              <a:rPr lang="pt-BR" sz="2400" dirty="0" smtClean="0"/>
              <a:t>Vantagens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Uma </a:t>
            </a:r>
            <a:r>
              <a:rPr lang="pt-BR" sz="2000" dirty="0"/>
              <a:t>ótima opção para arquivos de </a:t>
            </a:r>
            <a:r>
              <a:rPr lang="pt-BR" sz="2000" dirty="0" smtClean="0"/>
              <a:t>tamanho </a:t>
            </a:r>
            <a:r>
              <a:rPr lang="pt-BR" sz="2000" dirty="0"/>
              <a:t>moderado</a:t>
            </a:r>
          </a:p>
          <a:p>
            <a:pPr lvl="1"/>
            <a:r>
              <a:rPr lang="pt-BR" sz="2000" dirty="0" smtClean="0"/>
              <a:t>Implementação </a:t>
            </a:r>
            <a:r>
              <a:rPr lang="pt-BR" sz="2000" dirty="0"/>
              <a:t>é simples e requer uma </a:t>
            </a:r>
            <a:r>
              <a:rPr lang="pt-BR" sz="2000" dirty="0" smtClean="0"/>
              <a:t>quantidade </a:t>
            </a:r>
            <a:r>
              <a:rPr lang="pt-BR" sz="2000" dirty="0"/>
              <a:t>de código pequena</a:t>
            </a:r>
            <a:endParaRPr lang="pt-BR" sz="2000" dirty="0" smtClean="0"/>
          </a:p>
          <a:p>
            <a:r>
              <a:rPr lang="pt-BR" sz="2400" dirty="0" smtClean="0"/>
              <a:t>Desvantagem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O tempo de execução do algoritmo é sensível à </a:t>
            </a:r>
            <a:r>
              <a:rPr lang="pt-BR" sz="2000" dirty="0" smtClean="0"/>
              <a:t>ordem </a:t>
            </a:r>
            <a:r>
              <a:rPr lang="pt-BR" sz="2000" dirty="0"/>
              <a:t>inicial do </a:t>
            </a:r>
            <a:r>
              <a:rPr lang="pt-BR" sz="2000" dirty="0" smtClean="0"/>
              <a:t>arquivo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/>
              <a:t>método não é estável </a:t>
            </a:r>
            <a:endParaRPr lang="pt-BR" sz="2000" dirty="0" smtClean="0"/>
          </a:p>
          <a:p>
            <a:r>
              <a:rPr lang="pt-BR" sz="2400" dirty="0" smtClean="0"/>
              <a:t>Ideia</a:t>
            </a:r>
            <a:r>
              <a:rPr lang="pt-BR" sz="2400" dirty="0" smtClean="0"/>
              <a:t>: </a:t>
            </a:r>
          </a:p>
          <a:p>
            <a:pPr lvl="1"/>
            <a:r>
              <a:rPr lang="pt-BR" sz="2000" dirty="0" smtClean="0"/>
              <a:t>Permite </a:t>
            </a:r>
            <a:r>
              <a:rPr lang="pt-BR" sz="2000" dirty="0"/>
              <a:t>a troca de elementos </a:t>
            </a:r>
            <a:r>
              <a:rPr lang="pt-BR" sz="2000" dirty="0" smtClean="0"/>
              <a:t>distantes separados </a:t>
            </a:r>
            <a:r>
              <a:rPr lang="pt-BR" sz="2000" dirty="0"/>
              <a:t>por h posições são ordenados de tal </a:t>
            </a:r>
            <a:r>
              <a:rPr lang="pt-BR" sz="2000" dirty="0" smtClean="0"/>
              <a:t>forma </a:t>
            </a:r>
            <a:r>
              <a:rPr lang="pt-BR" sz="2000" dirty="0"/>
              <a:t>que todo h-</a:t>
            </a:r>
            <a:r>
              <a:rPr lang="pt-BR" sz="2000" dirty="0" err="1"/>
              <a:t>ésimo</a:t>
            </a:r>
            <a:r>
              <a:rPr lang="pt-BR" sz="2000" dirty="0"/>
              <a:t> elemento está em uma </a:t>
            </a:r>
            <a:r>
              <a:rPr lang="pt-BR" sz="2000" dirty="0" smtClean="0"/>
              <a:t>sequência ordenada, dita </a:t>
            </a:r>
            <a:r>
              <a:rPr lang="pt-BR" sz="2000" dirty="0"/>
              <a:t>estar h-ordenada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/>
              <a:t>SHELL SORT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497888" cy="518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 smtClean="0"/>
              <a:t>Divide </a:t>
            </a:r>
            <a:r>
              <a:rPr lang="pt-BR" sz="2400" dirty="0"/>
              <a:t>a entrada em </a:t>
            </a:r>
            <a:r>
              <a:rPr lang="pt-BR" sz="2400" dirty="0" err="1"/>
              <a:t>sub-conjuntos</a:t>
            </a:r>
            <a:r>
              <a:rPr lang="pt-BR" sz="2400" dirty="0"/>
              <a:t> </a:t>
            </a:r>
            <a:r>
              <a:rPr lang="pt-BR" sz="2400" dirty="0" smtClean="0"/>
              <a:t>de </a:t>
            </a:r>
            <a:r>
              <a:rPr lang="pt-BR" sz="2400" dirty="0"/>
              <a:t>elementos de distância h e </a:t>
            </a:r>
            <a:r>
              <a:rPr lang="pt-BR" sz="2400" dirty="0" smtClean="0"/>
              <a:t>aplica </a:t>
            </a:r>
            <a:r>
              <a:rPr lang="pt-BR" sz="2400" dirty="0"/>
              <a:t>inserção </a:t>
            </a:r>
            <a:r>
              <a:rPr lang="pt-BR" sz="2400" dirty="0" smtClean="0"/>
              <a:t>simples </a:t>
            </a:r>
            <a:r>
              <a:rPr lang="pt-BR" sz="2400" dirty="0"/>
              <a:t>a cada um, sendo que h é reduzido </a:t>
            </a:r>
            <a:r>
              <a:rPr lang="pt-BR" sz="2400" dirty="0" smtClean="0"/>
              <a:t>sucessivamente</a:t>
            </a:r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cada nova iteração, o vetor original está </a:t>
            </a:r>
            <a:r>
              <a:rPr lang="pt-BR" sz="2400" dirty="0" smtClean="0"/>
              <a:t>“mais” ordenado</a:t>
            </a:r>
          </a:p>
          <a:p>
            <a:r>
              <a:rPr lang="pt-BR" sz="2400" dirty="0"/>
              <a:t>Os índices h são os incrementos que </a:t>
            </a:r>
            <a:r>
              <a:rPr lang="pt-BR" sz="2400" dirty="0" smtClean="0"/>
              <a:t>são adicionados </a:t>
            </a:r>
            <a:r>
              <a:rPr lang="pt-BR" sz="2400" dirty="0"/>
              <a:t>a cada posição do vetor para se </a:t>
            </a:r>
            <a:r>
              <a:rPr lang="pt-BR" sz="2400" dirty="0" smtClean="0"/>
              <a:t>ter </a:t>
            </a:r>
            <a:r>
              <a:rPr lang="pt-BR" sz="2400" dirty="0"/>
              <a:t>o próximo elemento do </a:t>
            </a:r>
            <a:r>
              <a:rPr lang="pt-BR" sz="2400" dirty="0" err="1"/>
              <a:t>sub-conjunto</a:t>
            </a:r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cada iteração, h </a:t>
            </a:r>
            <a:r>
              <a:rPr lang="pt-BR" sz="2400" dirty="0" smtClean="0"/>
              <a:t>decresce</a:t>
            </a:r>
          </a:p>
          <a:p>
            <a:pPr lvl="1"/>
            <a:r>
              <a:rPr lang="pt-BR" sz="2000" dirty="0" smtClean="0"/>
              <a:t>Daí o nome “incrementos decrescentes” do método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/>
              <a:t>último incremento deve sempre ser </a:t>
            </a:r>
            <a:r>
              <a:rPr lang="pt-BR" sz="2000" dirty="0" smtClean="0"/>
              <a:t>1, quando o algoritmo se comporta como um </a:t>
            </a:r>
            <a:r>
              <a:rPr lang="pt-BR" sz="2000" b="1" dirty="0" err="1" smtClean="0"/>
              <a:t>insert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sort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570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/>
              <a:t>Escolha da distância de salto 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Qualquer </a:t>
            </a:r>
            <a:r>
              <a:rPr lang="pt-BR" sz="2400" dirty="0"/>
              <a:t>sequência terminando com h = 1 </a:t>
            </a:r>
            <a:r>
              <a:rPr lang="pt-BR" sz="2400" dirty="0" smtClean="0"/>
              <a:t>garante </a:t>
            </a:r>
            <a:r>
              <a:rPr lang="pt-BR" sz="2400" dirty="0"/>
              <a:t>ordenação correta</a:t>
            </a:r>
          </a:p>
          <a:p>
            <a:pPr lvl="1"/>
            <a:r>
              <a:rPr lang="pt-BR" sz="2000" dirty="0" smtClean="0"/>
              <a:t>h </a:t>
            </a:r>
            <a:r>
              <a:rPr lang="pt-BR" sz="2000" dirty="0"/>
              <a:t>= 1 é ordenação por inserção</a:t>
            </a:r>
          </a:p>
          <a:p>
            <a:r>
              <a:rPr lang="pt-BR" sz="2400" dirty="0" smtClean="0"/>
              <a:t>Forte </a:t>
            </a:r>
            <a:r>
              <a:rPr lang="pt-BR" sz="2400" dirty="0"/>
              <a:t>impacto no desempenho do algoritmo</a:t>
            </a:r>
          </a:p>
          <a:p>
            <a:r>
              <a:rPr lang="pt-BR" sz="2400" dirty="0" smtClean="0"/>
              <a:t>Exemplo </a:t>
            </a:r>
            <a:r>
              <a:rPr lang="pt-BR" sz="2400" dirty="0"/>
              <a:t>de sequência ruim: 1, 2, 4, 8, 16, ...</a:t>
            </a:r>
          </a:p>
          <a:p>
            <a:pPr lvl="1"/>
            <a:r>
              <a:rPr lang="pt-BR" sz="2000" dirty="0" smtClean="0"/>
              <a:t>Não </a:t>
            </a:r>
            <a:r>
              <a:rPr lang="pt-BR" sz="2000" dirty="0"/>
              <a:t>compara elementos em posições pares com </a:t>
            </a:r>
            <a:r>
              <a:rPr lang="pt-BR" sz="2000" dirty="0" smtClean="0"/>
              <a:t>elementos </a:t>
            </a:r>
            <a:r>
              <a:rPr lang="pt-BR" sz="2000" dirty="0"/>
              <a:t>em posições ímpares até a última </a:t>
            </a:r>
            <a:r>
              <a:rPr lang="pt-BR" sz="2000" dirty="0" smtClean="0"/>
              <a:t>iteração</a:t>
            </a:r>
          </a:p>
          <a:p>
            <a:r>
              <a:rPr lang="pt-BR" sz="2400" dirty="0" smtClean="0"/>
              <a:t>Sequencia para h:</a:t>
            </a:r>
          </a:p>
          <a:p>
            <a:pPr lvl="1"/>
            <a:r>
              <a:rPr lang="pt-BR" sz="2000" dirty="0"/>
              <a:t>h</a:t>
            </a:r>
            <a:r>
              <a:rPr lang="pt-BR" sz="2000" dirty="0" smtClean="0"/>
              <a:t>(s) = 1, para s = 1</a:t>
            </a:r>
          </a:p>
          <a:p>
            <a:pPr lvl="1"/>
            <a:r>
              <a:rPr lang="pt-BR" sz="2000" dirty="0"/>
              <a:t>h</a:t>
            </a:r>
            <a:r>
              <a:rPr lang="pt-BR" sz="2000" dirty="0" smtClean="0"/>
              <a:t>(s) = 3h(s-1)+1, para s &gt; 1</a:t>
            </a:r>
          </a:p>
          <a:p>
            <a:pPr lvl="2"/>
            <a:r>
              <a:rPr lang="pt-BR" sz="1800" dirty="0"/>
              <a:t>Comprovada experimentalmente por </a:t>
            </a:r>
            <a:r>
              <a:rPr lang="pt-BR" sz="1800" dirty="0" err="1"/>
              <a:t>Knuth</a:t>
            </a:r>
            <a:r>
              <a:rPr lang="pt-BR" sz="1800" dirty="0"/>
              <a:t> (1973, p. </a:t>
            </a:r>
            <a:r>
              <a:rPr lang="pt-BR" sz="1800" dirty="0" smtClean="0"/>
              <a:t>95)</a:t>
            </a:r>
            <a:endParaRPr lang="pt-BR" sz="1800" dirty="0"/>
          </a:p>
          <a:p>
            <a:pPr lvl="1"/>
            <a:r>
              <a:rPr lang="pt-BR" dirty="0" smtClean="0"/>
              <a:t>A </a:t>
            </a:r>
            <a:r>
              <a:rPr lang="pt-BR" dirty="0"/>
              <a:t>sequência corresponde a 1, 4, 13, 40, </a:t>
            </a:r>
            <a:r>
              <a:rPr lang="pt-BR" dirty="0" smtClean="0"/>
              <a:t>121, 364</a:t>
            </a:r>
            <a:r>
              <a:rPr lang="pt-BR" dirty="0"/>
              <a:t>, 1093, 3280, ...</a:t>
            </a:r>
          </a:p>
        </p:txBody>
      </p:sp>
    </p:spTree>
    <p:extLst>
      <p:ext uri="{BB962C8B-B14F-4D97-AF65-F5344CB8AC3E}">
        <p14:creationId xmlns:p14="http://schemas.microsoft.com/office/powerpoint/2010/main" val="7644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SHELL SORT</a:t>
            </a: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26876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Funcionamento:</a:t>
            </a:r>
            <a:endParaRPr lang="pt-BR" dirty="0"/>
          </a:p>
        </p:txBody>
      </p:sp>
      <p:sp>
        <p:nvSpPr>
          <p:cNvPr id="16" name="Seta em curva para a esquerda 15"/>
          <p:cNvSpPr/>
          <p:nvPr/>
        </p:nvSpPr>
        <p:spPr bwMode="auto">
          <a:xfrm rot="5400000">
            <a:off x="2190016" y="2584217"/>
            <a:ext cx="329756" cy="212995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30205"/>
              </p:ext>
            </p:extLst>
          </p:nvPr>
        </p:nvGraphicFramePr>
        <p:xfrm>
          <a:off x="144787" y="218171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50568" y="1723958"/>
            <a:ext cx="19731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 = n/2 = 3</a:t>
            </a:r>
            <a:endParaRPr lang="pt-BR" sz="2000" dirty="0"/>
          </a:p>
        </p:txBody>
      </p:sp>
      <p:sp>
        <p:nvSpPr>
          <p:cNvPr id="28" name="Seta em curva para a esquerda 27"/>
          <p:cNvSpPr/>
          <p:nvPr/>
        </p:nvSpPr>
        <p:spPr bwMode="auto">
          <a:xfrm rot="5400000">
            <a:off x="1560175" y="1689638"/>
            <a:ext cx="329756" cy="221286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9894"/>
              </p:ext>
            </p:extLst>
          </p:nvPr>
        </p:nvGraphicFramePr>
        <p:xfrm>
          <a:off x="130199" y="306324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3" name="Seta em curva para a esquerda 32"/>
          <p:cNvSpPr/>
          <p:nvPr/>
        </p:nvSpPr>
        <p:spPr bwMode="auto">
          <a:xfrm rot="5400000">
            <a:off x="2811333" y="4046788"/>
            <a:ext cx="329756" cy="212995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00656"/>
              </p:ext>
            </p:extLst>
          </p:nvPr>
        </p:nvGraphicFramePr>
        <p:xfrm>
          <a:off x="130654" y="3974311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31246"/>
              </p:ext>
            </p:extLst>
          </p:nvPr>
        </p:nvGraphicFramePr>
        <p:xfrm>
          <a:off x="130654" y="450912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80457"/>
              </p:ext>
            </p:extLst>
          </p:nvPr>
        </p:nvGraphicFramePr>
        <p:xfrm>
          <a:off x="133212" y="543950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4788024" y="1676303"/>
            <a:ext cx="32403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= h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/2 = 3/2 = 2 </a:t>
            </a:r>
            <a:endParaRPr lang="pt-BR" sz="2000" dirty="0"/>
          </a:p>
        </p:txBody>
      </p: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54924"/>
              </p:ext>
            </p:extLst>
          </p:nvPr>
        </p:nvGraphicFramePr>
        <p:xfrm>
          <a:off x="4716016" y="217282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9" name="Seta em curva para a esquerda 38"/>
          <p:cNvSpPr/>
          <p:nvPr/>
        </p:nvSpPr>
        <p:spPr bwMode="auto">
          <a:xfrm rot="5400000">
            <a:off x="5595254" y="2028929"/>
            <a:ext cx="329756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30124"/>
              </p:ext>
            </p:extLst>
          </p:nvPr>
        </p:nvGraphicFramePr>
        <p:xfrm>
          <a:off x="4716016" y="3051665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61600"/>
              </p:ext>
            </p:extLst>
          </p:nvPr>
        </p:nvGraphicFramePr>
        <p:xfrm>
          <a:off x="4716016" y="3573016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2" name="Seta em curva para a esquerda 41"/>
          <p:cNvSpPr/>
          <p:nvPr/>
        </p:nvSpPr>
        <p:spPr bwMode="auto">
          <a:xfrm rot="5400000">
            <a:off x="6366477" y="3413858"/>
            <a:ext cx="329756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22226"/>
              </p:ext>
            </p:extLst>
          </p:nvPr>
        </p:nvGraphicFramePr>
        <p:xfrm>
          <a:off x="4716016" y="450912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4" name="Seta em curva para a esquerda 43"/>
          <p:cNvSpPr/>
          <p:nvPr/>
        </p:nvSpPr>
        <p:spPr bwMode="auto">
          <a:xfrm rot="5400000">
            <a:off x="7092846" y="4355682"/>
            <a:ext cx="329756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36711"/>
              </p:ext>
            </p:extLst>
          </p:nvPr>
        </p:nvGraphicFramePr>
        <p:xfrm>
          <a:off x="4716016" y="5427929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3" grpId="0" animBg="1"/>
      <p:bldP spid="37" grpId="0" animBg="1"/>
      <p:bldP spid="39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SHELL </a:t>
            </a:r>
            <a:r>
              <a:rPr lang="pt-BR" dirty="0" smtClean="0"/>
              <a:t>SORT</a:t>
            </a:r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88420"/>
              </p:ext>
            </p:extLst>
          </p:nvPr>
        </p:nvGraphicFramePr>
        <p:xfrm>
          <a:off x="179512" y="148478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4" name="Seta em curva para a esquerda 23"/>
          <p:cNvSpPr/>
          <p:nvPr/>
        </p:nvSpPr>
        <p:spPr bwMode="auto">
          <a:xfrm rot="5400000">
            <a:off x="3218990" y="1325626"/>
            <a:ext cx="329756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6053"/>
              </p:ext>
            </p:extLst>
          </p:nvPr>
        </p:nvGraphicFramePr>
        <p:xfrm>
          <a:off x="179512" y="234888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167480" y="2852936"/>
            <a:ext cx="32403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h</a:t>
            </a:r>
            <a:r>
              <a:rPr lang="pt-BR" sz="2000" baseline="-25000" dirty="0"/>
              <a:t>2</a:t>
            </a:r>
            <a:r>
              <a:rPr lang="pt-BR" sz="2000" dirty="0" smtClean="0"/>
              <a:t> = h</a:t>
            </a:r>
            <a:r>
              <a:rPr lang="pt-BR" sz="2000" baseline="-25000" dirty="0"/>
              <a:t>1</a:t>
            </a:r>
            <a:r>
              <a:rPr lang="pt-BR" sz="2000" dirty="0" smtClean="0"/>
              <a:t>/2 = 2/2 = 1 (</a:t>
            </a:r>
            <a:r>
              <a:rPr lang="pt-BR" sz="2000" dirty="0" err="1" smtClean="0"/>
              <a:t>insert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) </a:t>
            </a:r>
            <a:endParaRPr lang="pt-BR" sz="2000" dirty="0"/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15188"/>
              </p:ext>
            </p:extLst>
          </p:nvPr>
        </p:nvGraphicFramePr>
        <p:xfrm>
          <a:off x="190032" y="363930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Seta em curva para a esquerda 27"/>
          <p:cNvSpPr/>
          <p:nvPr/>
        </p:nvSpPr>
        <p:spPr bwMode="auto">
          <a:xfrm rot="5400000">
            <a:off x="734714" y="3809902"/>
            <a:ext cx="329756" cy="86409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99444"/>
              </p:ext>
            </p:extLst>
          </p:nvPr>
        </p:nvGraphicFramePr>
        <p:xfrm>
          <a:off x="179512" y="457540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0" name="Seta em curva para a esquerda 29"/>
          <p:cNvSpPr/>
          <p:nvPr/>
        </p:nvSpPr>
        <p:spPr bwMode="auto">
          <a:xfrm rot="5400000">
            <a:off x="1392018" y="4746006"/>
            <a:ext cx="329756" cy="86409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1405"/>
              </p:ext>
            </p:extLst>
          </p:nvPr>
        </p:nvGraphicFramePr>
        <p:xfrm>
          <a:off x="179512" y="546978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2" name="Seta em curva para a esquerda 31"/>
          <p:cNvSpPr/>
          <p:nvPr/>
        </p:nvSpPr>
        <p:spPr bwMode="auto">
          <a:xfrm rot="5400000">
            <a:off x="2250600" y="5640386"/>
            <a:ext cx="329756" cy="86409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7599"/>
              </p:ext>
            </p:extLst>
          </p:nvPr>
        </p:nvGraphicFramePr>
        <p:xfrm>
          <a:off x="4644008" y="1470712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31741"/>
              </p:ext>
            </p:extLst>
          </p:nvPr>
        </p:nvGraphicFramePr>
        <p:xfrm>
          <a:off x="4644008" y="1979737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03876"/>
              </p:ext>
            </p:extLst>
          </p:nvPr>
        </p:nvGraphicFramePr>
        <p:xfrm>
          <a:off x="4644008" y="313524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6" name="Seta em curva para a esquerda 35"/>
          <p:cNvSpPr/>
          <p:nvPr/>
        </p:nvSpPr>
        <p:spPr bwMode="auto">
          <a:xfrm rot="5400000">
            <a:off x="7359450" y="3293652"/>
            <a:ext cx="329756" cy="86409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70346"/>
              </p:ext>
            </p:extLst>
          </p:nvPr>
        </p:nvGraphicFramePr>
        <p:xfrm>
          <a:off x="4644008" y="404106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8" name="Seta em curva para a esquerda 37"/>
          <p:cNvSpPr/>
          <p:nvPr/>
        </p:nvSpPr>
        <p:spPr bwMode="auto">
          <a:xfrm rot="5400000">
            <a:off x="8079530" y="4199472"/>
            <a:ext cx="329756" cy="86409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26768"/>
              </p:ext>
            </p:extLst>
          </p:nvPr>
        </p:nvGraphicFramePr>
        <p:xfrm>
          <a:off x="4644008" y="493544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 animBg="1"/>
      <p:bldP spid="32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ALGORITMO </a:t>
            </a:r>
            <a:r>
              <a:rPr lang="pt-BR" dirty="0" smtClean="0"/>
              <a:t>SHELL SORT</a:t>
            </a:r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Entrada</a:t>
            </a:r>
            <a:r>
              <a:rPr lang="pt-BR" sz="2400" dirty="0" smtClean="0"/>
              <a:t>: </a:t>
            </a:r>
            <a:r>
              <a:rPr lang="pt-BR" sz="2400" b="0" dirty="0" smtClean="0"/>
              <a:t>Vetor a ser ordenado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Saída: </a:t>
            </a:r>
            <a:r>
              <a:rPr lang="pt-BR" sz="2400" b="0" dirty="0" smtClean="0"/>
              <a:t>Vetor ordenado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Para (h=1; h &lt; n; h = 3*h+1);</a:t>
            </a:r>
            <a:r>
              <a:rPr lang="pt-BR" sz="2400" dirty="0" smtClean="0">
                <a:solidFill>
                  <a:srgbClr val="FF0000"/>
                </a:solidFill>
              </a:rPr>
              <a:t>//calcula h inicial</a:t>
            </a:r>
            <a:endParaRPr lang="pt-BR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Enquanto (h </a:t>
            </a:r>
            <a:r>
              <a:rPr lang="pt-BR" sz="2400" dirty="0"/>
              <a:t>&gt;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h </a:t>
            </a:r>
            <a:r>
              <a:rPr lang="pt-BR" sz="2400" dirty="0"/>
              <a:t>= (h-1)/3; </a:t>
            </a:r>
            <a:endParaRPr lang="pt-B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</a:t>
            </a:r>
            <a:r>
              <a:rPr lang="pt-BR" sz="2400" dirty="0" smtClean="0"/>
              <a:t>  Para (i </a:t>
            </a:r>
            <a:r>
              <a:rPr lang="pt-BR" sz="2400" dirty="0"/>
              <a:t>= h; i &lt; n; i++)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</a:t>
            </a:r>
            <a:r>
              <a:rPr lang="pt-BR" sz="2400" dirty="0" err="1" smtClean="0"/>
              <a:t>aux</a:t>
            </a:r>
            <a:r>
              <a:rPr lang="pt-BR" sz="2400" dirty="0" smtClean="0"/>
              <a:t> </a:t>
            </a:r>
            <a:r>
              <a:rPr lang="pt-BR" sz="2400" dirty="0"/>
              <a:t>= v[i];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j </a:t>
            </a:r>
            <a:r>
              <a:rPr lang="pt-BR" sz="2400" dirty="0"/>
              <a:t>= </a:t>
            </a:r>
            <a:r>
              <a:rPr lang="pt-BR" sz="2400" dirty="0" smtClean="0"/>
              <a:t>i</a:t>
            </a:r>
            <a:r>
              <a:rPr lang="pt-BR" sz="24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Enquanto (v[j </a:t>
            </a:r>
            <a:r>
              <a:rPr lang="pt-BR" sz="2400" dirty="0"/>
              <a:t>– h</a:t>
            </a:r>
            <a:r>
              <a:rPr lang="pt-BR" sz="2400" dirty="0" smtClean="0"/>
              <a:t>] </a:t>
            </a:r>
            <a:r>
              <a:rPr lang="pt-BR" sz="2400" dirty="0"/>
              <a:t>&gt; </a:t>
            </a:r>
            <a:r>
              <a:rPr lang="pt-BR" sz="2400" dirty="0" err="1" smtClean="0"/>
              <a:t>aux</a:t>
            </a:r>
            <a:r>
              <a:rPr lang="pt-BR" sz="2400" dirty="0" smtClean="0"/>
              <a:t>) </a:t>
            </a: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      v[j</a:t>
            </a:r>
            <a:r>
              <a:rPr lang="pt-BR" sz="2400" dirty="0"/>
              <a:t>] = v[j – h];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	    j </a:t>
            </a:r>
            <a:r>
              <a:rPr lang="pt-BR" sz="2400" dirty="0"/>
              <a:t>-= 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      Se (j </a:t>
            </a:r>
            <a:r>
              <a:rPr lang="pt-BR" sz="2400" dirty="0"/>
              <a:t>&lt; h) </a:t>
            </a:r>
            <a:endParaRPr lang="pt-B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interrompa;</a:t>
            </a:r>
            <a:endParaRPr lang="pt-BR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400" dirty="0" smtClean="0"/>
              <a:t>      v[j</a:t>
            </a:r>
            <a:r>
              <a:rPr lang="pt-BR" sz="2400" dirty="0"/>
              <a:t>] = </a:t>
            </a:r>
            <a:r>
              <a:rPr lang="pt-BR" sz="2400" dirty="0" err="1"/>
              <a:t>aux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23404" y="1988840"/>
            <a:ext cx="8497068" cy="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ANIMAÇÕES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Vídeo com </a:t>
            </a:r>
            <a:r>
              <a:rPr lang="pt-BR" sz="2400" dirty="0" smtClean="0"/>
              <a:t>cartas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www.youtube.com/watch?v=QG8hs0wqmqk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Números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www.youtube.com/watch?v=BSdReI-6FOA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sz="2400" dirty="0" err="1" smtClean="0"/>
              <a:t>Insert-sort</a:t>
            </a:r>
            <a:r>
              <a:rPr lang="pt-BR" sz="2400" dirty="0" smtClean="0"/>
              <a:t> </a:t>
            </a:r>
            <a:r>
              <a:rPr lang="pt-BR" sz="2400" dirty="0" smtClean="0"/>
              <a:t>dançando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hlinkClick r:id="rId4"/>
              </a:rPr>
              <a:t>http</a:t>
            </a:r>
            <a:r>
              <a:rPr lang="pt-BR" dirty="0">
                <a:hlinkClick r:id="rId4"/>
              </a:rPr>
              <a:t>://www.youtube.com/watch?v=yn0EgXHb5jc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1) </a:t>
            </a:r>
            <a:r>
              <a:rPr lang="pt-BR" sz="2400" dirty="0" smtClean="0"/>
              <a:t>Implemente </a:t>
            </a:r>
            <a:r>
              <a:rPr lang="pt-BR" sz="2400" dirty="0" smtClean="0"/>
              <a:t>um programa em C que contenha menu principal e funções para: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Ler </a:t>
            </a:r>
            <a:r>
              <a:rPr lang="pt-BR" sz="2000" dirty="0" smtClean="0"/>
              <a:t>um arquivo escolhido criado no exercício </a:t>
            </a:r>
            <a:r>
              <a:rPr lang="pt-BR" sz="2000" dirty="0" smtClean="0"/>
              <a:t>1 – aula 1</a:t>
            </a:r>
            <a:endParaRPr lang="pt-BR" sz="20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Executar </a:t>
            </a:r>
            <a:r>
              <a:rPr lang="pt-BR" sz="2000" dirty="0" smtClean="0"/>
              <a:t>a ordenação do arquivo usando o </a:t>
            </a:r>
            <a:r>
              <a:rPr lang="pt-BR" sz="2000" dirty="0" err="1" smtClean="0"/>
              <a:t>Selection</a:t>
            </a:r>
            <a:r>
              <a:rPr lang="pt-BR" sz="2000" dirty="0" smtClean="0"/>
              <a:t> </a:t>
            </a:r>
            <a:r>
              <a:rPr lang="pt-BR" sz="2000" dirty="0" err="1" smtClean="0"/>
              <a:t>Sort</a:t>
            </a:r>
            <a:r>
              <a:rPr lang="pt-BR" sz="20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Executar </a:t>
            </a:r>
            <a:r>
              <a:rPr lang="pt-BR" sz="2000" dirty="0" smtClean="0"/>
              <a:t>a ordenação do arquivo usando o </a:t>
            </a:r>
            <a:r>
              <a:rPr lang="pt-BR" sz="2000" dirty="0" smtClean="0"/>
              <a:t>Shell </a:t>
            </a:r>
            <a:r>
              <a:rPr lang="pt-BR" sz="2000" dirty="0" err="1" smtClean="0"/>
              <a:t>Sort</a:t>
            </a:r>
            <a:r>
              <a:rPr lang="pt-BR" sz="20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 smtClean="0"/>
              <a:t>Gerar uma tabela e um gráfico comparando os 4 algoritmos vistos até agora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 algn="ctr">
              <a:buNone/>
            </a:pP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SELECTION SORT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SELECTION SORT</a:t>
            </a:r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Vantagens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Relativamente simples</a:t>
            </a:r>
            <a:endParaRPr lang="pt-BR" sz="2000" dirty="0" smtClean="0"/>
          </a:p>
          <a:p>
            <a:pPr lvl="1"/>
            <a:r>
              <a:rPr lang="pt-BR" sz="2000" dirty="0" smtClean="0"/>
              <a:t>Funciona </a:t>
            </a:r>
            <a:r>
              <a:rPr lang="pt-BR" sz="2000" dirty="0"/>
              <a:t>bem em </a:t>
            </a:r>
            <a:r>
              <a:rPr lang="pt-BR" sz="2000" dirty="0" smtClean="0"/>
              <a:t>listas pequenas</a:t>
            </a:r>
            <a:endParaRPr lang="pt-BR" sz="1600" dirty="0" smtClean="0"/>
          </a:p>
          <a:p>
            <a:r>
              <a:rPr lang="pt-BR" sz="2400" dirty="0" smtClean="0"/>
              <a:t>Desvantagens:</a:t>
            </a:r>
          </a:p>
          <a:p>
            <a:pPr lvl="1"/>
            <a:r>
              <a:rPr lang="pt-BR" sz="2000" dirty="0" smtClean="0"/>
              <a:t>Baixa </a:t>
            </a:r>
            <a:r>
              <a:rPr lang="pt-BR" sz="2000" dirty="0"/>
              <a:t>eficiência em listas </a:t>
            </a:r>
            <a:r>
              <a:rPr lang="pt-BR" sz="2000" dirty="0" smtClean="0"/>
              <a:t>grandes</a:t>
            </a:r>
          </a:p>
          <a:p>
            <a:pPr lvl="1"/>
            <a:endParaRPr lang="pt-BR" sz="1600" dirty="0" smtClean="0"/>
          </a:p>
          <a:p>
            <a:r>
              <a:rPr lang="pt-BR" sz="2400" dirty="0" smtClean="0"/>
              <a:t>Ideia:</a:t>
            </a:r>
          </a:p>
          <a:p>
            <a:pPr lvl="1"/>
            <a:r>
              <a:rPr lang="pt-BR" sz="2000" dirty="0" smtClean="0"/>
              <a:t>Consiste em trocar o menor elemento (ou maior) de uma lista com o elemento posicionado no início da lista, depois o segundo menor para a segunda posição e assim sucessivamente com os (n-1) elementos restantes, até que só reste 1 elemento.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/>
              <a:t>SELECTION SORT</a:t>
            </a:r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Funcionamento: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68548"/>
              </p:ext>
            </p:extLst>
          </p:nvPr>
        </p:nvGraphicFramePr>
        <p:xfrm>
          <a:off x="144016" y="258805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18241"/>
              </p:ext>
            </p:extLst>
          </p:nvPr>
        </p:nvGraphicFramePr>
        <p:xfrm>
          <a:off x="144016" y="351843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9" name="Seta em curva para a esquerda 28"/>
          <p:cNvSpPr/>
          <p:nvPr/>
        </p:nvSpPr>
        <p:spPr bwMode="auto">
          <a:xfrm rot="5400000">
            <a:off x="1296144" y="2156006"/>
            <a:ext cx="329756" cy="1913932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Seta em curva para a esquerda 33"/>
          <p:cNvSpPr/>
          <p:nvPr/>
        </p:nvSpPr>
        <p:spPr bwMode="auto">
          <a:xfrm rot="5400000">
            <a:off x="2602719" y="3284875"/>
            <a:ext cx="329756" cy="261315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99956"/>
              </p:ext>
            </p:extLst>
          </p:nvPr>
        </p:nvGraphicFramePr>
        <p:xfrm>
          <a:off x="144016" y="4053922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8257"/>
              </p:ext>
            </p:extLst>
          </p:nvPr>
        </p:nvGraphicFramePr>
        <p:xfrm>
          <a:off x="144016" y="493544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47948"/>
              </p:ext>
            </p:extLst>
          </p:nvPr>
        </p:nvGraphicFramePr>
        <p:xfrm>
          <a:off x="4716016" y="205512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8" name="Seta em curva para a esquerda 37"/>
          <p:cNvSpPr/>
          <p:nvPr/>
        </p:nvSpPr>
        <p:spPr bwMode="auto">
          <a:xfrm rot="5400000">
            <a:off x="7636532" y="1654892"/>
            <a:ext cx="329756" cy="199432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32842"/>
              </p:ext>
            </p:extLst>
          </p:nvPr>
        </p:nvGraphicFramePr>
        <p:xfrm>
          <a:off x="4716016" y="2991232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05674"/>
              </p:ext>
            </p:extLst>
          </p:nvPr>
        </p:nvGraphicFramePr>
        <p:xfrm>
          <a:off x="4698207" y="3531804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1" name="Seta em curva para a esquerda 40"/>
          <p:cNvSpPr/>
          <p:nvPr/>
        </p:nvSpPr>
        <p:spPr bwMode="auto">
          <a:xfrm rot="5400000">
            <a:off x="7988083" y="3517761"/>
            <a:ext cx="329756" cy="113022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12490"/>
              </p:ext>
            </p:extLst>
          </p:nvPr>
        </p:nvGraphicFramePr>
        <p:xfrm>
          <a:off x="4716016" y="4401620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71376"/>
              </p:ext>
            </p:extLst>
          </p:nvPr>
        </p:nvGraphicFramePr>
        <p:xfrm>
          <a:off x="4716016" y="5007456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88193"/>
              </p:ext>
            </p:extLst>
          </p:nvPr>
        </p:nvGraphicFramePr>
        <p:xfrm>
          <a:off x="144787" y="2037698"/>
          <a:ext cx="43204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8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ALGORITMO </a:t>
            </a:r>
            <a:r>
              <a:rPr lang="pt-BR" dirty="0" smtClean="0"/>
              <a:t>SELECTION </a:t>
            </a:r>
            <a:r>
              <a:rPr lang="pt-BR" dirty="0" smtClean="0"/>
              <a:t>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Entrada: </a:t>
            </a:r>
            <a:r>
              <a:rPr lang="pt-BR" sz="2400" b="0" dirty="0" smtClean="0"/>
              <a:t>Vetor a ser ordenado</a:t>
            </a:r>
          </a:p>
          <a:p>
            <a:pPr>
              <a:buFontTx/>
              <a:buNone/>
            </a:pPr>
            <a:r>
              <a:rPr lang="pt-BR" sz="2400" dirty="0" smtClean="0"/>
              <a:t>Saída: </a:t>
            </a:r>
            <a:r>
              <a:rPr lang="pt-BR" sz="2400" b="0" dirty="0" smtClean="0"/>
              <a:t>Vetor ordenado</a:t>
            </a:r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para x = </a:t>
            </a:r>
            <a:r>
              <a:rPr lang="pt-BR" sz="2400" dirty="0"/>
              <a:t>0</a:t>
            </a:r>
            <a:r>
              <a:rPr lang="pt-BR" sz="2400" dirty="0" smtClean="0"/>
              <a:t> </a:t>
            </a:r>
            <a:r>
              <a:rPr lang="pt-BR" sz="2400" dirty="0"/>
              <a:t>até </a:t>
            </a:r>
            <a:r>
              <a:rPr lang="pt-BR" sz="2400" dirty="0" smtClean="0"/>
              <a:t>comprimentoVetor-1 </a:t>
            </a:r>
            <a:r>
              <a:rPr lang="pt-BR" sz="2400" dirty="0" smtClean="0"/>
              <a:t>faça</a:t>
            </a:r>
          </a:p>
          <a:p>
            <a:pPr>
              <a:buFontTx/>
              <a:buNone/>
            </a:pPr>
            <a:r>
              <a:rPr lang="pt-BR" sz="2400" dirty="0"/>
              <a:t> </a:t>
            </a:r>
            <a:r>
              <a:rPr lang="pt-BR" sz="2400" dirty="0" smtClean="0"/>
              <a:t>    menor </a:t>
            </a:r>
            <a:r>
              <a:rPr lang="pt-BR" sz="2400" dirty="0" smtClean="0">
                <a:sym typeface="Wingdings" pitchFamily="2" charset="2"/>
              </a:rPr>
              <a:t> x;</a:t>
            </a:r>
            <a:endParaRPr lang="pt-BR" sz="2400" dirty="0" smtClean="0"/>
          </a:p>
          <a:p>
            <a:pPr>
              <a:buFontTx/>
              <a:buNone/>
            </a:pPr>
            <a:r>
              <a:rPr lang="pt-BR" sz="2400" dirty="0" smtClean="0"/>
              <a:t>	  para y = </a:t>
            </a:r>
            <a:r>
              <a:rPr lang="pt-BR" sz="2400" dirty="0" smtClean="0"/>
              <a:t>x+1 </a:t>
            </a:r>
            <a:r>
              <a:rPr lang="pt-BR" sz="2400" smtClean="0"/>
              <a:t>até </a:t>
            </a:r>
            <a:r>
              <a:rPr lang="pt-BR" sz="2400" smtClean="0"/>
              <a:t>comprimentoVetor-1 </a:t>
            </a:r>
            <a:r>
              <a:rPr lang="pt-BR" sz="2400" dirty="0" smtClean="0"/>
              <a:t>faça</a:t>
            </a:r>
          </a:p>
          <a:p>
            <a:pPr>
              <a:buFontTx/>
              <a:buNone/>
            </a:pPr>
            <a:r>
              <a:rPr lang="pt-BR" sz="2400" dirty="0" smtClean="0"/>
              <a:t>         </a:t>
            </a:r>
            <a:r>
              <a:rPr lang="pt-BR" sz="2400" dirty="0" err="1" smtClean="0"/>
              <a:t>if</a:t>
            </a:r>
            <a:r>
              <a:rPr lang="pt-BR" sz="2400" dirty="0" smtClean="0"/>
              <a:t> (vetor[y] </a:t>
            </a:r>
            <a:r>
              <a:rPr lang="pt-BR" sz="2400" dirty="0" smtClean="0"/>
              <a:t>&lt; vetor[menor])</a:t>
            </a:r>
          </a:p>
          <a:p>
            <a:pPr>
              <a:buFontTx/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menor </a:t>
            </a:r>
            <a:r>
              <a:rPr lang="pt-BR" sz="2400" dirty="0" smtClean="0">
                <a:sym typeface="Wingdings" pitchFamily="2" charset="2"/>
              </a:rPr>
              <a:t> y</a:t>
            </a:r>
            <a:endParaRPr lang="pt-BR" sz="2400" dirty="0" smtClean="0"/>
          </a:p>
          <a:p>
            <a:pPr>
              <a:buFontTx/>
              <a:buNone/>
            </a:pPr>
            <a:r>
              <a:rPr lang="pt-BR" sz="2400" dirty="0"/>
              <a:t> </a:t>
            </a:r>
            <a:r>
              <a:rPr lang="pt-BR" sz="2400" dirty="0" smtClean="0"/>
              <a:t>    </a:t>
            </a:r>
            <a:r>
              <a:rPr lang="pt-BR" sz="2400" dirty="0" smtClean="0"/>
              <a:t>troca vetor[x] </a:t>
            </a:r>
            <a:r>
              <a:rPr lang="pt-BR" sz="2400" dirty="0" smtClean="0"/>
              <a:t>e </a:t>
            </a:r>
            <a:r>
              <a:rPr lang="pt-BR" sz="2400" dirty="0" smtClean="0"/>
              <a:t>vetor[menor] </a:t>
            </a:r>
            <a:r>
              <a:rPr lang="pt-BR" sz="2400" dirty="0" smtClean="0"/>
              <a:t>de posições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23404" y="2924696"/>
            <a:ext cx="8497068" cy="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dirty="0" smtClean="0"/>
              <a:t>Operações básicas: </a:t>
            </a:r>
          </a:p>
          <a:p>
            <a:pPr lvl="1"/>
            <a:r>
              <a:rPr lang="pt-BR" sz="2000" dirty="0" smtClean="0"/>
              <a:t>comparação e movimentação de registros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Comparações:</a:t>
            </a:r>
          </a:p>
          <a:p>
            <a:pPr lvl="1"/>
            <a:r>
              <a:rPr lang="pt-BR" sz="2000" dirty="0" smtClean="0"/>
              <a:t>Melhor caso = Pior caso =</a:t>
            </a:r>
          </a:p>
          <a:p>
            <a:pPr lvl="1">
              <a:buNone/>
            </a:pPr>
            <a:endParaRPr lang="pt-BR" sz="2000" dirty="0" smtClean="0"/>
          </a:p>
          <a:p>
            <a:r>
              <a:rPr lang="pt-BR" sz="2400" dirty="0" smtClean="0"/>
              <a:t>Movimentações:</a:t>
            </a:r>
          </a:p>
          <a:p>
            <a:pPr lvl="1"/>
            <a:r>
              <a:rPr lang="pt-BR" sz="2000" dirty="0" smtClean="0"/>
              <a:t>Pior Caso (dados invertidos) : </a:t>
            </a:r>
          </a:p>
          <a:p>
            <a:pPr lvl="4"/>
            <a:endParaRPr lang="pt-BR" sz="1600" dirty="0" smtClean="0"/>
          </a:p>
          <a:p>
            <a:pPr lvl="4"/>
            <a:endParaRPr lang="pt-BR" sz="1600" dirty="0" smtClean="0"/>
          </a:p>
          <a:p>
            <a:pPr lvl="1"/>
            <a:r>
              <a:rPr lang="pt-BR" sz="2000" dirty="0" smtClean="0"/>
              <a:t>Melhor Caso (dados ordenados) : sem inversões</a:t>
            </a:r>
          </a:p>
          <a:p>
            <a:pPr lvl="4"/>
            <a:endParaRPr lang="pt-BR" sz="1600" dirty="0" smtClean="0"/>
          </a:p>
          <a:p>
            <a:pPr lvl="4"/>
            <a:endParaRPr lang="pt-BR" sz="1600" dirty="0" smtClean="0"/>
          </a:p>
          <a:p>
            <a:pPr lvl="1"/>
            <a:r>
              <a:rPr lang="pt-BR" sz="2000" dirty="0" smtClean="0"/>
              <a:t>Caso Médio (dados desordenados) :</a:t>
            </a:r>
          </a:p>
          <a:p>
            <a:endParaRPr lang="pt-BR" sz="20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31001"/>
              </p:ext>
            </p:extLst>
          </p:nvPr>
        </p:nvGraphicFramePr>
        <p:xfrm>
          <a:off x="4616450" y="2608263"/>
          <a:ext cx="23574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ção" r:id="rId3" imgW="1130040" imgH="393480" progId="Equation.3">
                  <p:embed/>
                </p:oleObj>
              </mc:Choice>
              <mc:Fallback>
                <p:oleObj name="Equação" r:id="rId3" imgW="1130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608263"/>
                        <a:ext cx="23574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91499"/>
              </p:ext>
            </p:extLst>
          </p:nvPr>
        </p:nvGraphicFramePr>
        <p:xfrm>
          <a:off x="5113338" y="3951288"/>
          <a:ext cx="1941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ção" r:id="rId5" imgW="990360" imgH="228600" progId="Equation.3">
                  <p:embed/>
                </p:oleObj>
              </mc:Choice>
              <mc:Fallback>
                <p:oleObj name="Equação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951288"/>
                        <a:ext cx="19415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98703"/>
              </p:ext>
            </p:extLst>
          </p:nvPr>
        </p:nvGraphicFramePr>
        <p:xfrm>
          <a:off x="5868144" y="5661248"/>
          <a:ext cx="23034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ção" r:id="rId7" imgW="1104840" imgH="393480" progId="Equation.3">
                  <p:embed/>
                </p:oleObj>
              </mc:Choice>
              <mc:Fallback>
                <p:oleObj name="Equação" r:id="rId7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661248"/>
                        <a:ext cx="2303463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ANIMAÇÕES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Copos (</a:t>
            </a:r>
            <a:r>
              <a:rPr lang="pt-BR" sz="2400" dirty="0" err="1" smtClean="0"/>
              <a:t>harvard</a:t>
            </a:r>
            <a:r>
              <a:rPr lang="pt-BR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hlinkClick r:id="rId2"/>
              </a:rPr>
              <a:t>http://www.youtube.com/watch?v=f8hXR_Hvybo</a:t>
            </a: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dirty="0" smtClean="0"/>
              <a:t>Explicação do algoritmo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hlinkClick r:id="rId3"/>
              </a:rPr>
              <a:t>http://</a:t>
            </a:r>
            <a:r>
              <a:rPr lang="pt-BR" sz="2000" dirty="0" smtClean="0">
                <a:hlinkClick r:id="rId3"/>
              </a:rPr>
              <a:t>www.youtube.com/watch?v=6nDMgr0-Yyo</a:t>
            </a: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dirty="0" smtClean="0"/>
              <a:t>Dançado</a:t>
            </a:r>
            <a:endParaRPr lang="pt-BR" sz="2400" dirty="0" smtClean="0"/>
          </a:p>
          <a:p>
            <a:pPr lvl="1">
              <a:lnSpc>
                <a:spcPct val="90000"/>
              </a:lnSpc>
            </a:pPr>
            <a:r>
              <a:rPr lang="pt-BR" dirty="0">
                <a:hlinkClick r:id="rId4"/>
              </a:rPr>
              <a:t>http://www.youtube.com/watch?v=Ns4TPTC8whw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Dúvidas por enquanto ???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65400"/>
            <a:ext cx="2170112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pPr algn="ctr">
              <a:buNone/>
            </a:pP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SHELL SORT</a:t>
            </a:r>
            <a:endParaRPr lang="pt-B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11261</TotalTime>
  <Words>830</Words>
  <Application>Microsoft Office PowerPoint</Application>
  <PresentationFormat>Apresentação na tela (4:3)</PresentationFormat>
  <Paragraphs>298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Listras</vt:lpstr>
      <vt:lpstr>Microsoft Equation 3.0</vt:lpstr>
      <vt:lpstr>Univ. Tecnológica Federal do Paraná Campus Medianeira Disciplina: Estrut. Dados, Pesquisa e Ordenação</vt:lpstr>
      <vt:lpstr>Apresentação do PowerPoint</vt:lpstr>
      <vt:lpstr>SELECTION SORT</vt:lpstr>
      <vt:lpstr>SELECTION SORT</vt:lpstr>
      <vt:lpstr>ALGORITMO SELECTION SORT</vt:lpstr>
      <vt:lpstr>COMPLEXIDADE</vt:lpstr>
      <vt:lpstr>ANIMAÇÕES</vt:lpstr>
      <vt:lpstr>Dúvidas por enquanto ???</vt:lpstr>
      <vt:lpstr>Apresentação do PowerPoint</vt:lpstr>
      <vt:lpstr>SHELL SORT</vt:lpstr>
      <vt:lpstr>SHELL SORT</vt:lpstr>
      <vt:lpstr>Escolha da distância de salto h</vt:lpstr>
      <vt:lpstr>SHELL SORT</vt:lpstr>
      <vt:lpstr>SHELL SORT</vt:lpstr>
      <vt:lpstr>ALGORITMO SHELL SORT</vt:lpstr>
      <vt:lpstr>ANIMAÇÕES</vt:lpstr>
      <vt:lpstr>EXERCÍCIO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Pedro</cp:lastModifiedBy>
  <cp:revision>826</cp:revision>
  <dcterms:created xsi:type="dcterms:W3CDTF">2003-01-25T00:18:35Z</dcterms:created>
  <dcterms:modified xsi:type="dcterms:W3CDTF">2013-05-15T11:57:14Z</dcterms:modified>
</cp:coreProperties>
</file>