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2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x="18288000" cy="10287000"/>
  <p:notesSz cx="6858000" cy="9144000"/>
  <p:embeddedFontLst>
    <p:embeddedFont>
      <p:font typeface="Poppins Bold" charset="1" panose="00000800000000000000"/>
      <p:regular r:id="rId33"/>
    </p:embeddedFont>
    <p:embeddedFont>
      <p:font typeface="Poppins" charset="1" panose="00000500000000000000"/>
      <p:regular r:id="rId3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slides/slide20.xml" Type="http://schemas.openxmlformats.org/officeDocument/2006/relationships/slide"/><Relationship Id="rId26" Target="slides/slide21.xml" Type="http://schemas.openxmlformats.org/officeDocument/2006/relationships/slide"/><Relationship Id="rId27" Target="slides/slide22.xml" Type="http://schemas.openxmlformats.org/officeDocument/2006/relationships/slide"/><Relationship Id="rId28" Target="slides/slide23.xml" Type="http://schemas.openxmlformats.org/officeDocument/2006/relationships/slide"/><Relationship Id="rId29" Target="slides/slide24.xml" Type="http://schemas.openxmlformats.org/officeDocument/2006/relationships/slide"/><Relationship Id="rId3" Target="viewProps.xml" Type="http://schemas.openxmlformats.org/officeDocument/2006/relationships/viewProps"/><Relationship Id="rId30" Target="slides/slide25.xml" Type="http://schemas.openxmlformats.org/officeDocument/2006/relationships/slide"/><Relationship Id="rId31" Target="slides/slide26.xml" Type="http://schemas.openxmlformats.org/officeDocument/2006/relationships/slide"/><Relationship Id="rId32" Target="slides/slide27.xml" Type="http://schemas.openxmlformats.org/officeDocument/2006/relationships/slide"/><Relationship Id="rId33" Target="fonts/font33.fntdata" Type="http://schemas.openxmlformats.org/officeDocument/2006/relationships/font"/><Relationship Id="rId34" Target="fonts/font34.fntdata" Type="http://schemas.openxmlformats.org/officeDocument/2006/relationships/font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/Relationships>
</file>

<file path=ppt/slides/_rels/slide2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/Relationships>
</file>

<file path=ppt/slides/_rels/slide2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>
  <p:cSld>
    <p:bg>
      <p:bgPr>
        <a:solidFill>
          <a:srgbClr val="19191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-5400000">
            <a:off x="10256113" y="-2979"/>
            <a:ext cx="2006565" cy="2012524"/>
          </a:xfrm>
          <a:prstGeom prst="rect">
            <a:avLst/>
          </a:prstGeom>
          <a:solidFill>
            <a:srgbClr val="F4A100"/>
          </a:solidFill>
        </p:spPr>
      </p:sp>
      <p:sp>
        <p:nvSpPr>
          <p:cNvPr name="AutoShape 3" id="3"/>
          <p:cNvSpPr/>
          <p:nvPr/>
        </p:nvSpPr>
        <p:spPr>
          <a:xfrm rot="-5400000">
            <a:off x="12268637" y="2003586"/>
            <a:ext cx="2006565" cy="2012524"/>
          </a:xfrm>
          <a:prstGeom prst="rect">
            <a:avLst/>
          </a:prstGeom>
          <a:solidFill>
            <a:srgbClr val="EFC136"/>
          </a:solidFill>
        </p:spPr>
      </p:sp>
      <p:sp>
        <p:nvSpPr>
          <p:cNvPr name="AutoShape 4" id="4"/>
          <p:cNvSpPr/>
          <p:nvPr/>
        </p:nvSpPr>
        <p:spPr>
          <a:xfrm rot="-5400000">
            <a:off x="14281160" y="4010151"/>
            <a:ext cx="2006565" cy="2012524"/>
          </a:xfrm>
          <a:prstGeom prst="rect">
            <a:avLst/>
          </a:prstGeom>
          <a:solidFill>
            <a:srgbClr val="FADB7A"/>
          </a:solidFill>
        </p:spPr>
      </p:sp>
      <p:sp>
        <p:nvSpPr>
          <p:cNvPr name="AutoShape 5" id="5"/>
          <p:cNvSpPr/>
          <p:nvPr/>
        </p:nvSpPr>
        <p:spPr>
          <a:xfrm rot="-5400000">
            <a:off x="16293684" y="6016716"/>
            <a:ext cx="2006565" cy="2012524"/>
          </a:xfrm>
          <a:prstGeom prst="rect">
            <a:avLst/>
          </a:prstGeom>
          <a:solidFill>
            <a:srgbClr val="F4F4F4"/>
          </a:solidFill>
        </p:spPr>
      </p:sp>
      <p:sp>
        <p:nvSpPr>
          <p:cNvPr name="AutoShape 6" id="6"/>
          <p:cNvSpPr/>
          <p:nvPr/>
        </p:nvSpPr>
        <p:spPr>
          <a:xfrm rot="-5400000">
            <a:off x="16293684" y="2003586"/>
            <a:ext cx="2006565" cy="2012524"/>
          </a:xfrm>
          <a:prstGeom prst="rect">
            <a:avLst/>
          </a:prstGeom>
          <a:solidFill>
            <a:srgbClr val="EFC136"/>
          </a:solidFill>
        </p:spPr>
      </p:sp>
      <p:sp>
        <p:nvSpPr>
          <p:cNvPr name="AutoShape 7" id="7"/>
          <p:cNvSpPr/>
          <p:nvPr/>
        </p:nvSpPr>
        <p:spPr>
          <a:xfrm rot="-5400000">
            <a:off x="14281160" y="-2979"/>
            <a:ext cx="2006565" cy="2012524"/>
          </a:xfrm>
          <a:prstGeom prst="rect">
            <a:avLst/>
          </a:prstGeom>
          <a:solidFill>
            <a:srgbClr val="F4A100"/>
          </a:solidFill>
        </p:spPr>
      </p:sp>
      <p:sp>
        <p:nvSpPr>
          <p:cNvPr name="TextBox 8" id="8"/>
          <p:cNvSpPr txBox="true"/>
          <p:nvPr/>
        </p:nvSpPr>
        <p:spPr>
          <a:xfrm rot="0">
            <a:off x="1028700" y="2524125"/>
            <a:ext cx="11793071" cy="5133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3200"/>
              </a:lnSpc>
            </a:pPr>
            <a:r>
              <a:rPr lang="en-US" sz="11000" spc="-220" b="true">
                <a:solidFill>
                  <a:srgbClr val="F4F4F4"/>
                </a:solidFill>
                <a:latin typeface="Poppins Bold"/>
                <a:ea typeface="Poppins Bold"/>
                <a:cs typeface="Poppins Bold"/>
                <a:sym typeface="Poppins Bold"/>
              </a:rPr>
              <a:t>Estrutura de Dados e Análise de Algoritmos 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9191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5400000">
            <a:off x="1380" y="8426074"/>
            <a:ext cx="929773" cy="932534"/>
          </a:xfrm>
          <a:prstGeom prst="rect">
            <a:avLst/>
          </a:prstGeom>
          <a:solidFill>
            <a:srgbClr val="EFC136"/>
          </a:solidFill>
        </p:spPr>
      </p:sp>
      <p:sp>
        <p:nvSpPr>
          <p:cNvPr name="AutoShape 3" id="3"/>
          <p:cNvSpPr/>
          <p:nvPr/>
        </p:nvSpPr>
        <p:spPr>
          <a:xfrm rot="-5400000">
            <a:off x="17356847" y="928392"/>
            <a:ext cx="929773" cy="932534"/>
          </a:xfrm>
          <a:prstGeom prst="rect">
            <a:avLst/>
          </a:prstGeom>
          <a:solidFill>
            <a:srgbClr val="EFC136"/>
          </a:solidFill>
        </p:spPr>
      </p:sp>
      <p:sp>
        <p:nvSpPr>
          <p:cNvPr name="AutoShape 4" id="4"/>
          <p:cNvSpPr/>
          <p:nvPr/>
        </p:nvSpPr>
        <p:spPr>
          <a:xfrm rot="5400000">
            <a:off x="933914" y="9355847"/>
            <a:ext cx="929773" cy="932534"/>
          </a:xfrm>
          <a:prstGeom prst="rect">
            <a:avLst/>
          </a:prstGeom>
          <a:solidFill>
            <a:srgbClr val="F4A100"/>
          </a:solidFill>
        </p:spPr>
      </p:sp>
      <p:sp>
        <p:nvSpPr>
          <p:cNvPr name="AutoShape 5" id="5"/>
          <p:cNvSpPr/>
          <p:nvPr/>
        </p:nvSpPr>
        <p:spPr>
          <a:xfrm rot="-5400000">
            <a:off x="16424313" y="-1380"/>
            <a:ext cx="929773" cy="932534"/>
          </a:xfrm>
          <a:prstGeom prst="rect">
            <a:avLst/>
          </a:prstGeom>
          <a:solidFill>
            <a:srgbClr val="F4A100"/>
          </a:solidFill>
        </p:spPr>
      </p:sp>
      <p:sp>
        <p:nvSpPr>
          <p:cNvPr name="Freeform 6" id="6"/>
          <p:cNvSpPr/>
          <p:nvPr/>
        </p:nvSpPr>
        <p:spPr>
          <a:xfrm flipH="false" flipV="false" rot="0">
            <a:off x="5305399" y="1028700"/>
            <a:ext cx="7677202" cy="8229600"/>
          </a:xfrm>
          <a:custGeom>
            <a:avLst/>
            <a:gdLst/>
            <a:ahLst/>
            <a:cxnLst/>
            <a:rect r="r" b="b" t="t" l="l"/>
            <a:pathLst>
              <a:path h="8229600" w="7677202">
                <a:moveTo>
                  <a:pt x="0" y="0"/>
                </a:moveTo>
                <a:lnTo>
                  <a:pt x="7677202" y="0"/>
                </a:lnTo>
                <a:lnTo>
                  <a:pt x="7677202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bg>
      <p:bgPr>
        <a:solidFill>
          <a:srgbClr val="19191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0"/>
            <a:ext cx="18288000" cy="10287000"/>
          </a:xfrm>
          <a:prstGeom prst="rect">
            <a:avLst/>
          </a:prstGeom>
          <a:solidFill>
            <a:srgbClr val="F4A100"/>
          </a:solidFill>
        </p:spPr>
      </p:sp>
      <p:sp>
        <p:nvSpPr>
          <p:cNvPr name="AutoShape 3" id="3"/>
          <p:cNvSpPr/>
          <p:nvPr/>
        </p:nvSpPr>
        <p:spPr>
          <a:xfrm rot="5400000">
            <a:off x="3279814" y="9195886"/>
            <a:ext cx="1089497" cy="1092732"/>
          </a:xfrm>
          <a:prstGeom prst="rect">
            <a:avLst/>
          </a:prstGeom>
          <a:solidFill>
            <a:srgbClr val="FADB7A"/>
          </a:solidFill>
        </p:spPr>
      </p:sp>
      <p:sp>
        <p:nvSpPr>
          <p:cNvPr name="AutoShape 4" id="4"/>
          <p:cNvSpPr/>
          <p:nvPr/>
        </p:nvSpPr>
        <p:spPr>
          <a:xfrm rot="5400000">
            <a:off x="2187082" y="8106389"/>
            <a:ext cx="1089497" cy="1092732"/>
          </a:xfrm>
          <a:prstGeom prst="rect">
            <a:avLst/>
          </a:prstGeom>
          <a:solidFill>
            <a:srgbClr val="FADB7A">
              <a:alpha val="64706"/>
            </a:srgbClr>
          </a:solidFill>
        </p:spPr>
      </p:sp>
      <p:sp>
        <p:nvSpPr>
          <p:cNvPr name="AutoShape 5" id="5"/>
          <p:cNvSpPr/>
          <p:nvPr/>
        </p:nvSpPr>
        <p:spPr>
          <a:xfrm rot="5400000">
            <a:off x="1094350" y="7016892"/>
            <a:ext cx="1089497" cy="1092732"/>
          </a:xfrm>
          <a:prstGeom prst="rect">
            <a:avLst/>
          </a:prstGeom>
          <a:solidFill>
            <a:srgbClr val="FADB7A">
              <a:alpha val="40000"/>
            </a:srgbClr>
          </a:solidFill>
        </p:spPr>
      </p:sp>
      <p:sp>
        <p:nvSpPr>
          <p:cNvPr name="AutoShape 6" id="6"/>
          <p:cNvSpPr/>
          <p:nvPr/>
        </p:nvSpPr>
        <p:spPr>
          <a:xfrm rot="5400000">
            <a:off x="1618" y="5927396"/>
            <a:ext cx="1089497" cy="1092732"/>
          </a:xfrm>
          <a:prstGeom prst="rect">
            <a:avLst/>
          </a:prstGeom>
          <a:solidFill>
            <a:srgbClr val="FADB7A">
              <a:alpha val="18824"/>
            </a:srgbClr>
          </a:solidFill>
        </p:spPr>
      </p:sp>
      <p:sp>
        <p:nvSpPr>
          <p:cNvPr name="AutoShape 7" id="7"/>
          <p:cNvSpPr/>
          <p:nvPr/>
        </p:nvSpPr>
        <p:spPr>
          <a:xfrm rot="5400000">
            <a:off x="1618" y="8106389"/>
            <a:ext cx="1089497" cy="1092732"/>
          </a:xfrm>
          <a:prstGeom prst="rect">
            <a:avLst/>
          </a:prstGeom>
          <a:solidFill>
            <a:srgbClr val="FADB7A">
              <a:alpha val="64706"/>
            </a:srgbClr>
          </a:solidFill>
        </p:spPr>
      </p:sp>
      <p:sp>
        <p:nvSpPr>
          <p:cNvPr name="AutoShape 8" id="8"/>
          <p:cNvSpPr/>
          <p:nvPr/>
        </p:nvSpPr>
        <p:spPr>
          <a:xfrm rot="5400000">
            <a:off x="1094350" y="9195886"/>
            <a:ext cx="1089497" cy="1092732"/>
          </a:xfrm>
          <a:prstGeom prst="rect">
            <a:avLst/>
          </a:prstGeom>
          <a:solidFill>
            <a:srgbClr val="FADB7A"/>
          </a:solidFill>
        </p:spPr>
      </p:sp>
      <p:sp>
        <p:nvSpPr>
          <p:cNvPr name="TextBox 9" id="9"/>
          <p:cNvSpPr txBox="true"/>
          <p:nvPr/>
        </p:nvSpPr>
        <p:spPr>
          <a:xfrm rot="0">
            <a:off x="6420879" y="3248025"/>
            <a:ext cx="5446242" cy="1895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200"/>
              </a:lnSpc>
              <a:spcBef>
                <a:spcPct val="0"/>
              </a:spcBef>
            </a:pPr>
            <a:r>
              <a:rPr lang="en-US" b="true" sz="6000">
                <a:solidFill>
                  <a:srgbClr val="191919"/>
                </a:solidFill>
                <a:latin typeface="Poppins Bold"/>
                <a:ea typeface="Poppins Bold"/>
                <a:cs typeface="Poppins Bold"/>
                <a:sym typeface="Poppins Bold"/>
              </a:rPr>
              <a:t>Artigo Científico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6335774" y="5095875"/>
            <a:ext cx="5616452" cy="981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99"/>
              </a:lnSpc>
              <a:spcBef>
                <a:spcPct val="0"/>
              </a:spcBef>
            </a:pPr>
            <a:r>
              <a:rPr lang="en-US" sz="29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Simulação de uma fila de impressão com prioridades </a:t>
            </a:r>
          </a:p>
        </p:txBody>
      </p:sp>
      <p:sp>
        <p:nvSpPr>
          <p:cNvPr name="AutoShape 11" id="11"/>
          <p:cNvSpPr/>
          <p:nvPr/>
        </p:nvSpPr>
        <p:spPr>
          <a:xfrm rot="5400000">
            <a:off x="16104154" y="-1618"/>
            <a:ext cx="1089497" cy="1092732"/>
          </a:xfrm>
          <a:prstGeom prst="rect">
            <a:avLst/>
          </a:prstGeom>
          <a:solidFill>
            <a:srgbClr val="FADB7A"/>
          </a:solidFill>
        </p:spPr>
      </p:sp>
      <p:sp>
        <p:nvSpPr>
          <p:cNvPr name="AutoShape 12" id="12"/>
          <p:cNvSpPr/>
          <p:nvPr/>
        </p:nvSpPr>
        <p:spPr>
          <a:xfrm rot="5400000">
            <a:off x="17196886" y="1087879"/>
            <a:ext cx="1089497" cy="1092732"/>
          </a:xfrm>
          <a:prstGeom prst="rect">
            <a:avLst/>
          </a:prstGeom>
          <a:solidFill>
            <a:srgbClr val="FADB7A">
              <a:alpha val="64706"/>
            </a:srgbClr>
          </a:solidFill>
        </p:spPr>
      </p:sp>
      <p:sp>
        <p:nvSpPr>
          <p:cNvPr name="AutoShape 13" id="13"/>
          <p:cNvSpPr/>
          <p:nvPr/>
        </p:nvSpPr>
        <p:spPr>
          <a:xfrm rot="5400000">
            <a:off x="13918690" y="-1618"/>
            <a:ext cx="1089497" cy="1092732"/>
          </a:xfrm>
          <a:prstGeom prst="rect">
            <a:avLst/>
          </a:prstGeom>
          <a:solidFill>
            <a:srgbClr val="FADB7A"/>
          </a:solidFill>
        </p:spPr>
      </p:sp>
      <p:sp>
        <p:nvSpPr>
          <p:cNvPr name="AutoShape 14" id="14"/>
          <p:cNvSpPr/>
          <p:nvPr/>
        </p:nvSpPr>
        <p:spPr>
          <a:xfrm rot="5400000">
            <a:off x="15011422" y="1087879"/>
            <a:ext cx="1089497" cy="1092732"/>
          </a:xfrm>
          <a:prstGeom prst="rect">
            <a:avLst/>
          </a:prstGeom>
          <a:solidFill>
            <a:srgbClr val="FADB7A">
              <a:alpha val="64706"/>
            </a:srgbClr>
          </a:solidFill>
        </p:spPr>
      </p:sp>
      <p:sp>
        <p:nvSpPr>
          <p:cNvPr name="AutoShape 15" id="15"/>
          <p:cNvSpPr/>
          <p:nvPr/>
        </p:nvSpPr>
        <p:spPr>
          <a:xfrm rot="5400000">
            <a:off x="16104154" y="2177376"/>
            <a:ext cx="1089497" cy="1092732"/>
          </a:xfrm>
          <a:prstGeom prst="rect">
            <a:avLst/>
          </a:prstGeom>
          <a:solidFill>
            <a:srgbClr val="FADB7A">
              <a:alpha val="40000"/>
            </a:srgbClr>
          </a:solidFill>
        </p:spPr>
      </p:sp>
      <p:sp>
        <p:nvSpPr>
          <p:cNvPr name="AutoShape 16" id="16"/>
          <p:cNvSpPr/>
          <p:nvPr/>
        </p:nvSpPr>
        <p:spPr>
          <a:xfrm rot="5400000">
            <a:off x="17196886" y="3266872"/>
            <a:ext cx="1089497" cy="1092732"/>
          </a:xfrm>
          <a:prstGeom prst="rect">
            <a:avLst/>
          </a:prstGeom>
          <a:solidFill>
            <a:srgbClr val="FADB7A">
              <a:alpha val="18824"/>
            </a:srgbClr>
          </a:solidFill>
        </p:spPr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bg>
      <p:bgPr>
        <a:solidFill>
          <a:srgbClr val="19191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0"/>
            <a:ext cx="8508480" cy="10287000"/>
          </a:xfrm>
          <a:prstGeom prst="rect">
            <a:avLst/>
          </a:prstGeom>
          <a:solidFill>
            <a:srgbClr val="F4A100"/>
          </a:solidFill>
        </p:spPr>
      </p:sp>
      <p:sp>
        <p:nvSpPr>
          <p:cNvPr name="AutoShape 3" id="3"/>
          <p:cNvSpPr/>
          <p:nvPr/>
        </p:nvSpPr>
        <p:spPr>
          <a:xfrm rot="5400000">
            <a:off x="3279814" y="9195886"/>
            <a:ext cx="1089497" cy="1092732"/>
          </a:xfrm>
          <a:prstGeom prst="rect">
            <a:avLst/>
          </a:prstGeom>
          <a:solidFill>
            <a:srgbClr val="FADB7A"/>
          </a:solidFill>
        </p:spPr>
      </p:sp>
      <p:sp>
        <p:nvSpPr>
          <p:cNvPr name="AutoShape 4" id="4"/>
          <p:cNvSpPr/>
          <p:nvPr/>
        </p:nvSpPr>
        <p:spPr>
          <a:xfrm rot="5400000">
            <a:off x="2187082" y="8106389"/>
            <a:ext cx="1089497" cy="1092732"/>
          </a:xfrm>
          <a:prstGeom prst="rect">
            <a:avLst/>
          </a:prstGeom>
          <a:solidFill>
            <a:srgbClr val="FADB7A">
              <a:alpha val="64706"/>
            </a:srgbClr>
          </a:solidFill>
        </p:spPr>
      </p:sp>
      <p:sp>
        <p:nvSpPr>
          <p:cNvPr name="AutoShape 5" id="5"/>
          <p:cNvSpPr/>
          <p:nvPr/>
        </p:nvSpPr>
        <p:spPr>
          <a:xfrm rot="5400000">
            <a:off x="1094350" y="7016892"/>
            <a:ext cx="1089497" cy="1092732"/>
          </a:xfrm>
          <a:prstGeom prst="rect">
            <a:avLst/>
          </a:prstGeom>
          <a:solidFill>
            <a:srgbClr val="FADB7A">
              <a:alpha val="40000"/>
            </a:srgbClr>
          </a:solidFill>
        </p:spPr>
      </p:sp>
      <p:sp>
        <p:nvSpPr>
          <p:cNvPr name="AutoShape 6" id="6"/>
          <p:cNvSpPr/>
          <p:nvPr/>
        </p:nvSpPr>
        <p:spPr>
          <a:xfrm rot="5400000">
            <a:off x="1618" y="5927396"/>
            <a:ext cx="1089497" cy="1092732"/>
          </a:xfrm>
          <a:prstGeom prst="rect">
            <a:avLst/>
          </a:prstGeom>
          <a:solidFill>
            <a:srgbClr val="FADB7A">
              <a:alpha val="18824"/>
            </a:srgbClr>
          </a:solidFill>
        </p:spPr>
      </p:sp>
      <p:sp>
        <p:nvSpPr>
          <p:cNvPr name="AutoShape 7" id="7"/>
          <p:cNvSpPr/>
          <p:nvPr/>
        </p:nvSpPr>
        <p:spPr>
          <a:xfrm rot="5400000">
            <a:off x="1618" y="8106389"/>
            <a:ext cx="1089497" cy="1092732"/>
          </a:xfrm>
          <a:prstGeom prst="rect">
            <a:avLst/>
          </a:prstGeom>
          <a:solidFill>
            <a:srgbClr val="FADB7A">
              <a:alpha val="64706"/>
            </a:srgbClr>
          </a:solidFill>
        </p:spPr>
      </p:sp>
      <p:sp>
        <p:nvSpPr>
          <p:cNvPr name="AutoShape 8" id="8"/>
          <p:cNvSpPr/>
          <p:nvPr/>
        </p:nvSpPr>
        <p:spPr>
          <a:xfrm rot="5400000">
            <a:off x="1094350" y="9195886"/>
            <a:ext cx="1089497" cy="1092732"/>
          </a:xfrm>
          <a:prstGeom prst="rect">
            <a:avLst/>
          </a:prstGeom>
          <a:solidFill>
            <a:srgbClr val="FADB7A"/>
          </a:solidFill>
        </p:spPr>
      </p:sp>
      <p:sp>
        <p:nvSpPr>
          <p:cNvPr name="TextBox 9" id="9"/>
          <p:cNvSpPr txBox="true"/>
          <p:nvPr/>
        </p:nvSpPr>
        <p:spPr>
          <a:xfrm rot="0">
            <a:off x="1531119" y="4619625"/>
            <a:ext cx="5446242" cy="981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200"/>
              </a:lnSpc>
              <a:spcBef>
                <a:spcPct val="0"/>
              </a:spcBef>
            </a:pPr>
            <a:r>
              <a:rPr lang="en-US" b="true" sz="6000">
                <a:solidFill>
                  <a:srgbClr val="191919"/>
                </a:solidFill>
                <a:latin typeface="Poppins Bold"/>
                <a:ea typeface="Poppins Bold"/>
                <a:cs typeface="Poppins Bold"/>
                <a:sym typeface="Poppins Bold"/>
              </a:rPr>
              <a:t>Introdução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9144000" y="3249612"/>
            <a:ext cx="8115300" cy="3740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47697" indent="-323848" lvl="1">
              <a:lnSpc>
                <a:spcPts val="3899"/>
              </a:lnSpc>
              <a:spcBef>
                <a:spcPct val="0"/>
              </a:spcBef>
              <a:buFont typeface="Arial"/>
              <a:buChar char="•"/>
            </a:pPr>
            <a:r>
              <a:rPr lang="en-US" sz="29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Pr</a:t>
            </a:r>
            <a:r>
              <a:rPr lang="en-US" sz="29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oblema comum: várias pessoas usam </a:t>
            </a:r>
            <a:r>
              <a:rPr lang="en-US" sz="29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 mesma impressora.</a:t>
            </a:r>
          </a:p>
          <a:p>
            <a:pPr algn="just" marL="647697" indent="-323848" lvl="1">
              <a:lnSpc>
                <a:spcPts val="3899"/>
              </a:lnSpc>
              <a:spcBef>
                <a:spcPct val="0"/>
              </a:spcBef>
              <a:buFont typeface="Arial"/>
              <a:buChar char="•"/>
            </a:pPr>
            <a:r>
              <a:rPr lang="en-US" sz="29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Necessidade de priorizar documentos importantes.</a:t>
            </a:r>
          </a:p>
          <a:p>
            <a:pPr algn="just" marL="647697" indent="-323848" lvl="1">
              <a:lnSpc>
                <a:spcPts val="3899"/>
              </a:lnSpc>
              <a:spcBef>
                <a:spcPct val="0"/>
              </a:spcBef>
              <a:buFont typeface="Arial"/>
              <a:buChar char="•"/>
            </a:pPr>
            <a:r>
              <a:rPr lang="en-US" sz="29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Solução: simulação de uma fila de impressão com prioridades usando PriorityQueue em Java.</a:t>
            </a:r>
          </a:p>
          <a:p>
            <a:pPr algn="just">
              <a:lnSpc>
                <a:spcPts val="260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>
  <p:cSld>
    <p:bg>
      <p:bgPr>
        <a:solidFill>
          <a:srgbClr val="19191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0"/>
            <a:ext cx="8508480" cy="10287000"/>
          </a:xfrm>
          <a:prstGeom prst="rect">
            <a:avLst/>
          </a:prstGeom>
          <a:solidFill>
            <a:srgbClr val="F4A100"/>
          </a:solidFill>
        </p:spPr>
      </p:sp>
      <p:sp>
        <p:nvSpPr>
          <p:cNvPr name="AutoShape 3" id="3"/>
          <p:cNvSpPr/>
          <p:nvPr/>
        </p:nvSpPr>
        <p:spPr>
          <a:xfrm rot="5400000">
            <a:off x="3279814" y="9195886"/>
            <a:ext cx="1089497" cy="1092732"/>
          </a:xfrm>
          <a:prstGeom prst="rect">
            <a:avLst/>
          </a:prstGeom>
          <a:solidFill>
            <a:srgbClr val="FADB7A"/>
          </a:solidFill>
        </p:spPr>
      </p:sp>
      <p:sp>
        <p:nvSpPr>
          <p:cNvPr name="AutoShape 4" id="4"/>
          <p:cNvSpPr/>
          <p:nvPr/>
        </p:nvSpPr>
        <p:spPr>
          <a:xfrm rot="5400000">
            <a:off x="2187082" y="8106389"/>
            <a:ext cx="1089497" cy="1092732"/>
          </a:xfrm>
          <a:prstGeom prst="rect">
            <a:avLst/>
          </a:prstGeom>
          <a:solidFill>
            <a:srgbClr val="FADB7A">
              <a:alpha val="64706"/>
            </a:srgbClr>
          </a:solidFill>
        </p:spPr>
      </p:sp>
      <p:sp>
        <p:nvSpPr>
          <p:cNvPr name="AutoShape 5" id="5"/>
          <p:cNvSpPr/>
          <p:nvPr/>
        </p:nvSpPr>
        <p:spPr>
          <a:xfrm rot="5400000">
            <a:off x="1094350" y="7016892"/>
            <a:ext cx="1089497" cy="1092732"/>
          </a:xfrm>
          <a:prstGeom prst="rect">
            <a:avLst/>
          </a:prstGeom>
          <a:solidFill>
            <a:srgbClr val="FADB7A">
              <a:alpha val="40000"/>
            </a:srgbClr>
          </a:solidFill>
        </p:spPr>
      </p:sp>
      <p:sp>
        <p:nvSpPr>
          <p:cNvPr name="AutoShape 6" id="6"/>
          <p:cNvSpPr/>
          <p:nvPr/>
        </p:nvSpPr>
        <p:spPr>
          <a:xfrm rot="5400000">
            <a:off x="1618" y="5927396"/>
            <a:ext cx="1089497" cy="1092732"/>
          </a:xfrm>
          <a:prstGeom prst="rect">
            <a:avLst/>
          </a:prstGeom>
          <a:solidFill>
            <a:srgbClr val="FADB7A">
              <a:alpha val="18824"/>
            </a:srgbClr>
          </a:solidFill>
        </p:spPr>
      </p:sp>
      <p:sp>
        <p:nvSpPr>
          <p:cNvPr name="AutoShape 7" id="7"/>
          <p:cNvSpPr/>
          <p:nvPr/>
        </p:nvSpPr>
        <p:spPr>
          <a:xfrm rot="5400000">
            <a:off x="1618" y="8106389"/>
            <a:ext cx="1089497" cy="1092732"/>
          </a:xfrm>
          <a:prstGeom prst="rect">
            <a:avLst/>
          </a:prstGeom>
          <a:solidFill>
            <a:srgbClr val="FADB7A">
              <a:alpha val="64706"/>
            </a:srgbClr>
          </a:solidFill>
        </p:spPr>
      </p:sp>
      <p:sp>
        <p:nvSpPr>
          <p:cNvPr name="AutoShape 8" id="8"/>
          <p:cNvSpPr/>
          <p:nvPr/>
        </p:nvSpPr>
        <p:spPr>
          <a:xfrm rot="5400000">
            <a:off x="1094350" y="9195886"/>
            <a:ext cx="1089497" cy="1092732"/>
          </a:xfrm>
          <a:prstGeom prst="rect">
            <a:avLst/>
          </a:prstGeom>
          <a:solidFill>
            <a:srgbClr val="FADB7A"/>
          </a:solidFill>
        </p:spPr>
      </p:sp>
      <p:sp>
        <p:nvSpPr>
          <p:cNvPr name="TextBox 9" id="9"/>
          <p:cNvSpPr txBox="true"/>
          <p:nvPr/>
        </p:nvSpPr>
        <p:spPr>
          <a:xfrm rot="0">
            <a:off x="1531119" y="4619625"/>
            <a:ext cx="5446242" cy="981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200"/>
              </a:lnSpc>
              <a:spcBef>
                <a:spcPct val="0"/>
              </a:spcBef>
            </a:pPr>
            <a:r>
              <a:rPr lang="en-US" b="true" sz="6000">
                <a:solidFill>
                  <a:srgbClr val="191919"/>
                </a:solidFill>
                <a:latin typeface="Poppins Bold"/>
                <a:ea typeface="Poppins Bold"/>
                <a:cs typeface="Poppins Bold"/>
                <a:sym typeface="Poppins Bold"/>
              </a:rPr>
              <a:t>Objetivos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9144000" y="3249612"/>
            <a:ext cx="8115300" cy="3740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47697" indent="-323848" lvl="1">
              <a:lnSpc>
                <a:spcPts val="3899"/>
              </a:lnSpc>
              <a:spcBef>
                <a:spcPct val="0"/>
              </a:spcBef>
              <a:buFont typeface="Arial"/>
              <a:buChar char="•"/>
            </a:pPr>
            <a:r>
              <a:rPr lang="en-US" sz="29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Imp</a:t>
            </a:r>
            <a:r>
              <a:rPr lang="en-US" sz="29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lementar uma fila com 3 níveis de priori</a:t>
            </a:r>
            <a:r>
              <a:rPr lang="en-US" sz="29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dade: Urgente, Intermediário, Comum.</a:t>
            </a:r>
          </a:p>
          <a:p>
            <a:pPr algn="just" marL="647697" indent="-323848" lvl="1">
              <a:lnSpc>
                <a:spcPts val="3899"/>
              </a:lnSpc>
              <a:spcBef>
                <a:spcPct val="0"/>
              </a:spcBef>
              <a:buFont typeface="Arial"/>
              <a:buChar char="•"/>
            </a:pPr>
            <a:r>
              <a:rPr lang="en-US" sz="29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Mant</a:t>
            </a:r>
            <a:r>
              <a:rPr lang="en-US" sz="29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er a ordem de envio entre documentos de mesma prioridade.</a:t>
            </a:r>
          </a:p>
          <a:p>
            <a:pPr algn="just" marL="647697" indent="-323848" lvl="1">
              <a:lnSpc>
                <a:spcPts val="3899"/>
              </a:lnSpc>
              <a:spcBef>
                <a:spcPct val="0"/>
              </a:spcBef>
              <a:buFont typeface="Arial"/>
              <a:buChar char="•"/>
            </a:pPr>
            <a:r>
              <a:rPr lang="en-US" sz="29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Ut</a:t>
            </a:r>
            <a:r>
              <a:rPr lang="en-US" sz="29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ilizar conceitos de orientação a objetos e estruturas de dados.</a:t>
            </a:r>
          </a:p>
          <a:p>
            <a:pPr algn="just">
              <a:lnSpc>
                <a:spcPts val="260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>
  <p:cSld>
    <p:bg>
      <p:bgPr>
        <a:solidFill>
          <a:srgbClr val="19191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0"/>
            <a:ext cx="8508480" cy="10287000"/>
          </a:xfrm>
          <a:prstGeom prst="rect">
            <a:avLst/>
          </a:prstGeom>
          <a:solidFill>
            <a:srgbClr val="F4A100"/>
          </a:solidFill>
        </p:spPr>
      </p:sp>
      <p:sp>
        <p:nvSpPr>
          <p:cNvPr name="AutoShape 3" id="3"/>
          <p:cNvSpPr/>
          <p:nvPr/>
        </p:nvSpPr>
        <p:spPr>
          <a:xfrm rot="5400000">
            <a:off x="3279814" y="9195886"/>
            <a:ext cx="1089497" cy="1092732"/>
          </a:xfrm>
          <a:prstGeom prst="rect">
            <a:avLst/>
          </a:prstGeom>
          <a:solidFill>
            <a:srgbClr val="FADB7A"/>
          </a:solidFill>
        </p:spPr>
      </p:sp>
      <p:sp>
        <p:nvSpPr>
          <p:cNvPr name="AutoShape 4" id="4"/>
          <p:cNvSpPr/>
          <p:nvPr/>
        </p:nvSpPr>
        <p:spPr>
          <a:xfrm rot="5400000">
            <a:off x="2187082" y="8106389"/>
            <a:ext cx="1089497" cy="1092732"/>
          </a:xfrm>
          <a:prstGeom prst="rect">
            <a:avLst/>
          </a:prstGeom>
          <a:solidFill>
            <a:srgbClr val="FADB7A">
              <a:alpha val="64706"/>
            </a:srgbClr>
          </a:solidFill>
        </p:spPr>
      </p:sp>
      <p:sp>
        <p:nvSpPr>
          <p:cNvPr name="AutoShape 5" id="5"/>
          <p:cNvSpPr/>
          <p:nvPr/>
        </p:nvSpPr>
        <p:spPr>
          <a:xfrm rot="5400000">
            <a:off x="1094350" y="7016892"/>
            <a:ext cx="1089497" cy="1092732"/>
          </a:xfrm>
          <a:prstGeom prst="rect">
            <a:avLst/>
          </a:prstGeom>
          <a:solidFill>
            <a:srgbClr val="FADB7A">
              <a:alpha val="40000"/>
            </a:srgbClr>
          </a:solidFill>
        </p:spPr>
      </p:sp>
      <p:sp>
        <p:nvSpPr>
          <p:cNvPr name="AutoShape 6" id="6"/>
          <p:cNvSpPr/>
          <p:nvPr/>
        </p:nvSpPr>
        <p:spPr>
          <a:xfrm rot="5400000">
            <a:off x="1618" y="5927396"/>
            <a:ext cx="1089497" cy="1092732"/>
          </a:xfrm>
          <a:prstGeom prst="rect">
            <a:avLst/>
          </a:prstGeom>
          <a:solidFill>
            <a:srgbClr val="FADB7A">
              <a:alpha val="18824"/>
            </a:srgbClr>
          </a:solidFill>
        </p:spPr>
      </p:sp>
      <p:sp>
        <p:nvSpPr>
          <p:cNvPr name="AutoShape 7" id="7"/>
          <p:cNvSpPr/>
          <p:nvPr/>
        </p:nvSpPr>
        <p:spPr>
          <a:xfrm rot="5400000">
            <a:off x="1618" y="8106389"/>
            <a:ext cx="1089497" cy="1092732"/>
          </a:xfrm>
          <a:prstGeom prst="rect">
            <a:avLst/>
          </a:prstGeom>
          <a:solidFill>
            <a:srgbClr val="FADB7A">
              <a:alpha val="64706"/>
            </a:srgbClr>
          </a:solidFill>
        </p:spPr>
      </p:sp>
      <p:sp>
        <p:nvSpPr>
          <p:cNvPr name="AutoShape 8" id="8"/>
          <p:cNvSpPr/>
          <p:nvPr/>
        </p:nvSpPr>
        <p:spPr>
          <a:xfrm rot="5400000">
            <a:off x="1094350" y="9195886"/>
            <a:ext cx="1089497" cy="1092732"/>
          </a:xfrm>
          <a:prstGeom prst="rect">
            <a:avLst/>
          </a:prstGeom>
          <a:solidFill>
            <a:srgbClr val="FADB7A"/>
          </a:solidFill>
        </p:spPr>
      </p:sp>
      <p:sp>
        <p:nvSpPr>
          <p:cNvPr name="TextBox 9" id="9"/>
          <p:cNvSpPr txBox="true"/>
          <p:nvPr/>
        </p:nvSpPr>
        <p:spPr>
          <a:xfrm rot="0">
            <a:off x="1028700" y="4162425"/>
            <a:ext cx="6607161" cy="1895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200"/>
              </a:lnSpc>
              <a:spcBef>
                <a:spcPct val="0"/>
              </a:spcBef>
            </a:pPr>
            <a:r>
              <a:rPr lang="en-US" b="true" sz="6000">
                <a:solidFill>
                  <a:srgbClr val="191919"/>
                </a:solidFill>
                <a:latin typeface="Poppins Bold"/>
                <a:ea typeface="Poppins Bold"/>
                <a:cs typeface="Poppins Bold"/>
                <a:sym typeface="Poppins Bold"/>
              </a:rPr>
              <a:t>Fundamentação Teórica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9144000" y="2143125"/>
            <a:ext cx="8115300" cy="5972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600"/>
              </a:lnSpc>
              <a:spcBef>
                <a:spcPct val="0"/>
              </a:spcBef>
            </a:pPr>
            <a:r>
              <a:rPr lang="en-US" b="true" sz="300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H</a:t>
            </a:r>
            <a:r>
              <a:rPr lang="en-US" b="true" sz="300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eap:</a:t>
            </a:r>
          </a:p>
          <a:p>
            <a:pPr algn="just">
              <a:lnSpc>
                <a:spcPts val="3600"/>
              </a:lnSpc>
              <a:spcBef>
                <a:spcPct val="0"/>
              </a:spcBef>
            </a:pPr>
          </a:p>
          <a:p>
            <a:pPr algn="just" marL="647757" indent="-323878" lvl="1">
              <a:lnSpc>
                <a:spcPts val="3600"/>
              </a:lnSpc>
              <a:spcBef>
                <a:spcPct val="0"/>
              </a:spcBef>
              <a:buFont typeface="Arial"/>
              <a:buChar char="•"/>
            </a:pPr>
            <a:r>
              <a:rPr lang="en-US" sz="3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Estrutura baseada em árvore binária completa.</a:t>
            </a:r>
          </a:p>
          <a:p>
            <a:pPr algn="just" marL="647757" indent="-323878" lvl="1">
              <a:lnSpc>
                <a:spcPts val="3600"/>
              </a:lnSpc>
              <a:spcBef>
                <a:spcPct val="0"/>
              </a:spcBef>
              <a:buFont typeface="Arial"/>
              <a:buChar char="•"/>
            </a:pPr>
            <a:r>
              <a:rPr lang="en-US" sz="3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Base da implementação de PriorityQueue.</a:t>
            </a:r>
          </a:p>
          <a:p>
            <a:pPr algn="just">
              <a:lnSpc>
                <a:spcPts val="3600"/>
              </a:lnSpc>
              <a:spcBef>
                <a:spcPct val="0"/>
              </a:spcBef>
            </a:pPr>
          </a:p>
          <a:p>
            <a:pPr algn="just">
              <a:lnSpc>
                <a:spcPts val="3600"/>
              </a:lnSpc>
              <a:spcBef>
                <a:spcPct val="0"/>
              </a:spcBef>
            </a:pPr>
            <a:r>
              <a:rPr lang="en-US" b="true" sz="300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Fila de Prioridade:</a:t>
            </a:r>
          </a:p>
          <a:p>
            <a:pPr algn="just">
              <a:lnSpc>
                <a:spcPts val="3600"/>
              </a:lnSpc>
              <a:spcBef>
                <a:spcPct val="0"/>
              </a:spcBef>
            </a:pPr>
          </a:p>
          <a:p>
            <a:pPr algn="just" marL="647757" indent="-323878" lvl="1">
              <a:lnSpc>
                <a:spcPts val="3600"/>
              </a:lnSpc>
              <a:buFont typeface="Arial"/>
              <a:buChar char="•"/>
            </a:pPr>
            <a:r>
              <a:rPr lang="en-US" sz="3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Retira o elemento com maior prioridade, não necessariamente o primeiro inserido.</a:t>
            </a:r>
          </a:p>
          <a:p>
            <a:pPr algn="just">
              <a:lnSpc>
                <a:spcPts val="360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>
  <p:cSld>
    <p:bg>
      <p:bgPr>
        <a:solidFill>
          <a:srgbClr val="19191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0"/>
            <a:ext cx="8508480" cy="10287000"/>
          </a:xfrm>
          <a:prstGeom prst="rect">
            <a:avLst/>
          </a:prstGeom>
          <a:solidFill>
            <a:srgbClr val="F4A100"/>
          </a:solidFill>
        </p:spPr>
      </p:sp>
      <p:sp>
        <p:nvSpPr>
          <p:cNvPr name="AutoShape 3" id="3"/>
          <p:cNvSpPr/>
          <p:nvPr/>
        </p:nvSpPr>
        <p:spPr>
          <a:xfrm rot="5400000">
            <a:off x="3279814" y="9195886"/>
            <a:ext cx="1089497" cy="1092732"/>
          </a:xfrm>
          <a:prstGeom prst="rect">
            <a:avLst/>
          </a:prstGeom>
          <a:solidFill>
            <a:srgbClr val="FADB7A"/>
          </a:solidFill>
        </p:spPr>
      </p:sp>
      <p:sp>
        <p:nvSpPr>
          <p:cNvPr name="AutoShape 4" id="4"/>
          <p:cNvSpPr/>
          <p:nvPr/>
        </p:nvSpPr>
        <p:spPr>
          <a:xfrm rot="5400000">
            <a:off x="2187082" y="8106389"/>
            <a:ext cx="1089497" cy="1092732"/>
          </a:xfrm>
          <a:prstGeom prst="rect">
            <a:avLst/>
          </a:prstGeom>
          <a:solidFill>
            <a:srgbClr val="FADB7A">
              <a:alpha val="64706"/>
            </a:srgbClr>
          </a:solidFill>
        </p:spPr>
      </p:sp>
      <p:sp>
        <p:nvSpPr>
          <p:cNvPr name="AutoShape 5" id="5"/>
          <p:cNvSpPr/>
          <p:nvPr/>
        </p:nvSpPr>
        <p:spPr>
          <a:xfrm rot="5400000">
            <a:off x="1094350" y="7016892"/>
            <a:ext cx="1089497" cy="1092732"/>
          </a:xfrm>
          <a:prstGeom prst="rect">
            <a:avLst/>
          </a:prstGeom>
          <a:solidFill>
            <a:srgbClr val="FADB7A">
              <a:alpha val="40000"/>
            </a:srgbClr>
          </a:solidFill>
        </p:spPr>
      </p:sp>
      <p:sp>
        <p:nvSpPr>
          <p:cNvPr name="AutoShape 6" id="6"/>
          <p:cNvSpPr/>
          <p:nvPr/>
        </p:nvSpPr>
        <p:spPr>
          <a:xfrm rot="5400000">
            <a:off x="1618" y="5927396"/>
            <a:ext cx="1089497" cy="1092732"/>
          </a:xfrm>
          <a:prstGeom prst="rect">
            <a:avLst/>
          </a:prstGeom>
          <a:solidFill>
            <a:srgbClr val="FADB7A">
              <a:alpha val="18824"/>
            </a:srgbClr>
          </a:solidFill>
        </p:spPr>
      </p:sp>
      <p:sp>
        <p:nvSpPr>
          <p:cNvPr name="AutoShape 7" id="7"/>
          <p:cNvSpPr/>
          <p:nvPr/>
        </p:nvSpPr>
        <p:spPr>
          <a:xfrm rot="5400000">
            <a:off x="1618" y="8106389"/>
            <a:ext cx="1089497" cy="1092732"/>
          </a:xfrm>
          <a:prstGeom prst="rect">
            <a:avLst/>
          </a:prstGeom>
          <a:solidFill>
            <a:srgbClr val="FADB7A">
              <a:alpha val="64706"/>
            </a:srgbClr>
          </a:solidFill>
        </p:spPr>
      </p:sp>
      <p:sp>
        <p:nvSpPr>
          <p:cNvPr name="AutoShape 8" id="8"/>
          <p:cNvSpPr/>
          <p:nvPr/>
        </p:nvSpPr>
        <p:spPr>
          <a:xfrm rot="5400000">
            <a:off x="1094350" y="9195886"/>
            <a:ext cx="1089497" cy="1092732"/>
          </a:xfrm>
          <a:prstGeom prst="rect">
            <a:avLst/>
          </a:prstGeom>
          <a:solidFill>
            <a:srgbClr val="FADB7A"/>
          </a:solidFill>
        </p:spPr>
      </p:sp>
      <p:sp>
        <p:nvSpPr>
          <p:cNvPr name="TextBox 9" id="9"/>
          <p:cNvSpPr txBox="true"/>
          <p:nvPr/>
        </p:nvSpPr>
        <p:spPr>
          <a:xfrm rot="0">
            <a:off x="878102" y="4619625"/>
            <a:ext cx="6752276" cy="981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200"/>
              </a:lnSpc>
              <a:spcBef>
                <a:spcPct val="0"/>
              </a:spcBef>
            </a:pPr>
            <a:r>
              <a:rPr lang="en-US" b="true" sz="6000">
                <a:solidFill>
                  <a:srgbClr val="191919"/>
                </a:solidFill>
                <a:latin typeface="Poppins Bold"/>
                <a:ea typeface="Poppins Bold"/>
                <a:cs typeface="Poppins Bold"/>
                <a:sym typeface="Poppins Bold"/>
              </a:rPr>
              <a:t>Metodologia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9144000" y="3735387"/>
            <a:ext cx="8115300" cy="2768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47697" indent="-323848" lvl="1">
              <a:lnSpc>
                <a:spcPts val="3899"/>
              </a:lnSpc>
              <a:spcBef>
                <a:spcPct val="0"/>
              </a:spcBef>
              <a:buFont typeface="Arial"/>
              <a:buChar char="•"/>
            </a:pPr>
            <a:r>
              <a:rPr lang="en-US" sz="29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Docu</a:t>
            </a:r>
            <a:r>
              <a:rPr lang="en-US" sz="29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mento: define priori</a:t>
            </a:r>
            <a:r>
              <a:rPr lang="en-US" sz="29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dade e tempo de envio.</a:t>
            </a:r>
          </a:p>
          <a:p>
            <a:pPr algn="just" marL="647697" indent="-323848" lvl="1">
              <a:lnSpc>
                <a:spcPts val="3899"/>
              </a:lnSpc>
              <a:spcBef>
                <a:spcPct val="0"/>
              </a:spcBef>
              <a:buFont typeface="Arial"/>
              <a:buChar char="•"/>
            </a:pPr>
            <a:r>
              <a:rPr lang="en-US" sz="29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Impressora: gerencia a PriorityQueue.</a:t>
            </a:r>
          </a:p>
          <a:p>
            <a:pPr algn="just" marL="647697" indent="-323848" lvl="1">
              <a:lnSpc>
                <a:spcPts val="3899"/>
              </a:lnSpc>
              <a:spcBef>
                <a:spcPct val="0"/>
              </a:spcBef>
              <a:buFont typeface="Arial"/>
              <a:buChar char="•"/>
            </a:pPr>
            <a:r>
              <a:rPr lang="en-US" sz="29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Menu: interface s</a:t>
            </a:r>
            <a:r>
              <a:rPr lang="en-US" sz="29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imples via terminal para interação.</a:t>
            </a:r>
          </a:p>
          <a:p>
            <a:pPr algn="just">
              <a:lnSpc>
                <a:spcPts val="260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>
  <p:cSld>
    <p:bg>
      <p:bgPr>
        <a:solidFill>
          <a:srgbClr val="19191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0"/>
            <a:ext cx="8508480" cy="10287000"/>
          </a:xfrm>
          <a:prstGeom prst="rect">
            <a:avLst/>
          </a:prstGeom>
          <a:solidFill>
            <a:srgbClr val="F4A100"/>
          </a:solidFill>
        </p:spPr>
      </p:sp>
      <p:sp>
        <p:nvSpPr>
          <p:cNvPr name="AutoShape 3" id="3"/>
          <p:cNvSpPr/>
          <p:nvPr/>
        </p:nvSpPr>
        <p:spPr>
          <a:xfrm rot="5400000">
            <a:off x="3279814" y="9195886"/>
            <a:ext cx="1089497" cy="1092732"/>
          </a:xfrm>
          <a:prstGeom prst="rect">
            <a:avLst/>
          </a:prstGeom>
          <a:solidFill>
            <a:srgbClr val="FADB7A"/>
          </a:solidFill>
        </p:spPr>
      </p:sp>
      <p:sp>
        <p:nvSpPr>
          <p:cNvPr name="AutoShape 4" id="4"/>
          <p:cNvSpPr/>
          <p:nvPr/>
        </p:nvSpPr>
        <p:spPr>
          <a:xfrm rot="5400000">
            <a:off x="2187082" y="8106389"/>
            <a:ext cx="1089497" cy="1092732"/>
          </a:xfrm>
          <a:prstGeom prst="rect">
            <a:avLst/>
          </a:prstGeom>
          <a:solidFill>
            <a:srgbClr val="FADB7A">
              <a:alpha val="64706"/>
            </a:srgbClr>
          </a:solidFill>
        </p:spPr>
      </p:sp>
      <p:sp>
        <p:nvSpPr>
          <p:cNvPr name="AutoShape 5" id="5"/>
          <p:cNvSpPr/>
          <p:nvPr/>
        </p:nvSpPr>
        <p:spPr>
          <a:xfrm rot="5400000">
            <a:off x="1094350" y="7016892"/>
            <a:ext cx="1089497" cy="1092732"/>
          </a:xfrm>
          <a:prstGeom prst="rect">
            <a:avLst/>
          </a:prstGeom>
          <a:solidFill>
            <a:srgbClr val="FADB7A">
              <a:alpha val="40000"/>
            </a:srgbClr>
          </a:solidFill>
        </p:spPr>
      </p:sp>
      <p:sp>
        <p:nvSpPr>
          <p:cNvPr name="AutoShape 6" id="6"/>
          <p:cNvSpPr/>
          <p:nvPr/>
        </p:nvSpPr>
        <p:spPr>
          <a:xfrm rot="5400000">
            <a:off x="1618" y="5927396"/>
            <a:ext cx="1089497" cy="1092732"/>
          </a:xfrm>
          <a:prstGeom prst="rect">
            <a:avLst/>
          </a:prstGeom>
          <a:solidFill>
            <a:srgbClr val="FADB7A">
              <a:alpha val="18824"/>
            </a:srgbClr>
          </a:solidFill>
        </p:spPr>
      </p:sp>
      <p:sp>
        <p:nvSpPr>
          <p:cNvPr name="AutoShape 7" id="7"/>
          <p:cNvSpPr/>
          <p:nvPr/>
        </p:nvSpPr>
        <p:spPr>
          <a:xfrm rot="5400000">
            <a:off x="1618" y="8106389"/>
            <a:ext cx="1089497" cy="1092732"/>
          </a:xfrm>
          <a:prstGeom prst="rect">
            <a:avLst/>
          </a:prstGeom>
          <a:solidFill>
            <a:srgbClr val="FADB7A">
              <a:alpha val="64706"/>
            </a:srgbClr>
          </a:solidFill>
        </p:spPr>
      </p:sp>
      <p:sp>
        <p:nvSpPr>
          <p:cNvPr name="AutoShape 8" id="8"/>
          <p:cNvSpPr/>
          <p:nvPr/>
        </p:nvSpPr>
        <p:spPr>
          <a:xfrm rot="5400000">
            <a:off x="1094350" y="9195886"/>
            <a:ext cx="1089497" cy="1092732"/>
          </a:xfrm>
          <a:prstGeom prst="rect">
            <a:avLst/>
          </a:prstGeom>
          <a:solidFill>
            <a:srgbClr val="FADB7A"/>
          </a:solidFill>
        </p:spPr>
      </p:sp>
      <p:sp>
        <p:nvSpPr>
          <p:cNvPr name="TextBox 9" id="9"/>
          <p:cNvSpPr txBox="true"/>
          <p:nvPr/>
        </p:nvSpPr>
        <p:spPr>
          <a:xfrm rot="0">
            <a:off x="1934216" y="4619625"/>
            <a:ext cx="4640048" cy="981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200"/>
              </a:lnSpc>
              <a:spcBef>
                <a:spcPct val="0"/>
              </a:spcBef>
            </a:pPr>
            <a:r>
              <a:rPr lang="en-US" b="true" sz="6000">
                <a:solidFill>
                  <a:srgbClr val="191919"/>
                </a:solidFill>
                <a:latin typeface="Poppins Bold"/>
                <a:ea typeface="Poppins Bold"/>
                <a:cs typeface="Poppins Bold"/>
                <a:sym typeface="Poppins Bold"/>
              </a:rPr>
              <a:t>Resultados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9144000" y="3735387"/>
            <a:ext cx="8115300" cy="2768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47697" indent="-323848" lvl="1">
              <a:lnSpc>
                <a:spcPts val="3899"/>
              </a:lnSpc>
              <a:spcBef>
                <a:spcPct val="0"/>
              </a:spcBef>
              <a:buFont typeface="Arial"/>
              <a:buChar char="•"/>
            </a:pPr>
            <a:r>
              <a:rPr lang="en-US" sz="29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Simulaçã</a:t>
            </a:r>
            <a:r>
              <a:rPr lang="en-US" sz="29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o via terminal funcionou</a:t>
            </a:r>
            <a:r>
              <a:rPr lang="en-US" sz="29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conforme o esperado.</a:t>
            </a:r>
          </a:p>
          <a:p>
            <a:pPr algn="just" marL="647697" indent="-323848" lvl="1">
              <a:lnSpc>
                <a:spcPts val="3899"/>
              </a:lnSpc>
              <a:spcBef>
                <a:spcPct val="0"/>
              </a:spcBef>
              <a:buFont typeface="Arial"/>
              <a:buChar char="•"/>
            </a:pPr>
            <a:r>
              <a:rPr lang="en-US" sz="29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Impressão respeita urgência e ordem de chegada.</a:t>
            </a:r>
          </a:p>
          <a:p>
            <a:pPr algn="just" marL="647697" indent="-323848" lvl="1">
              <a:lnSpc>
                <a:spcPts val="3899"/>
              </a:lnSpc>
              <a:spcBef>
                <a:spcPct val="0"/>
              </a:spcBef>
              <a:buFont typeface="Arial"/>
              <a:buChar char="•"/>
            </a:pPr>
            <a:r>
              <a:rPr lang="en-US" sz="29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Sistema é justo </a:t>
            </a:r>
            <a:r>
              <a:rPr lang="en-US" sz="29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e eficiente.</a:t>
            </a:r>
          </a:p>
          <a:p>
            <a:pPr algn="just">
              <a:lnSpc>
                <a:spcPts val="260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>
  <p:cSld>
    <p:bg>
      <p:bgPr>
        <a:solidFill>
          <a:srgbClr val="19191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0"/>
            <a:ext cx="8508480" cy="10287000"/>
          </a:xfrm>
          <a:prstGeom prst="rect">
            <a:avLst/>
          </a:prstGeom>
          <a:solidFill>
            <a:srgbClr val="F4A100"/>
          </a:solidFill>
        </p:spPr>
      </p:sp>
      <p:sp>
        <p:nvSpPr>
          <p:cNvPr name="AutoShape 3" id="3"/>
          <p:cNvSpPr/>
          <p:nvPr/>
        </p:nvSpPr>
        <p:spPr>
          <a:xfrm rot="5400000">
            <a:off x="3279814" y="9195886"/>
            <a:ext cx="1089497" cy="1092732"/>
          </a:xfrm>
          <a:prstGeom prst="rect">
            <a:avLst/>
          </a:prstGeom>
          <a:solidFill>
            <a:srgbClr val="FADB7A"/>
          </a:solidFill>
        </p:spPr>
      </p:sp>
      <p:sp>
        <p:nvSpPr>
          <p:cNvPr name="AutoShape 4" id="4"/>
          <p:cNvSpPr/>
          <p:nvPr/>
        </p:nvSpPr>
        <p:spPr>
          <a:xfrm rot="5400000">
            <a:off x="2187082" y="8106389"/>
            <a:ext cx="1089497" cy="1092732"/>
          </a:xfrm>
          <a:prstGeom prst="rect">
            <a:avLst/>
          </a:prstGeom>
          <a:solidFill>
            <a:srgbClr val="FADB7A">
              <a:alpha val="64706"/>
            </a:srgbClr>
          </a:solidFill>
        </p:spPr>
      </p:sp>
      <p:sp>
        <p:nvSpPr>
          <p:cNvPr name="AutoShape 5" id="5"/>
          <p:cNvSpPr/>
          <p:nvPr/>
        </p:nvSpPr>
        <p:spPr>
          <a:xfrm rot="5400000">
            <a:off x="1094350" y="7016892"/>
            <a:ext cx="1089497" cy="1092732"/>
          </a:xfrm>
          <a:prstGeom prst="rect">
            <a:avLst/>
          </a:prstGeom>
          <a:solidFill>
            <a:srgbClr val="FADB7A">
              <a:alpha val="40000"/>
            </a:srgbClr>
          </a:solidFill>
        </p:spPr>
      </p:sp>
      <p:sp>
        <p:nvSpPr>
          <p:cNvPr name="AutoShape 6" id="6"/>
          <p:cNvSpPr/>
          <p:nvPr/>
        </p:nvSpPr>
        <p:spPr>
          <a:xfrm rot="5400000">
            <a:off x="1618" y="5927396"/>
            <a:ext cx="1089497" cy="1092732"/>
          </a:xfrm>
          <a:prstGeom prst="rect">
            <a:avLst/>
          </a:prstGeom>
          <a:solidFill>
            <a:srgbClr val="FADB7A">
              <a:alpha val="18824"/>
            </a:srgbClr>
          </a:solidFill>
        </p:spPr>
      </p:sp>
      <p:sp>
        <p:nvSpPr>
          <p:cNvPr name="AutoShape 7" id="7"/>
          <p:cNvSpPr/>
          <p:nvPr/>
        </p:nvSpPr>
        <p:spPr>
          <a:xfrm rot="5400000">
            <a:off x="1618" y="8106389"/>
            <a:ext cx="1089497" cy="1092732"/>
          </a:xfrm>
          <a:prstGeom prst="rect">
            <a:avLst/>
          </a:prstGeom>
          <a:solidFill>
            <a:srgbClr val="FADB7A">
              <a:alpha val="64706"/>
            </a:srgbClr>
          </a:solidFill>
        </p:spPr>
      </p:sp>
      <p:sp>
        <p:nvSpPr>
          <p:cNvPr name="AutoShape 8" id="8"/>
          <p:cNvSpPr/>
          <p:nvPr/>
        </p:nvSpPr>
        <p:spPr>
          <a:xfrm rot="5400000">
            <a:off x="1094350" y="9195886"/>
            <a:ext cx="1089497" cy="1092732"/>
          </a:xfrm>
          <a:prstGeom prst="rect">
            <a:avLst/>
          </a:prstGeom>
          <a:solidFill>
            <a:srgbClr val="FADB7A"/>
          </a:solidFill>
        </p:spPr>
      </p:sp>
      <p:sp>
        <p:nvSpPr>
          <p:cNvPr name="TextBox 9" id="9"/>
          <p:cNvSpPr txBox="true"/>
          <p:nvPr/>
        </p:nvSpPr>
        <p:spPr>
          <a:xfrm rot="0">
            <a:off x="1934216" y="4619625"/>
            <a:ext cx="4640048" cy="981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200"/>
              </a:lnSpc>
              <a:spcBef>
                <a:spcPct val="0"/>
              </a:spcBef>
            </a:pPr>
            <a:r>
              <a:rPr lang="en-US" b="true" sz="6000">
                <a:solidFill>
                  <a:srgbClr val="191919"/>
                </a:solidFill>
                <a:latin typeface="Poppins Bold"/>
                <a:ea typeface="Poppins Bold"/>
                <a:cs typeface="Poppins Bold"/>
                <a:sym typeface="Poppins Bold"/>
              </a:rPr>
              <a:t>Discussão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9144000" y="2763837"/>
            <a:ext cx="8115300" cy="4711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47697" indent="-323848" lvl="1">
              <a:lnSpc>
                <a:spcPts val="3899"/>
              </a:lnSpc>
              <a:spcBef>
                <a:spcPct val="0"/>
              </a:spcBef>
              <a:buFont typeface="Arial"/>
              <a:buChar char="•"/>
            </a:pPr>
            <a:r>
              <a:rPr lang="en-US" sz="29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PriorityQueue eficiente, mas visualizaçã</a:t>
            </a:r>
            <a:r>
              <a:rPr lang="en-US" sz="29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o exige manipulação temporária, o que pode ser uma limitação dependendo do contexto da aplicação.</a:t>
            </a:r>
          </a:p>
          <a:p>
            <a:pPr algn="just" marL="647697" indent="-323848" lvl="1">
              <a:lnSpc>
                <a:spcPts val="3899"/>
              </a:lnSpc>
              <a:spcBef>
                <a:spcPct val="0"/>
              </a:spcBef>
              <a:buFont typeface="Arial"/>
              <a:buChar char="•"/>
            </a:pPr>
            <a:r>
              <a:rPr lang="en-US" sz="29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Uso de inteiros</a:t>
            </a:r>
            <a:r>
              <a:rPr lang="en-US" sz="29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como prioridade pode ser melhorado com enums.</a:t>
            </a:r>
          </a:p>
          <a:p>
            <a:pPr algn="just" marL="647697" indent="-323848" lvl="1">
              <a:lnSpc>
                <a:spcPts val="3899"/>
              </a:lnSpc>
              <a:spcBef>
                <a:spcPct val="0"/>
              </a:spcBef>
              <a:buFont typeface="Arial"/>
              <a:buChar char="•"/>
            </a:pPr>
            <a:r>
              <a:rPr lang="en-US" sz="29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Possibilidade de evolução com r</a:t>
            </a:r>
            <a:r>
              <a:rPr lang="en-US" sz="29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emoção ou </a:t>
            </a:r>
            <a:r>
              <a:rPr lang="en-US" sz="29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edição de documentos.</a:t>
            </a:r>
          </a:p>
          <a:p>
            <a:pPr algn="just">
              <a:lnSpc>
                <a:spcPts val="260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>
  <p:cSld>
    <p:bg>
      <p:bgPr>
        <a:solidFill>
          <a:srgbClr val="19191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0"/>
            <a:ext cx="8508480" cy="10287000"/>
          </a:xfrm>
          <a:prstGeom prst="rect">
            <a:avLst/>
          </a:prstGeom>
          <a:solidFill>
            <a:srgbClr val="F4A100"/>
          </a:solidFill>
        </p:spPr>
      </p:sp>
      <p:sp>
        <p:nvSpPr>
          <p:cNvPr name="AutoShape 3" id="3"/>
          <p:cNvSpPr/>
          <p:nvPr/>
        </p:nvSpPr>
        <p:spPr>
          <a:xfrm rot="5400000">
            <a:off x="3279814" y="9195886"/>
            <a:ext cx="1089497" cy="1092732"/>
          </a:xfrm>
          <a:prstGeom prst="rect">
            <a:avLst/>
          </a:prstGeom>
          <a:solidFill>
            <a:srgbClr val="FADB7A"/>
          </a:solidFill>
        </p:spPr>
      </p:sp>
      <p:sp>
        <p:nvSpPr>
          <p:cNvPr name="AutoShape 4" id="4"/>
          <p:cNvSpPr/>
          <p:nvPr/>
        </p:nvSpPr>
        <p:spPr>
          <a:xfrm rot="5400000">
            <a:off x="2187082" y="8106389"/>
            <a:ext cx="1089497" cy="1092732"/>
          </a:xfrm>
          <a:prstGeom prst="rect">
            <a:avLst/>
          </a:prstGeom>
          <a:solidFill>
            <a:srgbClr val="FADB7A">
              <a:alpha val="64706"/>
            </a:srgbClr>
          </a:solidFill>
        </p:spPr>
      </p:sp>
      <p:sp>
        <p:nvSpPr>
          <p:cNvPr name="AutoShape 5" id="5"/>
          <p:cNvSpPr/>
          <p:nvPr/>
        </p:nvSpPr>
        <p:spPr>
          <a:xfrm rot="5400000">
            <a:off x="1094350" y="7016892"/>
            <a:ext cx="1089497" cy="1092732"/>
          </a:xfrm>
          <a:prstGeom prst="rect">
            <a:avLst/>
          </a:prstGeom>
          <a:solidFill>
            <a:srgbClr val="FADB7A">
              <a:alpha val="40000"/>
            </a:srgbClr>
          </a:solidFill>
        </p:spPr>
      </p:sp>
      <p:sp>
        <p:nvSpPr>
          <p:cNvPr name="AutoShape 6" id="6"/>
          <p:cNvSpPr/>
          <p:nvPr/>
        </p:nvSpPr>
        <p:spPr>
          <a:xfrm rot="5400000">
            <a:off x="1618" y="5927396"/>
            <a:ext cx="1089497" cy="1092732"/>
          </a:xfrm>
          <a:prstGeom prst="rect">
            <a:avLst/>
          </a:prstGeom>
          <a:solidFill>
            <a:srgbClr val="FADB7A">
              <a:alpha val="18824"/>
            </a:srgbClr>
          </a:solidFill>
        </p:spPr>
      </p:sp>
      <p:sp>
        <p:nvSpPr>
          <p:cNvPr name="AutoShape 7" id="7"/>
          <p:cNvSpPr/>
          <p:nvPr/>
        </p:nvSpPr>
        <p:spPr>
          <a:xfrm rot="5400000">
            <a:off x="1618" y="8106389"/>
            <a:ext cx="1089497" cy="1092732"/>
          </a:xfrm>
          <a:prstGeom prst="rect">
            <a:avLst/>
          </a:prstGeom>
          <a:solidFill>
            <a:srgbClr val="FADB7A">
              <a:alpha val="64706"/>
            </a:srgbClr>
          </a:solidFill>
        </p:spPr>
      </p:sp>
      <p:sp>
        <p:nvSpPr>
          <p:cNvPr name="AutoShape 8" id="8"/>
          <p:cNvSpPr/>
          <p:nvPr/>
        </p:nvSpPr>
        <p:spPr>
          <a:xfrm rot="5400000">
            <a:off x="1094350" y="9195886"/>
            <a:ext cx="1089497" cy="1092732"/>
          </a:xfrm>
          <a:prstGeom prst="rect">
            <a:avLst/>
          </a:prstGeom>
          <a:solidFill>
            <a:srgbClr val="FADB7A"/>
          </a:solidFill>
        </p:spPr>
      </p:sp>
      <p:sp>
        <p:nvSpPr>
          <p:cNvPr name="TextBox 9" id="9"/>
          <p:cNvSpPr txBox="true"/>
          <p:nvPr/>
        </p:nvSpPr>
        <p:spPr>
          <a:xfrm rot="0">
            <a:off x="1934216" y="4619625"/>
            <a:ext cx="4640048" cy="981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200"/>
              </a:lnSpc>
              <a:spcBef>
                <a:spcPct val="0"/>
              </a:spcBef>
            </a:pPr>
            <a:r>
              <a:rPr lang="en-US" b="true" sz="6000">
                <a:solidFill>
                  <a:srgbClr val="191919"/>
                </a:solidFill>
                <a:latin typeface="Poppins Bold"/>
                <a:ea typeface="Poppins Bold"/>
                <a:cs typeface="Poppins Bold"/>
                <a:sym typeface="Poppins Bold"/>
              </a:rPr>
              <a:t>Conclusão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9144000" y="3735387"/>
            <a:ext cx="8115300" cy="2768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47697" indent="-323848" lvl="1">
              <a:lnSpc>
                <a:spcPts val="3899"/>
              </a:lnSpc>
              <a:spcBef>
                <a:spcPct val="0"/>
              </a:spcBef>
              <a:buFont typeface="Arial"/>
              <a:buChar char="•"/>
            </a:pPr>
            <a:r>
              <a:rPr lang="en-US" sz="29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Objetivo alcançado com sucess</a:t>
            </a:r>
            <a:r>
              <a:rPr lang="en-US" sz="29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o.</a:t>
            </a:r>
          </a:p>
          <a:p>
            <a:pPr algn="just" marL="647697" indent="-323848" lvl="1">
              <a:lnSpc>
                <a:spcPts val="3899"/>
              </a:lnSpc>
              <a:spcBef>
                <a:spcPct val="0"/>
              </a:spcBef>
              <a:buFont typeface="Arial"/>
              <a:buChar char="•"/>
            </a:pPr>
            <a:r>
              <a:rPr lang="en-US" sz="29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Sistema organizado, orientado a objetos</a:t>
            </a:r>
            <a:r>
              <a:rPr lang="en-US" sz="29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e prático.</a:t>
            </a:r>
          </a:p>
          <a:p>
            <a:pPr algn="just" marL="647697" indent="-323848" lvl="1">
              <a:lnSpc>
                <a:spcPts val="3899"/>
              </a:lnSpc>
              <a:spcBef>
                <a:spcPct val="0"/>
              </a:spcBef>
              <a:buFont typeface="Arial"/>
              <a:buChar char="•"/>
            </a:pPr>
            <a:r>
              <a:rPr lang="en-US" sz="29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Demonstração clara do uso de estruturas de dados n</a:t>
            </a:r>
            <a:r>
              <a:rPr lang="en-US" sz="29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o coti</a:t>
            </a:r>
            <a:r>
              <a:rPr lang="en-US" sz="29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diano.</a:t>
            </a:r>
          </a:p>
          <a:p>
            <a:pPr algn="just">
              <a:lnSpc>
                <a:spcPts val="260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>
  <p:cSld>
    <p:bg>
      <p:bgPr>
        <a:solidFill>
          <a:srgbClr val="19191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0"/>
            <a:ext cx="8508480" cy="10287000"/>
          </a:xfrm>
          <a:prstGeom prst="rect">
            <a:avLst/>
          </a:prstGeom>
          <a:solidFill>
            <a:srgbClr val="F4A100"/>
          </a:solidFill>
        </p:spPr>
      </p:sp>
      <p:sp>
        <p:nvSpPr>
          <p:cNvPr name="AutoShape 3" id="3"/>
          <p:cNvSpPr/>
          <p:nvPr/>
        </p:nvSpPr>
        <p:spPr>
          <a:xfrm rot="5400000">
            <a:off x="3279814" y="9195886"/>
            <a:ext cx="1089497" cy="1092732"/>
          </a:xfrm>
          <a:prstGeom prst="rect">
            <a:avLst/>
          </a:prstGeom>
          <a:solidFill>
            <a:srgbClr val="FADB7A"/>
          </a:solidFill>
        </p:spPr>
      </p:sp>
      <p:sp>
        <p:nvSpPr>
          <p:cNvPr name="AutoShape 4" id="4"/>
          <p:cNvSpPr/>
          <p:nvPr/>
        </p:nvSpPr>
        <p:spPr>
          <a:xfrm rot="5400000">
            <a:off x="2187082" y="8106389"/>
            <a:ext cx="1089497" cy="1092732"/>
          </a:xfrm>
          <a:prstGeom prst="rect">
            <a:avLst/>
          </a:prstGeom>
          <a:solidFill>
            <a:srgbClr val="FADB7A">
              <a:alpha val="64706"/>
            </a:srgbClr>
          </a:solidFill>
        </p:spPr>
      </p:sp>
      <p:sp>
        <p:nvSpPr>
          <p:cNvPr name="AutoShape 5" id="5"/>
          <p:cNvSpPr/>
          <p:nvPr/>
        </p:nvSpPr>
        <p:spPr>
          <a:xfrm rot="5400000">
            <a:off x="1094350" y="7016892"/>
            <a:ext cx="1089497" cy="1092732"/>
          </a:xfrm>
          <a:prstGeom prst="rect">
            <a:avLst/>
          </a:prstGeom>
          <a:solidFill>
            <a:srgbClr val="FADB7A">
              <a:alpha val="40000"/>
            </a:srgbClr>
          </a:solidFill>
        </p:spPr>
      </p:sp>
      <p:sp>
        <p:nvSpPr>
          <p:cNvPr name="AutoShape 6" id="6"/>
          <p:cNvSpPr/>
          <p:nvPr/>
        </p:nvSpPr>
        <p:spPr>
          <a:xfrm rot="5400000">
            <a:off x="1618" y="5927396"/>
            <a:ext cx="1089497" cy="1092732"/>
          </a:xfrm>
          <a:prstGeom prst="rect">
            <a:avLst/>
          </a:prstGeom>
          <a:solidFill>
            <a:srgbClr val="FADB7A">
              <a:alpha val="18824"/>
            </a:srgbClr>
          </a:solidFill>
        </p:spPr>
      </p:sp>
      <p:sp>
        <p:nvSpPr>
          <p:cNvPr name="AutoShape 7" id="7"/>
          <p:cNvSpPr/>
          <p:nvPr/>
        </p:nvSpPr>
        <p:spPr>
          <a:xfrm rot="5400000">
            <a:off x="1618" y="8106389"/>
            <a:ext cx="1089497" cy="1092732"/>
          </a:xfrm>
          <a:prstGeom prst="rect">
            <a:avLst/>
          </a:prstGeom>
          <a:solidFill>
            <a:srgbClr val="FADB7A">
              <a:alpha val="64706"/>
            </a:srgbClr>
          </a:solidFill>
        </p:spPr>
      </p:sp>
      <p:sp>
        <p:nvSpPr>
          <p:cNvPr name="AutoShape 8" id="8"/>
          <p:cNvSpPr/>
          <p:nvPr/>
        </p:nvSpPr>
        <p:spPr>
          <a:xfrm rot="5400000">
            <a:off x="1094350" y="9195886"/>
            <a:ext cx="1089497" cy="1092732"/>
          </a:xfrm>
          <a:prstGeom prst="rect">
            <a:avLst/>
          </a:prstGeom>
          <a:solidFill>
            <a:srgbClr val="FADB7A"/>
          </a:solidFill>
        </p:spPr>
      </p:sp>
      <p:sp>
        <p:nvSpPr>
          <p:cNvPr name="TextBox 9" id="9"/>
          <p:cNvSpPr txBox="true"/>
          <p:nvPr/>
        </p:nvSpPr>
        <p:spPr>
          <a:xfrm rot="0">
            <a:off x="1531119" y="4619625"/>
            <a:ext cx="5446242" cy="981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200"/>
              </a:lnSpc>
              <a:spcBef>
                <a:spcPct val="0"/>
              </a:spcBef>
            </a:pPr>
            <a:r>
              <a:rPr lang="en-US" b="true" sz="6000">
                <a:solidFill>
                  <a:srgbClr val="191919"/>
                </a:solidFill>
                <a:latin typeface="Poppins Bold"/>
                <a:ea typeface="Poppins Bold"/>
                <a:cs typeface="Poppins Bold"/>
                <a:sym typeface="Poppins Bold"/>
              </a:rPr>
              <a:t>Questão 2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9144000" y="981075"/>
            <a:ext cx="8115300" cy="1797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899"/>
              </a:lnSpc>
              <a:spcBef>
                <a:spcPct val="0"/>
              </a:spcBef>
            </a:pPr>
            <a:r>
              <a:rPr lang="en-US" sz="29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Visã</a:t>
            </a:r>
            <a:r>
              <a:rPr lang="en-US" sz="29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o Geral do Programa</a:t>
            </a:r>
          </a:p>
          <a:p>
            <a:pPr algn="just">
              <a:lnSpc>
                <a:spcPts val="2600"/>
              </a:lnSpc>
              <a:spcBef>
                <a:spcPct val="0"/>
              </a:spcBef>
            </a:pPr>
          </a:p>
          <a:p>
            <a:pPr algn="just">
              <a:lnSpc>
                <a:spcPts val="26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Este programa simula um jogo de organização de bolas coloridas. O objetivo do jogador é mover bolas entre pilhas até que cada pilha esteja preenchida com bolas da mesma cor.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2475675" y="5582938"/>
            <a:ext cx="3557130" cy="346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Jogo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19191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0"/>
            <a:ext cx="8508480" cy="10287000"/>
          </a:xfrm>
          <a:prstGeom prst="rect">
            <a:avLst/>
          </a:prstGeom>
          <a:solidFill>
            <a:srgbClr val="F4A100"/>
          </a:solidFill>
        </p:spPr>
      </p:sp>
      <p:sp>
        <p:nvSpPr>
          <p:cNvPr name="AutoShape 3" id="3"/>
          <p:cNvSpPr/>
          <p:nvPr/>
        </p:nvSpPr>
        <p:spPr>
          <a:xfrm rot="5400000">
            <a:off x="3279814" y="9195886"/>
            <a:ext cx="1089497" cy="1092732"/>
          </a:xfrm>
          <a:prstGeom prst="rect">
            <a:avLst/>
          </a:prstGeom>
          <a:solidFill>
            <a:srgbClr val="FADB7A"/>
          </a:solidFill>
        </p:spPr>
      </p:sp>
      <p:sp>
        <p:nvSpPr>
          <p:cNvPr name="AutoShape 4" id="4"/>
          <p:cNvSpPr/>
          <p:nvPr/>
        </p:nvSpPr>
        <p:spPr>
          <a:xfrm rot="5400000">
            <a:off x="2187082" y="8106389"/>
            <a:ext cx="1089497" cy="1092732"/>
          </a:xfrm>
          <a:prstGeom prst="rect">
            <a:avLst/>
          </a:prstGeom>
          <a:solidFill>
            <a:srgbClr val="FADB7A">
              <a:alpha val="64706"/>
            </a:srgbClr>
          </a:solidFill>
        </p:spPr>
      </p:sp>
      <p:sp>
        <p:nvSpPr>
          <p:cNvPr name="AutoShape 5" id="5"/>
          <p:cNvSpPr/>
          <p:nvPr/>
        </p:nvSpPr>
        <p:spPr>
          <a:xfrm rot="5400000">
            <a:off x="1094350" y="7016892"/>
            <a:ext cx="1089497" cy="1092732"/>
          </a:xfrm>
          <a:prstGeom prst="rect">
            <a:avLst/>
          </a:prstGeom>
          <a:solidFill>
            <a:srgbClr val="FADB7A">
              <a:alpha val="40000"/>
            </a:srgbClr>
          </a:solidFill>
        </p:spPr>
      </p:sp>
      <p:sp>
        <p:nvSpPr>
          <p:cNvPr name="AutoShape 6" id="6"/>
          <p:cNvSpPr/>
          <p:nvPr/>
        </p:nvSpPr>
        <p:spPr>
          <a:xfrm rot="5400000">
            <a:off x="1618" y="5927396"/>
            <a:ext cx="1089497" cy="1092732"/>
          </a:xfrm>
          <a:prstGeom prst="rect">
            <a:avLst/>
          </a:prstGeom>
          <a:solidFill>
            <a:srgbClr val="FADB7A">
              <a:alpha val="18824"/>
            </a:srgbClr>
          </a:solidFill>
        </p:spPr>
      </p:sp>
      <p:sp>
        <p:nvSpPr>
          <p:cNvPr name="AutoShape 7" id="7"/>
          <p:cNvSpPr/>
          <p:nvPr/>
        </p:nvSpPr>
        <p:spPr>
          <a:xfrm rot="5400000">
            <a:off x="1618" y="8106389"/>
            <a:ext cx="1089497" cy="1092732"/>
          </a:xfrm>
          <a:prstGeom prst="rect">
            <a:avLst/>
          </a:prstGeom>
          <a:solidFill>
            <a:srgbClr val="FADB7A">
              <a:alpha val="64706"/>
            </a:srgbClr>
          </a:solidFill>
        </p:spPr>
      </p:sp>
      <p:sp>
        <p:nvSpPr>
          <p:cNvPr name="AutoShape 8" id="8"/>
          <p:cNvSpPr/>
          <p:nvPr/>
        </p:nvSpPr>
        <p:spPr>
          <a:xfrm rot="5400000">
            <a:off x="1094350" y="9195886"/>
            <a:ext cx="1089497" cy="1092732"/>
          </a:xfrm>
          <a:prstGeom prst="rect">
            <a:avLst/>
          </a:prstGeom>
          <a:solidFill>
            <a:srgbClr val="FADB7A"/>
          </a:solidFill>
        </p:spPr>
      </p:sp>
      <p:sp>
        <p:nvSpPr>
          <p:cNvPr name="TextBox 9" id="9"/>
          <p:cNvSpPr txBox="true"/>
          <p:nvPr/>
        </p:nvSpPr>
        <p:spPr>
          <a:xfrm rot="0">
            <a:off x="1531119" y="4329285"/>
            <a:ext cx="5446242" cy="981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200"/>
              </a:lnSpc>
              <a:spcBef>
                <a:spcPct val="0"/>
              </a:spcBef>
            </a:pPr>
            <a:r>
              <a:rPr lang="en-US" b="true" sz="6000">
                <a:solidFill>
                  <a:srgbClr val="191919"/>
                </a:solidFill>
                <a:latin typeface="Poppins Bold"/>
                <a:ea typeface="Poppins Bold"/>
                <a:cs typeface="Poppins Bold"/>
                <a:sym typeface="Poppins Bold"/>
              </a:rPr>
              <a:t>Questão 5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9144000" y="981075"/>
            <a:ext cx="8115300" cy="5197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899"/>
              </a:lnSpc>
              <a:spcBef>
                <a:spcPct val="0"/>
              </a:spcBef>
            </a:pPr>
            <a:r>
              <a:rPr lang="en-US" sz="29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Visã</a:t>
            </a:r>
            <a:r>
              <a:rPr lang="en-US" sz="29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o Geral do Programa:</a:t>
            </a:r>
          </a:p>
          <a:p>
            <a:pPr algn="just">
              <a:lnSpc>
                <a:spcPts val="3899"/>
              </a:lnSpc>
              <a:spcBef>
                <a:spcPct val="0"/>
              </a:spcBef>
            </a:pPr>
          </a:p>
          <a:p>
            <a:pPr algn="just">
              <a:lnSpc>
                <a:spcPts val="26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Esse programa simula uma impressora com fila de impressão baseada em prioridade. Os documentos são classificados por tipo:</a:t>
            </a:r>
          </a:p>
          <a:p>
            <a:pPr algn="just">
              <a:lnSpc>
                <a:spcPts val="2600"/>
              </a:lnSpc>
              <a:spcBef>
                <a:spcPct val="0"/>
              </a:spcBef>
            </a:pPr>
          </a:p>
          <a:p>
            <a:pPr algn="just">
              <a:lnSpc>
                <a:spcPts val="26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1 = Urgente</a:t>
            </a:r>
          </a:p>
          <a:p>
            <a:pPr algn="just">
              <a:lnSpc>
                <a:spcPts val="26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2 = Intermediário</a:t>
            </a:r>
          </a:p>
          <a:p>
            <a:pPr algn="just">
              <a:lnSpc>
                <a:spcPts val="26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3 = Comum</a:t>
            </a:r>
          </a:p>
          <a:p>
            <a:pPr algn="just">
              <a:lnSpc>
                <a:spcPts val="2600"/>
              </a:lnSpc>
              <a:spcBef>
                <a:spcPct val="0"/>
              </a:spcBef>
            </a:pPr>
          </a:p>
          <a:p>
            <a:pPr algn="just">
              <a:lnSpc>
                <a:spcPts val="26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 estrutura principal usada é a PriorityQueue, que organiza os documentos automaticamente conforme suas prioridades e ordem de chegada.</a:t>
            </a:r>
          </a:p>
          <a:p>
            <a:pPr algn="just">
              <a:lnSpc>
                <a:spcPts val="2600"/>
              </a:lnSpc>
              <a:spcBef>
                <a:spcPct val="0"/>
              </a:spcBef>
            </a:pPr>
          </a:p>
          <a:p>
            <a:pPr algn="just">
              <a:lnSpc>
                <a:spcPts val="2600"/>
              </a:lnSpc>
              <a:spcBef>
                <a:spcPct val="0"/>
              </a:spcBef>
            </a:pPr>
          </a:p>
        </p:txBody>
      </p:sp>
      <p:sp>
        <p:nvSpPr>
          <p:cNvPr name="TextBox 11" id="11"/>
          <p:cNvSpPr txBox="true"/>
          <p:nvPr/>
        </p:nvSpPr>
        <p:spPr>
          <a:xfrm rot="0">
            <a:off x="2475675" y="5259088"/>
            <a:ext cx="3557130" cy="669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Simulaçã</a:t>
            </a:r>
            <a:r>
              <a:rPr lang="en-US" sz="20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o de uma Fila de Impressão com Prioridades 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>
  <p:cSld>
    <p:bg>
      <p:bgPr>
        <a:solidFill>
          <a:srgbClr val="19191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0"/>
            <a:ext cx="8508480" cy="10287000"/>
          </a:xfrm>
          <a:prstGeom prst="rect">
            <a:avLst/>
          </a:prstGeom>
          <a:solidFill>
            <a:srgbClr val="F4A100"/>
          </a:solidFill>
        </p:spPr>
      </p:sp>
      <p:sp>
        <p:nvSpPr>
          <p:cNvPr name="AutoShape 3" id="3"/>
          <p:cNvSpPr/>
          <p:nvPr/>
        </p:nvSpPr>
        <p:spPr>
          <a:xfrm rot="5400000">
            <a:off x="3279814" y="9195886"/>
            <a:ext cx="1089497" cy="1092732"/>
          </a:xfrm>
          <a:prstGeom prst="rect">
            <a:avLst/>
          </a:prstGeom>
          <a:solidFill>
            <a:srgbClr val="FADB7A"/>
          </a:solidFill>
        </p:spPr>
      </p:sp>
      <p:sp>
        <p:nvSpPr>
          <p:cNvPr name="AutoShape 4" id="4"/>
          <p:cNvSpPr/>
          <p:nvPr/>
        </p:nvSpPr>
        <p:spPr>
          <a:xfrm rot="5400000">
            <a:off x="2187082" y="8106389"/>
            <a:ext cx="1089497" cy="1092732"/>
          </a:xfrm>
          <a:prstGeom prst="rect">
            <a:avLst/>
          </a:prstGeom>
          <a:solidFill>
            <a:srgbClr val="FADB7A">
              <a:alpha val="64706"/>
            </a:srgbClr>
          </a:solidFill>
        </p:spPr>
      </p:sp>
      <p:sp>
        <p:nvSpPr>
          <p:cNvPr name="AutoShape 5" id="5"/>
          <p:cNvSpPr/>
          <p:nvPr/>
        </p:nvSpPr>
        <p:spPr>
          <a:xfrm rot="5400000">
            <a:off x="1094350" y="7016892"/>
            <a:ext cx="1089497" cy="1092732"/>
          </a:xfrm>
          <a:prstGeom prst="rect">
            <a:avLst/>
          </a:prstGeom>
          <a:solidFill>
            <a:srgbClr val="FADB7A">
              <a:alpha val="40000"/>
            </a:srgbClr>
          </a:solidFill>
        </p:spPr>
      </p:sp>
      <p:sp>
        <p:nvSpPr>
          <p:cNvPr name="AutoShape 6" id="6"/>
          <p:cNvSpPr/>
          <p:nvPr/>
        </p:nvSpPr>
        <p:spPr>
          <a:xfrm rot="5400000">
            <a:off x="1618" y="5927396"/>
            <a:ext cx="1089497" cy="1092732"/>
          </a:xfrm>
          <a:prstGeom prst="rect">
            <a:avLst/>
          </a:prstGeom>
          <a:solidFill>
            <a:srgbClr val="FADB7A">
              <a:alpha val="18824"/>
            </a:srgbClr>
          </a:solidFill>
        </p:spPr>
      </p:sp>
      <p:sp>
        <p:nvSpPr>
          <p:cNvPr name="AutoShape 7" id="7"/>
          <p:cNvSpPr/>
          <p:nvPr/>
        </p:nvSpPr>
        <p:spPr>
          <a:xfrm rot="5400000">
            <a:off x="1618" y="8106389"/>
            <a:ext cx="1089497" cy="1092732"/>
          </a:xfrm>
          <a:prstGeom prst="rect">
            <a:avLst/>
          </a:prstGeom>
          <a:solidFill>
            <a:srgbClr val="FADB7A">
              <a:alpha val="64706"/>
            </a:srgbClr>
          </a:solidFill>
        </p:spPr>
      </p:sp>
      <p:sp>
        <p:nvSpPr>
          <p:cNvPr name="AutoShape 8" id="8"/>
          <p:cNvSpPr/>
          <p:nvPr/>
        </p:nvSpPr>
        <p:spPr>
          <a:xfrm rot="5400000">
            <a:off x="1094350" y="9195886"/>
            <a:ext cx="1089497" cy="1092732"/>
          </a:xfrm>
          <a:prstGeom prst="rect">
            <a:avLst/>
          </a:prstGeom>
          <a:solidFill>
            <a:srgbClr val="FADB7A"/>
          </a:solidFill>
        </p:spPr>
      </p:sp>
      <p:sp>
        <p:nvSpPr>
          <p:cNvPr name="TextBox 9" id="9"/>
          <p:cNvSpPr txBox="true"/>
          <p:nvPr/>
        </p:nvSpPr>
        <p:spPr>
          <a:xfrm rot="0">
            <a:off x="1531119" y="4619625"/>
            <a:ext cx="5446242" cy="981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200"/>
              </a:lnSpc>
              <a:spcBef>
                <a:spcPct val="0"/>
              </a:spcBef>
            </a:pPr>
            <a:r>
              <a:rPr lang="en-US" b="true" sz="6000">
                <a:solidFill>
                  <a:srgbClr val="191919"/>
                </a:solidFill>
                <a:latin typeface="Poppins Bold"/>
                <a:ea typeface="Poppins Bold"/>
                <a:cs typeface="Poppins Bold"/>
                <a:sym typeface="Poppins Bold"/>
              </a:rPr>
              <a:t>Classe Bolas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9144000" y="981075"/>
            <a:ext cx="8115300" cy="6330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899"/>
              </a:lnSpc>
              <a:spcBef>
                <a:spcPct val="0"/>
              </a:spcBef>
            </a:pPr>
            <a:r>
              <a:rPr lang="en-US" sz="29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Objetivo</a:t>
            </a:r>
            <a:r>
              <a:rPr lang="en-US" sz="29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:</a:t>
            </a:r>
          </a:p>
          <a:p>
            <a:pPr algn="just">
              <a:lnSpc>
                <a:spcPts val="3899"/>
              </a:lnSpc>
              <a:spcBef>
                <a:spcPct val="0"/>
              </a:spcBef>
            </a:pPr>
          </a:p>
          <a:p>
            <a:pPr algn="just">
              <a:lnSpc>
                <a:spcPts val="26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Representa uma bola com uma cor específica.</a:t>
            </a:r>
          </a:p>
          <a:p>
            <a:pPr algn="just">
              <a:lnSpc>
                <a:spcPts val="2600"/>
              </a:lnSpc>
              <a:spcBef>
                <a:spcPct val="0"/>
              </a:spcBef>
            </a:pPr>
          </a:p>
          <a:p>
            <a:pPr algn="just">
              <a:lnSpc>
                <a:spcPts val="3899"/>
              </a:lnSpc>
              <a:spcBef>
                <a:spcPct val="0"/>
              </a:spcBef>
            </a:pPr>
            <a:r>
              <a:rPr lang="en-US" sz="29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Atributo:</a:t>
            </a:r>
          </a:p>
          <a:p>
            <a:pPr algn="just">
              <a:lnSpc>
                <a:spcPts val="2600"/>
              </a:lnSpc>
              <a:spcBef>
                <a:spcPct val="0"/>
              </a:spcBef>
            </a:pPr>
          </a:p>
          <a:p>
            <a:pPr algn="just" marL="431802" indent="-215901" lvl="1">
              <a:lnSpc>
                <a:spcPts val="2600"/>
              </a:lnSpc>
              <a:spcBef>
                <a:spcPct val="0"/>
              </a:spcBef>
              <a:buFont typeface="Arial"/>
              <a:buChar char="•"/>
            </a:pPr>
            <a:r>
              <a:rPr lang="en-US" sz="2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Cor.</a:t>
            </a:r>
          </a:p>
          <a:p>
            <a:pPr algn="just">
              <a:lnSpc>
                <a:spcPts val="2600"/>
              </a:lnSpc>
              <a:spcBef>
                <a:spcPct val="0"/>
              </a:spcBef>
            </a:pPr>
          </a:p>
          <a:p>
            <a:pPr algn="just">
              <a:lnSpc>
                <a:spcPts val="3899"/>
              </a:lnSpc>
              <a:spcBef>
                <a:spcPct val="0"/>
              </a:spcBef>
            </a:pPr>
            <a:r>
              <a:rPr lang="en-US" sz="29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Construtor: </a:t>
            </a:r>
          </a:p>
          <a:p>
            <a:pPr algn="just">
              <a:lnSpc>
                <a:spcPts val="2600"/>
              </a:lnSpc>
              <a:spcBef>
                <a:spcPct val="0"/>
              </a:spcBef>
            </a:pPr>
          </a:p>
          <a:p>
            <a:pPr algn="just" marL="431802" indent="-215901" lvl="1">
              <a:lnSpc>
                <a:spcPts val="2600"/>
              </a:lnSpc>
              <a:spcBef>
                <a:spcPct val="0"/>
              </a:spcBef>
              <a:buFont typeface="Arial"/>
              <a:buChar char="•"/>
            </a:pPr>
            <a:r>
              <a:rPr lang="en-US" sz="2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Bolas(CorBola cor).</a:t>
            </a:r>
          </a:p>
          <a:p>
            <a:pPr algn="just">
              <a:lnSpc>
                <a:spcPts val="2600"/>
              </a:lnSpc>
              <a:spcBef>
                <a:spcPct val="0"/>
              </a:spcBef>
            </a:pPr>
          </a:p>
          <a:p>
            <a:pPr algn="just">
              <a:lnSpc>
                <a:spcPts val="3899"/>
              </a:lnSpc>
              <a:spcBef>
                <a:spcPct val="0"/>
              </a:spcBef>
            </a:pPr>
            <a:r>
              <a:rPr lang="en-US" sz="29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Método:</a:t>
            </a:r>
          </a:p>
          <a:p>
            <a:pPr algn="just">
              <a:lnSpc>
                <a:spcPts val="2600"/>
              </a:lnSpc>
              <a:spcBef>
                <a:spcPct val="0"/>
              </a:spcBef>
            </a:pPr>
          </a:p>
          <a:p>
            <a:pPr algn="just" marL="431802" indent="-215901" lvl="1">
              <a:lnSpc>
                <a:spcPts val="2600"/>
              </a:lnSpc>
              <a:spcBef>
                <a:spcPct val="0"/>
              </a:spcBef>
              <a:buFont typeface="Arial"/>
              <a:buChar char="•"/>
            </a:pPr>
            <a:r>
              <a:rPr lang="en-US" sz="2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getCor();</a:t>
            </a:r>
          </a:p>
          <a:p>
            <a:pPr algn="just" marL="431802" indent="-215901" lvl="1">
              <a:lnSpc>
                <a:spcPts val="2600"/>
              </a:lnSpc>
              <a:spcBef>
                <a:spcPct val="0"/>
              </a:spcBef>
              <a:buFont typeface="Arial"/>
              <a:buChar char="•"/>
            </a:pPr>
            <a:r>
              <a:rPr lang="en-US" sz="2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toString().</a:t>
            </a:r>
          </a:p>
          <a:p>
            <a:pPr algn="just">
              <a:lnSpc>
                <a:spcPts val="260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>
  <p:cSld>
    <p:bg>
      <p:bgPr>
        <a:solidFill>
          <a:srgbClr val="19191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0"/>
            <a:ext cx="8508480" cy="10287000"/>
          </a:xfrm>
          <a:prstGeom prst="rect">
            <a:avLst/>
          </a:prstGeom>
          <a:solidFill>
            <a:srgbClr val="F4A100"/>
          </a:solidFill>
        </p:spPr>
      </p:sp>
      <p:sp>
        <p:nvSpPr>
          <p:cNvPr name="AutoShape 3" id="3"/>
          <p:cNvSpPr/>
          <p:nvPr/>
        </p:nvSpPr>
        <p:spPr>
          <a:xfrm rot="5400000">
            <a:off x="3279814" y="9195886"/>
            <a:ext cx="1089497" cy="1092732"/>
          </a:xfrm>
          <a:prstGeom prst="rect">
            <a:avLst/>
          </a:prstGeom>
          <a:solidFill>
            <a:srgbClr val="FADB7A"/>
          </a:solidFill>
        </p:spPr>
      </p:sp>
      <p:sp>
        <p:nvSpPr>
          <p:cNvPr name="AutoShape 4" id="4"/>
          <p:cNvSpPr/>
          <p:nvPr/>
        </p:nvSpPr>
        <p:spPr>
          <a:xfrm rot="5400000">
            <a:off x="2187082" y="8106389"/>
            <a:ext cx="1089497" cy="1092732"/>
          </a:xfrm>
          <a:prstGeom prst="rect">
            <a:avLst/>
          </a:prstGeom>
          <a:solidFill>
            <a:srgbClr val="FADB7A">
              <a:alpha val="64706"/>
            </a:srgbClr>
          </a:solidFill>
        </p:spPr>
      </p:sp>
      <p:sp>
        <p:nvSpPr>
          <p:cNvPr name="AutoShape 5" id="5"/>
          <p:cNvSpPr/>
          <p:nvPr/>
        </p:nvSpPr>
        <p:spPr>
          <a:xfrm rot="5400000">
            <a:off x="1094350" y="7016892"/>
            <a:ext cx="1089497" cy="1092732"/>
          </a:xfrm>
          <a:prstGeom prst="rect">
            <a:avLst/>
          </a:prstGeom>
          <a:solidFill>
            <a:srgbClr val="FADB7A">
              <a:alpha val="40000"/>
            </a:srgbClr>
          </a:solidFill>
        </p:spPr>
      </p:sp>
      <p:sp>
        <p:nvSpPr>
          <p:cNvPr name="AutoShape 6" id="6"/>
          <p:cNvSpPr/>
          <p:nvPr/>
        </p:nvSpPr>
        <p:spPr>
          <a:xfrm rot="5400000">
            <a:off x="1618" y="5927396"/>
            <a:ext cx="1089497" cy="1092732"/>
          </a:xfrm>
          <a:prstGeom prst="rect">
            <a:avLst/>
          </a:prstGeom>
          <a:solidFill>
            <a:srgbClr val="FADB7A">
              <a:alpha val="18824"/>
            </a:srgbClr>
          </a:solidFill>
        </p:spPr>
      </p:sp>
      <p:sp>
        <p:nvSpPr>
          <p:cNvPr name="AutoShape 7" id="7"/>
          <p:cNvSpPr/>
          <p:nvPr/>
        </p:nvSpPr>
        <p:spPr>
          <a:xfrm rot="5400000">
            <a:off x="1618" y="8106389"/>
            <a:ext cx="1089497" cy="1092732"/>
          </a:xfrm>
          <a:prstGeom prst="rect">
            <a:avLst/>
          </a:prstGeom>
          <a:solidFill>
            <a:srgbClr val="FADB7A">
              <a:alpha val="64706"/>
            </a:srgbClr>
          </a:solidFill>
        </p:spPr>
      </p:sp>
      <p:sp>
        <p:nvSpPr>
          <p:cNvPr name="AutoShape 8" id="8"/>
          <p:cNvSpPr/>
          <p:nvPr/>
        </p:nvSpPr>
        <p:spPr>
          <a:xfrm rot="5400000">
            <a:off x="1094350" y="9195886"/>
            <a:ext cx="1089497" cy="1092732"/>
          </a:xfrm>
          <a:prstGeom prst="rect">
            <a:avLst/>
          </a:prstGeom>
          <a:solidFill>
            <a:srgbClr val="FADB7A"/>
          </a:solidFill>
        </p:spPr>
      </p:sp>
      <p:sp>
        <p:nvSpPr>
          <p:cNvPr name="TextBox 9" id="9"/>
          <p:cNvSpPr txBox="true"/>
          <p:nvPr/>
        </p:nvSpPr>
        <p:spPr>
          <a:xfrm rot="0">
            <a:off x="1273137" y="4619625"/>
            <a:ext cx="5962206" cy="981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200"/>
              </a:lnSpc>
              <a:spcBef>
                <a:spcPct val="0"/>
              </a:spcBef>
            </a:pPr>
            <a:r>
              <a:rPr lang="en-US" b="true" sz="6000">
                <a:solidFill>
                  <a:srgbClr val="191919"/>
                </a:solidFill>
                <a:latin typeface="Poppins Bold"/>
                <a:ea typeface="Poppins Bold"/>
                <a:cs typeface="Poppins Bold"/>
                <a:sym typeface="Poppins Bold"/>
              </a:rPr>
              <a:t>Classe CorBola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9144000" y="981075"/>
            <a:ext cx="8115300" cy="6330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899"/>
              </a:lnSpc>
            </a:pPr>
            <a:r>
              <a:rPr lang="en-US" sz="29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Objetivo: </a:t>
            </a:r>
          </a:p>
          <a:p>
            <a:pPr algn="just">
              <a:lnSpc>
                <a:spcPts val="3899"/>
              </a:lnSpc>
            </a:pPr>
          </a:p>
          <a:p>
            <a:pPr algn="just">
              <a:lnSpc>
                <a:spcPts val="26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 classe CorBola é um enum que define um conjunto fixo de cores possíveis para objetos do tipo Bolas.</a:t>
            </a:r>
          </a:p>
          <a:p>
            <a:pPr algn="just">
              <a:lnSpc>
                <a:spcPts val="2600"/>
              </a:lnSpc>
              <a:spcBef>
                <a:spcPct val="0"/>
              </a:spcBef>
            </a:pPr>
          </a:p>
          <a:p>
            <a:pPr algn="just">
              <a:lnSpc>
                <a:spcPts val="3899"/>
              </a:lnSpc>
              <a:spcBef>
                <a:spcPct val="0"/>
              </a:spcBef>
            </a:pPr>
            <a:r>
              <a:rPr lang="en-US" sz="29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Atributo:</a:t>
            </a:r>
          </a:p>
          <a:p>
            <a:pPr algn="just">
              <a:lnSpc>
                <a:spcPts val="2600"/>
              </a:lnSpc>
              <a:spcBef>
                <a:spcPct val="0"/>
              </a:spcBef>
            </a:pPr>
          </a:p>
          <a:p>
            <a:pPr algn="just" marL="431802" indent="-215901" lvl="1">
              <a:lnSpc>
                <a:spcPts val="2600"/>
              </a:lnSpc>
              <a:buFont typeface="Arial"/>
              <a:buChar char="•"/>
            </a:pPr>
            <a:r>
              <a:rPr lang="en-US" sz="2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nomeCor.</a:t>
            </a:r>
          </a:p>
          <a:p>
            <a:pPr algn="just">
              <a:lnSpc>
                <a:spcPts val="2600"/>
              </a:lnSpc>
            </a:pPr>
          </a:p>
          <a:p>
            <a:pPr algn="just">
              <a:lnSpc>
                <a:spcPts val="3899"/>
              </a:lnSpc>
            </a:pPr>
            <a:r>
              <a:rPr lang="en-US" sz="29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Construtor:</a:t>
            </a:r>
          </a:p>
          <a:p>
            <a:pPr algn="just">
              <a:lnSpc>
                <a:spcPts val="2600"/>
              </a:lnSpc>
            </a:pPr>
          </a:p>
          <a:p>
            <a:pPr algn="just" marL="431802" indent="-215901" lvl="1">
              <a:lnSpc>
                <a:spcPts val="2600"/>
              </a:lnSpc>
              <a:buFont typeface="Arial"/>
              <a:buChar char="•"/>
            </a:pPr>
            <a:r>
              <a:rPr lang="en-US" sz="2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CorBola(String nomeCor)</a:t>
            </a:r>
          </a:p>
          <a:p>
            <a:pPr algn="just">
              <a:lnSpc>
                <a:spcPts val="2600"/>
              </a:lnSpc>
            </a:pPr>
          </a:p>
          <a:p>
            <a:pPr algn="just">
              <a:lnSpc>
                <a:spcPts val="3899"/>
              </a:lnSpc>
            </a:pPr>
            <a:r>
              <a:rPr lang="en-US" sz="29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Método:</a:t>
            </a:r>
          </a:p>
          <a:p>
            <a:pPr algn="just">
              <a:lnSpc>
                <a:spcPts val="2600"/>
              </a:lnSpc>
            </a:pPr>
          </a:p>
          <a:p>
            <a:pPr algn="just" marL="431802" indent="-215901" lvl="1">
              <a:lnSpc>
                <a:spcPts val="2600"/>
              </a:lnSpc>
              <a:buFont typeface="Arial"/>
              <a:buChar char="•"/>
            </a:pPr>
            <a:r>
              <a:rPr lang="en-US" sz="2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getNomeCor().</a:t>
            </a:r>
          </a:p>
          <a:p>
            <a:pPr algn="just">
              <a:lnSpc>
                <a:spcPts val="2600"/>
              </a:lnSpc>
            </a:pPr>
          </a:p>
        </p:txBody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>
  <p:cSld>
    <p:bg>
      <p:bgPr>
        <a:solidFill>
          <a:srgbClr val="19191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0"/>
            <a:ext cx="8508480" cy="10287000"/>
          </a:xfrm>
          <a:prstGeom prst="rect">
            <a:avLst/>
          </a:prstGeom>
          <a:solidFill>
            <a:srgbClr val="F4A100"/>
          </a:solidFill>
        </p:spPr>
      </p:sp>
      <p:sp>
        <p:nvSpPr>
          <p:cNvPr name="AutoShape 3" id="3"/>
          <p:cNvSpPr/>
          <p:nvPr/>
        </p:nvSpPr>
        <p:spPr>
          <a:xfrm rot="5400000">
            <a:off x="3279814" y="9195886"/>
            <a:ext cx="1089497" cy="1092732"/>
          </a:xfrm>
          <a:prstGeom prst="rect">
            <a:avLst/>
          </a:prstGeom>
          <a:solidFill>
            <a:srgbClr val="FADB7A"/>
          </a:solidFill>
        </p:spPr>
      </p:sp>
      <p:sp>
        <p:nvSpPr>
          <p:cNvPr name="AutoShape 4" id="4"/>
          <p:cNvSpPr/>
          <p:nvPr/>
        </p:nvSpPr>
        <p:spPr>
          <a:xfrm rot="5400000">
            <a:off x="2187082" y="8106389"/>
            <a:ext cx="1089497" cy="1092732"/>
          </a:xfrm>
          <a:prstGeom prst="rect">
            <a:avLst/>
          </a:prstGeom>
          <a:solidFill>
            <a:srgbClr val="FADB7A">
              <a:alpha val="64706"/>
            </a:srgbClr>
          </a:solidFill>
        </p:spPr>
      </p:sp>
      <p:sp>
        <p:nvSpPr>
          <p:cNvPr name="AutoShape 5" id="5"/>
          <p:cNvSpPr/>
          <p:nvPr/>
        </p:nvSpPr>
        <p:spPr>
          <a:xfrm rot="5400000">
            <a:off x="1094350" y="7016892"/>
            <a:ext cx="1089497" cy="1092732"/>
          </a:xfrm>
          <a:prstGeom prst="rect">
            <a:avLst/>
          </a:prstGeom>
          <a:solidFill>
            <a:srgbClr val="FADB7A">
              <a:alpha val="40000"/>
            </a:srgbClr>
          </a:solidFill>
        </p:spPr>
      </p:sp>
      <p:sp>
        <p:nvSpPr>
          <p:cNvPr name="AutoShape 6" id="6"/>
          <p:cNvSpPr/>
          <p:nvPr/>
        </p:nvSpPr>
        <p:spPr>
          <a:xfrm rot="5400000">
            <a:off x="1618" y="5927396"/>
            <a:ext cx="1089497" cy="1092732"/>
          </a:xfrm>
          <a:prstGeom prst="rect">
            <a:avLst/>
          </a:prstGeom>
          <a:solidFill>
            <a:srgbClr val="FADB7A">
              <a:alpha val="18824"/>
            </a:srgbClr>
          </a:solidFill>
        </p:spPr>
      </p:sp>
      <p:sp>
        <p:nvSpPr>
          <p:cNvPr name="AutoShape 7" id="7"/>
          <p:cNvSpPr/>
          <p:nvPr/>
        </p:nvSpPr>
        <p:spPr>
          <a:xfrm rot="5400000">
            <a:off x="1618" y="8106389"/>
            <a:ext cx="1089497" cy="1092732"/>
          </a:xfrm>
          <a:prstGeom prst="rect">
            <a:avLst/>
          </a:prstGeom>
          <a:solidFill>
            <a:srgbClr val="FADB7A">
              <a:alpha val="64706"/>
            </a:srgbClr>
          </a:solidFill>
        </p:spPr>
      </p:sp>
      <p:sp>
        <p:nvSpPr>
          <p:cNvPr name="AutoShape 8" id="8"/>
          <p:cNvSpPr/>
          <p:nvPr/>
        </p:nvSpPr>
        <p:spPr>
          <a:xfrm rot="5400000">
            <a:off x="1094350" y="9195886"/>
            <a:ext cx="1089497" cy="1092732"/>
          </a:xfrm>
          <a:prstGeom prst="rect">
            <a:avLst/>
          </a:prstGeom>
          <a:solidFill>
            <a:srgbClr val="FADB7A"/>
          </a:solidFill>
        </p:spPr>
      </p:sp>
      <p:sp>
        <p:nvSpPr>
          <p:cNvPr name="TextBox 9" id="9"/>
          <p:cNvSpPr txBox="true"/>
          <p:nvPr/>
        </p:nvSpPr>
        <p:spPr>
          <a:xfrm rot="0">
            <a:off x="1273137" y="4619625"/>
            <a:ext cx="5962206" cy="981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200"/>
              </a:lnSpc>
              <a:spcBef>
                <a:spcPct val="0"/>
              </a:spcBef>
            </a:pPr>
            <a:r>
              <a:rPr lang="en-US" b="true" sz="6000">
                <a:solidFill>
                  <a:srgbClr val="191919"/>
                </a:solidFill>
                <a:latin typeface="Poppins Bold"/>
                <a:ea typeface="Poppins Bold"/>
                <a:cs typeface="Poppins Bold"/>
                <a:sym typeface="Poppins Bold"/>
              </a:rPr>
              <a:t>Classe Jogo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9144000" y="981075"/>
            <a:ext cx="8115300" cy="7464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899"/>
              </a:lnSpc>
            </a:pPr>
            <a:r>
              <a:rPr lang="en-US" sz="29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Objetivo: </a:t>
            </a:r>
          </a:p>
          <a:p>
            <a:pPr algn="just">
              <a:lnSpc>
                <a:spcPts val="3899"/>
              </a:lnSpc>
            </a:pPr>
          </a:p>
          <a:p>
            <a:pPr algn="just">
              <a:lnSpc>
                <a:spcPts val="26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 classe Jogo simula um desafio de organização de bolas coloridas em pilhas. O objetivo é mover as bolas entre pilhas até que todas fiquem organizadas por cor.</a:t>
            </a:r>
          </a:p>
          <a:p>
            <a:pPr algn="just">
              <a:lnSpc>
                <a:spcPts val="2600"/>
              </a:lnSpc>
              <a:spcBef>
                <a:spcPct val="0"/>
              </a:spcBef>
            </a:pPr>
          </a:p>
          <a:p>
            <a:pPr algn="just">
              <a:lnSpc>
                <a:spcPts val="3899"/>
              </a:lnSpc>
              <a:spcBef>
                <a:spcPct val="0"/>
              </a:spcBef>
            </a:pPr>
            <a:r>
              <a:rPr lang="en-US" sz="29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Atributos principais:</a:t>
            </a:r>
          </a:p>
          <a:p>
            <a:pPr algn="just">
              <a:lnSpc>
                <a:spcPts val="2600"/>
              </a:lnSpc>
              <a:spcBef>
                <a:spcPct val="0"/>
              </a:spcBef>
            </a:pPr>
          </a:p>
          <a:p>
            <a:pPr algn="just" marL="431802" indent="-215901" lvl="1">
              <a:lnSpc>
                <a:spcPts val="2600"/>
              </a:lnSpc>
              <a:buFont typeface="Arial"/>
              <a:buChar char="•"/>
            </a:pPr>
            <a:r>
              <a:rPr lang="en-US" sz="2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numPilhas;</a:t>
            </a:r>
          </a:p>
          <a:p>
            <a:pPr algn="just" marL="431802" indent="-215901" lvl="1">
              <a:lnSpc>
                <a:spcPts val="2600"/>
              </a:lnSpc>
              <a:buFont typeface="Arial"/>
              <a:buChar char="•"/>
            </a:pPr>
            <a:r>
              <a:rPr lang="en-US" sz="2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maxBolas;</a:t>
            </a:r>
          </a:p>
          <a:p>
            <a:pPr algn="just" marL="431802" indent="-215901" lvl="1">
              <a:lnSpc>
                <a:spcPts val="2600"/>
              </a:lnSpc>
              <a:buFont typeface="Arial"/>
              <a:buChar char="•"/>
            </a:pPr>
            <a:r>
              <a:rPr lang="en-US" sz="2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pilhasCheias;</a:t>
            </a:r>
          </a:p>
          <a:p>
            <a:pPr algn="just" marL="431802" indent="-215901" lvl="1">
              <a:lnSpc>
                <a:spcPts val="2600"/>
              </a:lnSpc>
              <a:buFont typeface="Arial"/>
              <a:buChar char="•"/>
            </a:pPr>
            <a:r>
              <a:rPr lang="en-US" sz="2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pilhasBolas.</a:t>
            </a:r>
          </a:p>
          <a:p>
            <a:pPr algn="just">
              <a:lnSpc>
                <a:spcPts val="2600"/>
              </a:lnSpc>
            </a:pPr>
          </a:p>
          <a:p>
            <a:pPr algn="just">
              <a:lnSpc>
                <a:spcPts val="3899"/>
              </a:lnSpc>
            </a:pPr>
            <a:r>
              <a:rPr lang="en-US" sz="29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Pri</a:t>
            </a:r>
            <a:r>
              <a:rPr lang="en-US" sz="29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ncipais métodos:</a:t>
            </a:r>
          </a:p>
          <a:p>
            <a:pPr algn="just">
              <a:lnSpc>
                <a:spcPts val="2600"/>
              </a:lnSpc>
            </a:pPr>
          </a:p>
          <a:p>
            <a:pPr algn="just" marL="431802" indent="-215901" lvl="1">
              <a:lnSpc>
                <a:spcPts val="2600"/>
              </a:lnSpc>
              <a:buFont typeface="Arial"/>
              <a:buChar char="•"/>
            </a:pPr>
            <a:r>
              <a:rPr lang="en-US" sz="2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iniciarJogo();</a:t>
            </a:r>
          </a:p>
          <a:p>
            <a:pPr algn="just" marL="431802" indent="-215901" lvl="1">
              <a:lnSpc>
                <a:spcPts val="2600"/>
              </a:lnSpc>
              <a:buFont typeface="Arial"/>
              <a:buChar char="•"/>
            </a:pPr>
            <a:r>
              <a:rPr lang="en-US" sz="2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jogoComeco();</a:t>
            </a:r>
          </a:p>
          <a:p>
            <a:pPr algn="just" marL="431802" indent="-215901" lvl="1">
              <a:lnSpc>
                <a:spcPts val="2600"/>
              </a:lnSpc>
              <a:buFont typeface="Arial"/>
              <a:buChar char="•"/>
            </a:pPr>
            <a:r>
              <a:rPr lang="en-US" sz="2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moverBola(int origem, int destino);</a:t>
            </a:r>
          </a:p>
          <a:p>
            <a:pPr algn="just" marL="431802" indent="-215901" lvl="1">
              <a:lnSpc>
                <a:spcPts val="2600"/>
              </a:lnSpc>
              <a:buFont typeface="Arial"/>
              <a:buChar char="•"/>
            </a:pPr>
            <a:r>
              <a:rPr lang="en-US" sz="2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vitoria();</a:t>
            </a:r>
          </a:p>
          <a:p>
            <a:pPr algn="just" marL="431802" indent="-215901" lvl="1">
              <a:lnSpc>
                <a:spcPts val="2600"/>
              </a:lnSpc>
              <a:buFont typeface="Arial"/>
              <a:buChar char="•"/>
            </a:pPr>
            <a:r>
              <a:rPr lang="en-US" sz="2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iniciar().</a:t>
            </a:r>
          </a:p>
          <a:p>
            <a:pPr algn="just">
              <a:lnSpc>
                <a:spcPts val="2600"/>
              </a:lnSpc>
            </a:pPr>
          </a:p>
        </p:txBody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>
  <p:cSld>
    <p:bg>
      <p:bgPr>
        <a:solidFill>
          <a:srgbClr val="19191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0"/>
            <a:ext cx="8508480" cy="10287000"/>
          </a:xfrm>
          <a:prstGeom prst="rect">
            <a:avLst/>
          </a:prstGeom>
          <a:solidFill>
            <a:srgbClr val="F4A100"/>
          </a:solidFill>
        </p:spPr>
      </p:sp>
      <p:sp>
        <p:nvSpPr>
          <p:cNvPr name="AutoShape 3" id="3"/>
          <p:cNvSpPr/>
          <p:nvPr/>
        </p:nvSpPr>
        <p:spPr>
          <a:xfrm rot="5400000">
            <a:off x="3279814" y="9195886"/>
            <a:ext cx="1089497" cy="1092732"/>
          </a:xfrm>
          <a:prstGeom prst="rect">
            <a:avLst/>
          </a:prstGeom>
          <a:solidFill>
            <a:srgbClr val="FADB7A"/>
          </a:solidFill>
        </p:spPr>
      </p:sp>
      <p:sp>
        <p:nvSpPr>
          <p:cNvPr name="AutoShape 4" id="4"/>
          <p:cNvSpPr/>
          <p:nvPr/>
        </p:nvSpPr>
        <p:spPr>
          <a:xfrm rot="5400000">
            <a:off x="2187082" y="8106389"/>
            <a:ext cx="1089497" cy="1092732"/>
          </a:xfrm>
          <a:prstGeom prst="rect">
            <a:avLst/>
          </a:prstGeom>
          <a:solidFill>
            <a:srgbClr val="FADB7A">
              <a:alpha val="64706"/>
            </a:srgbClr>
          </a:solidFill>
        </p:spPr>
      </p:sp>
      <p:sp>
        <p:nvSpPr>
          <p:cNvPr name="AutoShape 5" id="5"/>
          <p:cNvSpPr/>
          <p:nvPr/>
        </p:nvSpPr>
        <p:spPr>
          <a:xfrm rot="5400000">
            <a:off x="1094350" y="7016892"/>
            <a:ext cx="1089497" cy="1092732"/>
          </a:xfrm>
          <a:prstGeom prst="rect">
            <a:avLst/>
          </a:prstGeom>
          <a:solidFill>
            <a:srgbClr val="FADB7A">
              <a:alpha val="40000"/>
            </a:srgbClr>
          </a:solidFill>
        </p:spPr>
      </p:sp>
      <p:sp>
        <p:nvSpPr>
          <p:cNvPr name="AutoShape 6" id="6"/>
          <p:cNvSpPr/>
          <p:nvPr/>
        </p:nvSpPr>
        <p:spPr>
          <a:xfrm rot="5400000">
            <a:off x="1618" y="5927396"/>
            <a:ext cx="1089497" cy="1092732"/>
          </a:xfrm>
          <a:prstGeom prst="rect">
            <a:avLst/>
          </a:prstGeom>
          <a:solidFill>
            <a:srgbClr val="FADB7A">
              <a:alpha val="18824"/>
            </a:srgbClr>
          </a:solidFill>
        </p:spPr>
      </p:sp>
      <p:sp>
        <p:nvSpPr>
          <p:cNvPr name="AutoShape 7" id="7"/>
          <p:cNvSpPr/>
          <p:nvPr/>
        </p:nvSpPr>
        <p:spPr>
          <a:xfrm rot="5400000">
            <a:off x="1618" y="8106389"/>
            <a:ext cx="1089497" cy="1092732"/>
          </a:xfrm>
          <a:prstGeom prst="rect">
            <a:avLst/>
          </a:prstGeom>
          <a:solidFill>
            <a:srgbClr val="FADB7A">
              <a:alpha val="64706"/>
            </a:srgbClr>
          </a:solidFill>
        </p:spPr>
      </p:sp>
      <p:sp>
        <p:nvSpPr>
          <p:cNvPr name="AutoShape 8" id="8"/>
          <p:cNvSpPr/>
          <p:nvPr/>
        </p:nvSpPr>
        <p:spPr>
          <a:xfrm rot="5400000">
            <a:off x="1094350" y="9195886"/>
            <a:ext cx="1089497" cy="1092732"/>
          </a:xfrm>
          <a:prstGeom prst="rect">
            <a:avLst/>
          </a:prstGeom>
          <a:solidFill>
            <a:srgbClr val="FADB7A"/>
          </a:solidFill>
        </p:spPr>
      </p:sp>
      <p:sp>
        <p:nvSpPr>
          <p:cNvPr name="TextBox 9" id="9"/>
          <p:cNvSpPr txBox="true"/>
          <p:nvPr/>
        </p:nvSpPr>
        <p:spPr>
          <a:xfrm rot="0">
            <a:off x="1273137" y="4619625"/>
            <a:ext cx="5962206" cy="981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200"/>
              </a:lnSpc>
              <a:spcBef>
                <a:spcPct val="0"/>
              </a:spcBef>
            </a:pPr>
            <a:r>
              <a:rPr lang="en-US" b="true" sz="6000">
                <a:solidFill>
                  <a:srgbClr val="191919"/>
                </a:solidFill>
                <a:latin typeface="Poppins Bold"/>
                <a:ea typeface="Poppins Bold"/>
                <a:cs typeface="Poppins Bold"/>
                <a:sym typeface="Poppins Bold"/>
              </a:rPr>
              <a:t>Classe Main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9144000" y="981075"/>
            <a:ext cx="8115300" cy="7464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899"/>
              </a:lnSpc>
            </a:pPr>
            <a:r>
              <a:rPr lang="en-US" sz="29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Objetivo: </a:t>
            </a:r>
          </a:p>
          <a:p>
            <a:pPr algn="just">
              <a:lnSpc>
                <a:spcPts val="2600"/>
              </a:lnSpc>
            </a:pPr>
          </a:p>
          <a:p>
            <a:pPr algn="just">
              <a:lnSpc>
                <a:spcPts val="26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 classe main é o ponto de entrada principal do programa e oferece ao usuário a escolha entre jogar sozinho ou em modo multiplayer.</a:t>
            </a:r>
          </a:p>
          <a:p>
            <a:pPr algn="just">
              <a:lnSpc>
                <a:spcPts val="2600"/>
              </a:lnSpc>
              <a:spcBef>
                <a:spcPct val="0"/>
              </a:spcBef>
            </a:pPr>
          </a:p>
          <a:p>
            <a:pPr algn="just">
              <a:lnSpc>
                <a:spcPts val="3899"/>
              </a:lnSpc>
              <a:spcBef>
                <a:spcPct val="0"/>
              </a:spcBef>
            </a:pPr>
            <a:r>
              <a:rPr lang="en-US" sz="29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F</a:t>
            </a:r>
            <a:r>
              <a:rPr lang="en-US" sz="29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unções principais:</a:t>
            </a:r>
          </a:p>
          <a:p>
            <a:pPr algn="just">
              <a:lnSpc>
                <a:spcPts val="2600"/>
              </a:lnSpc>
              <a:spcBef>
                <a:spcPct val="0"/>
              </a:spcBef>
            </a:pPr>
          </a:p>
          <a:p>
            <a:pPr algn="just">
              <a:lnSpc>
                <a:spcPts val="2600"/>
              </a:lnSpc>
            </a:pPr>
            <a:r>
              <a:rPr lang="en-US" sz="2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Entrada do usuário via Scanner</a:t>
            </a:r>
          </a:p>
          <a:p>
            <a:pPr algn="just">
              <a:lnSpc>
                <a:spcPts val="2600"/>
              </a:lnSpc>
            </a:pPr>
          </a:p>
          <a:p>
            <a:pPr algn="just" marL="431802" indent="-215901" lvl="1">
              <a:lnSpc>
                <a:spcPts val="2600"/>
              </a:lnSpc>
              <a:buFont typeface="Arial"/>
              <a:buChar char="•"/>
            </a:pPr>
            <a:r>
              <a:rPr lang="en-US" sz="2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Solicita ao jogador: “Digite 1 para jogar sozinho e 2 para jogar com um amigo:”</a:t>
            </a:r>
          </a:p>
          <a:p>
            <a:pPr algn="just">
              <a:lnSpc>
                <a:spcPts val="2600"/>
              </a:lnSpc>
            </a:pPr>
          </a:p>
          <a:p>
            <a:pPr algn="just">
              <a:lnSpc>
                <a:spcPts val="2600"/>
              </a:lnSpc>
            </a:pPr>
            <a:r>
              <a:rPr lang="en-US" sz="2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Modo Solo (resposta == 1)</a:t>
            </a:r>
          </a:p>
          <a:p>
            <a:pPr algn="just">
              <a:lnSpc>
                <a:spcPts val="2600"/>
              </a:lnSpc>
            </a:pPr>
          </a:p>
          <a:p>
            <a:pPr algn="just" marL="431802" indent="-215901" lvl="1">
              <a:lnSpc>
                <a:spcPts val="2600"/>
              </a:lnSpc>
              <a:buFont typeface="Arial"/>
              <a:buChar char="•"/>
            </a:pPr>
            <a:r>
              <a:rPr lang="en-US" sz="2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Cria uma instância de Jogo</a:t>
            </a:r>
          </a:p>
          <a:p>
            <a:pPr algn="just" marL="431802" indent="-215901" lvl="1">
              <a:lnSpc>
                <a:spcPts val="2600"/>
              </a:lnSpc>
              <a:buFont typeface="Arial"/>
              <a:buChar char="•"/>
            </a:pPr>
            <a:r>
              <a:rPr lang="en-US" sz="2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Inicia o jogo individual com meuJogo.iniciar()</a:t>
            </a:r>
          </a:p>
          <a:p>
            <a:pPr algn="just">
              <a:lnSpc>
                <a:spcPts val="2600"/>
              </a:lnSpc>
            </a:pPr>
          </a:p>
          <a:p>
            <a:pPr algn="just">
              <a:lnSpc>
                <a:spcPts val="2600"/>
              </a:lnSpc>
            </a:pPr>
            <a:r>
              <a:rPr lang="en-US" sz="2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Modo Multiplayer (resposta == 2)</a:t>
            </a:r>
          </a:p>
          <a:p>
            <a:pPr algn="just">
              <a:lnSpc>
                <a:spcPts val="2600"/>
              </a:lnSpc>
            </a:pPr>
          </a:p>
          <a:p>
            <a:pPr algn="just" marL="431802" indent="-215901" lvl="1">
              <a:lnSpc>
                <a:spcPts val="2600"/>
              </a:lnSpc>
              <a:buFont typeface="Arial"/>
              <a:buChar char="•"/>
            </a:pPr>
            <a:r>
              <a:rPr lang="en-US" sz="2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Cria uma instância de MultiJogadores</a:t>
            </a:r>
          </a:p>
          <a:p>
            <a:pPr algn="just" marL="431802" indent="-215901" lvl="1">
              <a:lnSpc>
                <a:spcPts val="2600"/>
              </a:lnSpc>
              <a:buFont typeface="Arial"/>
              <a:buChar char="•"/>
            </a:pPr>
            <a:r>
              <a:rPr lang="en-US" sz="2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Inicia o modo de dois jogadores com jogadores.iniciar()</a:t>
            </a:r>
          </a:p>
        </p:txBody>
      </p:sp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>
  <p:cSld>
    <p:bg>
      <p:bgPr>
        <a:solidFill>
          <a:srgbClr val="19191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0"/>
            <a:ext cx="8508480" cy="10287000"/>
          </a:xfrm>
          <a:prstGeom prst="rect">
            <a:avLst/>
          </a:prstGeom>
          <a:solidFill>
            <a:srgbClr val="F4A100"/>
          </a:solidFill>
        </p:spPr>
      </p:sp>
      <p:sp>
        <p:nvSpPr>
          <p:cNvPr name="AutoShape 3" id="3"/>
          <p:cNvSpPr/>
          <p:nvPr/>
        </p:nvSpPr>
        <p:spPr>
          <a:xfrm rot="5400000">
            <a:off x="3279814" y="9195886"/>
            <a:ext cx="1089497" cy="1092732"/>
          </a:xfrm>
          <a:prstGeom prst="rect">
            <a:avLst/>
          </a:prstGeom>
          <a:solidFill>
            <a:srgbClr val="FADB7A"/>
          </a:solidFill>
        </p:spPr>
      </p:sp>
      <p:sp>
        <p:nvSpPr>
          <p:cNvPr name="AutoShape 4" id="4"/>
          <p:cNvSpPr/>
          <p:nvPr/>
        </p:nvSpPr>
        <p:spPr>
          <a:xfrm rot="5400000">
            <a:off x="2187082" y="8106389"/>
            <a:ext cx="1089497" cy="1092732"/>
          </a:xfrm>
          <a:prstGeom prst="rect">
            <a:avLst/>
          </a:prstGeom>
          <a:solidFill>
            <a:srgbClr val="FADB7A">
              <a:alpha val="64706"/>
            </a:srgbClr>
          </a:solidFill>
        </p:spPr>
      </p:sp>
      <p:sp>
        <p:nvSpPr>
          <p:cNvPr name="AutoShape 5" id="5"/>
          <p:cNvSpPr/>
          <p:nvPr/>
        </p:nvSpPr>
        <p:spPr>
          <a:xfrm rot="5400000">
            <a:off x="1094350" y="7016892"/>
            <a:ext cx="1089497" cy="1092732"/>
          </a:xfrm>
          <a:prstGeom prst="rect">
            <a:avLst/>
          </a:prstGeom>
          <a:solidFill>
            <a:srgbClr val="FADB7A">
              <a:alpha val="40000"/>
            </a:srgbClr>
          </a:solidFill>
        </p:spPr>
      </p:sp>
      <p:sp>
        <p:nvSpPr>
          <p:cNvPr name="AutoShape 6" id="6"/>
          <p:cNvSpPr/>
          <p:nvPr/>
        </p:nvSpPr>
        <p:spPr>
          <a:xfrm rot="5400000">
            <a:off x="1618" y="5927396"/>
            <a:ext cx="1089497" cy="1092732"/>
          </a:xfrm>
          <a:prstGeom prst="rect">
            <a:avLst/>
          </a:prstGeom>
          <a:solidFill>
            <a:srgbClr val="FADB7A">
              <a:alpha val="18824"/>
            </a:srgbClr>
          </a:solidFill>
        </p:spPr>
      </p:sp>
      <p:sp>
        <p:nvSpPr>
          <p:cNvPr name="AutoShape 7" id="7"/>
          <p:cNvSpPr/>
          <p:nvPr/>
        </p:nvSpPr>
        <p:spPr>
          <a:xfrm rot="5400000">
            <a:off x="1618" y="8106389"/>
            <a:ext cx="1089497" cy="1092732"/>
          </a:xfrm>
          <a:prstGeom prst="rect">
            <a:avLst/>
          </a:prstGeom>
          <a:solidFill>
            <a:srgbClr val="FADB7A">
              <a:alpha val="64706"/>
            </a:srgbClr>
          </a:solidFill>
        </p:spPr>
      </p:sp>
      <p:sp>
        <p:nvSpPr>
          <p:cNvPr name="AutoShape 8" id="8"/>
          <p:cNvSpPr/>
          <p:nvPr/>
        </p:nvSpPr>
        <p:spPr>
          <a:xfrm rot="5400000">
            <a:off x="1094350" y="9195886"/>
            <a:ext cx="1089497" cy="1092732"/>
          </a:xfrm>
          <a:prstGeom prst="rect">
            <a:avLst/>
          </a:prstGeom>
          <a:solidFill>
            <a:srgbClr val="FADB7A"/>
          </a:solidFill>
        </p:spPr>
      </p:sp>
      <p:sp>
        <p:nvSpPr>
          <p:cNvPr name="TextBox 9" id="9"/>
          <p:cNvSpPr txBox="true"/>
          <p:nvPr/>
        </p:nvSpPr>
        <p:spPr>
          <a:xfrm rot="0">
            <a:off x="1028700" y="4162425"/>
            <a:ext cx="6220188" cy="1895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200"/>
              </a:lnSpc>
              <a:spcBef>
                <a:spcPct val="0"/>
              </a:spcBef>
            </a:pPr>
            <a:r>
              <a:rPr lang="en-US" b="true" sz="6000">
                <a:solidFill>
                  <a:srgbClr val="191919"/>
                </a:solidFill>
                <a:latin typeface="Poppins Bold"/>
                <a:ea typeface="Poppins Bold"/>
                <a:cs typeface="Poppins Bold"/>
                <a:sym typeface="Poppins Bold"/>
              </a:rPr>
              <a:t>Classe MultiJogadores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9144000" y="981075"/>
            <a:ext cx="8115300" cy="6330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899"/>
              </a:lnSpc>
            </a:pPr>
            <a:r>
              <a:rPr lang="en-US" sz="29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Objetivo: </a:t>
            </a:r>
          </a:p>
          <a:p>
            <a:pPr algn="just">
              <a:lnSpc>
                <a:spcPts val="2600"/>
              </a:lnSpc>
            </a:pPr>
          </a:p>
          <a:p>
            <a:pPr algn="just">
              <a:lnSpc>
                <a:spcPts val="2600"/>
              </a:lnSpc>
            </a:pPr>
            <a:r>
              <a:rPr lang="en-US" sz="2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 classe MultiJogadores permite a execução do jogo no modo multiplayer com 2 a 5 jogadores, todos interagindo em um mesmo tabuleiro compartilhado (jogoDisputado). Cada jogador joga por turnos, podendo desistir ou tentar vencer organizando corretamente as bolas por cor.</a:t>
            </a:r>
          </a:p>
          <a:p>
            <a:pPr algn="just">
              <a:lnSpc>
                <a:spcPts val="2600"/>
              </a:lnSpc>
              <a:spcBef>
                <a:spcPct val="0"/>
              </a:spcBef>
            </a:pPr>
          </a:p>
          <a:p>
            <a:pPr algn="just">
              <a:lnSpc>
                <a:spcPts val="3899"/>
              </a:lnSpc>
              <a:spcBef>
                <a:spcPct val="0"/>
              </a:spcBef>
            </a:pPr>
            <a:r>
              <a:rPr lang="en-US" sz="29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Atrib</a:t>
            </a:r>
            <a:r>
              <a:rPr lang="en-US" sz="29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utos:</a:t>
            </a:r>
          </a:p>
          <a:p>
            <a:pPr algn="just">
              <a:lnSpc>
                <a:spcPts val="2600"/>
              </a:lnSpc>
              <a:spcBef>
                <a:spcPct val="0"/>
              </a:spcBef>
            </a:pPr>
          </a:p>
          <a:p>
            <a:pPr algn="just" marL="431802" indent="-215901" lvl="1">
              <a:lnSpc>
                <a:spcPts val="2600"/>
              </a:lnSpc>
              <a:buFont typeface="Arial"/>
              <a:buChar char="•"/>
            </a:pPr>
            <a:r>
              <a:rPr lang="en-US" sz="2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jog</a:t>
            </a:r>
            <a:r>
              <a:rPr lang="en-US" sz="2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oDisput</a:t>
            </a:r>
            <a:r>
              <a:rPr lang="en-US" sz="2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ad</a:t>
            </a:r>
            <a:r>
              <a:rPr lang="en-US" sz="2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o;</a:t>
            </a:r>
          </a:p>
          <a:p>
            <a:pPr algn="just" marL="431802" indent="-215901" lvl="1">
              <a:lnSpc>
                <a:spcPts val="2600"/>
              </a:lnSpc>
              <a:buFont typeface="Arial"/>
              <a:buChar char="•"/>
            </a:pPr>
            <a:r>
              <a:rPr lang="en-US" sz="2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jogadoresAtivos.</a:t>
            </a:r>
          </a:p>
          <a:p>
            <a:pPr algn="just">
              <a:lnSpc>
                <a:spcPts val="2600"/>
              </a:lnSpc>
            </a:pPr>
          </a:p>
          <a:p>
            <a:pPr algn="just">
              <a:lnSpc>
                <a:spcPts val="3899"/>
              </a:lnSpc>
            </a:pPr>
            <a:r>
              <a:rPr lang="en-US" sz="29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Métodos principais:</a:t>
            </a:r>
          </a:p>
          <a:p>
            <a:pPr algn="just">
              <a:lnSpc>
                <a:spcPts val="2600"/>
              </a:lnSpc>
            </a:pPr>
          </a:p>
          <a:p>
            <a:pPr algn="just" marL="431802" indent="-215901" lvl="1">
              <a:lnSpc>
                <a:spcPts val="2600"/>
              </a:lnSpc>
              <a:buFont typeface="Arial"/>
              <a:buChar char="•"/>
            </a:pPr>
            <a:r>
              <a:rPr lang="en-US" sz="2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MultiJogadores();</a:t>
            </a:r>
          </a:p>
          <a:p>
            <a:pPr algn="just" marL="431802" indent="-215901" lvl="1">
              <a:lnSpc>
                <a:spcPts val="2600"/>
              </a:lnSpc>
              <a:buFont typeface="Arial"/>
              <a:buChar char="•"/>
            </a:pPr>
            <a:r>
              <a:rPr lang="en-US" sz="2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quantJogadores();</a:t>
            </a:r>
          </a:p>
          <a:p>
            <a:pPr algn="just" marL="431802" indent="-215901" lvl="1">
              <a:lnSpc>
                <a:spcPts val="2600"/>
              </a:lnSpc>
              <a:buFont typeface="Arial"/>
              <a:buChar char="•"/>
            </a:pPr>
            <a:r>
              <a:rPr lang="en-US" sz="2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iniciar().</a:t>
            </a:r>
          </a:p>
        </p:txBody>
      </p:sp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9191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5400000">
            <a:off x="1380" y="8426074"/>
            <a:ext cx="929773" cy="932534"/>
          </a:xfrm>
          <a:prstGeom prst="rect">
            <a:avLst/>
          </a:prstGeom>
          <a:solidFill>
            <a:srgbClr val="EFC136"/>
          </a:solidFill>
        </p:spPr>
      </p:sp>
      <p:sp>
        <p:nvSpPr>
          <p:cNvPr name="AutoShape 3" id="3"/>
          <p:cNvSpPr/>
          <p:nvPr/>
        </p:nvSpPr>
        <p:spPr>
          <a:xfrm rot="-5400000">
            <a:off x="17356847" y="928392"/>
            <a:ext cx="929773" cy="932534"/>
          </a:xfrm>
          <a:prstGeom prst="rect">
            <a:avLst/>
          </a:prstGeom>
          <a:solidFill>
            <a:srgbClr val="EFC136"/>
          </a:solidFill>
        </p:spPr>
      </p:sp>
      <p:sp>
        <p:nvSpPr>
          <p:cNvPr name="AutoShape 4" id="4"/>
          <p:cNvSpPr/>
          <p:nvPr/>
        </p:nvSpPr>
        <p:spPr>
          <a:xfrm rot="5400000">
            <a:off x="933914" y="9355847"/>
            <a:ext cx="929773" cy="932534"/>
          </a:xfrm>
          <a:prstGeom prst="rect">
            <a:avLst/>
          </a:prstGeom>
          <a:solidFill>
            <a:srgbClr val="F4A100"/>
          </a:solidFill>
        </p:spPr>
      </p:sp>
      <p:sp>
        <p:nvSpPr>
          <p:cNvPr name="AutoShape 5" id="5"/>
          <p:cNvSpPr/>
          <p:nvPr/>
        </p:nvSpPr>
        <p:spPr>
          <a:xfrm rot="-5400000">
            <a:off x="16424313" y="-1380"/>
            <a:ext cx="929773" cy="932534"/>
          </a:xfrm>
          <a:prstGeom prst="rect">
            <a:avLst/>
          </a:prstGeom>
          <a:solidFill>
            <a:srgbClr val="F4A100"/>
          </a:solidFill>
        </p:spPr>
      </p:sp>
      <p:sp>
        <p:nvSpPr>
          <p:cNvPr name="Freeform 6" id="6"/>
          <p:cNvSpPr/>
          <p:nvPr/>
        </p:nvSpPr>
        <p:spPr>
          <a:xfrm flipH="false" flipV="false" rot="0">
            <a:off x="1028700" y="1877092"/>
            <a:ext cx="16230600" cy="6532816"/>
          </a:xfrm>
          <a:custGeom>
            <a:avLst/>
            <a:gdLst/>
            <a:ahLst/>
            <a:cxnLst/>
            <a:rect r="r" b="b" t="t" l="l"/>
            <a:pathLst>
              <a:path h="6532816" w="16230600">
                <a:moveTo>
                  <a:pt x="0" y="0"/>
                </a:moveTo>
                <a:lnTo>
                  <a:pt x="16230600" y="0"/>
                </a:lnTo>
                <a:lnTo>
                  <a:pt x="16230600" y="6532816"/>
                </a:lnTo>
                <a:lnTo>
                  <a:pt x="0" y="653281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9191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5400000">
            <a:off x="1380" y="8426074"/>
            <a:ext cx="929773" cy="932534"/>
          </a:xfrm>
          <a:prstGeom prst="rect">
            <a:avLst/>
          </a:prstGeom>
          <a:solidFill>
            <a:srgbClr val="EFC136"/>
          </a:solidFill>
        </p:spPr>
      </p:sp>
      <p:sp>
        <p:nvSpPr>
          <p:cNvPr name="AutoShape 3" id="3"/>
          <p:cNvSpPr/>
          <p:nvPr/>
        </p:nvSpPr>
        <p:spPr>
          <a:xfrm rot="-5400000">
            <a:off x="17356847" y="928392"/>
            <a:ext cx="929773" cy="932534"/>
          </a:xfrm>
          <a:prstGeom prst="rect">
            <a:avLst/>
          </a:prstGeom>
          <a:solidFill>
            <a:srgbClr val="EFC136"/>
          </a:solidFill>
        </p:spPr>
      </p:sp>
      <p:sp>
        <p:nvSpPr>
          <p:cNvPr name="AutoShape 4" id="4"/>
          <p:cNvSpPr/>
          <p:nvPr/>
        </p:nvSpPr>
        <p:spPr>
          <a:xfrm rot="5400000">
            <a:off x="933914" y="9355847"/>
            <a:ext cx="929773" cy="932534"/>
          </a:xfrm>
          <a:prstGeom prst="rect">
            <a:avLst/>
          </a:prstGeom>
          <a:solidFill>
            <a:srgbClr val="F4A100"/>
          </a:solidFill>
        </p:spPr>
      </p:sp>
      <p:sp>
        <p:nvSpPr>
          <p:cNvPr name="AutoShape 5" id="5"/>
          <p:cNvSpPr/>
          <p:nvPr/>
        </p:nvSpPr>
        <p:spPr>
          <a:xfrm rot="-5400000">
            <a:off x="16424313" y="-1380"/>
            <a:ext cx="929773" cy="932534"/>
          </a:xfrm>
          <a:prstGeom prst="rect">
            <a:avLst/>
          </a:prstGeom>
          <a:solidFill>
            <a:srgbClr val="F4A100"/>
          </a:solidFill>
        </p:spPr>
      </p:sp>
      <p:sp>
        <p:nvSpPr>
          <p:cNvPr name="Freeform 6" id="6"/>
          <p:cNvSpPr/>
          <p:nvPr/>
        </p:nvSpPr>
        <p:spPr>
          <a:xfrm flipH="false" flipV="false" rot="0">
            <a:off x="1028700" y="1217724"/>
            <a:ext cx="16230600" cy="7851553"/>
          </a:xfrm>
          <a:custGeom>
            <a:avLst/>
            <a:gdLst/>
            <a:ahLst/>
            <a:cxnLst/>
            <a:rect r="r" b="b" t="t" l="l"/>
            <a:pathLst>
              <a:path h="7851553" w="16230600">
                <a:moveTo>
                  <a:pt x="0" y="0"/>
                </a:moveTo>
                <a:lnTo>
                  <a:pt x="16230600" y="0"/>
                </a:lnTo>
                <a:lnTo>
                  <a:pt x="16230600" y="7851552"/>
                </a:lnTo>
                <a:lnTo>
                  <a:pt x="0" y="785155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7.xml><?xml version="1.0" encoding="utf-8"?>
<p:sld xmlns:p="http://schemas.openxmlformats.org/presentationml/2006/main" xmlns:a="http://schemas.openxmlformats.org/drawingml/2006/main">
  <p:cSld>
    <p:bg>
      <p:bgPr>
        <a:solidFill>
          <a:srgbClr val="19191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5400000">
            <a:off x="2798982" y="9355847"/>
            <a:ext cx="929773" cy="932534"/>
          </a:xfrm>
          <a:prstGeom prst="rect">
            <a:avLst/>
          </a:prstGeom>
          <a:solidFill>
            <a:srgbClr val="F4A100"/>
          </a:solidFill>
        </p:spPr>
      </p:sp>
      <p:sp>
        <p:nvSpPr>
          <p:cNvPr name="AutoShape 3" id="3"/>
          <p:cNvSpPr/>
          <p:nvPr/>
        </p:nvSpPr>
        <p:spPr>
          <a:xfrm rot="-5400000">
            <a:off x="14559245" y="-1380"/>
            <a:ext cx="929773" cy="932534"/>
          </a:xfrm>
          <a:prstGeom prst="rect">
            <a:avLst/>
          </a:prstGeom>
          <a:solidFill>
            <a:srgbClr val="F4A100"/>
          </a:solidFill>
        </p:spPr>
      </p:sp>
      <p:sp>
        <p:nvSpPr>
          <p:cNvPr name="AutoShape 4" id="4"/>
          <p:cNvSpPr/>
          <p:nvPr/>
        </p:nvSpPr>
        <p:spPr>
          <a:xfrm rot="5400000">
            <a:off x="1866448" y="8426074"/>
            <a:ext cx="929773" cy="932534"/>
          </a:xfrm>
          <a:prstGeom prst="rect">
            <a:avLst/>
          </a:prstGeom>
          <a:solidFill>
            <a:srgbClr val="EFC136"/>
          </a:solidFill>
        </p:spPr>
      </p:sp>
      <p:sp>
        <p:nvSpPr>
          <p:cNvPr name="AutoShape 5" id="5"/>
          <p:cNvSpPr/>
          <p:nvPr/>
        </p:nvSpPr>
        <p:spPr>
          <a:xfrm rot="-5400000">
            <a:off x="15491779" y="928392"/>
            <a:ext cx="929773" cy="932534"/>
          </a:xfrm>
          <a:prstGeom prst="rect">
            <a:avLst/>
          </a:prstGeom>
          <a:solidFill>
            <a:srgbClr val="EFC136"/>
          </a:solidFill>
        </p:spPr>
      </p:sp>
      <p:sp>
        <p:nvSpPr>
          <p:cNvPr name="AutoShape 6" id="6"/>
          <p:cNvSpPr/>
          <p:nvPr/>
        </p:nvSpPr>
        <p:spPr>
          <a:xfrm rot="5400000">
            <a:off x="933914" y="7496301"/>
            <a:ext cx="929773" cy="932534"/>
          </a:xfrm>
          <a:prstGeom prst="rect">
            <a:avLst/>
          </a:prstGeom>
          <a:solidFill>
            <a:srgbClr val="FADB7A"/>
          </a:solidFill>
        </p:spPr>
      </p:sp>
      <p:sp>
        <p:nvSpPr>
          <p:cNvPr name="AutoShape 7" id="7"/>
          <p:cNvSpPr/>
          <p:nvPr/>
        </p:nvSpPr>
        <p:spPr>
          <a:xfrm rot="-5400000">
            <a:off x="16424313" y="1858165"/>
            <a:ext cx="929773" cy="932534"/>
          </a:xfrm>
          <a:prstGeom prst="rect">
            <a:avLst/>
          </a:prstGeom>
          <a:solidFill>
            <a:srgbClr val="FADB7A"/>
          </a:solidFill>
        </p:spPr>
      </p:sp>
      <p:sp>
        <p:nvSpPr>
          <p:cNvPr name="AutoShape 8" id="8"/>
          <p:cNvSpPr/>
          <p:nvPr/>
        </p:nvSpPr>
        <p:spPr>
          <a:xfrm rot="5400000">
            <a:off x="1380" y="6566528"/>
            <a:ext cx="929773" cy="932534"/>
          </a:xfrm>
          <a:prstGeom prst="rect">
            <a:avLst/>
          </a:prstGeom>
          <a:solidFill>
            <a:srgbClr val="F4F4F4"/>
          </a:solidFill>
        </p:spPr>
      </p:sp>
      <p:sp>
        <p:nvSpPr>
          <p:cNvPr name="AutoShape 9" id="9"/>
          <p:cNvSpPr/>
          <p:nvPr/>
        </p:nvSpPr>
        <p:spPr>
          <a:xfrm rot="-5400000">
            <a:off x="17356847" y="2787938"/>
            <a:ext cx="929773" cy="932534"/>
          </a:xfrm>
          <a:prstGeom prst="rect">
            <a:avLst/>
          </a:prstGeom>
          <a:solidFill>
            <a:srgbClr val="F4F4F4"/>
          </a:solidFill>
        </p:spPr>
      </p:sp>
      <p:sp>
        <p:nvSpPr>
          <p:cNvPr name="AutoShape 10" id="10"/>
          <p:cNvSpPr/>
          <p:nvPr/>
        </p:nvSpPr>
        <p:spPr>
          <a:xfrm rot="5400000">
            <a:off x="1380" y="8426074"/>
            <a:ext cx="929773" cy="932534"/>
          </a:xfrm>
          <a:prstGeom prst="rect">
            <a:avLst/>
          </a:prstGeom>
          <a:solidFill>
            <a:srgbClr val="EFC136"/>
          </a:solidFill>
        </p:spPr>
      </p:sp>
      <p:sp>
        <p:nvSpPr>
          <p:cNvPr name="AutoShape 11" id="11"/>
          <p:cNvSpPr/>
          <p:nvPr/>
        </p:nvSpPr>
        <p:spPr>
          <a:xfrm rot="-5400000">
            <a:off x="17356847" y="928392"/>
            <a:ext cx="929773" cy="932534"/>
          </a:xfrm>
          <a:prstGeom prst="rect">
            <a:avLst/>
          </a:prstGeom>
          <a:solidFill>
            <a:srgbClr val="EFC136"/>
          </a:solidFill>
        </p:spPr>
      </p:sp>
      <p:sp>
        <p:nvSpPr>
          <p:cNvPr name="AutoShape 12" id="12"/>
          <p:cNvSpPr/>
          <p:nvPr/>
        </p:nvSpPr>
        <p:spPr>
          <a:xfrm rot="5400000">
            <a:off x="933914" y="9355847"/>
            <a:ext cx="929773" cy="932534"/>
          </a:xfrm>
          <a:prstGeom prst="rect">
            <a:avLst/>
          </a:prstGeom>
          <a:solidFill>
            <a:srgbClr val="F4A100"/>
          </a:solidFill>
        </p:spPr>
      </p:sp>
      <p:sp>
        <p:nvSpPr>
          <p:cNvPr name="AutoShape 13" id="13"/>
          <p:cNvSpPr/>
          <p:nvPr/>
        </p:nvSpPr>
        <p:spPr>
          <a:xfrm rot="-5400000">
            <a:off x="16424313" y="-1380"/>
            <a:ext cx="929773" cy="932534"/>
          </a:xfrm>
          <a:prstGeom prst="rect">
            <a:avLst/>
          </a:prstGeom>
          <a:solidFill>
            <a:srgbClr val="F4A100"/>
          </a:solidFill>
        </p:spPr>
      </p:sp>
      <p:sp>
        <p:nvSpPr>
          <p:cNvPr name="TextBox 14" id="14"/>
          <p:cNvSpPr txBox="true"/>
          <p:nvPr/>
        </p:nvSpPr>
        <p:spPr>
          <a:xfrm rot="0">
            <a:off x="5199949" y="3571875"/>
            <a:ext cx="7888101" cy="3095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00"/>
              </a:lnSpc>
            </a:pPr>
            <a:r>
              <a:rPr lang="en-US" sz="5000" b="true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Integrantes:</a:t>
            </a:r>
          </a:p>
          <a:p>
            <a:pPr algn="ctr">
              <a:lnSpc>
                <a:spcPts val="3600"/>
              </a:lnSpc>
            </a:pPr>
          </a:p>
          <a:p>
            <a:pPr algn="ctr">
              <a:lnSpc>
                <a:spcPts val="3600"/>
              </a:lnSpc>
            </a:pPr>
            <a:r>
              <a:rPr lang="en-US" sz="3000" b="true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Arthur Reina Lyra</a:t>
            </a:r>
          </a:p>
          <a:p>
            <a:pPr algn="ctr">
              <a:lnSpc>
                <a:spcPts val="3600"/>
              </a:lnSpc>
            </a:pPr>
            <a:r>
              <a:rPr lang="en-US" sz="3000" b="true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Bruno de Menezes Sales</a:t>
            </a:r>
          </a:p>
          <a:p>
            <a:pPr algn="ctr">
              <a:lnSpc>
                <a:spcPts val="3600"/>
              </a:lnSpc>
            </a:pPr>
            <a:r>
              <a:rPr lang="en-US" sz="3000" b="true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Bruno Sales Fiaes Carneiro</a:t>
            </a:r>
          </a:p>
          <a:p>
            <a:pPr algn="ctr">
              <a:lnSpc>
                <a:spcPts val="3600"/>
              </a:lnSpc>
              <a:spcBef>
                <a:spcPct val="0"/>
              </a:spcBef>
            </a:pPr>
            <a:r>
              <a:rPr lang="en-US" b="true" sz="300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Vitor Moreira dos Santos 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bg>
      <p:bgPr>
        <a:solidFill>
          <a:srgbClr val="19191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0"/>
            <a:ext cx="8508480" cy="10287000"/>
          </a:xfrm>
          <a:prstGeom prst="rect">
            <a:avLst/>
          </a:prstGeom>
          <a:solidFill>
            <a:srgbClr val="F4A100"/>
          </a:solidFill>
        </p:spPr>
      </p:sp>
      <p:sp>
        <p:nvSpPr>
          <p:cNvPr name="AutoShape 3" id="3"/>
          <p:cNvSpPr/>
          <p:nvPr/>
        </p:nvSpPr>
        <p:spPr>
          <a:xfrm rot="5400000">
            <a:off x="3279814" y="9195886"/>
            <a:ext cx="1089497" cy="1092732"/>
          </a:xfrm>
          <a:prstGeom prst="rect">
            <a:avLst/>
          </a:prstGeom>
          <a:solidFill>
            <a:srgbClr val="FADB7A"/>
          </a:solidFill>
        </p:spPr>
      </p:sp>
      <p:sp>
        <p:nvSpPr>
          <p:cNvPr name="AutoShape 4" id="4"/>
          <p:cNvSpPr/>
          <p:nvPr/>
        </p:nvSpPr>
        <p:spPr>
          <a:xfrm rot="5400000">
            <a:off x="2187082" y="8106389"/>
            <a:ext cx="1089497" cy="1092732"/>
          </a:xfrm>
          <a:prstGeom prst="rect">
            <a:avLst/>
          </a:prstGeom>
          <a:solidFill>
            <a:srgbClr val="FADB7A">
              <a:alpha val="64706"/>
            </a:srgbClr>
          </a:solidFill>
        </p:spPr>
      </p:sp>
      <p:sp>
        <p:nvSpPr>
          <p:cNvPr name="AutoShape 5" id="5"/>
          <p:cNvSpPr/>
          <p:nvPr/>
        </p:nvSpPr>
        <p:spPr>
          <a:xfrm rot="5400000">
            <a:off x="1094350" y="7016892"/>
            <a:ext cx="1089497" cy="1092732"/>
          </a:xfrm>
          <a:prstGeom prst="rect">
            <a:avLst/>
          </a:prstGeom>
          <a:solidFill>
            <a:srgbClr val="FADB7A">
              <a:alpha val="40000"/>
            </a:srgbClr>
          </a:solidFill>
        </p:spPr>
      </p:sp>
      <p:sp>
        <p:nvSpPr>
          <p:cNvPr name="AutoShape 6" id="6"/>
          <p:cNvSpPr/>
          <p:nvPr/>
        </p:nvSpPr>
        <p:spPr>
          <a:xfrm rot="5400000">
            <a:off x="1618" y="5927396"/>
            <a:ext cx="1089497" cy="1092732"/>
          </a:xfrm>
          <a:prstGeom prst="rect">
            <a:avLst/>
          </a:prstGeom>
          <a:solidFill>
            <a:srgbClr val="FADB7A">
              <a:alpha val="18824"/>
            </a:srgbClr>
          </a:solidFill>
        </p:spPr>
      </p:sp>
      <p:sp>
        <p:nvSpPr>
          <p:cNvPr name="AutoShape 7" id="7"/>
          <p:cNvSpPr/>
          <p:nvPr/>
        </p:nvSpPr>
        <p:spPr>
          <a:xfrm rot="5400000">
            <a:off x="1618" y="8106389"/>
            <a:ext cx="1089497" cy="1092732"/>
          </a:xfrm>
          <a:prstGeom prst="rect">
            <a:avLst/>
          </a:prstGeom>
          <a:solidFill>
            <a:srgbClr val="FADB7A">
              <a:alpha val="64706"/>
            </a:srgbClr>
          </a:solidFill>
        </p:spPr>
      </p:sp>
      <p:sp>
        <p:nvSpPr>
          <p:cNvPr name="AutoShape 8" id="8"/>
          <p:cNvSpPr/>
          <p:nvPr/>
        </p:nvSpPr>
        <p:spPr>
          <a:xfrm rot="5400000">
            <a:off x="1094350" y="9195886"/>
            <a:ext cx="1089497" cy="1092732"/>
          </a:xfrm>
          <a:prstGeom prst="rect">
            <a:avLst/>
          </a:prstGeom>
          <a:solidFill>
            <a:srgbClr val="FADB7A"/>
          </a:solidFill>
        </p:spPr>
      </p:sp>
      <p:sp>
        <p:nvSpPr>
          <p:cNvPr name="TextBox 9" id="9"/>
          <p:cNvSpPr txBox="true"/>
          <p:nvPr/>
        </p:nvSpPr>
        <p:spPr>
          <a:xfrm rot="0">
            <a:off x="447799" y="4619625"/>
            <a:ext cx="7612881" cy="981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200"/>
              </a:lnSpc>
              <a:spcBef>
                <a:spcPct val="0"/>
              </a:spcBef>
            </a:pPr>
            <a:r>
              <a:rPr lang="en-US" b="true" sz="6000">
                <a:solidFill>
                  <a:srgbClr val="191919"/>
                </a:solidFill>
                <a:latin typeface="Poppins Bold"/>
                <a:ea typeface="Poppins Bold"/>
                <a:cs typeface="Poppins Bold"/>
                <a:sym typeface="Poppins Bold"/>
              </a:rPr>
              <a:t>Classe Documento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9144000" y="971550"/>
            <a:ext cx="8115300" cy="84461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826"/>
              </a:lnSpc>
              <a:spcBef>
                <a:spcPct val="0"/>
              </a:spcBef>
            </a:pPr>
            <a:r>
              <a:rPr lang="en-US" sz="2943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Obj</a:t>
            </a:r>
            <a:r>
              <a:rPr lang="en-US" sz="2943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etivo:</a:t>
            </a:r>
          </a:p>
          <a:p>
            <a:pPr algn="just">
              <a:lnSpc>
                <a:spcPts val="3826"/>
              </a:lnSpc>
              <a:spcBef>
                <a:spcPct val="0"/>
              </a:spcBef>
            </a:pPr>
          </a:p>
          <a:p>
            <a:pPr algn="just">
              <a:lnSpc>
                <a:spcPts val="2550"/>
              </a:lnSpc>
              <a:spcBef>
                <a:spcPct val="0"/>
              </a:spcBef>
            </a:pPr>
            <a:r>
              <a:rPr lang="en-US" sz="1962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 classe Documento representa um documento com atributos básicos como nome, tipo (prioridade) e tempo de envio.</a:t>
            </a:r>
          </a:p>
          <a:p>
            <a:pPr algn="just">
              <a:lnSpc>
                <a:spcPts val="2550"/>
              </a:lnSpc>
              <a:spcBef>
                <a:spcPct val="0"/>
              </a:spcBef>
            </a:pPr>
          </a:p>
          <a:p>
            <a:pPr algn="just">
              <a:lnSpc>
                <a:spcPts val="3826"/>
              </a:lnSpc>
              <a:spcBef>
                <a:spcPct val="0"/>
              </a:spcBef>
            </a:pPr>
            <a:r>
              <a:rPr lang="en-US" sz="2943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Atributos:</a:t>
            </a:r>
          </a:p>
          <a:p>
            <a:pPr algn="just">
              <a:lnSpc>
                <a:spcPts val="3826"/>
              </a:lnSpc>
              <a:spcBef>
                <a:spcPct val="0"/>
              </a:spcBef>
            </a:pPr>
          </a:p>
          <a:p>
            <a:pPr algn="just" marL="423630" indent="-211815" lvl="1">
              <a:lnSpc>
                <a:spcPts val="2550"/>
              </a:lnSpc>
              <a:spcBef>
                <a:spcPct val="0"/>
              </a:spcBef>
              <a:buFont typeface="Arial"/>
              <a:buChar char="•"/>
            </a:pPr>
            <a:r>
              <a:rPr lang="en-US" sz="1962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String nome;</a:t>
            </a:r>
          </a:p>
          <a:p>
            <a:pPr algn="just" marL="423630" indent="-211815" lvl="1">
              <a:lnSpc>
                <a:spcPts val="2550"/>
              </a:lnSpc>
              <a:spcBef>
                <a:spcPct val="0"/>
              </a:spcBef>
              <a:buFont typeface="Arial"/>
              <a:buChar char="•"/>
            </a:pPr>
            <a:r>
              <a:rPr lang="en-US" sz="1962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int tipo;</a:t>
            </a:r>
          </a:p>
          <a:p>
            <a:pPr algn="just" marL="423630" indent="-211815" lvl="1">
              <a:lnSpc>
                <a:spcPts val="2550"/>
              </a:lnSpc>
              <a:spcBef>
                <a:spcPct val="0"/>
              </a:spcBef>
              <a:buFont typeface="Arial"/>
              <a:buChar char="•"/>
            </a:pPr>
            <a:r>
              <a:rPr lang="en-US" sz="1962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long tempoDeEnvio.</a:t>
            </a:r>
          </a:p>
          <a:p>
            <a:pPr algn="just">
              <a:lnSpc>
                <a:spcPts val="3826"/>
              </a:lnSpc>
              <a:spcBef>
                <a:spcPct val="0"/>
              </a:spcBef>
            </a:pPr>
          </a:p>
          <a:p>
            <a:pPr algn="just">
              <a:lnSpc>
                <a:spcPts val="3826"/>
              </a:lnSpc>
              <a:spcBef>
                <a:spcPct val="0"/>
              </a:spcBef>
            </a:pPr>
            <a:r>
              <a:rPr lang="en-US" sz="2943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Construtor:</a:t>
            </a:r>
          </a:p>
          <a:p>
            <a:pPr algn="just">
              <a:lnSpc>
                <a:spcPts val="3826"/>
              </a:lnSpc>
              <a:spcBef>
                <a:spcPct val="0"/>
              </a:spcBef>
            </a:pPr>
          </a:p>
          <a:p>
            <a:pPr algn="just" marL="423630" indent="-211815" lvl="1">
              <a:lnSpc>
                <a:spcPts val="2550"/>
              </a:lnSpc>
              <a:buFont typeface="Arial"/>
              <a:buChar char="•"/>
            </a:pPr>
            <a:r>
              <a:rPr lang="en-US" sz="1962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Inicializa o nome e tipo, e define automaticamente o tempoDeEnvio com a data e hora atuais.</a:t>
            </a:r>
          </a:p>
          <a:p>
            <a:pPr algn="just">
              <a:lnSpc>
                <a:spcPts val="2550"/>
              </a:lnSpc>
            </a:pPr>
          </a:p>
          <a:p>
            <a:pPr algn="just">
              <a:lnSpc>
                <a:spcPts val="3826"/>
              </a:lnSpc>
            </a:pPr>
            <a:r>
              <a:rPr lang="en-US" sz="2943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Métodos:</a:t>
            </a:r>
          </a:p>
          <a:p>
            <a:pPr algn="just">
              <a:lnSpc>
                <a:spcPts val="2550"/>
              </a:lnSpc>
            </a:pPr>
          </a:p>
          <a:p>
            <a:pPr algn="just" marL="423630" indent="-211815" lvl="1">
              <a:lnSpc>
                <a:spcPts val="2550"/>
              </a:lnSpc>
              <a:buFont typeface="Arial"/>
              <a:buChar char="•"/>
            </a:pPr>
            <a:r>
              <a:rPr lang="en-US" sz="1962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Getters e Setters;</a:t>
            </a:r>
          </a:p>
          <a:p>
            <a:pPr algn="just" marL="423630" indent="-211815" lvl="1">
              <a:lnSpc>
                <a:spcPts val="2550"/>
              </a:lnSpc>
              <a:buFont typeface="Arial"/>
              <a:buChar char="•"/>
            </a:pPr>
            <a:r>
              <a:rPr lang="en-US" sz="1962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compareTo(Documento outroDocumento);</a:t>
            </a:r>
          </a:p>
          <a:p>
            <a:pPr algn="just" marL="423630" indent="-211815" lvl="1">
              <a:lnSpc>
                <a:spcPts val="2550"/>
              </a:lnSpc>
              <a:buFont typeface="Arial"/>
              <a:buChar char="•"/>
            </a:pPr>
            <a:r>
              <a:rPr lang="en-US" sz="1962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toString().</a:t>
            </a:r>
          </a:p>
          <a:p>
            <a:pPr algn="just">
              <a:lnSpc>
                <a:spcPts val="2550"/>
              </a:lnSpc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bg>
      <p:bgPr>
        <a:solidFill>
          <a:srgbClr val="19191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0"/>
            <a:ext cx="8508480" cy="10287000"/>
          </a:xfrm>
          <a:prstGeom prst="rect">
            <a:avLst/>
          </a:prstGeom>
          <a:solidFill>
            <a:srgbClr val="F4A100"/>
          </a:solidFill>
        </p:spPr>
      </p:sp>
      <p:sp>
        <p:nvSpPr>
          <p:cNvPr name="AutoShape 3" id="3"/>
          <p:cNvSpPr/>
          <p:nvPr/>
        </p:nvSpPr>
        <p:spPr>
          <a:xfrm rot="5400000">
            <a:off x="3279814" y="9195886"/>
            <a:ext cx="1089497" cy="1092732"/>
          </a:xfrm>
          <a:prstGeom prst="rect">
            <a:avLst/>
          </a:prstGeom>
          <a:solidFill>
            <a:srgbClr val="FADB7A"/>
          </a:solidFill>
        </p:spPr>
      </p:sp>
      <p:sp>
        <p:nvSpPr>
          <p:cNvPr name="AutoShape 4" id="4"/>
          <p:cNvSpPr/>
          <p:nvPr/>
        </p:nvSpPr>
        <p:spPr>
          <a:xfrm rot="5400000">
            <a:off x="2187082" y="8106389"/>
            <a:ext cx="1089497" cy="1092732"/>
          </a:xfrm>
          <a:prstGeom prst="rect">
            <a:avLst/>
          </a:prstGeom>
          <a:solidFill>
            <a:srgbClr val="FADB7A">
              <a:alpha val="64706"/>
            </a:srgbClr>
          </a:solidFill>
        </p:spPr>
      </p:sp>
      <p:sp>
        <p:nvSpPr>
          <p:cNvPr name="AutoShape 5" id="5"/>
          <p:cNvSpPr/>
          <p:nvPr/>
        </p:nvSpPr>
        <p:spPr>
          <a:xfrm rot="5400000">
            <a:off x="1094350" y="7016892"/>
            <a:ext cx="1089497" cy="1092732"/>
          </a:xfrm>
          <a:prstGeom prst="rect">
            <a:avLst/>
          </a:prstGeom>
          <a:solidFill>
            <a:srgbClr val="FADB7A">
              <a:alpha val="40000"/>
            </a:srgbClr>
          </a:solidFill>
        </p:spPr>
      </p:sp>
      <p:sp>
        <p:nvSpPr>
          <p:cNvPr name="AutoShape 6" id="6"/>
          <p:cNvSpPr/>
          <p:nvPr/>
        </p:nvSpPr>
        <p:spPr>
          <a:xfrm rot="5400000">
            <a:off x="1618" y="5927396"/>
            <a:ext cx="1089497" cy="1092732"/>
          </a:xfrm>
          <a:prstGeom prst="rect">
            <a:avLst/>
          </a:prstGeom>
          <a:solidFill>
            <a:srgbClr val="FADB7A">
              <a:alpha val="18824"/>
            </a:srgbClr>
          </a:solidFill>
        </p:spPr>
      </p:sp>
      <p:sp>
        <p:nvSpPr>
          <p:cNvPr name="AutoShape 7" id="7"/>
          <p:cNvSpPr/>
          <p:nvPr/>
        </p:nvSpPr>
        <p:spPr>
          <a:xfrm rot="5400000">
            <a:off x="1618" y="8106389"/>
            <a:ext cx="1089497" cy="1092732"/>
          </a:xfrm>
          <a:prstGeom prst="rect">
            <a:avLst/>
          </a:prstGeom>
          <a:solidFill>
            <a:srgbClr val="FADB7A">
              <a:alpha val="64706"/>
            </a:srgbClr>
          </a:solidFill>
        </p:spPr>
      </p:sp>
      <p:sp>
        <p:nvSpPr>
          <p:cNvPr name="AutoShape 8" id="8"/>
          <p:cNvSpPr/>
          <p:nvPr/>
        </p:nvSpPr>
        <p:spPr>
          <a:xfrm rot="5400000">
            <a:off x="1094350" y="9195886"/>
            <a:ext cx="1089497" cy="1092732"/>
          </a:xfrm>
          <a:prstGeom prst="rect">
            <a:avLst/>
          </a:prstGeom>
          <a:solidFill>
            <a:srgbClr val="FADB7A"/>
          </a:solidFill>
        </p:spPr>
      </p:sp>
      <p:sp>
        <p:nvSpPr>
          <p:cNvPr name="TextBox 9" id="9"/>
          <p:cNvSpPr txBox="true"/>
          <p:nvPr/>
        </p:nvSpPr>
        <p:spPr>
          <a:xfrm rot="0">
            <a:off x="447799" y="4619625"/>
            <a:ext cx="7612881" cy="981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200"/>
              </a:lnSpc>
              <a:spcBef>
                <a:spcPct val="0"/>
              </a:spcBef>
            </a:pPr>
            <a:r>
              <a:rPr lang="en-US" b="true" sz="6000">
                <a:solidFill>
                  <a:srgbClr val="191919"/>
                </a:solidFill>
                <a:latin typeface="Poppins Bold"/>
                <a:ea typeface="Poppins Bold"/>
                <a:cs typeface="Poppins Bold"/>
                <a:sym typeface="Poppins Bold"/>
              </a:rPr>
              <a:t>Classe Documento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9144000" y="981075"/>
            <a:ext cx="8130519" cy="1311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899"/>
              </a:lnSpc>
            </a:pPr>
            <a:r>
              <a:rPr lang="en-US" sz="29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Interface Implementada:</a:t>
            </a:r>
          </a:p>
          <a:p>
            <a:pPr algn="just">
              <a:lnSpc>
                <a:spcPts val="3899"/>
              </a:lnSpc>
            </a:pPr>
          </a:p>
          <a:p>
            <a:pPr algn="just" marL="431802" indent="-215901" lvl="1">
              <a:lnSpc>
                <a:spcPts val="2600"/>
              </a:lnSpc>
              <a:buFont typeface="Arial"/>
              <a:buChar char="•"/>
            </a:pPr>
            <a:r>
              <a:rPr lang="en-US" sz="2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Comparable&lt;Documento&gt;.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bg>
      <p:bgPr>
        <a:solidFill>
          <a:srgbClr val="19191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0"/>
            <a:ext cx="8508480" cy="10287000"/>
          </a:xfrm>
          <a:prstGeom prst="rect">
            <a:avLst/>
          </a:prstGeom>
          <a:solidFill>
            <a:srgbClr val="F4A100"/>
          </a:solidFill>
        </p:spPr>
      </p:sp>
      <p:sp>
        <p:nvSpPr>
          <p:cNvPr name="AutoShape 3" id="3"/>
          <p:cNvSpPr/>
          <p:nvPr/>
        </p:nvSpPr>
        <p:spPr>
          <a:xfrm rot="5400000">
            <a:off x="3279814" y="9195886"/>
            <a:ext cx="1089497" cy="1092732"/>
          </a:xfrm>
          <a:prstGeom prst="rect">
            <a:avLst/>
          </a:prstGeom>
          <a:solidFill>
            <a:srgbClr val="FADB7A"/>
          </a:solidFill>
        </p:spPr>
      </p:sp>
      <p:sp>
        <p:nvSpPr>
          <p:cNvPr name="AutoShape 4" id="4"/>
          <p:cNvSpPr/>
          <p:nvPr/>
        </p:nvSpPr>
        <p:spPr>
          <a:xfrm rot="5400000">
            <a:off x="2187082" y="8106389"/>
            <a:ext cx="1089497" cy="1092732"/>
          </a:xfrm>
          <a:prstGeom prst="rect">
            <a:avLst/>
          </a:prstGeom>
          <a:solidFill>
            <a:srgbClr val="FADB7A">
              <a:alpha val="64706"/>
            </a:srgbClr>
          </a:solidFill>
        </p:spPr>
      </p:sp>
      <p:sp>
        <p:nvSpPr>
          <p:cNvPr name="AutoShape 5" id="5"/>
          <p:cNvSpPr/>
          <p:nvPr/>
        </p:nvSpPr>
        <p:spPr>
          <a:xfrm rot="5400000">
            <a:off x="1094350" y="7016892"/>
            <a:ext cx="1089497" cy="1092732"/>
          </a:xfrm>
          <a:prstGeom prst="rect">
            <a:avLst/>
          </a:prstGeom>
          <a:solidFill>
            <a:srgbClr val="FADB7A">
              <a:alpha val="40000"/>
            </a:srgbClr>
          </a:solidFill>
        </p:spPr>
      </p:sp>
      <p:sp>
        <p:nvSpPr>
          <p:cNvPr name="AutoShape 6" id="6"/>
          <p:cNvSpPr/>
          <p:nvPr/>
        </p:nvSpPr>
        <p:spPr>
          <a:xfrm rot="5400000">
            <a:off x="1618" y="5927396"/>
            <a:ext cx="1089497" cy="1092732"/>
          </a:xfrm>
          <a:prstGeom prst="rect">
            <a:avLst/>
          </a:prstGeom>
          <a:solidFill>
            <a:srgbClr val="FADB7A">
              <a:alpha val="18824"/>
            </a:srgbClr>
          </a:solidFill>
        </p:spPr>
      </p:sp>
      <p:sp>
        <p:nvSpPr>
          <p:cNvPr name="AutoShape 7" id="7"/>
          <p:cNvSpPr/>
          <p:nvPr/>
        </p:nvSpPr>
        <p:spPr>
          <a:xfrm rot="5400000">
            <a:off x="1618" y="8106389"/>
            <a:ext cx="1089497" cy="1092732"/>
          </a:xfrm>
          <a:prstGeom prst="rect">
            <a:avLst/>
          </a:prstGeom>
          <a:solidFill>
            <a:srgbClr val="FADB7A">
              <a:alpha val="64706"/>
            </a:srgbClr>
          </a:solidFill>
        </p:spPr>
      </p:sp>
      <p:sp>
        <p:nvSpPr>
          <p:cNvPr name="AutoShape 8" id="8"/>
          <p:cNvSpPr/>
          <p:nvPr/>
        </p:nvSpPr>
        <p:spPr>
          <a:xfrm rot="5400000">
            <a:off x="1094350" y="9195886"/>
            <a:ext cx="1089497" cy="1092732"/>
          </a:xfrm>
          <a:prstGeom prst="rect">
            <a:avLst/>
          </a:prstGeom>
          <a:solidFill>
            <a:srgbClr val="FADB7A"/>
          </a:solidFill>
        </p:spPr>
      </p:sp>
      <p:sp>
        <p:nvSpPr>
          <p:cNvPr name="TextBox 9" id="9"/>
          <p:cNvSpPr txBox="true"/>
          <p:nvPr/>
        </p:nvSpPr>
        <p:spPr>
          <a:xfrm rot="0">
            <a:off x="447799" y="4619625"/>
            <a:ext cx="7612881" cy="981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200"/>
              </a:lnSpc>
              <a:spcBef>
                <a:spcPct val="0"/>
              </a:spcBef>
            </a:pPr>
            <a:r>
              <a:rPr lang="en-US" b="true" sz="6000">
                <a:solidFill>
                  <a:srgbClr val="191919"/>
                </a:solidFill>
                <a:latin typeface="Poppins Bold"/>
                <a:ea typeface="Poppins Bold"/>
                <a:cs typeface="Poppins Bold"/>
                <a:sym typeface="Poppins Bold"/>
              </a:rPr>
              <a:t>Classe Impressora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9144000" y="981075"/>
            <a:ext cx="8130519" cy="5359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899"/>
              </a:lnSpc>
            </a:pPr>
            <a:r>
              <a:rPr lang="en-US" sz="29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Objetivo:</a:t>
            </a:r>
          </a:p>
          <a:p>
            <a:pPr algn="just">
              <a:lnSpc>
                <a:spcPts val="2600"/>
              </a:lnSpc>
            </a:pPr>
          </a:p>
          <a:p>
            <a:pPr algn="just">
              <a:lnSpc>
                <a:spcPts val="2600"/>
              </a:lnSpc>
            </a:pPr>
            <a:r>
              <a:rPr lang="en-US" sz="2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 classe I</a:t>
            </a:r>
            <a:r>
              <a:rPr lang="en-US" sz="2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mpressora simula uma fila de impressão com gerenciamento de prioridades entre os documentos.</a:t>
            </a:r>
          </a:p>
          <a:p>
            <a:pPr algn="just">
              <a:lnSpc>
                <a:spcPts val="2600"/>
              </a:lnSpc>
            </a:pPr>
          </a:p>
          <a:p>
            <a:pPr algn="just">
              <a:lnSpc>
                <a:spcPts val="3899"/>
              </a:lnSpc>
            </a:pPr>
            <a:r>
              <a:rPr lang="en-US" sz="29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Atributo Principal:</a:t>
            </a:r>
          </a:p>
          <a:p>
            <a:pPr algn="just">
              <a:lnSpc>
                <a:spcPts val="2600"/>
              </a:lnSpc>
            </a:pPr>
          </a:p>
          <a:p>
            <a:pPr algn="just" marL="431802" indent="-215901" lvl="1">
              <a:lnSpc>
                <a:spcPts val="2600"/>
              </a:lnSpc>
              <a:buFont typeface="Arial"/>
              <a:buChar char="•"/>
            </a:pPr>
            <a:r>
              <a:rPr lang="en-US" sz="2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PriorityQueue&lt;Documento&gt; filaImpressao.</a:t>
            </a:r>
          </a:p>
          <a:p>
            <a:pPr algn="just">
              <a:lnSpc>
                <a:spcPts val="2600"/>
              </a:lnSpc>
            </a:pPr>
          </a:p>
          <a:p>
            <a:pPr algn="just">
              <a:lnSpc>
                <a:spcPts val="3899"/>
              </a:lnSpc>
            </a:pPr>
            <a:r>
              <a:rPr lang="en-US" sz="29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Métodos:</a:t>
            </a:r>
          </a:p>
          <a:p>
            <a:pPr algn="just">
              <a:lnSpc>
                <a:spcPts val="2600"/>
              </a:lnSpc>
            </a:pPr>
          </a:p>
          <a:p>
            <a:pPr algn="just" marL="431802" indent="-215901" lvl="1">
              <a:lnSpc>
                <a:spcPts val="2600"/>
              </a:lnSpc>
              <a:buFont typeface="Arial"/>
              <a:buChar char="•"/>
            </a:pPr>
            <a:r>
              <a:rPr lang="en-US" sz="2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enfileira(String nome, int tipo);</a:t>
            </a:r>
          </a:p>
          <a:p>
            <a:pPr algn="just" marL="431802" indent="-215901" lvl="1">
              <a:lnSpc>
                <a:spcPts val="2600"/>
              </a:lnSpc>
              <a:buFont typeface="Arial"/>
              <a:buChar char="•"/>
            </a:pPr>
            <a:r>
              <a:rPr lang="en-US" sz="2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verFila().</a:t>
            </a:r>
          </a:p>
          <a:p>
            <a:pPr algn="just">
              <a:lnSpc>
                <a:spcPts val="2600"/>
              </a:lnSpc>
            </a:pPr>
          </a:p>
          <a:p>
            <a:pPr algn="just">
              <a:lnSpc>
                <a:spcPts val="2600"/>
              </a:lnSpc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bg>
      <p:bgPr>
        <a:solidFill>
          <a:srgbClr val="19191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0"/>
            <a:ext cx="8508480" cy="10287000"/>
          </a:xfrm>
          <a:prstGeom prst="rect">
            <a:avLst/>
          </a:prstGeom>
          <a:solidFill>
            <a:srgbClr val="F4A100"/>
          </a:solidFill>
        </p:spPr>
      </p:sp>
      <p:sp>
        <p:nvSpPr>
          <p:cNvPr name="AutoShape 3" id="3"/>
          <p:cNvSpPr/>
          <p:nvPr/>
        </p:nvSpPr>
        <p:spPr>
          <a:xfrm rot="5400000">
            <a:off x="3279814" y="9195886"/>
            <a:ext cx="1089497" cy="1092732"/>
          </a:xfrm>
          <a:prstGeom prst="rect">
            <a:avLst/>
          </a:prstGeom>
          <a:solidFill>
            <a:srgbClr val="FADB7A"/>
          </a:solidFill>
        </p:spPr>
      </p:sp>
      <p:sp>
        <p:nvSpPr>
          <p:cNvPr name="AutoShape 4" id="4"/>
          <p:cNvSpPr/>
          <p:nvPr/>
        </p:nvSpPr>
        <p:spPr>
          <a:xfrm rot="5400000">
            <a:off x="2187082" y="8106389"/>
            <a:ext cx="1089497" cy="1092732"/>
          </a:xfrm>
          <a:prstGeom prst="rect">
            <a:avLst/>
          </a:prstGeom>
          <a:solidFill>
            <a:srgbClr val="FADB7A">
              <a:alpha val="64706"/>
            </a:srgbClr>
          </a:solidFill>
        </p:spPr>
      </p:sp>
      <p:sp>
        <p:nvSpPr>
          <p:cNvPr name="AutoShape 5" id="5"/>
          <p:cNvSpPr/>
          <p:nvPr/>
        </p:nvSpPr>
        <p:spPr>
          <a:xfrm rot="5400000">
            <a:off x="1094350" y="7016892"/>
            <a:ext cx="1089497" cy="1092732"/>
          </a:xfrm>
          <a:prstGeom prst="rect">
            <a:avLst/>
          </a:prstGeom>
          <a:solidFill>
            <a:srgbClr val="FADB7A">
              <a:alpha val="40000"/>
            </a:srgbClr>
          </a:solidFill>
        </p:spPr>
      </p:sp>
      <p:sp>
        <p:nvSpPr>
          <p:cNvPr name="AutoShape 6" id="6"/>
          <p:cNvSpPr/>
          <p:nvPr/>
        </p:nvSpPr>
        <p:spPr>
          <a:xfrm rot="5400000">
            <a:off x="1618" y="5927396"/>
            <a:ext cx="1089497" cy="1092732"/>
          </a:xfrm>
          <a:prstGeom prst="rect">
            <a:avLst/>
          </a:prstGeom>
          <a:solidFill>
            <a:srgbClr val="FADB7A">
              <a:alpha val="18824"/>
            </a:srgbClr>
          </a:solidFill>
        </p:spPr>
      </p:sp>
      <p:sp>
        <p:nvSpPr>
          <p:cNvPr name="AutoShape 7" id="7"/>
          <p:cNvSpPr/>
          <p:nvPr/>
        </p:nvSpPr>
        <p:spPr>
          <a:xfrm rot="5400000">
            <a:off x="1618" y="8106389"/>
            <a:ext cx="1089497" cy="1092732"/>
          </a:xfrm>
          <a:prstGeom prst="rect">
            <a:avLst/>
          </a:prstGeom>
          <a:solidFill>
            <a:srgbClr val="FADB7A">
              <a:alpha val="64706"/>
            </a:srgbClr>
          </a:solidFill>
        </p:spPr>
      </p:sp>
      <p:sp>
        <p:nvSpPr>
          <p:cNvPr name="AutoShape 8" id="8"/>
          <p:cNvSpPr/>
          <p:nvPr/>
        </p:nvSpPr>
        <p:spPr>
          <a:xfrm rot="5400000">
            <a:off x="1094350" y="9195886"/>
            <a:ext cx="1089497" cy="1092732"/>
          </a:xfrm>
          <a:prstGeom prst="rect">
            <a:avLst/>
          </a:prstGeom>
          <a:solidFill>
            <a:srgbClr val="FADB7A"/>
          </a:solidFill>
        </p:spPr>
      </p:sp>
      <p:sp>
        <p:nvSpPr>
          <p:cNvPr name="TextBox 9" id="9"/>
          <p:cNvSpPr txBox="true"/>
          <p:nvPr/>
        </p:nvSpPr>
        <p:spPr>
          <a:xfrm rot="0">
            <a:off x="1753833" y="4619625"/>
            <a:ext cx="5000814" cy="981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200"/>
              </a:lnSpc>
              <a:spcBef>
                <a:spcPct val="0"/>
              </a:spcBef>
            </a:pPr>
            <a:r>
              <a:rPr lang="en-US" b="true" sz="6000">
                <a:solidFill>
                  <a:srgbClr val="191919"/>
                </a:solidFill>
                <a:latin typeface="Poppins Bold"/>
                <a:ea typeface="Poppins Bold"/>
                <a:cs typeface="Poppins Bold"/>
                <a:sym typeface="Poppins Bold"/>
              </a:rPr>
              <a:t>Classe Menu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9144000" y="981075"/>
            <a:ext cx="8115300" cy="8759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899"/>
              </a:lnSpc>
            </a:pPr>
            <a:r>
              <a:rPr lang="en-US" sz="29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Objetivo:</a:t>
            </a:r>
          </a:p>
          <a:p>
            <a:pPr algn="just">
              <a:lnSpc>
                <a:spcPts val="2600"/>
              </a:lnSpc>
            </a:pPr>
          </a:p>
          <a:p>
            <a:pPr algn="just">
              <a:lnSpc>
                <a:spcPts val="2600"/>
              </a:lnSpc>
            </a:pPr>
            <a:r>
              <a:rPr lang="en-US" sz="2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 classe M</a:t>
            </a:r>
            <a:r>
              <a:rPr lang="en-US" sz="2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enu é a interface principal da aplicação, responsável por interagir com o usuário através do terminal, permitindo gerenciar a fila de impressão de documentos.</a:t>
            </a:r>
          </a:p>
          <a:p>
            <a:pPr algn="just">
              <a:lnSpc>
                <a:spcPts val="2600"/>
              </a:lnSpc>
            </a:pPr>
          </a:p>
          <a:p>
            <a:pPr algn="just">
              <a:lnSpc>
                <a:spcPts val="3899"/>
              </a:lnSpc>
            </a:pPr>
            <a:r>
              <a:rPr lang="en-US" sz="29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Funcionalidade Principal:</a:t>
            </a:r>
          </a:p>
          <a:p>
            <a:pPr algn="just">
              <a:lnSpc>
                <a:spcPts val="2600"/>
              </a:lnSpc>
            </a:pPr>
          </a:p>
          <a:p>
            <a:pPr algn="just">
              <a:lnSpc>
                <a:spcPts val="2600"/>
              </a:lnSpc>
            </a:pPr>
            <a:r>
              <a:rPr lang="en-US" sz="2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Executa um menu interativo no console com três opções:</a:t>
            </a:r>
          </a:p>
          <a:p>
            <a:pPr algn="just">
              <a:lnSpc>
                <a:spcPts val="2600"/>
              </a:lnSpc>
            </a:pPr>
          </a:p>
          <a:p>
            <a:pPr algn="just">
              <a:lnSpc>
                <a:spcPts val="2600"/>
              </a:lnSpc>
            </a:pPr>
            <a:r>
              <a:rPr lang="en-US" sz="2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Enviar documento:</a:t>
            </a:r>
          </a:p>
          <a:p>
            <a:pPr algn="just">
              <a:lnSpc>
                <a:spcPts val="2600"/>
              </a:lnSpc>
            </a:pPr>
          </a:p>
          <a:p>
            <a:pPr algn="just" marL="431802" indent="-215901" lvl="1">
              <a:lnSpc>
                <a:spcPts val="2600"/>
              </a:lnSpc>
              <a:buFont typeface="Arial"/>
              <a:buChar char="•"/>
            </a:pPr>
            <a:r>
              <a:rPr lang="en-US" sz="2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Solicita ao usuário o título e o tipo do documento (urgente, intermediário ou comum).</a:t>
            </a:r>
          </a:p>
          <a:p>
            <a:pPr algn="just" marL="431802" indent="-215901" lvl="1">
              <a:lnSpc>
                <a:spcPts val="2600"/>
              </a:lnSpc>
              <a:buFont typeface="Arial"/>
              <a:buChar char="•"/>
            </a:pPr>
            <a:r>
              <a:rPr lang="en-US" sz="2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Envia o documento à fila de impressão, chamando o método enfileira() da classe Impressora.</a:t>
            </a:r>
          </a:p>
          <a:p>
            <a:pPr algn="just">
              <a:lnSpc>
                <a:spcPts val="2600"/>
              </a:lnSpc>
            </a:pPr>
          </a:p>
          <a:p>
            <a:pPr algn="just">
              <a:lnSpc>
                <a:spcPts val="2600"/>
              </a:lnSpc>
            </a:pPr>
            <a:r>
              <a:rPr lang="en-US" sz="2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Visualizar ordem de impressão:</a:t>
            </a:r>
          </a:p>
          <a:p>
            <a:pPr algn="just">
              <a:lnSpc>
                <a:spcPts val="2600"/>
              </a:lnSpc>
            </a:pPr>
          </a:p>
          <a:p>
            <a:pPr algn="just" marL="431802" indent="-215901" lvl="1">
              <a:lnSpc>
                <a:spcPts val="2600"/>
              </a:lnSpc>
              <a:buFont typeface="Arial"/>
              <a:buChar char="•"/>
            </a:pPr>
            <a:r>
              <a:rPr lang="en-US" sz="2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Mostra a lista de documentos na fila, em ordem de prioridade, usando o método verFila() da classe Impressora.</a:t>
            </a:r>
          </a:p>
          <a:p>
            <a:pPr algn="just">
              <a:lnSpc>
                <a:spcPts val="2600"/>
              </a:lnSpc>
            </a:pPr>
          </a:p>
          <a:p>
            <a:pPr algn="just">
              <a:lnSpc>
                <a:spcPts val="2600"/>
              </a:lnSpc>
            </a:pPr>
            <a:r>
              <a:rPr lang="en-US" sz="2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Sair:</a:t>
            </a:r>
          </a:p>
          <a:p>
            <a:pPr algn="just">
              <a:lnSpc>
                <a:spcPts val="2600"/>
              </a:lnSpc>
            </a:pPr>
          </a:p>
          <a:p>
            <a:pPr algn="just" marL="431802" indent="-215901" lvl="1">
              <a:lnSpc>
                <a:spcPts val="2600"/>
              </a:lnSpc>
              <a:buFont typeface="Arial"/>
              <a:buChar char="•"/>
            </a:pPr>
            <a:r>
              <a:rPr lang="en-US" sz="2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Finaliza o programa.</a:t>
            </a:r>
          </a:p>
          <a:p>
            <a:pPr algn="just">
              <a:lnSpc>
                <a:spcPts val="2600"/>
              </a:lnSpc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9191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5400000">
            <a:off x="1380" y="8426074"/>
            <a:ext cx="929773" cy="932534"/>
          </a:xfrm>
          <a:prstGeom prst="rect">
            <a:avLst/>
          </a:prstGeom>
          <a:solidFill>
            <a:srgbClr val="EFC136"/>
          </a:solidFill>
        </p:spPr>
      </p:sp>
      <p:sp>
        <p:nvSpPr>
          <p:cNvPr name="AutoShape 3" id="3"/>
          <p:cNvSpPr/>
          <p:nvPr/>
        </p:nvSpPr>
        <p:spPr>
          <a:xfrm rot="-5400000">
            <a:off x="17356847" y="928392"/>
            <a:ext cx="929773" cy="932534"/>
          </a:xfrm>
          <a:prstGeom prst="rect">
            <a:avLst/>
          </a:prstGeom>
          <a:solidFill>
            <a:srgbClr val="EFC136"/>
          </a:solidFill>
        </p:spPr>
      </p:sp>
      <p:sp>
        <p:nvSpPr>
          <p:cNvPr name="AutoShape 4" id="4"/>
          <p:cNvSpPr/>
          <p:nvPr/>
        </p:nvSpPr>
        <p:spPr>
          <a:xfrm rot="5400000">
            <a:off x="933914" y="9355847"/>
            <a:ext cx="929773" cy="932534"/>
          </a:xfrm>
          <a:prstGeom prst="rect">
            <a:avLst/>
          </a:prstGeom>
          <a:solidFill>
            <a:srgbClr val="F4A100"/>
          </a:solidFill>
        </p:spPr>
      </p:sp>
      <p:sp>
        <p:nvSpPr>
          <p:cNvPr name="AutoShape 5" id="5"/>
          <p:cNvSpPr/>
          <p:nvPr/>
        </p:nvSpPr>
        <p:spPr>
          <a:xfrm rot="-5400000">
            <a:off x="16424313" y="-1380"/>
            <a:ext cx="929773" cy="932534"/>
          </a:xfrm>
          <a:prstGeom prst="rect">
            <a:avLst/>
          </a:prstGeom>
          <a:solidFill>
            <a:srgbClr val="F4A100"/>
          </a:solidFill>
        </p:spPr>
      </p:sp>
      <p:sp>
        <p:nvSpPr>
          <p:cNvPr name="Freeform 6" id="6"/>
          <p:cNvSpPr/>
          <p:nvPr/>
        </p:nvSpPr>
        <p:spPr>
          <a:xfrm flipH="false" flipV="false" rot="0">
            <a:off x="4963305" y="1028700"/>
            <a:ext cx="8361391" cy="8229600"/>
          </a:xfrm>
          <a:custGeom>
            <a:avLst/>
            <a:gdLst/>
            <a:ahLst/>
            <a:cxnLst/>
            <a:rect r="r" b="b" t="t" l="l"/>
            <a:pathLst>
              <a:path h="8229600" w="8361391">
                <a:moveTo>
                  <a:pt x="0" y="0"/>
                </a:moveTo>
                <a:lnTo>
                  <a:pt x="8361390" y="0"/>
                </a:lnTo>
                <a:lnTo>
                  <a:pt x="8361390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9191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5400000">
            <a:off x="1380" y="8426074"/>
            <a:ext cx="929773" cy="932534"/>
          </a:xfrm>
          <a:prstGeom prst="rect">
            <a:avLst/>
          </a:prstGeom>
          <a:solidFill>
            <a:srgbClr val="EFC136"/>
          </a:solidFill>
        </p:spPr>
      </p:sp>
      <p:sp>
        <p:nvSpPr>
          <p:cNvPr name="AutoShape 3" id="3"/>
          <p:cNvSpPr/>
          <p:nvPr/>
        </p:nvSpPr>
        <p:spPr>
          <a:xfrm rot="-5400000">
            <a:off x="17356847" y="928392"/>
            <a:ext cx="929773" cy="932534"/>
          </a:xfrm>
          <a:prstGeom prst="rect">
            <a:avLst/>
          </a:prstGeom>
          <a:solidFill>
            <a:srgbClr val="EFC136"/>
          </a:solidFill>
        </p:spPr>
      </p:sp>
      <p:sp>
        <p:nvSpPr>
          <p:cNvPr name="AutoShape 4" id="4"/>
          <p:cNvSpPr/>
          <p:nvPr/>
        </p:nvSpPr>
        <p:spPr>
          <a:xfrm rot="5400000">
            <a:off x="933914" y="9355847"/>
            <a:ext cx="929773" cy="932534"/>
          </a:xfrm>
          <a:prstGeom prst="rect">
            <a:avLst/>
          </a:prstGeom>
          <a:solidFill>
            <a:srgbClr val="F4A100"/>
          </a:solidFill>
        </p:spPr>
      </p:sp>
      <p:sp>
        <p:nvSpPr>
          <p:cNvPr name="AutoShape 5" id="5"/>
          <p:cNvSpPr/>
          <p:nvPr/>
        </p:nvSpPr>
        <p:spPr>
          <a:xfrm rot="-5400000">
            <a:off x="16424313" y="-1380"/>
            <a:ext cx="929773" cy="932534"/>
          </a:xfrm>
          <a:prstGeom prst="rect">
            <a:avLst/>
          </a:prstGeom>
          <a:solidFill>
            <a:srgbClr val="F4A100"/>
          </a:solidFill>
        </p:spPr>
      </p:sp>
      <p:sp>
        <p:nvSpPr>
          <p:cNvPr name="Freeform 6" id="6"/>
          <p:cNvSpPr/>
          <p:nvPr/>
        </p:nvSpPr>
        <p:spPr>
          <a:xfrm flipH="false" flipV="false" rot="0">
            <a:off x="3625929" y="1028700"/>
            <a:ext cx="11036142" cy="8229600"/>
          </a:xfrm>
          <a:custGeom>
            <a:avLst/>
            <a:gdLst/>
            <a:ahLst/>
            <a:cxnLst/>
            <a:rect r="r" b="b" t="t" l="l"/>
            <a:pathLst>
              <a:path h="8229600" w="11036142">
                <a:moveTo>
                  <a:pt x="0" y="0"/>
                </a:moveTo>
                <a:lnTo>
                  <a:pt x="11036142" y="0"/>
                </a:lnTo>
                <a:lnTo>
                  <a:pt x="11036142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9191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5400000">
            <a:off x="1380" y="8426074"/>
            <a:ext cx="929773" cy="932534"/>
          </a:xfrm>
          <a:prstGeom prst="rect">
            <a:avLst/>
          </a:prstGeom>
          <a:solidFill>
            <a:srgbClr val="EFC136"/>
          </a:solidFill>
        </p:spPr>
      </p:sp>
      <p:sp>
        <p:nvSpPr>
          <p:cNvPr name="AutoShape 3" id="3"/>
          <p:cNvSpPr/>
          <p:nvPr/>
        </p:nvSpPr>
        <p:spPr>
          <a:xfrm rot="-5400000">
            <a:off x="17356847" y="928392"/>
            <a:ext cx="929773" cy="932534"/>
          </a:xfrm>
          <a:prstGeom prst="rect">
            <a:avLst/>
          </a:prstGeom>
          <a:solidFill>
            <a:srgbClr val="EFC136"/>
          </a:solidFill>
        </p:spPr>
      </p:sp>
      <p:sp>
        <p:nvSpPr>
          <p:cNvPr name="AutoShape 4" id="4"/>
          <p:cNvSpPr/>
          <p:nvPr/>
        </p:nvSpPr>
        <p:spPr>
          <a:xfrm rot="5400000">
            <a:off x="933914" y="9355847"/>
            <a:ext cx="929773" cy="932534"/>
          </a:xfrm>
          <a:prstGeom prst="rect">
            <a:avLst/>
          </a:prstGeom>
          <a:solidFill>
            <a:srgbClr val="F4A100"/>
          </a:solidFill>
        </p:spPr>
      </p:sp>
      <p:sp>
        <p:nvSpPr>
          <p:cNvPr name="AutoShape 5" id="5"/>
          <p:cNvSpPr/>
          <p:nvPr/>
        </p:nvSpPr>
        <p:spPr>
          <a:xfrm rot="-5400000">
            <a:off x="16424313" y="-1380"/>
            <a:ext cx="929773" cy="932534"/>
          </a:xfrm>
          <a:prstGeom prst="rect">
            <a:avLst/>
          </a:prstGeom>
          <a:solidFill>
            <a:srgbClr val="F4A100"/>
          </a:solidFill>
        </p:spPr>
      </p:sp>
      <p:sp>
        <p:nvSpPr>
          <p:cNvPr name="Freeform 6" id="6"/>
          <p:cNvSpPr/>
          <p:nvPr/>
        </p:nvSpPr>
        <p:spPr>
          <a:xfrm flipH="false" flipV="false" rot="0">
            <a:off x="1028700" y="2306937"/>
            <a:ext cx="16230600" cy="5673126"/>
          </a:xfrm>
          <a:custGeom>
            <a:avLst/>
            <a:gdLst/>
            <a:ahLst/>
            <a:cxnLst/>
            <a:rect r="r" b="b" t="t" l="l"/>
            <a:pathLst>
              <a:path h="5673126" w="16230600">
                <a:moveTo>
                  <a:pt x="0" y="0"/>
                </a:moveTo>
                <a:lnTo>
                  <a:pt x="16230600" y="0"/>
                </a:lnTo>
                <a:lnTo>
                  <a:pt x="16230600" y="5673126"/>
                </a:lnTo>
                <a:lnTo>
                  <a:pt x="0" y="567312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DAGqAMRoccM</dc:identifier>
  <dcterms:modified xsi:type="dcterms:W3CDTF">2011-08-01T06:04:30Z</dcterms:modified>
  <cp:revision>1</cp:revision>
  <dc:title>Apresentação da A3 - Estrutura de Dados e Análise de Algoritmos</dc:title>
</cp:coreProperties>
</file>