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Pacifico"/>
      <p:regular r:id="rId40"/>
    </p:embeddedFont>
    <p:embeddedFont>
      <p:font typeface="Century Gothic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acifico-regular.fntdata"/><Relationship Id="rId20" Type="http://schemas.openxmlformats.org/officeDocument/2006/relationships/slide" Target="slides/slide15.xml"/><Relationship Id="rId42" Type="http://schemas.openxmlformats.org/officeDocument/2006/relationships/font" Target="fonts/CenturyGothic-bold.fntdata"/><Relationship Id="rId41" Type="http://schemas.openxmlformats.org/officeDocument/2006/relationships/font" Target="fonts/CenturyGothic-regular.fntdata"/><Relationship Id="rId22" Type="http://schemas.openxmlformats.org/officeDocument/2006/relationships/slide" Target="slides/slide17.xml"/><Relationship Id="rId44" Type="http://schemas.openxmlformats.org/officeDocument/2006/relationships/font" Target="fonts/CenturyGothic-boldItalic.fntdata"/><Relationship Id="rId21" Type="http://schemas.openxmlformats.org/officeDocument/2006/relationships/slide" Target="slides/slide16.xml"/><Relationship Id="rId43" Type="http://schemas.openxmlformats.org/officeDocument/2006/relationships/font" Target="fonts/CenturyGothic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404ef902c_2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404ef902c_2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404ef902c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404ef902c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6404ef902c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6404ef902c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404ef902c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404ef902c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404ef902c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404ef902c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404ef902c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404ef902c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6404ef902c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6404ef902c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404ef902c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404ef902c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404ef902c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404ef902c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404ef902c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404ef902c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404ef902c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404ef902c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404ef8f9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404ef8f9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404ef902c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404ef902c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404ef902c_2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404ef902c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404ef902c_2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404ef902c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6404ef902c_2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6404ef902c_2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6404ef902c_2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6404ef902c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6404ef902c_2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6404ef902c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6404ef902c_2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6404ef902c_2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404ef902c_2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404ef902c_2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404ef902c_2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6404ef902c_2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6404ef902c_2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6404ef902c_2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04ef8f9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404ef8f9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404ef902c_2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6404ef902c_2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6404ef902c_2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6404ef902c_2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6404ef902c_2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6404ef902c_2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6404ef902c_2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6404ef902c_2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6404ef902c_2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6404ef902c_2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404ef8f9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404ef8f9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404ef902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404ef902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404ef902c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404ef902c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404ef902c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404ef902c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404ef902c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404ef902c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404ef902c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404ef902c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028700" y="1352554"/>
            <a:ext cx="70866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entury Gothic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028700" y="2724151"/>
            <a:ext cx="70866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5932171" y="3235746"/>
            <a:ext cx="21831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1028700" y="3242884"/>
            <a:ext cx="4800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057900" y="10731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Foto Panorâmica com Legenda">
  <p:cSld name="Foto Panorâmica com Legenda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514333" y="3523020"/>
            <a:ext cx="81165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/>
          <p:nvPr>
            <p:ph idx="2" type="pic"/>
          </p:nvPr>
        </p:nvSpPr>
        <p:spPr>
          <a:xfrm>
            <a:off x="511295" y="706079"/>
            <a:ext cx="8116500" cy="26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514350" y="4137536"/>
            <a:ext cx="81153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Legenda" showMasterSp="0">
  <p:cSld name="Título e Legenda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79" name="Google Shape;7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/>
          <p:nvPr>
            <p:ph type="title"/>
          </p:nvPr>
        </p:nvSpPr>
        <p:spPr>
          <a:xfrm>
            <a:off x="514350" y="565149"/>
            <a:ext cx="8115300" cy="21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768350" y="2736850"/>
            <a:ext cx="75978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5860839" y="285750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514350" y="284956"/>
            <a:ext cx="524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146839" y="285750"/>
            <a:ext cx="48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 com Legenda" showMasterSp="0">
  <p:cSld name="Citação com Legenda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6" name="Google Shape;8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title"/>
          </p:nvPr>
        </p:nvSpPr>
        <p:spPr>
          <a:xfrm>
            <a:off x="768350" y="565150"/>
            <a:ext cx="7613700" cy="19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977899" y="2524167"/>
            <a:ext cx="7194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768350" y="2969897"/>
            <a:ext cx="76137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5860839" y="285750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514350" y="284956"/>
            <a:ext cx="524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146839" y="285750"/>
            <a:ext cx="48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57188" y="700088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100"/>
          </a:p>
        </p:txBody>
      </p:sp>
      <p:sp>
        <p:nvSpPr>
          <p:cNvPr id="94" name="Google Shape;94;p13"/>
          <p:cNvSpPr txBox="1"/>
          <p:nvPr/>
        </p:nvSpPr>
        <p:spPr>
          <a:xfrm>
            <a:off x="8238172" y="2025968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Nome" showMasterSp="0">
  <p:cSld name="Cartão de Nom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6" name="Google Shape;9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type="title"/>
          </p:nvPr>
        </p:nvSpPr>
        <p:spPr>
          <a:xfrm>
            <a:off x="768371" y="843526"/>
            <a:ext cx="7609500" cy="18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768350" y="2736236"/>
            <a:ext cx="76086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5860839" y="284162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514350" y="284162"/>
            <a:ext cx="524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146839" y="285750"/>
            <a:ext cx="48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nas">
  <p:cSld name="3 Coluna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2171700" y="571499"/>
            <a:ext cx="64578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514350" y="1651560"/>
            <a:ext cx="25923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514349" y="2178424"/>
            <a:ext cx="2592300" cy="24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3276600" y="1651000"/>
            <a:ext cx="2592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3275143" y="2178050"/>
            <a:ext cx="25923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6038850" y="1644650"/>
            <a:ext cx="2592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6038851" y="2178424"/>
            <a:ext cx="2592300" cy="24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nas de Imagem">
  <p:cSld name="3 Colunas de Imagem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2171700" y="571500"/>
            <a:ext cx="6457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516464" y="3143250"/>
            <a:ext cx="2588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6" name="Google Shape;116;p16"/>
          <p:cNvSpPr/>
          <p:nvPr>
            <p:ph idx="2" type="pic"/>
          </p:nvPr>
        </p:nvSpPr>
        <p:spPr>
          <a:xfrm>
            <a:off x="516464" y="1771650"/>
            <a:ext cx="2588700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3" type="body"/>
          </p:nvPr>
        </p:nvSpPr>
        <p:spPr>
          <a:xfrm>
            <a:off x="516464" y="3655323"/>
            <a:ext cx="25887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8" name="Google Shape;118;p16"/>
          <p:cNvSpPr txBox="1"/>
          <p:nvPr>
            <p:ph idx="4" type="body"/>
          </p:nvPr>
        </p:nvSpPr>
        <p:spPr>
          <a:xfrm>
            <a:off x="3280697" y="3143250"/>
            <a:ext cx="25866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9" name="Google Shape;119;p16"/>
          <p:cNvSpPr/>
          <p:nvPr>
            <p:ph idx="5" type="pic"/>
          </p:nvPr>
        </p:nvSpPr>
        <p:spPr>
          <a:xfrm>
            <a:off x="3280697" y="1771650"/>
            <a:ext cx="2586600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6" type="body"/>
          </p:nvPr>
        </p:nvSpPr>
        <p:spPr>
          <a:xfrm>
            <a:off x="3280698" y="3655322"/>
            <a:ext cx="25866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21" name="Google Shape;121;p16"/>
          <p:cNvSpPr txBox="1"/>
          <p:nvPr>
            <p:ph idx="7" type="body"/>
          </p:nvPr>
        </p:nvSpPr>
        <p:spPr>
          <a:xfrm>
            <a:off x="6037298" y="3143250"/>
            <a:ext cx="25923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2" name="Google Shape;122;p16"/>
          <p:cNvSpPr/>
          <p:nvPr>
            <p:ph idx="8" type="pic"/>
          </p:nvPr>
        </p:nvSpPr>
        <p:spPr>
          <a:xfrm>
            <a:off x="6037391" y="1771650"/>
            <a:ext cx="2586000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9" type="body"/>
          </p:nvPr>
        </p:nvSpPr>
        <p:spPr>
          <a:xfrm>
            <a:off x="6037298" y="3655321"/>
            <a:ext cx="25893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24" name="Google Shape;124;p16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 rot="5400000">
            <a:off x="3063000" y="-902731"/>
            <a:ext cx="3018000" cy="81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showMasterSp="0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6394350" y="1250900"/>
            <a:ext cx="29274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2381150" y="-1054150"/>
            <a:ext cx="2927400" cy="6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5860839" y="284956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514350" y="285750"/>
            <a:ext cx="5243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146839" y="285750"/>
            <a:ext cx="48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indent="-336550" lvl="0" marL="457200" rtl="0">
              <a:spcBef>
                <a:spcPts val="800"/>
              </a:spcBef>
              <a:spcAft>
                <a:spcPts val="0"/>
              </a:spcAft>
              <a:buSzPts val="1700"/>
              <a:buChar char="•"/>
              <a:defRPr/>
            </a:lvl1pPr>
            <a:lvl2pPr indent="-323850" lvl="1" marL="9144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2pPr>
            <a:lvl3pPr indent="-317500" lvl="2" marL="1371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 1" showMasterSp="0">
  <p:cSld name="SECTION_HEADER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45" name="Google Shape;14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>
            <p:ph type="title"/>
          </p:nvPr>
        </p:nvSpPr>
        <p:spPr>
          <a:xfrm>
            <a:off x="514350" y="565150"/>
            <a:ext cx="8115300" cy="210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768350" y="2731294"/>
            <a:ext cx="78678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20"/>
          <p:cNvSpPr txBox="1"/>
          <p:nvPr>
            <p:ph idx="10" type="dt"/>
          </p:nvPr>
        </p:nvSpPr>
        <p:spPr>
          <a:xfrm>
            <a:off x="5860839" y="285750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1" type="ftr"/>
          </p:nvPr>
        </p:nvSpPr>
        <p:spPr>
          <a:xfrm>
            <a:off x="514350" y="285751"/>
            <a:ext cx="52437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12" type="sldNum"/>
          </p:nvPr>
        </p:nvSpPr>
        <p:spPr>
          <a:xfrm>
            <a:off x="8146839" y="285750"/>
            <a:ext cx="48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514350" y="1645920"/>
            <a:ext cx="81153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showMasterSp="0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3"/>
            <a:ext cx="9144000" cy="1862138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514350" y="565150"/>
            <a:ext cx="8115300" cy="210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68350" y="2731294"/>
            <a:ext cx="78678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5860839" y="285750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514350" y="285751"/>
            <a:ext cx="52437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146839" y="285750"/>
            <a:ext cx="48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514350" y="1645919"/>
            <a:ext cx="40005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29150" y="1645919"/>
            <a:ext cx="40005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2171700" y="571500"/>
            <a:ext cx="64578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685807" y="1637851"/>
            <a:ext cx="38100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0" sz="2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514350" y="2349500"/>
            <a:ext cx="39837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4800600" y="1637851"/>
            <a:ext cx="38289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0" sz="2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4629150" y="2349500"/>
            <a:ext cx="40005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514350" y="1143000"/>
            <a:ext cx="30861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746687" y="560069"/>
            <a:ext cx="4883100" cy="4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514350" y="2343149"/>
            <a:ext cx="30861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514350" y="1143000"/>
            <a:ext cx="51549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5895929" y="563431"/>
            <a:ext cx="2733600" cy="4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514350" y="2343149"/>
            <a:ext cx="5154900" cy="2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514350" y="1645920"/>
            <a:ext cx="81153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446520" y="4767263"/>
            <a:ext cx="21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514350" y="4766884"/>
            <a:ext cx="5829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572250" y="285750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ctrTitle"/>
          </p:nvPr>
        </p:nvSpPr>
        <p:spPr>
          <a:xfrm>
            <a:off x="1028700" y="1352554"/>
            <a:ext cx="7086600" cy="1368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Descomplicando o Git e GitHub</a:t>
            </a:r>
            <a:endParaRPr/>
          </a:p>
        </p:txBody>
      </p:sp>
      <p:sp>
        <p:nvSpPr>
          <p:cNvPr id="156" name="Google Shape;156;p21"/>
          <p:cNvSpPr txBox="1"/>
          <p:nvPr>
            <p:ph idx="1" type="subTitle"/>
          </p:nvPr>
        </p:nvSpPr>
        <p:spPr>
          <a:xfrm>
            <a:off x="1028700" y="2724151"/>
            <a:ext cx="7086600" cy="51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Guia completo do iniciante</a:t>
            </a:r>
            <a:endParaRPr/>
          </a:p>
        </p:txBody>
      </p:sp>
      <p:sp>
        <p:nvSpPr>
          <p:cNvPr id="157" name="Google Shape;157;p21"/>
          <p:cNvSpPr txBox="1"/>
          <p:nvPr>
            <p:ph idx="1" type="subTitle"/>
          </p:nvPr>
        </p:nvSpPr>
        <p:spPr>
          <a:xfrm>
            <a:off x="1028700" y="3333751"/>
            <a:ext cx="7086600" cy="51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Com Vitor Rigotto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514350" y="1901398"/>
            <a:ext cx="8115300" cy="186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Existem dezenas de versionadores diferentes, eles são utilizados em empresas de desenvolvimento de software e, principalmente, no mundo </a:t>
            </a:r>
            <a:r>
              <a:rPr b="1" i="1" lang="en" u="sng"/>
              <a:t>Open Source.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768371" y="1681726"/>
            <a:ext cx="7609500" cy="1884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Ah, mas não faço parte de uma grande empresa. Pra quê perder tempo aprendendo?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idx="1" type="body"/>
          </p:nvPr>
        </p:nvSpPr>
        <p:spPr>
          <a:xfrm>
            <a:off x="514350" y="1341125"/>
            <a:ext cx="8115300" cy="311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Ao contrário do que muitos pensam, essa necessidade não é exclusiva de grandes projetos. Podem se beneficiar das suas vantagens: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Estudantes;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Programadores;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Pequenas Empresas;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Entre outros.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660575" y="2012075"/>
            <a:ext cx="3086100" cy="1200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Git ?</a:t>
            </a:r>
            <a:endParaRPr sz="4800"/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3746687" y="560069"/>
            <a:ext cx="4883100" cy="4104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175" y="1219700"/>
            <a:ext cx="2704100" cy="27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700"/>
              <a:buChar char="➢"/>
            </a:pPr>
            <a:r>
              <a:rPr lang="en"/>
              <a:t>Criado em abril de 2005;</a:t>
            </a:r>
            <a:endParaRPr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/>
              <a:t>Sistema de controle de versão por linhas de comando;</a:t>
            </a:r>
            <a:endParaRPr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/>
              <a:t>Utiliza checksums para garantir a integridade de dados;</a:t>
            </a:r>
            <a:endParaRPr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/>
              <a:t>Controle de versão distribuído;</a:t>
            </a:r>
            <a:endParaRPr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/>
              <a:t>Cross-platform;</a:t>
            </a:r>
            <a:endParaRPr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/>
              <a:t>Open-Source.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6"/>
          <p:cNvSpPr txBox="1"/>
          <p:nvPr>
            <p:ph idx="1" type="body"/>
          </p:nvPr>
        </p:nvSpPr>
        <p:spPr>
          <a:xfrm>
            <a:off x="311700" y="1786250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Seu objetivo principal era criar uma ferramenta open-source capaz de gerenciar as milhares de contribuições de código no kernel do Linux de forma eficiente.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title"/>
          </p:nvPr>
        </p:nvSpPr>
        <p:spPr>
          <a:xfrm>
            <a:off x="514350" y="565150"/>
            <a:ext cx="8115300" cy="2101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Esquema básico de funcionamento do Git</a:t>
            </a:r>
            <a:endParaRPr/>
          </a:p>
        </p:txBody>
      </p:sp>
      <p:sp>
        <p:nvSpPr>
          <p:cNvPr id="273" name="Google Shape;273;p37"/>
          <p:cNvSpPr txBox="1"/>
          <p:nvPr>
            <p:ph idx="1" type="body"/>
          </p:nvPr>
        </p:nvSpPr>
        <p:spPr>
          <a:xfrm>
            <a:off x="768350" y="2731294"/>
            <a:ext cx="7867800" cy="71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/>
          <p:nvPr/>
        </p:nvSpPr>
        <p:spPr>
          <a:xfrm>
            <a:off x="1096950" y="402225"/>
            <a:ext cx="6630600" cy="682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REPOSITÓRIO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279" name="Google Shape;27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850" y="1940275"/>
            <a:ext cx="1477500" cy="147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38"/>
          <p:cNvCxnSpPr/>
          <p:nvPr/>
        </p:nvCxnSpPr>
        <p:spPr>
          <a:xfrm rot="5400000">
            <a:off x="1474050" y="1473950"/>
            <a:ext cx="767700" cy="13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81" name="Google Shape;281;p38"/>
          <p:cNvSpPr txBox="1"/>
          <p:nvPr/>
        </p:nvSpPr>
        <p:spPr>
          <a:xfrm>
            <a:off x="1950125" y="1438225"/>
            <a:ext cx="1133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Clone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2" name="Google Shape;2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975" y="2589950"/>
            <a:ext cx="1477500" cy="14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300" y="3142925"/>
            <a:ext cx="1477500" cy="147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/>
          <p:nvPr/>
        </p:nvSpPr>
        <p:spPr>
          <a:xfrm>
            <a:off x="638225" y="1791950"/>
            <a:ext cx="3757200" cy="3073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8"/>
          <p:cNvSpPr txBox="1"/>
          <p:nvPr/>
        </p:nvSpPr>
        <p:spPr>
          <a:xfrm>
            <a:off x="4558175" y="4420050"/>
            <a:ext cx="14775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Commit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86" name="Google Shape;286;p38"/>
          <p:cNvCxnSpPr>
            <a:stCxn id="284" idx="3"/>
          </p:cNvCxnSpPr>
          <p:nvPr/>
        </p:nvCxnSpPr>
        <p:spPr>
          <a:xfrm flipH="1" rot="10800000">
            <a:off x="4395425" y="1077500"/>
            <a:ext cx="2220900" cy="2251200"/>
          </a:xfrm>
          <a:prstGeom prst="bent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87" name="Google Shape;287;p38"/>
          <p:cNvSpPr txBox="1"/>
          <p:nvPr/>
        </p:nvSpPr>
        <p:spPr>
          <a:xfrm>
            <a:off x="4710575" y="2776800"/>
            <a:ext cx="14775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Push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/>
          <p:nvPr/>
        </p:nvSpPr>
        <p:spPr>
          <a:xfrm>
            <a:off x="1096950" y="402225"/>
            <a:ext cx="6630600" cy="682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REPOSITÓRIO</a:t>
            </a:r>
            <a:endParaRPr sz="3000">
              <a:solidFill>
                <a:srgbClr val="FFFFFF"/>
              </a:solidFill>
            </a:endParaRPr>
          </a:p>
        </p:txBody>
      </p:sp>
      <p:pic>
        <p:nvPicPr>
          <p:cNvPr id="293" name="Google Shape;2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850" y="1940275"/>
            <a:ext cx="1477500" cy="147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39"/>
          <p:cNvCxnSpPr/>
          <p:nvPr/>
        </p:nvCxnSpPr>
        <p:spPr>
          <a:xfrm rot="5400000">
            <a:off x="1474050" y="1473950"/>
            <a:ext cx="767700" cy="13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5" name="Google Shape;295;p39"/>
          <p:cNvSpPr txBox="1"/>
          <p:nvPr/>
        </p:nvSpPr>
        <p:spPr>
          <a:xfrm>
            <a:off x="1950125" y="1438225"/>
            <a:ext cx="1133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Pull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6" name="Google Shape;29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975" y="2589950"/>
            <a:ext cx="1477500" cy="14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300" y="3142925"/>
            <a:ext cx="1477500" cy="147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9"/>
          <p:cNvSpPr/>
          <p:nvPr/>
        </p:nvSpPr>
        <p:spPr>
          <a:xfrm>
            <a:off x="638225" y="1791950"/>
            <a:ext cx="3757200" cy="30735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9"/>
          <p:cNvSpPr txBox="1"/>
          <p:nvPr/>
        </p:nvSpPr>
        <p:spPr>
          <a:xfrm>
            <a:off x="4558175" y="4420050"/>
            <a:ext cx="14775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Commit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00" name="Google Shape;300;p39"/>
          <p:cNvCxnSpPr>
            <a:stCxn id="298" idx="3"/>
          </p:cNvCxnSpPr>
          <p:nvPr/>
        </p:nvCxnSpPr>
        <p:spPr>
          <a:xfrm flipH="1" rot="10800000">
            <a:off x="4395425" y="1077500"/>
            <a:ext cx="2220900" cy="2251200"/>
          </a:xfrm>
          <a:prstGeom prst="bentConnector2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1" name="Google Shape;301;p39"/>
          <p:cNvSpPr txBox="1"/>
          <p:nvPr/>
        </p:nvSpPr>
        <p:spPr>
          <a:xfrm>
            <a:off x="4710575" y="2776800"/>
            <a:ext cx="14775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Push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 minicurso... 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700"/>
              <a:buChar char="➢"/>
            </a:pPr>
            <a:r>
              <a:rPr lang="en"/>
              <a:t>Porque;</a:t>
            </a:r>
            <a:endParaRPr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/>
              <a:t>Ferramentas;</a:t>
            </a:r>
            <a:endParaRPr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/>
              <a:t>Colaboração;</a:t>
            </a:r>
            <a:endParaRPr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/>
              <a:t>Portfolio.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975" y="1520496"/>
            <a:ext cx="2864474" cy="286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/>
          <p:nvPr/>
        </p:nvSpPr>
        <p:spPr>
          <a:xfrm>
            <a:off x="1680863" y="1315638"/>
            <a:ext cx="6630600" cy="682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REPOSITÓRIO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07" name="Google Shape;307;p40"/>
          <p:cNvSpPr/>
          <p:nvPr/>
        </p:nvSpPr>
        <p:spPr>
          <a:xfrm>
            <a:off x="1730363" y="2501863"/>
            <a:ext cx="1519500" cy="132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</p:txBody>
      </p:sp>
      <p:sp>
        <p:nvSpPr>
          <p:cNvPr id="308" name="Google Shape;308;p40"/>
          <p:cNvSpPr/>
          <p:nvPr/>
        </p:nvSpPr>
        <p:spPr>
          <a:xfrm>
            <a:off x="4261163" y="2501863"/>
            <a:ext cx="1519500" cy="132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</p:txBody>
      </p:sp>
      <p:sp>
        <p:nvSpPr>
          <p:cNvPr id="309" name="Google Shape;309;p40"/>
          <p:cNvSpPr/>
          <p:nvPr/>
        </p:nvSpPr>
        <p:spPr>
          <a:xfrm>
            <a:off x="6791963" y="2501863"/>
            <a:ext cx="1519500" cy="132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</p:txBody>
      </p:sp>
      <p:cxnSp>
        <p:nvCxnSpPr>
          <p:cNvPr id="310" name="Google Shape;310;p40"/>
          <p:cNvCxnSpPr>
            <a:stCxn id="307" idx="1"/>
            <a:endCxn id="306" idx="1"/>
          </p:cNvCxnSpPr>
          <p:nvPr/>
        </p:nvCxnSpPr>
        <p:spPr>
          <a:xfrm rot="10800000">
            <a:off x="1680863" y="1656763"/>
            <a:ext cx="49500" cy="1508100"/>
          </a:xfrm>
          <a:prstGeom prst="bentConnector3">
            <a:avLst>
              <a:gd fmla="val 1813788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1" name="Google Shape;311;p40"/>
          <p:cNvSpPr txBox="1"/>
          <p:nvPr/>
        </p:nvSpPr>
        <p:spPr>
          <a:xfrm>
            <a:off x="857250" y="2778138"/>
            <a:ext cx="8484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Merge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p40"/>
          <p:cNvSpPr txBox="1"/>
          <p:nvPr/>
        </p:nvSpPr>
        <p:spPr>
          <a:xfrm>
            <a:off x="1824600" y="1511838"/>
            <a:ext cx="8484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Master</a:t>
            </a:r>
            <a:endParaRPr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type="title"/>
          </p:nvPr>
        </p:nvSpPr>
        <p:spPr>
          <a:xfrm>
            <a:off x="514350" y="1306900"/>
            <a:ext cx="5154900" cy="1117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 Git não é a mesma coisa que o GitHub!</a:t>
            </a:r>
            <a:endParaRPr b="1"/>
          </a:p>
        </p:txBody>
      </p:sp>
      <p:sp>
        <p:nvSpPr>
          <p:cNvPr id="318" name="Google Shape;318;p41"/>
          <p:cNvSpPr/>
          <p:nvPr>
            <p:ph idx="2" type="pic"/>
          </p:nvPr>
        </p:nvSpPr>
        <p:spPr>
          <a:xfrm>
            <a:off x="5895929" y="563431"/>
            <a:ext cx="2733600" cy="4100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514350" y="2149749"/>
            <a:ext cx="5154900" cy="2320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Git é um programa que versiona códigos, o GitHub é um </a:t>
            </a:r>
            <a:r>
              <a:rPr b="1" i="1" lang="en" sz="1400"/>
              <a:t>SERVIDOR </a:t>
            </a:r>
            <a:r>
              <a:rPr lang="en" sz="1400"/>
              <a:t>na nuvem que armazena os códigos/repositórios e possui uma interface amigável. </a:t>
            </a:r>
            <a:endParaRPr sz="1400"/>
          </a:p>
          <a:p>
            <a:pPr indent="0" lvl="0" marL="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Assim como o GitHub, há outros serviços tão bons quanto, como o GitLab e o BitBucket.</a:t>
            </a:r>
            <a:endParaRPr sz="1400"/>
          </a:p>
        </p:txBody>
      </p:sp>
      <p:pic>
        <p:nvPicPr>
          <p:cNvPr id="320" name="Google Shape;3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926" y="411025"/>
            <a:ext cx="2733599" cy="114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9324" y="1790224"/>
            <a:ext cx="1329975" cy="13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5900" y="2571750"/>
            <a:ext cx="2017102" cy="182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1075" y="3589475"/>
            <a:ext cx="1456800" cy="14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>
            <p:ph type="title"/>
          </p:nvPr>
        </p:nvSpPr>
        <p:spPr>
          <a:xfrm>
            <a:off x="514350" y="565150"/>
            <a:ext cx="8115300" cy="2101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 projeto eu devo criar?</a:t>
            </a:r>
            <a:endParaRPr/>
          </a:p>
        </p:txBody>
      </p:sp>
      <p:sp>
        <p:nvSpPr>
          <p:cNvPr id="329" name="Google Shape;329;p42"/>
          <p:cNvSpPr txBox="1"/>
          <p:nvPr>
            <p:ph idx="1" type="body"/>
          </p:nvPr>
        </p:nvSpPr>
        <p:spPr>
          <a:xfrm>
            <a:off x="768350" y="2731294"/>
            <a:ext cx="7867800" cy="71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3"/>
          <p:cNvSpPr txBox="1"/>
          <p:nvPr>
            <p:ph idx="1" type="body"/>
          </p:nvPr>
        </p:nvSpPr>
        <p:spPr>
          <a:xfrm>
            <a:off x="514350" y="1645920"/>
            <a:ext cx="8115300" cy="30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É uma escolha bastante pessoal. Depende da sua experiência e também da sua afeição por algum tipo de tecnologia.</a:t>
            </a:r>
            <a:endParaRPr/>
          </a:p>
          <a:p>
            <a:pPr indent="0" lvl="0" marL="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Utilize inicialmente projetos pessoais ou trabalhos finais de curso para subir.</a:t>
            </a:r>
            <a:endParaRPr/>
          </a:p>
          <a:p>
            <a:pPr indent="0" lvl="0" marL="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Agora, se você deseja aumentar seu </a:t>
            </a:r>
            <a:r>
              <a:rPr lang="en"/>
              <a:t>portfólio</a:t>
            </a:r>
            <a:r>
              <a:rPr lang="en"/>
              <a:t> de projetos para apresentar em alguma entrevista ou ser chamado para uma, a sugestão é a seguinte: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"/>
          <p:cNvSpPr txBox="1"/>
          <p:nvPr>
            <p:ph type="title"/>
          </p:nvPr>
        </p:nvSpPr>
        <p:spPr>
          <a:xfrm>
            <a:off x="2171700" y="571499"/>
            <a:ext cx="6457800" cy="978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4"/>
          <p:cNvSpPr txBox="1"/>
          <p:nvPr>
            <p:ph idx="1" type="body"/>
          </p:nvPr>
        </p:nvSpPr>
        <p:spPr>
          <a:xfrm>
            <a:off x="514350" y="1651560"/>
            <a:ext cx="2592300" cy="462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Web</a:t>
            </a:r>
            <a:endParaRPr b="1"/>
          </a:p>
        </p:txBody>
      </p:sp>
      <p:sp>
        <p:nvSpPr>
          <p:cNvPr id="342" name="Google Shape;342;p44"/>
          <p:cNvSpPr txBox="1"/>
          <p:nvPr>
            <p:ph idx="2" type="body"/>
          </p:nvPr>
        </p:nvSpPr>
        <p:spPr>
          <a:xfrm>
            <a:off x="514349" y="2178424"/>
            <a:ext cx="2592300" cy="2485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Login;</a:t>
            </a:r>
            <a:endParaRPr sz="1400"/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Cadastro Simples e Manipulação de dados (CRUD’s);</a:t>
            </a:r>
            <a:endParaRPr sz="1400"/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Relatórios.</a:t>
            </a:r>
            <a:endParaRPr sz="1400"/>
          </a:p>
        </p:txBody>
      </p:sp>
      <p:sp>
        <p:nvSpPr>
          <p:cNvPr id="343" name="Google Shape;343;p44"/>
          <p:cNvSpPr txBox="1"/>
          <p:nvPr>
            <p:ph idx="3" type="body"/>
          </p:nvPr>
        </p:nvSpPr>
        <p:spPr>
          <a:xfrm>
            <a:off x="3276600" y="1651000"/>
            <a:ext cx="2592300" cy="469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Mobile</a:t>
            </a:r>
            <a:endParaRPr b="1"/>
          </a:p>
        </p:txBody>
      </p:sp>
      <p:sp>
        <p:nvSpPr>
          <p:cNvPr id="344" name="Google Shape;344;p44"/>
          <p:cNvSpPr txBox="1"/>
          <p:nvPr>
            <p:ph idx="4" type="body"/>
          </p:nvPr>
        </p:nvSpPr>
        <p:spPr>
          <a:xfrm>
            <a:off x="3275143" y="2178050"/>
            <a:ext cx="2592300" cy="2486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Aplicativos para o dia-a-dia (saúde, finanças, organização).</a:t>
            </a:r>
            <a:endParaRPr sz="1400"/>
          </a:p>
        </p:txBody>
      </p:sp>
      <p:sp>
        <p:nvSpPr>
          <p:cNvPr id="345" name="Google Shape;345;p44"/>
          <p:cNvSpPr txBox="1"/>
          <p:nvPr>
            <p:ph idx="5" type="body"/>
          </p:nvPr>
        </p:nvSpPr>
        <p:spPr>
          <a:xfrm>
            <a:off x="6038850" y="1644650"/>
            <a:ext cx="2592300" cy="469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Games</a:t>
            </a:r>
            <a:endParaRPr b="1"/>
          </a:p>
        </p:txBody>
      </p:sp>
      <p:sp>
        <p:nvSpPr>
          <p:cNvPr id="346" name="Google Shape;346;p44"/>
          <p:cNvSpPr txBox="1"/>
          <p:nvPr>
            <p:ph idx="6" type="body"/>
          </p:nvPr>
        </p:nvSpPr>
        <p:spPr>
          <a:xfrm>
            <a:off x="6038851" y="2178424"/>
            <a:ext cx="2592300" cy="2485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Fases curtas e fáceis (3 a 5);</a:t>
            </a:r>
            <a:endParaRPr sz="1400"/>
          </a:p>
          <a:p>
            <a:pPr indent="-3175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Jogos de puzzle  ou jogos que não possuam uma física complicada.</a:t>
            </a:r>
            <a:endParaRPr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5"/>
          <p:cNvSpPr txBox="1"/>
          <p:nvPr>
            <p:ph type="title"/>
          </p:nvPr>
        </p:nvSpPr>
        <p:spPr>
          <a:xfrm>
            <a:off x="514350" y="565150"/>
            <a:ext cx="8115300" cy="2101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trabalhar em equipe no GitHub ?</a:t>
            </a:r>
            <a:endParaRPr/>
          </a:p>
        </p:txBody>
      </p:sp>
      <p:sp>
        <p:nvSpPr>
          <p:cNvPr id="352" name="Google Shape;352;p45"/>
          <p:cNvSpPr txBox="1"/>
          <p:nvPr>
            <p:ph idx="1" type="body"/>
          </p:nvPr>
        </p:nvSpPr>
        <p:spPr>
          <a:xfrm>
            <a:off x="768350" y="2731294"/>
            <a:ext cx="7867800" cy="71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Principais Conceitos :</a:t>
            </a:r>
            <a:endParaRPr/>
          </a:p>
        </p:txBody>
      </p:sp>
      <p:sp>
        <p:nvSpPr>
          <p:cNvPr id="358" name="Google Shape;358;p46"/>
          <p:cNvSpPr txBox="1"/>
          <p:nvPr>
            <p:ph idx="1" type="body"/>
          </p:nvPr>
        </p:nvSpPr>
        <p:spPr>
          <a:xfrm>
            <a:off x="311700" y="2395700"/>
            <a:ext cx="8520600" cy="1309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700"/>
              <a:buChar char="➢"/>
            </a:pPr>
            <a:r>
              <a:rPr lang="en"/>
              <a:t>Branches</a:t>
            </a:r>
            <a:r>
              <a:rPr lang="en"/>
              <a:t>;</a:t>
            </a:r>
            <a:endParaRPr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/>
              <a:t>Pull Request.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/>
          <p:nvPr/>
        </p:nvSpPr>
        <p:spPr>
          <a:xfrm>
            <a:off x="1680863" y="486838"/>
            <a:ext cx="6630600" cy="6825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REPOSITÓRIO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364" name="Google Shape;364;p47"/>
          <p:cNvSpPr/>
          <p:nvPr/>
        </p:nvSpPr>
        <p:spPr>
          <a:xfrm>
            <a:off x="1730363" y="1673063"/>
            <a:ext cx="1519500" cy="132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</p:txBody>
      </p:sp>
      <p:sp>
        <p:nvSpPr>
          <p:cNvPr id="365" name="Google Shape;365;p47"/>
          <p:cNvSpPr/>
          <p:nvPr/>
        </p:nvSpPr>
        <p:spPr>
          <a:xfrm>
            <a:off x="4261163" y="1673063"/>
            <a:ext cx="1519500" cy="132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</p:txBody>
      </p:sp>
      <p:sp>
        <p:nvSpPr>
          <p:cNvPr id="366" name="Google Shape;366;p47"/>
          <p:cNvSpPr/>
          <p:nvPr/>
        </p:nvSpPr>
        <p:spPr>
          <a:xfrm>
            <a:off x="6791963" y="1673063"/>
            <a:ext cx="1519500" cy="132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</a:t>
            </a:r>
            <a:endParaRPr/>
          </a:p>
        </p:txBody>
      </p:sp>
      <p:cxnSp>
        <p:nvCxnSpPr>
          <p:cNvPr id="367" name="Google Shape;367;p47"/>
          <p:cNvCxnSpPr>
            <a:stCxn id="364" idx="1"/>
            <a:endCxn id="363" idx="1"/>
          </p:cNvCxnSpPr>
          <p:nvPr/>
        </p:nvCxnSpPr>
        <p:spPr>
          <a:xfrm rot="10800000">
            <a:off x="1680863" y="827963"/>
            <a:ext cx="49500" cy="1508100"/>
          </a:xfrm>
          <a:prstGeom prst="bentConnector3">
            <a:avLst>
              <a:gd fmla="val 1813788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68" name="Google Shape;368;p47"/>
          <p:cNvSpPr txBox="1"/>
          <p:nvPr/>
        </p:nvSpPr>
        <p:spPr>
          <a:xfrm>
            <a:off x="857250" y="1949338"/>
            <a:ext cx="8484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Merge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9" name="Google Shape;369;p47"/>
          <p:cNvSpPr txBox="1"/>
          <p:nvPr/>
        </p:nvSpPr>
        <p:spPr>
          <a:xfrm>
            <a:off x="1824600" y="683038"/>
            <a:ext cx="8484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acifico"/>
                <a:ea typeface="Pacifico"/>
                <a:cs typeface="Pacifico"/>
                <a:sym typeface="Pacifico"/>
              </a:rPr>
              <a:t>Master</a:t>
            </a:r>
            <a:endParaRPr>
              <a:solidFill>
                <a:srgbClr val="FFFFFF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370" name="Google Shape;37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750" y="3181852"/>
            <a:ext cx="2224750" cy="1773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7"/>
          <p:cNvSpPr txBox="1"/>
          <p:nvPr/>
        </p:nvSpPr>
        <p:spPr>
          <a:xfrm>
            <a:off x="3659700" y="3652681"/>
            <a:ext cx="18246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Responsável técnico que analisa seu código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type="title"/>
          </p:nvPr>
        </p:nvSpPr>
        <p:spPr>
          <a:xfrm>
            <a:off x="514350" y="565150"/>
            <a:ext cx="8115300" cy="2101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Prontos para praticar ?</a:t>
            </a:r>
            <a:endParaRPr/>
          </a:p>
        </p:txBody>
      </p:sp>
      <p:sp>
        <p:nvSpPr>
          <p:cNvPr id="377" name="Google Shape;377;p48"/>
          <p:cNvSpPr txBox="1"/>
          <p:nvPr>
            <p:ph idx="1" type="body"/>
          </p:nvPr>
        </p:nvSpPr>
        <p:spPr>
          <a:xfrm>
            <a:off x="768350" y="2731294"/>
            <a:ext cx="7867800" cy="71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Ainda não</a:t>
            </a:r>
            <a:r>
              <a:rPr lang="en"/>
              <a:t>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Áreas de operação do Git</a:t>
            </a:r>
            <a:endParaRPr/>
          </a:p>
        </p:txBody>
      </p:sp>
      <p:sp>
        <p:nvSpPr>
          <p:cNvPr id="383" name="Google Shape;38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Os locais de operação são as áreas onde os arquivos irão transitar enquanto estão sendo editados e modificados. São 3: </a:t>
            </a:r>
            <a:endParaRPr/>
          </a:p>
          <a:p>
            <a:pPr indent="-336550" lvl="0" marL="45720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700"/>
              <a:buChar char="➢"/>
            </a:pPr>
            <a:r>
              <a:rPr lang="en"/>
              <a:t>Working Directory;</a:t>
            </a:r>
            <a:endParaRPr/>
          </a:p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/>
              <a:t>Stage Area;</a:t>
            </a:r>
            <a:endParaRPr/>
          </a:p>
          <a:p>
            <a:pPr indent="-3365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/>
              <a:t>Git directory.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514350" y="565150"/>
            <a:ext cx="8115300" cy="2101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Porque utilizar ?</a:t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768350" y="2731294"/>
            <a:ext cx="7867800" cy="71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Directory</a:t>
            </a:r>
            <a:endParaRPr/>
          </a:p>
        </p:txBody>
      </p:sp>
      <p:sp>
        <p:nvSpPr>
          <p:cNvPr id="389" name="Google Shape;38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O Git Directory é onde o Git guarda os dados e objetos do seu projeto. Ele é o diretório mais importante do Git e é ele que será copiado quando alguém clonar (clonar é copiar o projeto para a sua máquina) o projeto.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Directory</a:t>
            </a:r>
            <a:endParaRPr/>
          </a:p>
        </p:txBody>
      </p:sp>
      <p:sp>
        <p:nvSpPr>
          <p:cNvPr id="395" name="Google Shape;39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O Work Directory é onde você vai trabalhar. Os arquivos ficam aí para poderem ser usados e alterados quantas vezes você quiser. É basicamente sua pasta de arquivos dos projeto.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Area</a:t>
            </a:r>
            <a:endParaRPr/>
          </a:p>
        </p:txBody>
      </p:sp>
      <p:sp>
        <p:nvSpPr>
          <p:cNvPr id="401" name="Google Shape;401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Quando você faz uma alteração em algum arquivo, ele vai para a Staging Area, que é uma área intermediária. Basicamente a Staging Area contém o Git Directory com os arquivos modificados, onde ele guarda as informações sobre o que vai no seu próximo commit.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664325"/>
            <a:ext cx="762000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4"/>
          <p:cNvSpPr txBox="1"/>
          <p:nvPr>
            <p:ph type="title"/>
          </p:nvPr>
        </p:nvSpPr>
        <p:spPr>
          <a:xfrm>
            <a:off x="514350" y="565150"/>
            <a:ext cx="8115300" cy="2101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Prontos para praticar ?</a:t>
            </a:r>
            <a:endParaRPr/>
          </a:p>
        </p:txBody>
      </p:sp>
      <p:sp>
        <p:nvSpPr>
          <p:cNvPr id="412" name="Google Shape;412;p54"/>
          <p:cNvSpPr txBox="1"/>
          <p:nvPr>
            <p:ph idx="1" type="body"/>
          </p:nvPr>
        </p:nvSpPr>
        <p:spPr>
          <a:xfrm>
            <a:off x="768350" y="2731294"/>
            <a:ext cx="7867800" cy="71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Agora sim...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1447825" y="292530"/>
            <a:ext cx="64578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 primórdios...</a:t>
            </a: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625" y="3194027"/>
            <a:ext cx="2224750" cy="17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700000">
            <a:off x="5476069" y="3511895"/>
            <a:ext cx="504061" cy="504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1700" y="1262425"/>
            <a:ext cx="1870037" cy="13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/>
        </p:nvSpPr>
        <p:spPr>
          <a:xfrm rot="739719">
            <a:off x="5854952" y="1592938"/>
            <a:ext cx="1657934" cy="4289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Versão de Testes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625" y="3194027"/>
            <a:ext cx="2224750" cy="17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625" y="3194027"/>
            <a:ext cx="2224750" cy="177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4"/>
          <p:cNvSpPr txBox="1"/>
          <p:nvPr/>
        </p:nvSpPr>
        <p:spPr>
          <a:xfrm rot="739663">
            <a:off x="6004672" y="1770239"/>
            <a:ext cx="1891309" cy="4289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Versão Oficial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 rot="739663">
            <a:off x="6108472" y="1945814"/>
            <a:ext cx="1891309" cy="4289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</a:t>
            </a:r>
            <a:r>
              <a:rPr lang="en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ersão 1.0</a:t>
            </a:r>
            <a:endParaRPr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514350" y="565150"/>
            <a:ext cx="8115300" cy="2101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Até aí tudo são flores porém...</a:t>
            </a:r>
            <a:endParaRPr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768350" y="2731294"/>
            <a:ext cx="7867800" cy="71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Havia um pequeno problema...</a:t>
            </a:r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625" y="3194027"/>
            <a:ext cx="2224750" cy="17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625" y="3194027"/>
            <a:ext cx="2224750" cy="17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4625" y="3194027"/>
            <a:ext cx="2224750" cy="17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9375" y="1543175"/>
            <a:ext cx="1870037" cy="130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/>
          <p:nvPr/>
        </p:nvSpPr>
        <p:spPr>
          <a:xfrm>
            <a:off x="1523550" y="3034900"/>
            <a:ext cx="2133000" cy="19989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25" y="1094250"/>
            <a:ext cx="1477500" cy="14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150" y="1094250"/>
            <a:ext cx="1477500" cy="14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0075" y="1094250"/>
            <a:ext cx="1477500" cy="14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150" y="3456675"/>
            <a:ext cx="1477500" cy="147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/>
        </p:nvSpPr>
        <p:spPr>
          <a:xfrm>
            <a:off x="801125" y="538700"/>
            <a:ext cx="11049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FF00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Cod. 1 </a:t>
            </a:r>
            <a:endParaRPr>
              <a:solidFill>
                <a:srgbClr val="FFFFFF"/>
              </a:solidFill>
              <a:highlight>
                <a:srgbClr val="FF000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3933750" y="593600"/>
            <a:ext cx="11049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Cod. 2</a:t>
            </a:r>
            <a:endParaRPr>
              <a:solidFill>
                <a:srgbClr val="FFFFFF"/>
              </a:solidFill>
              <a:highlight>
                <a:srgbClr val="0000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7066375" y="538700"/>
            <a:ext cx="11049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Cod. 3</a:t>
            </a:r>
            <a:endParaRPr>
              <a:solidFill>
                <a:srgbClr val="FFFFFF"/>
              </a:solidFill>
              <a:highlight>
                <a:srgbClr val="0000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11" name="Google Shape;211;p27"/>
          <p:cNvCxnSpPr>
            <a:endCxn id="207" idx="1"/>
          </p:cNvCxnSpPr>
          <p:nvPr/>
        </p:nvCxnSpPr>
        <p:spPr>
          <a:xfrm>
            <a:off x="1352850" y="2590725"/>
            <a:ext cx="2391300" cy="1604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2" name="Google Shape;212;p27"/>
          <p:cNvCxnSpPr>
            <a:endCxn id="207" idx="0"/>
          </p:cNvCxnSpPr>
          <p:nvPr/>
        </p:nvCxnSpPr>
        <p:spPr>
          <a:xfrm rot="5400000">
            <a:off x="4069500" y="3004275"/>
            <a:ext cx="865800" cy="39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3" name="Google Shape;213;p27"/>
          <p:cNvCxnSpPr>
            <a:endCxn id="207" idx="3"/>
          </p:cNvCxnSpPr>
          <p:nvPr/>
        </p:nvCxnSpPr>
        <p:spPr>
          <a:xfrm flipH="1">
            <a:off x="5221650" y="2590725"/>
            <a:ext cx="2383800" cy="1604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0" y="565150"/>
            <a:ext cx="9144000" cy="2101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Assim nasceram os versionadores de código...</a:t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768350" y="2731294"/>
            <a:ext cx="7867800" cy="71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2171700" y="573280"/>
            <a:ext cx="6457800" cy="969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Principais Funções</a:t>
            </a:r>
            <a:endParaRPr/>
          </a:p>
        </p:txBody>
      </p:sp>
      <p:sp>
        <p:nvSpPr>
          <p:cNvPr id="225" name="Google Shape;225;p29"/>
          <p:cNvSpPr txBox="1"/>
          <p:nvPr>
            <p:ph idx="1" type="body"/>
          </p:nvPr>
        </p:nvSpPr>
        <p:spPr>
          <a:xfrm>
            <a:off x="514350" y="1645920"/>
            <a:ext cx="8115300" cy="3018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Organizar;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Distribuir;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Organizar.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ilha de Vapor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