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3" r:id="rId3"/>
    <p:sldId id="258" r:id="rId4"/>
    <p:sldId id="259" r:id="rId5"/>
    <p:sldId id="264" r:id="rId6"/>
    <p:sldId id="260" r:id="rId7"/>
    <p:sldId id="265" r:id="rId8"/>
    <p:sldId id="261"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C70"/>
    <a:srgbClr val="3B6E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B7989-2450-4256-BB9A-BDD40A285729}" v="2089" dt="2023-04-12T11:37:59.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Volpini" userId="dd2341af41693f1d" providerId="LiveId" clId="{5C2B7989-2450-4256-BB9A-BDD40A285729}"/>
    <pc:docChg chg="addSld modSld sldOrd">
      <pc:chgData name="Vitor Volpini" userId="dd2341af41693f1d" providerId="LiveId" clId="{5C2B7989-2450-4256-BB9A-BDD40A285729}" dt="2023-04-12T11:37:59.026" v="2122"/>
      <pc:docMkLst>
        <pc:docMk/>
      </pc:docMkLst>
      <pc:sldChg chg="addSp modSp new mod setBg">
        <pc:chgData name="Vitor Volpini" userId="dd2341af41693f1d" providerId="LiveId" clId="{5C2B7989-2450-4256-BB9A-BDD40A285729}" dt="2023-04-12T11:34:03.854" v="1614" actId="14100"/>
        <pc:sldMkLst>
          <pc:docMk/>
          <pc:sldMk cId="1279882678" sldId="263"/>
        </pc:sldMkLst>
        <pc:picChg chg="add mod">
          <ac:chgData name="Vitor Volpini" userId="dd2341af41693f1d" providerId="LiveId" clId="{5C2B7989-2450-4256-BB9A-BDD40A285729}" dt="2023-04-12T11:34:03.854" v="1614" actId="14100"/>
          <ac:picMkLst>
            <pc:docMk/>
            <pc:sldMk cId="1279882678" sldId="263"/>
            <ac:picMk id="3" creationId="{F72D306E-B4CF-832B-3B91-35DB26C65292}"/>
          </ac:picMkLst>
        </pc:picChg>
      </pc:sldChg>
      <pc:sldChg chg="addSp modSp new mod ord setBg">
        <pc:chgData name="Vitor Volpini" userId="dd2341af41693f1d" providerId="LiveId" clId="{5C2B7989-2450-4256-BB9A-BDD40A285729}" dt="2023-04-12T11:33:43.097" v="1610" actId="14100"/>
        <pc:sldMkLst>
          <pc:docMk/>
          <pc:sldMk cId="2053631822" sldId="264"/>
        </pc:sldMkLst>
        <pc:picChg chg="add mod">
          <ac:chgData name="Vitor Volpini" userId="dd2341af41693f1d" providerId="LiveId" clId="{5C2B7989-2450-4256-BB9A-BDD40A285729}" dt="2023-04-12T11:33:43.097" v="1610" actId="14100"/>
          <ac:picMkLst>
            <pc:docMk/>
            <pc:sldMk cId="2053631822" sldId="264"/>
            <ac:picMk id="3" creationId="{9E62FC98-14C0-2D70-83AD-8B2A51EC86D8}"/>
          </ac:picMkLst>
        </pc:picChg>
      </pc:sldChg>
      <pc:sldChg chg="addSp modSp new mod setBg">
        <pc:chgData name="Vitor Volpini" userId="dd2341af41693f1d" providerId="LiveId" clId="{5C2B7989-2450-4256-BB9A-BDD40A285729}" dt="2023-04-12T11:34:27.741" v="1650"/>
        <pc:sldMkLst>
          <pc:docMk/>
          <pc:sldMk cId="681807004" sldId="265"/>
        </pc:sldMkLst>
        <pc:picChg chg="add mod">
          <ac:chgData name="Vitor Volpini" userId="dd2341af41693f1d" providerId="LiveId" clId="{5C2B7989-2450-4256-BB9A-BDD40A285729}" dt="2023-04-12T11:29:09.961" v="969" actId="14100"/>
          <ac:picMkLst>
            <pc:docMk/>
            <pc:sldMk cId="681807004" sldId="265"/>
            <ac:picMk id="3" creationId="{DD14C3A4-52F0-1D43-5643-9EFD4808B879}"/>
          </ac:picMkLst>
        </pc:picChg>
      </pc:sldChg>
      <pc:sldChg chg="addSp modSp new mod setBg">
        <pc:chgData name="Vitor Volpini" userId="dd2341af41693f1d" providerId="LiveId" clId="{5C2B7989-2450-4256-BB9A-BDD40A285729}" dt="2023-04-12T11:37:59.026" v="2122"/>
        <pc:sldMkLst>
          <pc:docMk/>
          <pc:sldMk cId="4082576481" sldId="266"/>
        </pc:sldMkLst>
        <pc:picChg chg="add mod">
          <ac:chgData name="Vitor Volpini" userId="dd2341af41693f1d" providerId="LiveId" clId="{5C2B7989-2450-4256-BB9A-BDD40A285729}" dt="2023-04-12T11:37:09.910" v="1820" actId="14100"/>
          <ac:picMkLst>
            <pc:docMk/>
            <pc:sldMk cId="4082576481" sldId="266"/>
            <ac:picMk id="3" creationId="{7F549572-58DD-EC63-8413-F8042ECCF5E1}"/>
          </ac:picMkLst>
        </pc:picChg>
      </pc:sldChg>
    </pc:docChg>
  </pc:docChgLst>
  <pc:docChgLst>
    <pc:chgData name="Vitor Volpini" userId="dd2341af41693f1d" providerId="LiveId" clId="{78135E28-772B-445C-B4B6-BB1A7EA4187C}"/>
    <pc:docChg chg="modSld">
      <pc:chgData name="Vitor Volpini" userId="dd2341af41693f1d" providerId="LiveId" clId="{78135E28-772B-445C-B4B6-BB1A7EA4187C}" dt="2023-04-12T10:42:40.654" v="0" actId="255"/>
      <pc:docMkLst>
        <pc:docMk/>
      </pc:docMkLst>
      <pc:sldChg chg="modSp mod">
        <pc:chgData name="Vitor Volpini" userId="dd2341af41693f1d" providerId="LiveId" clId="{78135E28-772B-445C-B4B6-BB1A7EA4187C}" dt="2023-04-12T10:42:40.654" v="0" actId="255"/>
        <pc:sldMkLst>
          <pc:docMk/>
          <pc:sldMk cId="2899703051" sldId="260"/>
        </pc:sldMkLst>
        <pc:spChg chg="mod">
          <ac:chgData name="Vitor Volpini" userId="dd2341af41693f1d" providerId="LiveId" clId="{78135E28-772B-445C-B4B6-BB1A7EA4187C}" dt="2023-04-12T10:42:40.654" v="0" actId="255"/>
          <ac:spMkLst>
            <pc:docMk/>
            <pc:sldMk cId="2899703051" sldId="260"/>
            <ac:spMk id="2" creationId="{02163224-FE63-F12F-A78D-709B8F0444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April 12,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2345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April 12,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784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April 12,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2348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April 12,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5439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April 12,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770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April 12,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4281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April 12,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079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April 12,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7431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April 12,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8550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April 12,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170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April 12,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4444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April 12,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1619732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75" r:id="rId4"/>
    <p:sldLayoutId id="2147483776"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upport.microsoft.com/en-us/office/use-the-report-message-add-in-b5caa9f1-cdf3-4443-af8c-ff724ea719d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upport.microsoft.com/office/e5e39437-121c-be60-d123-eda06bddf661" TargetMode="External"/><Relationship Id="rId2" Type="http://schemas.openxmlformats.org/officeDocument/2006/relationships/hyperlink" Target="https://support.microsoft.com/office/c5cebb49-8c53-4f5e-2bc4-fe357ca048eb"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Padlock on computer motherboard">
            <a:extLst>
              <a:ext uri="{FF2B5EF4-FFF2-40B4-BE49-F238E27FC236}">
                <a16:creationId xmlns:a16="http://schemas.microsoft.com/office/drawing/2014/main" id="{578E4A71-98C5-F700-F3CC-53516DA57D23}"/>
              </a:ext>
            </a:extLst>
          </p:cNvPr>
          <p:cNvPicPr>
            <a:picLocks noChangeAspect="1"/>
          </p:cNvPicPr>
          <p:nvPr/>
        </p:nvPicPr>
        <p:blipFill rotWithShape="1">
          <a:blip r:embed="rId2"/>
          <a:srcRect l="15995" r="39349" b="-1"/>
          <a:stretch/>
        </p:blipFill>
        <p:spPr>
          <a:xfrm>
            <a:off x="-1" y="10"/>
            <a:ext cx="4587901" cy="6857990"/>
          </a:xfrm>
          <a:prstGeom prst="rect">
            <a:avLst/>
          </a:prstGeom>
        </p:spPr>
      </p:pic>
      <p:sp>
        <p:nvSpPr>
          <p:cNvPr id="10" name="Rectangle 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720FC7-E3B3-177C-E902-B02433574116}"/>
              </a:ext>
            </a:extLst>
          </p:cNvPr>
          <p:cNvSpPr>
            <a:spLocks noGrp="1"/>
          </p:cNvSpPr>
          <p:nvPr>
            <p:ph type="ctrTitle"/>
          </p:nvPr>
        </p:nvSpPr>
        <p:spPr>
          <a:xfrm>
            <a:off x="5275425" y="768485"/>
            <a:ext cx="6133656" cy="3169674"/>
          </a:xfrm>
        </p:spPr>
        <p:txBody>
          <a:bodyPr>
            <a:normAutofit/>
          </a:bodyPr>
          <a:lstStyle/>
          <a:p>
            <a:pPr algn="r"/>
            <a:r>
              <a:rPr lang="en-AU">
                <a:solidFill>
                  <a:schemeClr val="bg1"/>
                </a:solidFill>
              </a:rPr>
              <a:t>PROTECT YOURSELF FROM PHISHING</a:t>
            </a:r>
          </a:p>
        </p:txBody>
      </p:sp>
    </p:spTree>
    <p:extLst>
      <p:ext uri="{BB962C8B-B14F-4D97-AF65-F5344CB8AC3E}">
        <p14:creationId xmlns:p14="http://schemas.microsoft.com/office/powerpoint/2010/main" val="120326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rgbClr val="027C70">
                <a:alpha val="70000"/>
              </a:srgbClr>
            </a:gs>
            <a:gs pos="9000">
              <a:srgbClr val="3B6EA7"/>
            </a:gs>
            <a:gs pos="100000">
              <a:srgbClr val="027C70">
                <a:alpha val="82000"/>
              </a:srgbClr>
            </a:gs>
            <a:gs pos="79000">
              <a:srgbClr val="3B6EA7"/>
            </a:gs>
          </a:gsLst>
          <a:lin ang="0" scaled="1"/>
        </a:gradFill>
        <a:effectLst/>
      </p:bgPr>
    </p:bg>
    <p:spTree>
      <p:nvGrpSpPr>
        <p:cNvPr id="1" name=""/>
        <p:cNvGrpSpPr/>
        <p:nvPr/>
      </p:nvGrpSpPr>
      <p:grpSpPr>
        <a:xfrm>
          <a:off x="0" y="0"/>
          <a:ext cx="0" cy="0"/>
          <a:chOff x="0" y="0"/>
          <a:chExt cx="0" cy="0"/>
        </a:xfrm>
      </p:grpSpPr>
      <p:pic>
        <p:nvPicPr>
          <p:cNvPr id="3" name="Picture 2" descr="Graphical user interface&#10;&#10;Description automatically generated with low confidence">
            <a:extLst>
              <a:ext uri="{FF2B5EF4-FFF2-40B4-BE49-F238E27FC236}">
                <a16:creationId xmlns:a16="http://schemas.microsoft.com/office/drawing/2014/main" id="{7F549572-58DD-EC63-8413-F8042ECCF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78" y="0"/>
            <a:ext cx="10814539" cy="6858000"/>
          </a:xfrm>
          <a:prstGeom prst="rect">
            <a:avLst/>
          </a:prstGeom>
        </p:spPr>
      </p:pic>
    </p:spTree>
    <p:extLst>
      <p:ext uri="{BB962C8B-B14F-4D97-AF65-F5344CB8AC3E}">
        <p14:creationId xmlns:p14="http://schemas.microsoft.com/office/powerpoint/2010/main" val="408257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000">
              <a:schemeClr val="accent1">
                <a:lumMod val="75000"/>
                <a:alpha val="51000"/>
              </a:schemeClr>
            </a:gs>
            <a:gs pos="60000">
              <a:srgbClr val="BACEC8"/>
            </a:gs>
            <a:gs pos="32000">
              <a:srgbClr val="9AB6AE"/>
            </a:gs>
            <a:gs pos="83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pic>
        <p:nvPicPr>
          <p:cNvPr id="3" name="Picture 2" descr="Graphical user interface&#10;&#10;Description automatically generated with low confidence">
            <a:extLst>
              <a:ext uri="{FF2B5EF4-FFF2-40B4-BE49-F238E27FC236}">
                <a16:creationId xmlns:a16="http://schemas.microsoft.com/office/drawing/2014/main" id="{F72D306E-B4CF-832B-3B91-35DB26C65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150" y="0"/>
            <a:ext cx="8775700" cy="6943725"/>
          </a:xfrm>
          <a:prstGeom prst="rect">
            <a:avLst/>
          </a:prstGeom>
        </p:spPr>
      </p:pic>
    </p:spTree>
    <p:extLst>
      <p:ext uri="{BB962C8B-B14F-4D97-AF65-F5344CB8AC3E}">
        <p14:creationId xmlns:p14="http://schemas.microsoft.com/office/powerpoint/2010/main" val="127988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5465-2222-5405-C8D3-8651CCB81D61}"/>
              </a:ext>
            </a:extLst>
          </p:cNvPr>
          <p:cNvSpPr>
            <a:spLocks noGrp="1"/>
          </p:cNvSpPr>
          <p:nvPr>
            <p:ph type="ctrTitle"/>
          </p:nvPr>
        </p:nvSpPr>
        <p:spPr>
          <a:xfrm>
            <a:off x="1557336" y="876301"/>
            <a:ext cx="9077325" cy="633603"/>
          </a:xfrm>
        </p:spPr>
        <p:txBody>
          <a:bodyPr/>
          <a:lstStyle/>
          <a:p>
            <a:r>
              <a:rPr lang="en-AU" sz="3600" dirty="0"/>
              <a:t>Learn to spot a phishing message</a:t>
            </a:r>
          </a:p>
        </p:txBody>
      </p:sp>
      <p:sp>
        <p:nvSpPr>
          <p:cNvPr id="3" name="Subtitle 2">
            <a:extLst>
              <a:ext uri="{FF2B5EF4-FFF2-40B4-BE49-F238E27FC236}">
                <a16:creationId xmlns:a16="http://schemas.microsoft.com/office/drawing/2014/main" id="{ADDED45F-5A2E-A336-777A-9C7223EBE3AE}"/>
              </a:ext>
            </a:extLst>
          </p:cNvPr>
          <p:cNvSpPr>
            <a:spLocks noGrp="1"/>
          </p:cNvSpPr>
          <p:nvPr>
            <p:ph type="subTitle" idx="1"/>
          </p:nvPr>
        </p:nvSpPr>
        <p:spPr>
          <a:xfrm>
            <a:off x="1523998" y="1831466"/>
            <a:ext cx="9144000" cy="4150233"/>
          </a:xfrm>
        </p:spPr>
        <p:txBody>
          <a:bodyPr>
            <a:normAutofit/>
          </a:bodyPr>
          <a:lstStyle/>
          <a:p>
            <a:pPr marL="285750" indent="-285750" algn="just">
              <a:buFont typeface="Arial" panose="020B0604020202020204" pitchFamily="34" charset="0"/>
              <a:buChar char="•"/>
            </a:pPr>
            <a:r>
              <a:rPr lang="en-US" sz="1400" b="1" i="0" cap="none" spc="0" dirty="0">
                <a:solidFill>
                  <a:srgbClr val="1E1E1E"/>
                </a:solidFill>
                <a:effectLst/>
                <a:latin typeface="Arial" panose="020B0604020202020204" pitchFamily="34" charset="0"/>
                <a:cs typeface="Arial" panose="020B0604020202020204" pitchFamily="34" charset="0"/>
              </a:rPr>
              <a:t>Urgent call to action or threats</a:t>
            </a:r>
            <a:r>
              <a:rPr lang="en-US" sz="1400" b="0" i="0" cap="none" spc="0" dirty="0">
                <a:solidFill>
                  <a:srgbClr val="1E1E1E"/>
                </a:solidFill>
                <a:effectLst/>
                <a:latin typeface="Arial" panose="020B0604020202020204" pitchFamily="34" charset="0"/>
                <a:cs typeface="Arial" panose="020B0604020202020204" pitchFamily="34" charset="0"/>
              </a:rPr>
              <a:t> - be suspicious of emails that claim you must click, call, or open an attachment immediately. Often, they'll claim you must act now to claim a reward or avoid a penalty. Creating a false sense of urgency is a common trick of phishing attacks and scams. They do that so that you won't think about it too much or consult with a trusted advisor who may warn you.</a:t>
            </a:r>
          </a:p>
          <a:p>
            <a:pPr marL="285750" indent="-285750" algn="just">
              <a:buFont typeface="Arial" panose="020B0604020202020204" pitchFamily="34" charset="0"/>
              <a:buChar char="•"/>
            </a:pPr>
            <a:r>
              <a:rPr lang="en-US" sz="1400" b="1" i="0" cap="none" spc="0" dirty="0">
                <a:solidFill>
                  <a:srgbClr val="1E1E1E"/>
                </a:solidFill>
                <a:effectLst/>
                <a:latin typeface="Arial" panose="020B0604020202020204" pitchFamily="34" charset="0"/>
                <a:cs typeface="Arial" panose="020B0604020202020204" pitchFamily="34" charset="0"/>
              </a:rPr>
              <a:t>First time or infrequent senders</a:t>
            </a:r>
            <a:r>
              <a:rPr lang="en-US" sz="1400" b="0" i="0" cap="none" spc="0" dirty="0">
                <a:solidFill>
                  <a:srgbClr val="1E1E1E"/>
                </a:solidFill>
                <a:effectLst/>
                <a:latin typeface="Arial" panose="020B0604020202020204" pitchFamily="34" charset="0"/>
                <a:cs typeface="Arial" panose="020B0604020202020204" pitchFamily="34" charset="0"/>
              </a:rPr>
              <a:t> - while it's not unusual to receive an email from someone for the first time, especially if they are outside your organization, this can be a sign of phishing. When you get an email from somebody you don't recognize, or that outlook identifies as a new sender, take a moment to examine it extra carefully.</a:t>
            </a:r>
          </a:p>
          <a:p>
            <a:pPr marL="285750" indent="-285750" algn="just">
              <a:buFont typeface="Arial" panose="020B0604020202020204" pitchFamily="34" charset="0"/>
              <a:buChar char="•"/>
            </a:pPr>
            <a:r>
              <a:rPr lang="en-US" sz="1400" b="1" i="0" cap="none" spc="0" dirty="0">
                <a:solidFill>
                  <a:srgbClr val="1E1E1E"/>
                </a:solidFill>
                <a:effectLst/>
                <a:latin typeface="Arial" panose="020B0604020202020204" pitchFamily="34" charset="0"/>
                <a:cs typeface="Arial" panose="020B0604020202020204" pitchFamily="34" charset="0"/>
              </a:rPr>
              <a:t>Spelling and bad grammar</a:t>
            </a:r>
            <a:r>
              <a:rPr lang="en-US" sz="1400" b="0" i="0" cap="none" spc="0" dirty="0">
                <a:solidFill>
                  <a:srgbClr val="1E1E1E"/>
                </a:solidFill>
                <a:effectLst/>
                <a:latin typeface="Arial" panose="020B0604020202020204" pitchFamily="34" charset="0"/>
                <a:cs typeface="Arial" panose="020B0604020202020204" pitchFamily="34" charset="0"/>
              </a:rPr>
              <a:t> - professional companies and organizations usually have an editorial staff to make sure customers get high-quality, professional content. If an email message has obvious spelling or grammatical errors, it might be a scam. These errors are sometimes the result of awkward translation from a foreign language, and sometimes they're deliberate in an attempt to evade filters that try to block these attacks.</a:t>
            </a:r>
            <a:endParaRPr lang="en-US" sz="1400" b="0" i="0" spc="0" dirty="0">
              <a:solidFill>
                <a:srgbClr val="1E1E1E"/>
              </a:solidFill>
              <a:effectLst/>
              <a:latin typeface="Arial" panose="020B0604020202020204" pitchFamily="34" charset="0"/>
              <a:cs typeface="Arial" panose="020B0604020202020204" pitchFamily="34" charset="0"/>
            </a:endParaRPr>
          </a:p>
          <a:p>
            <a:pPr algn="l"/>
            <a:endParaRPr lang="en-AU" sz="1200"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8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B0A2-70F1-2C10-18A2-9BD32F5BD87B}"/>
              </a:ext>
            </a:extLst>
          </p:cNvPr>
          <p:cNvSpPr>
            <a:spLocks noGrp="1"/>
          </p:cNvSpPr>
          <p:nvPr>
            <p:ph type="title"/>
          </p:nvPr>
        </p:nvSpPr>
        <p:spPr>
          <a:xfrm>
            <a:off x="1102878" y="347659"/>
            <a:ext cx="10241280" cy="1234440"/>
          </a:xfrm>
        </p:spPr>
        <p:txBody>
          <a:bodyPr>
            <a:normAutofit/>
          </a:bodyPr>
          <a:lstStyle/>
          <a:p>
            <a:pPr algn="ctr"/>
            <a:r>
              <a:rPr lang="en-AU" dirty="0"/>
              <a:t>Learn to spot a phishing message</a:t>
            </a:r>
          </a:p>
        </p:txBody>
      </p:sp>
      <p:sp>
        <p:nvSpPr>
          <p:cNvPr id="3" name="Content Placeholder 2">
            <a:extLst>
              <a:ext uri="{FF2B5EF4-FFF2-40B4-BE49-F238E27FC236}">
                <a16:creationId xmlns:a16="http://schemas.microsoft.com/office/drawing/2014/main" id="{7EE681BB-A157-7797-CAA8-BC12739EE732}"/>
              </a:ext>
            </a:extLst>
          </p:cNvPr>
          <p:cNvSpPr>
            <a:spLocks noGrp="1"/>
          </p:cNvSpPr>
          <p:nvPr>
            <p:ph idx="1"/>
          </p:nvPr>
        </p:nvSpPr>
        <p:spPr>
          <a:xfrm>
            <a:off x="1371599" y="1800808"/>
            <a:ext cx="9703837" cy="3888252"/>
          </a:xfrm>
        </p:spPr>
        <p:txBody>
          <a:bodyPr>
            <a:noAutofit/>
          </a:bodyPr>
          <a:lstStyle/>
          <a:p>
            <a:pPr algn="just"/>
            <a:r>
              <a:rPr lang="en-US" sz="1400" b="1" i="0" dirty="0">
                <a:solidFill>
                  <a:srgbClr val="1E1E1E"/>
                </a:solidFill>
                <a:effectLst/>
                <a:latin typeface="Arial" panose="020B0604020202020204" pitchFamily="34" charset="0"/>
                <a:cs typeface="Arial" panose="020B0604020202020204" pitchFamily="34" charset="0"/>
              </a:rPr>
              <a:t>Generic greetings</a:t>
            </a:r>
            <a:r>
              <a:rPr lang="en-US" sz="1400" b="0" i="0" dirty="0">
                <a:solidFill>
                  <a:srgbClr val="1E1E1E"/>
                </a:solidFill>
                <a:effectLst/>
                <a:latin typeface="Arial" panose="020B0604020202020204" pitchFamily="34" charset="0"/>
                <a:cs typeface="Arial" panose="020B0604020202020204" pitchFamily="34" charset="0"/>
              </a:rPr>
              <a:t> - An organization that works with you should know your name and these days it's easy to personalize an email. If the email starts with a generic "Dear sir or madam" that's a warning sign that it might not really be your bank or shopping site.</a:t>
            </a:r>
          </a:p>
          <a:p>
            <a:pPr algn="just"/>
            <a:r>
              <a:rPr lang="en-US" sz="1400" b="1" i="0" dirty="0">
                <a:solidFill>
                  <a:srgbClr val="1E1E1E"/>
                </a:solidFill>
                <a:effectLst/>
                <a:latin typeface="Arial" panose="020B0604020202020204" pitchFamily="34" charset="0"/>
                <a:cs typeface="Arial" panose="020B0604020202020204" pitchFamily="34" charset="0"/>
              </a:rPr>
              <a:t>Mismatched email domains</a:t>
            </a:r>
            <a:r>
              <a:rPr lang="en-US" sz="1400" b="0" i="0" dirty="0">
                <a:solidFill>
                  <a:srgbClr val="1E1E1E"/>
                </a:solidFill>
                <a:effectLst/>
                <a:latin typeface="Arial" panose="020B0604020202020204" pitchFamily="34" charset="0"/>
                <a:cs typeface="Arial" panose="020B0604020202020204" pitchFamily="34" charset="0"/>
              </a:rPr>
              <a:t> - If the email claims to be from a reputable company, like Microsoft or your bank, but the email is being sent from another email domain like Gmail.com, or microsoftsupport.ru it's probably a scam. Also be watchful for very subtle misspellings of the legitimate domain name. Like micros0ft.com where the second "o" has been replaced by a 0, or rnicrosoft.com, where the "m" has been replaced by an "r" and a "n". These are common tricks of scammers. </a:t>
            </a:r>
          </a:p>
          <a:p>
            <a:pPr algn="just"/>
            <a:r>
              <a:rPr lang="en-US" sz="1400" b="1" i="0" dirty="0">
                <a:solidFill>
                  <a:srgbClr val="1E1E1E"/>
                </a:solidFill>
                <a:effectLst/>
                <a:latin typeface="Arial" panose="020B0604020202020204" pitchFamily="34" charset="0"/>
                <a:cs typeface="Arial" panose="020B0604020202020204" pitchFamily="34" charset="0"/>
              </a:rPr>
              <a:t>Suspicious links or unexpected attachments</a:t>
            </a:r>
            <a:r>
              <a:rPr lang="en-US" sz="1400" b="0" i="0" dirty="0">
                <a:solidFill>
                  <a:srgbClr val="1E1E1E"/>
                </a:solidFill>
                <a:effectLst/>
                <a:latin typeface="Arial" panose="020B0604020202020204" pitchFamily="34" charset="0"/>
                <a:cs typeface="Arial" panose="020B0604020202020204" pitchFamily="34" charset="0"/>
              </a:rPr>
              <a:t> - if you suspect that an email message is a scam, don't open any links or attachments that you see. Instead, hover your mouse over, but don't click, the link to see if the address matches the link that was typed in the message. In the following example, resting the mouse over the link reveals the real web address in the box with the yellow background. Note that the string of numbers looks nothing like the company's web address.</a:t>
            </a:r>
          </a:p>
          <a:p>
            <a:pPr algn="just"/>
            <a:r>
              <a:rPr lang="en-US" sz="1400" b="1" i="0" dirty="0">
                <a:solidFill>
                  <a:srgbClr val="1E1E1E"/>
                </a:solidFill>
                <a:effectLst/>
                <a:latin typeface="Arial" panose="020B0604020202020204" pitchFamily="34" charset="0"/>
                <a:cs typeface="Arial" panose="020B0604020202020204" pitchFamily="34" charset="0"/>
              </a:rPr>
              <a:t>Tip:</a:t>
            </a:r>
            <a:r>
              <a:rPr lang="en-US" sz="1400" u="sng" dirty="0">
                <a:solidFill>
                  <a:srgbClr val="1E1E1E"/>
                </a:solidFill>
                <a:latin typeface="Arial" panose="020B0604020202020204" pitchFamily="34" charset="0"/>
                <a:cs typeface="Arial" panose="020B0604020202020204" pitchFamily="34" charset="0"/>
              </a:rPr>
              <a:t> Whenever you see a message calling for immediate action take a moment, pause, and look carefully at the message. Are you sure it's real? Slow down and be safer.</a:t>
            </a:r>
            <a:endParaRPr lang="en-AU" sz="1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666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1">
                <a:lumMod val="75000"/>
              </a:schemeClr>
            </a:gs>
            <a:gs pos="71000">
              <a:srgbClr val="7A9E94"/>
            </a:gs>
            <a:gs pos="30000">
              <a:srgbClr val="9AB6AE"/>
            </a:gs>
            <a:gs pos="88000">
              <a:schemeClr val="accent1">
                <a:lumMod val="75000"/>
              </a:schemeClr>
            </a:gs>
          </a:gsLst>
          <a:lin ang="5400000" scaled="1"/>
          <a:tileRect/>
        </a:gradFill>
        <a:effectLst/>
      </p:bgPr>
    </p:bg>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E62FC98-14C0-2D70-83AD-8B2A51EC8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538" y="0"/>
            <a:ext cx="5178286" cy="6858000"/>
          </a:xfrm>
          <a:prstGeom prst="rect">
            <a:avLst/>
          </a:prstGeom>
        </p:spPr>
      </p:pic>
    </p:spTree>
    <p:extLst>
      <p:ext uri="{BB962C8B-B14F-4D97-AF65-F5344CB8AC3E}">
        <p14:creationId xmlns:p14="http://schemas.microsoft.com/office/powerpoint/2010/main" val="205363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3224-FE63-F12F-A78D-709B8F044440}"/>
              </a:ext>
            </a:extLst>
          </p:cNvPr>
          <p:cNvSpPr>
            <a:spLocks noGrp="1"/>
          </p:cNvSpPr>
          <p:nvPr>
            <p:ph type="ctrTitle"/>
          </p:nvPr>
        </p:nvSpPr>
        <p:spPr>
          <a:xfrm>
            <a:off x="1524000" y="-728535"/>
            <a:ext cx="9144000" cy="2478024"/>
          </a:xfrm>
        </p:spPr>
        <p:txBody>
          <a:bodyPr/>
          <a:lstStyle/>
          <a:p>
            <a:r>
              <a:rPr lang="en-AU" sz="3600" dirty="0"/>
              <a:t>If you receive a phishing email</a:t>
            </a:r>
          </a:p>
        </p:txBody>
      </p:sp>
      <p:sp>
        <p:nvSpPr>
          <p:cNvPr id="3" name="Subtitle 2">
            <a:extLst>
              <a:ext uri="{FF2B5EF4-FFF2-40B4-BE49-F238E27FC236}">
                <a16:creationId xmlns:a16="http://schemas.microsoft.com/office/drawing/2014/main" id="{B2127123-F62C-1528-5C06-C918EDEF0963}"/>
              </a:ext>
            </a:extLst>
          </p:cNvPr>
          <p:cNvSpPr>
            <a:spLocks noGrp="1"/>
          </p:cNvSpPr>
          <p:nvPr>
            <p:ph type="subTitle" idx="1"/>
          </p:nvPr>
        </p:nvSpPr>
        <p:spPr>
          <a:xfrm>
            <a:off x="1427583" y="2341984"/>
            <a:ext cx="9240417" cy="2631232"/>
          </a:xfrm>
        </p:spPr>
        <p:txBody>
          <a:bodyPr>
            <a:normAutofit fontScale="25000" lnSpcReduction="20000"/>
          </a:bodyPr>
          <a:lstStyle/>
          <a:p>
            <a:pPr algn="just"/>
            <a:r>
              <a:rPr lang="en-US" sz="5600" i="0" cap="none" spc="0" dirty="0">
                <a:solidFill>
                  <a:srgbClr val="1E1E1E"/>
                </a:solidFill>
                <a:effectLst/>
                <a:latin typeface="Arial" panose="020B0604020202020204" pitchFamily="34" charset="0"/>
                <a:cs typeface="Arial" panose="020B0604020202020204" pitchFamily="34" charset="0"/>
              </a:rPr>
              <a:t>Neve</a:t>
            </a:r>
            <a:r>
              <a:rPr lang="en-US" sz="5600" b="0" i="0" cap="none" spc="0" dirty="0">
                <a:solidFill>
                  <a:srgbClr val="1E1E1E"/>
                </a:solidFill>
                <a:effectLst/>
                <a:latin typeface="Arial" panose="020B0604020202020204" pitchFamily="34" charset="0"/>
                <a:cs typeface="Arial" panose="020B0604020202020204" pitchFamily="34" charset="0"/>
              </a:rPr>
              <a:t>r click any links or attachments in suspicious emails. If you receive a suspicious message from an organization and worry the message could be legitimate, go to your web browser and open a new tab. Then go to the organization's website from your own saved favorite, or via a web search. Or call the organization using a phone number listed on the back of a membership card, printed on a bill or statement, or that you find on the organization's official website.</a:t>
            </a:r>
          </a:p>
          <a:p>
            <a:pPr algn="just"/>
            <a:r>
              <a:rPr lang="en-US" sz="5600" b="0" i="0" cap="none" spc="0" dirty="0">
                <a:solidFill>
                  <a:srgbClr val="1E1E1E"/>
                </a:solidFill>
                <a:effectLst/>
                <a:latin typeface="Arial" panose="020B0604020202020204" pitchFamily="34" charset="0"/>
                <a:cs typeface="Arial" panose="020B0604020202020204" pitchFamily="34" charset="0"/>
              </a:rPr>
              <a:t>If the suspicious message appears to come from a person you know, contact that person via some other means such as text message or phone call to confirm it.</a:t>
            </a:r>
          </a:p>
          <a:p>
            <a:pPr algn="just"/>
            <a:r>
              <a:rPr lang="en-US" sz="5600" b="0" i="0" cap="none" spc="0" dirty="0">
                <a:solidFill>
                  <a:srgbClr val="1E1E1E"/>
                </a:solidFill>
                <a:effectLst/>
                <a:latin typeface="Arial" panose="020B0604020202020204" pitchFamily="34" charset="0"/>
                <a:cs typeface="Arial" panose="020B0604020202020204" pitchFamily="34" charset="0"/>
              </a:rPr>
              <a:t>Report the message (see below).</a:t>
            </a:r>
          </a:p>
          <a:p>
            <a:pPr algn="just"/>
            <a:r>
              <a:rPr lang="en-US" sz="5600" b="0" i="0" cap="none" spc="0" dirty="0">
                <a:solidFill>
                  <a:srgbClr val="1E1E1E"/>
                </a:solidFill>
                <a:effectLst/>
                <a:latin typeface="Arial" panose="020B0604020202020204" pitchFamily="34" charset="0"/>
                <a:cs typeface="Arial" panose="020B0604020202020204" pitchFamily="34" charset="0"/>
              </a:rPr>
              <a:t>Delete it.</a:t>
            </a:r>
          </a:p>
          <a:p>
            <a:pPr algn="l"/>
            <a:endParaRPr lang="en-US" sz="5200" b="0" i="0" cap="none" spc="0" dirty="0">
              <a:solidFill>
                <a:srgbClr val="1E1E1E"/>
              </a:solidFill>
              <a:effectLst/>
              <a:latin typeface="Arial" panose="020B0604020202020204" pitchFamily="34" charset="0"/>
              <a:cs typeface="Arial" panose="020B0604020202020204" pitchFamily="34" charset="0"/>
            </a:endParaRPr>
          </a:p>
          <a:p>
            <a:pPr algn="l"/>
            <a:endParaRPr lang="en-US" b="0" i="0" dirty="0">
              <a:solidFill>
                <a:srgbClr val="1E1E1E"/>
              </a:solidFill>
              <a:effectLst/>
              <a:latin typeface="Segoe UI" panose="020B0502040204020203" pitchFamily="34" charset="0"/>
            </a:endParaRPr>
          </a:p>
          <a:p>
            <a:pPr algn="l"/>
            <a:endParaRPr lang="en-AU" dirty="0"/>
          </a:p>
        </p:txBody>
      </p:sp>
    </p:spTree>
    <p:extLst>
      <p:ext uri="{BB962C8B-B14F-4D97-AF65-F5344CB8AC3E}">
        <p14:creationId xmlns:p14="http://schemas.microsoft.com/office/powerpoint/2010/main" val="289970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27C70">
                <a:alpha val="54000"/>
              </a:srgbClr>
            </a:gs>
            <a:gs pos="14000">
              <a:srgbClr val="3B6EA7"/>
            </a:gs>
            <a:gs pos="100000">
              <a:srgbClr val="027C70">
                <a:alpha val="66000"/>
              </a:srgbClr>
            </a:gs>
            <a:gs pos="85000">
              <a:srgbClr val="3B6EA7"/>
            </a:gs>
          </a:gsLst>
          <a:lin ang="0" scaled="1"/>
          <a:tileRect/>
        </a:gradFill>
        <a:effectLst/>
      </p:bgPr>
    </p:bg>
    <p:spTree>
      <p:nvGrpSpPr>
        <p:cNvPr id="1" name=""/>
        <p:cNvGrpSpPr/>
        <p:nvPr/>
      </p:nvGrpSpPr>
      <p:grpSpPr>
        <a:xfrm>
          <a:off x="0" y="0"/>
          <a:ext cx="0" cy="0"/>
          <a:chOff x="0" y="0"/>
          <a:chExt cx="0" cy="0"/>
        </a:xfrm>
      </p:grpSpPr>
      <p:pic>
        <p:nvPicPr>
          <p:cNvPr id="3" name="Picture 2" descr="A picture containing text, electronics, computer&#10;&#10;Description automatically generated">
            <a:extLst>
              <a:ext uri="{FF2B5EF4-FFF2-40B4-BE49-F238E27FC236}">
                <a16:creationId xmlns:a16="http://schemas.microsoft.com/office/drawing/2014/main" id="{DD14C3A4-52F0-1D43-5643-9EFD4808B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7" y="0"/>
            <a:ext cx="8543925" cy="6858000"/>
          </a:xfrm>
          <a:prstGeom prst="rect">
            <a:avLst/>
          </a:prstGeom>
        </p:spPr>
      </p:pic>
    </p:spTree>
    <p:extLst>
      <p:ext uri="{BB962C8B-B14F-4D97-AF65-F5344CB8AC3E}">
        <p14:creationId xmlns:p14="http://schemas.microsoft.com/office/powerpoint/2010/main" val="68180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0E5F-9B80-457D-9A76-00FD52A57DDD}"/>
              </a:ext>
            </a:extLst>
          </p:cNvPr>
          <p:cNvSpPr>
            <a:spLocks noGrp="1"/>
          </p:cNvSpPr>
          <p:nvPr>
            <p:ph type="ctrTitle"/>
          </p:nvPr>
        </p:nvSpPr>
        <p:spPr>
          <a:xfrm>
            <a:off x="1524000" y="466530"/>
            <a:ext cx="9144000" cy="1243957"/>
          </a:xfrm>
        </p:spPr>
        <p:txBody>
          <a:bodyPr/>
          <a:lstStyle/>
          <a:p>
            <a:r>
              <a:rPr lang="en-AU" sz="3600" dirty="0"/>
              <a:t>How to report a phishing scam</a:t>
            </a:r>
          </a:p>
        </p:txBody>
      </p:sp>
      <p:sp>
        <p:nvSpPr>
          <p:cNvPr id="3" name="Subtitle 2">
            <a:extLst>
              <a:ext uri="{FF2B5EF4-FFF2-40B4-BE49-F238E27FC236}">
                <a16:creationId xmlns:a16="http://schemas.microsoft.com/office/drawing/2014/main" id="{296BD821-579C-F495-9B7F-740B8EE59A64}"/>
              </a:ext>
            </a:extLst>
          </p:cNvPr>
          <p:cNvSpPr>
            <a:spLocks noGrp="1"/>
          </p:cNvSpPr>
          <p:nvPr>
            <p:ph type="subTitle" idx="1"/>
          </p:nvPr>
        </p:nvSpPr>
        <p:spPr>
          <a:xfrm>
            <a:off x="1524000" y="2543899"/>
            <a:ext cx="9144000" cy="3138444"/>
          </a:xfrm>
        </p:spPr>
        <p:txBody>
          <a:bodyPr>
            <a:normAutofit/>
          </a:bodyPr>
          <a:lstStyle/>
          <a:p>
            <a:pPr marL="285750" indent="-285750" algn="l">
              <a:buFont typeface="Arial" panose="020B0604020202020204" pitchFamily="34" charset="0"/>
              <a:buChar char="•"/>
            </a:pPr>
            <a:r>
              <a:rPr lang="en-US" sz="1400" b="0" i="0" cap="none" spc="0" dirty="0">
                <a:solidFill>
                  <a:srgbClr val="1E1E1E"/>
                </a:solidFill>
                <a:effectLst/>
                <a:latin typeface="Arial" panose="020B0604020202020204" pitchFamily="34" charset="0"/>
                <a:cs typeface="Arial" panose="020B0604020202020204" pitchFamily="34" charset="0"/>
              </a:rPr>
              <a:t>With the suspicious message selected, choose </a:t>
            </a:r>
            <a:r>
              <a:rPr lang="en-US" sz="1400" b="1" i="0" cap="none" spc="0" dirty="0">
                <a:solidFill>
                  <a:srgbClr val="1E1E1E"/>
                </a:solidFill>
                <a:effectLst/>
                <a:latin typeface="Arial" panose="020B0604020202020204" pitchFamily="34" charset="0"/>
                <a:cs typeface="Arial" panose="020B0604020202020204" pitchFamily="34" charset="0"/>
              </a:rPr>
              <a:t>report message</a:t>
            </a:r>
            <a:r>
              <a:rPr lang="en-US" sz="1400" b="0" i="0" cap="none" spc="0" dirty="0">
                <a:solidFill>
                  <a:srgbClr val="1E1E1E"/>
                </a:solidFill>
                <a:effectLst/>
                <a:latin typeface="Arial" panose="020B0604020202020204" pitchFamily="34" charset="0"/>
                <a:cs typeface="Arial" panose="020B0604020202020204" pitchFamily="34" charset="0"/>
              </a:rPr>
              <a:t> from the ribbon, and then select </a:t>
            </a:r>
            <a:r>
              <a:rPr lang="en-US" sz="1400" b="1" i="0" cap="none" spc="0" dirty="0">
                <a:solidFill>
                  <a:srgbClr val="1E1E1E"/>
                </a:solidFill>
                <a:effectLst/>
                <a:latin typeface="Arial" panose="020B0604020202020204" pitchFamily="34" charset="0"/>
                <a:cs typeface="Arial" panose="020B0604020202020204" pitchFamily="34" charset="0"/>
              </a:rPr>
              <a:t>phishing</a:t>
            </a:r>
            <a:r>
              <a:rPr lang="en-US" sz="1400" b="0" i="0" cap="none" spc="0" dirty="0">
                <a:solidFill>
                  <a:srgbClr val="1E1E1E"/>
                </a:solidFill>
                <a:effectLst/>
                <a:latin typeface="Arial" panose="020B0604020202020204" pitchFamily="34" charset="0"/>
                <a:cs typeface="Arial" panose="020B0604020202020204" pitchFamily="34" charset="0"/>
              </a:rPr>
              <a:t>. This is the fastest way to report it and remove the message from your inbox, and it will help us improve our filters so that you see fewer of these messages in the future. For more information see </a:t>
            </a:r>
            <a:r>
              <a:rPr lang="en-US" sz="1400" b="0" i="0" u="none" strike="noStrike" cap="none" spc="0" dirty="0">
                <a:solidFill>
                  <a:srgbClr val="006CAC"/>
                </a:solidFill>
                <a:effectLst/>
                <a:latin typeface="Arial" panose="020B0604020202020204" pitchFamily="34" charset="0"/>
                <a:cs typeface="Arial" panose="020B0604020202020204" pitchFamily="34" charset="0"/>
                <a:hlinkClick r:id="rId2"/>
              </a:rPr>
              <a:t>use the report message add-in.</a:t>
            </a:r>
            <a:endParaRPr lang="en-US" sz="1400" b="0" i="0" u="none" strike="noStrike" cap="none" spc="0" dirty="0">
              <a:solidFill>
                <a:srgbClr val="006CAC"/>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i="0" cap="none" spc="0" dirty="0">
                <a:solidFill>
                  <a:srgbClr val="1E1E1E"/>
                </a:solidFill>
                <a:effectLst/>
                <a:latin typeface="Arial" panose="020B0604020202020204" pitchFamily="34" charset="0"/>
                <a:cs typeface="Arial" panose="020B0604020202020204" pitchFamily="34" charset="0"/>
              </a:rPr>
              <a:t>On </a:t>
            </a:r>
            <a:r>
              <a:rPr lang="en-US" sz="1400" cap="none" spc="0" dirty="0">
                <a:solidFill>
                  <a:srgbClr val="1E1E1E"/>
                </a:solidFill>
                <a:latin typeface="Arial" panose="020B0604020202020204" pitchFamily="34" charset="0"/>
                <a:cs typeface="Arial" panose="020B0604020202020204" pitchFamily="34" charset="0"/>
              </a:rPr>
              <a:t>o</a:t>
            </a:r>
            <a:r>
              <a:rPr lang="en-US" sz="1400" i="0" cap="none" spc="0" dirty="0">
                <a:solidFill>
                  <a:srgbClr val="1E1E1E"/>
                </a:solidFill>
                <a:effectLst/>
                <a:latin typeface="Arial" panose="020B0604020202020204" pitchFamily="34" charset="0"/>
                <a:cs typeface="Arial" panose="020B0604020202020204" pitchFamily="34" charset="0"/>
              </a:rPr>
              <a:t>utlook.com </a:t>
            </a:r>
            <a:r>
              <a:rPr lang="en-US" sz="1400" b="0" i="0" cap="none" spc="0" dirty="0">
                <a:solidFill>
                  <a:srgbClr val="1E1E1E"/>
                </a:solidFill>
                <a:effectLst/>
                <a:latin typeface="Arial" panose="020B0604020202020204" pitchFamily="34" charset="0"/>
                <a:cs typeface="Arial" panose="020B0604020202020204" pitchFamily="34" charset="0"/>
              </a:rPr>
              <a:t>- select the check box next to the suspicious message in your outlook.com inbox. Select the arrow next to </a:t>
            </a:r>
            <a:r>
              <a:rPr lang="en-US" sz="1400" b="1" i="0" cap="none" spc="0" dirty="0">
                <a:solidFill>
                  <a:srgbClr val="1E1E1E"/>
                </a:solidFill>
                <a:effectLst/>
                <a:latin typeface="Arial" panose="020B0604020202020204" pitchFamily="34" charset="0"/>
                <a:cs typeface="Arial" panose="020B0604020202020204" pitchFamily="34" charset="0"/>
              </a:rPr>
              <a:t>junk</a:t>
            </a:r>
            <a:r>
              <a:rPr lang="en-US" sz="1400" b="0" i="0" cap="none" spc="0" dirty="0">
                <a:solidFill>
                  <a:srgbClr val="1E1E1E"/>
                </a:solidFill>
                <a:effectLst/>
                <a:latin typeface="Arial" panose="020B0604020202020204" pitchFamily="34" charset="0"/>
                <a:cs typeface="Arial" panose="020B0604020202020204" pitchFamily="34" charset="0"/>
              </a:rPr>
              <a:t>, and then select </a:t>
            </a:r>
            <a:r>
              <a:rPr lang="en-US" sz="1400" b="1" i="0" cap="none" spc="0" dirty="0">
                <a:solidFill>
                  <a:srgbClr val="1E1E1E"/>
                </a:solidFill>
                <a:effectLst/>
                <a:latin typeface="Arial" panose="020B0604020202020204" pitchFamily="34" charset="0"/>
                <a:cs typeface="Arial" panose="020B0604020202020204" pitchFamily="34" charset="0"/>
              </a:rPr>
              <a:t>phishing</a:t>
            </a:r>
            <a:r>
              <a:rPr lang="en-US" sz="1400" b="0" i="0" cap="none" spc="0" dirty="0">
                <a:solidFill>
                  <a:srgbClr val="1E1E1E"/>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1400" b="1" i="0" cap="none" spc="0" dirty="0">
                <a:solidFill>
                  <a:srgbClr val="1E1E1E"/>
                </a:solidFill>
                <a:effectLst/>
                <a:latin typeface="Arial" panose="020B0604020202020204" pitchFamily="34" charset="0"/>
                <a:cs typeface="Arial" panose="020B0604020202020204" pitchFamily="34" charset="0"/>
              </a:rPr>
              <a:t>If you’re on a suspicious website:</a:t>
            </a:r>
            <a:endParaRPr lang="en-US" sz="1400" b="0" i="0" cap="none" spc="0" dirty="0">
              <a:solidFill>
                <a:srgbClr val="1E1E1E"/>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cap="none" spc="0" dirty="0">
                <a:solidFill>
                  <a:srgbClr val="1E1E1E"/>
                </a:solidFill>
                <a:effectLst/>
                <a:latin typeface="Arial" panose="020B0604020202020204" pitchFamily="34" charset="0"/>
                <a:cs typeface="Arial" panose="020B0604020202020204" pitchFamily="34" charset="0"/>
              </a:rPr>
              <a:t>While you’re on a suspicious site in Microsoft Edge, select the </a:t>
            </a:r>
            <a:r>
              <a:rPr lang="en-US" sz="1400" b="1" i="0" cap="none" spc="0" dirty="0">
                <a:solidFill>
                  <a:srgbClr val="1E1E1E"/>
                </a:solidFill>
                <a:effectLst/>
                <a:latin typeface="Arial" panose="020B0604020202020204" pitchFamily="34" charset="0"/>
                <a:cs typeface="Arial" panose="020B0604020202020204" pitchFamily="34" charset="0"/>
              </a:rPr>
              <a:t>settings and more (…)</a:t>
            </a:r>
            <a:r>
              <a:rPr lang="en-US" sz="1400" b="0" i="0" cap="none" spc="0" dirty="0">
                <a:solidFill>
                  <a:srgbClr val="1E1E1E"/>
                </a:solidFill>
                <a:effectLst/>
                <a:latin typeface="Arial" panose="020B0604020202020204" pitchFamily="34" charset="0"/>
                <a:cs typeface="Arial" panose="020B0604020202020204" pitchFamily="34" charset="0"/>
              </a:rPr>
              <a:t> icon towards the top right corner of the window, then </a:t>
            </a:r>
            <a:r>
              <a:rPr lang="en-US" sz="1400" b="1" i="0" cap="none" spc="0" dirty="0">
                <a:solidFill>
                  <a:srgbClr val="1E1E1E"/>
                </a:solidFill>
                <a:effectLst/>
                <a:latin typeface="Arial" panose="020B0604020202020204" pitchFamily="34" charset="0"/>
                <a:cs typeface="Arial" panose="020B0604020202020204" pitchFamily="34" charset="0"/>
              </a:rPr>
              <a:t>help and feedback</a:t>
            </a:r>
            <a:r>
              <a:rPr lang="en-US" sz="1400" b="0" i="0" cap="none" spc="0" dirty="0">
                <a:solidFill>
                  <a:srgbClr val="1E1E1E"/>
                </a:solidFill>
                <a:effectLst/>
                <a:latin typeface="Arial" panose="020B0604020202020204" pitchFamily="34" charset="0"/>
                <a:cs typeface="Arial" panose="020B0604020202020204" pitchFamily="34" charset="0"/>
              </a:rPr>
              <a:t> &gt; </a:t>
            </a:r>
            <a:r>
              <a:rPr lang="en-US" sz="1400" b="1" i="0" cap="none" spc="0" dirty="0">
                <a:solidFill>
                  <a:srgbClr val="1E1E1E"/>
                </a:solidFill>
                <a:effectLst/>
                <a:latin typeface="Arial" panose="020B0604020202020204" pitchFamily="34" charset="0"/>
                <a:cs typeface="Arial" panose="020B0604020202020204" pitchFamily="34" charset="0"/>
              </a:rPr>
              <a:t>report unsafe site.</a:t>
            </a:r>
            <a:endParaRPr lang="en-US" sz="1400" b="0" i="0" cap="none" spc="0" dirty="0">
              <a:solidFill>
                <a:srgbClr val="1E1E1E"/>
              </a:solidFill>
              <a:effectLst/>
              <a:latin typeface="Arial" panose="020B0604020202020204" pitchFamily="34" charset="0"/>
              <a:cs typeface="Arial" panose="020B0604020202020204" pitchFamily="34" charset="0"/>
            </a:endParaRPr>
          </a:p>
          <a:p>
            <a:pPr algn="l"/>
            <a:endParaRPr lang="en-US" sz="1600" b="0" i="0" u="none" strike="noStrike" dirty="0">
              <a:solidFill>
                <a:srgbClr val="006CAC"/>
              </a:solidFill>
              <a:effectLst/>
              <a:latin typeface="Segoe UI" panose="020B0502040204020203" pitchFamily="34" charset="0"/>
            </a:endParaRPr>
          </a:p>
          <a:p>
            <a:pPr algn="l"/>
            <a:endParaRPr lang="en-US" sz="1600" b="0" i="0" dirty="0">
              <a:solidFill>
                <a:srgbClr val="1E1E1E"/>
              </a:solidFill>
              <a:effectLst/>
              <a:latin typeface="Segoe UI" panose="020B0502040204020203" pitchFamily="34" charset="0"/>
            </a:endParaRPr>
          </a:p>
          <a:p>
            <a:pPr algn="l"/>
            <a:endParaRPr lang="en-AU" sz="1300" cap="none"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53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E291-2D91-9D60-2365-D38F15EDAD71}"/>
              </a:ext>
            </a:extLst>
          </p:cNvPr>
          <p:cNvSpPr>
            <a:spLocks noGrp="1"/>
          </p:cNvSpPr>
          <p:nvPr>
            <p:ph type="ctrTitle"/>
          </p:nvPr>
        </p:nvSpPr>
        <p:spPr>
          <a:xfrm>
            <a:off x="1635967" y="782278"/>
            <a:ext cx="9144000" cy="1225296"/>
          </a:xfrm>
        </p:spPr>
        <p:txBody>
          <a:bodyPr/>
          <a:lstStyle/>
          <a:p>
            <a:r>
              <a:rPr lang="en-AU" sz="3600" dirty="0"/>
              <a:t>WHAT TO DO IF YOU THINK YOU HAVE BEEN SUCCESSFULLY PHISHED</a:t>
            </a:r>
          </a:p>
        </p:txBody>
      </p:sp>
      <p:sp>
        <p:nvSpPr>
          <p:cNvPr id="3" name="Subtitle 2">
            <a:extLst>
              <a:ext uri="{FF2B5EF4-FFF2-40B4-BE49-F238E27FC236}">
                <a16:creationId xmlns:a16="http://schemas.microsoft.com/office/drawing/2014/main" id="{D9A50D91-7439-5227-C658-50F2CF3E5260}"/>
              </a:ext>
            </a:extLst>
          </p:cNvPr>
          <p:cNvSpPr>
            <a:spLocks noGrp="1"/>
          </p:cNvSpPr>
          <p:nvPr>
            <p:ph type="subTitle" idx="1"/>
          </p:nvPr>
        </p:nvSpPr>
        <p:spPr>
          <a:xfrm>
            <a:off x="1384041" y="2114690"/>
            <a:ext cx="9144000" cy="1435608"/>
          </a:xfrm>
        </p:spPr>
        <p:txBody>
          <a:bodyPr>
            <a:normAutofit fontScale="25000" lnSpcReduction="20000"/>
          </a:bodyPr>
          <a:lstStyle/>
          <a:p>
            <a:pPr algn="l"/>
            <a:r>
              <a:rPr lang="en-US" sz="5600" b="0" i="0" cap="none" spc="0" dirty="0">
                <a:solidFill>
                  <a:srgbClr val="1E1E1E"/>
                </a:solidFill>
                <a:effectLst/>
                <a:latin typeface="Arial" panose="020B0604020202020204" pitchFamily="34" charset="0"/>
                <a:cs typeface="Arial" panose="020B0604020202020204" pitchFamily="34" charset="0"/>
              </a:rPr>
              <a:t>While it's fresh in your mind write down as many details of the attack as you can recall. In particular try to note any information such as usernames, account numbers, or passwords you may have shared.</a:t>
            </a:r>
          </a:p>
          <a:p>
            <a:pPr algn="l"/>
            <a:r>
              <a:rPr lang="en-US" sz="5600" b="0" i="0" cap="none" spc="0" dirty="0">
                <a:solidFill>
                  <a:srgbClr val="1E1E1E"/>
                </a:solidFill>
                <a:effectLst/>
                <a:latin typeface="Arial" panose="020B0604020202020204" pitchFamily="34" charset="0"/>
                <a:cs typeface="Arial" panose="020B0604020202020204" pitchFamily="34" charset="0"/>
              </a:rPr>
              <a:t>Immediately change the passwords on those affected accounts, and anywhere else that you might use the same password. While you're changing passwords you should create unique passwords for each account, and you might want to see </a:t>
            </a:r>
            <a:r>
              <a:rPr lang="en-US" sz="5600" b="0" i="0" u="none" strike="noStrike" cap="none" spc="0" dirty="0">
                <a:solidFill>
                  <a:srgbClr val="006CAC"/>
                </a:solidFill>
                <a:effectLst/>
                <a:latin typeface="Arial" panose="020B0604020202020204" pitchFamily="34" charset="0"/>
                <a:cs typeface="Arial" panose="020B0604020202020204" pitchFamily="34" charset="0"/>
                <a:hlinkClick r:id="rId2"/>
              </a:rPr>
              <a:t>create and use strong passwords.</a:t>
            </a:r>
            <a:endParaRPr lang="en-US" sz="5600" b="0" i="0" cap="none" spc="0" dirty="0">
              <a:solidFill>
                <a:srgbClr val="1E1E1E"/>
              </a:solidFill>
              <a:effectLst/>
              <a:latin typeface="Arial" panose="020B0604020202020204" pitchFamily="34" charset="0"/>
              <a:cs typeface="Arial" panose="020B0604020202020204" pitchFamily="34" charset="0"/>
            </a:endParaRPr>
          </a:p>
          <a:p>
            <a:pPr algn="l"/>
            <a:r>
              <a:rPr lang="en-US" sz="5600" b="0" i="0" cap="none" spc="0" dirty="0">
                <a:solidFill>
                  <a:srgbClr val="1E1E1E"/>
                </a:solidFill>
                <a:effectLst/>
                <a:latin typeface="Arial" panose="020B0604020202020204" pitchFamily="34" charset="0"/>
                <a:cs typeface="Arial" panose="020B0604020202020204" pitchFamily="34" charset="0"/>
              </a:rPr>
              <a:t>Confirm that you have multifactor authentication (also known as two-step verification) turned on for every account you can. See </a:t>
            </a:r>
            <a:r>
              <a:rPr lang="en-US" sz="5600" b="0" i="0" u="none" strike="noStrike" cap="none" spc="0" dirty="0">
                <a:solidFill>
                  <a:srgbClr val="006CAC"/>
                </a:solidFill>
                <a:effectLst/>
                <a:latin typeface="Arial" panose="020B0604020202020204" pitchFamily="34" charset="0"/>
                <a:cs typeface="Arial" panose="020B0604020202020204" pitchFamily="34" charset="0"/>
                <a:hlinkClick r:id="rId3"/>
              </a:rPr>
              <a:t>what is: multifactor authentication</a:t>
            </a:r>
            <a:endParaRPr lang="en-US" sz="5600" b="0" i="0" cap="none" spc="0" dirty="0">
              <a:solidFill>
                <a:srgbClr val="1E1E1E"/>
              </a:solidFill>
              <a:effectLst/>
              <a:latin typeface="Arial" panose="020B0604020202020204" pitchFamily="34" charset="0"/>
              <a:cs typeface="Arial" panose="020B0604020202020204" pitchFamily="34" charset="0"/>
            </a:endParaRPr>
          </a:p>
          <a:p>
            <a:pPr algn="l"/>
            <a:r>
              <a:rPr lang="en-US" sz="5600" b="0" i="0" cap="none" spc="0" dirty="0">
                <a:solidFill>
                  <a:srgbClr val="1E1E1E"/>
                </a:solidFill>
                <a:effectLst/>
                <a:latin typeface="Arial" panose="020B0604020202020204" pitchFamily="34" charset="0"/>
                <a:cs typeface="Arial" panose="020B0604020202020204" pitchFamily="34" charset="0"/>
              </a:rPr>
              <a:t>If this attack affects your work or school </a:t>
            </a:r>
            <a:r>
              <a:rPr lang="en-US" sz="5600" b="0" i="0" u="sng" cap="none" spc="0" dirty="0">
                <a:solidFill>
                  <a:srgbClr val="1E1E1E"/>
                </a:solidFill>
                <a:effectLst/>
                <a:latin typeface="Arial" panose="020B0604020202020204" pitchFamily="34" charset="0"/>
                <a:cs typeface="Arial" panose="020B0604020202020204" pitchFamily="34" charset="0"/>
              </a:rPr>
              <a:t>accounts</a:t>
            </a:r>
            <a:r>
              <a:rPr lang="en-US" sz="5600" b="0" i="0" cap="none" spc="0" dirty="0">
                <a:solidFill>
                  <a:srgbClr val="1E1E1E"/>
                </a:solidFill>
                <a:effectLst/>
                <a:latin typeface="Arial" panose="020B0604020202020204" pitchFamily="34" charset="0"/>
                <a:cs typeface="Arial" panose="020B0604020202020204" pitchFamily="34" charset="0"/>
              </a:rPr>
              <a:t> you should notify the IT support folks at your work or school of the possible attack. If you shared information about your credit cards or bank accounts you may want to contact those companies as well to alert them to possible fraud.</a:t>
            </a:r>
          </a:p>
          <a:p>
            <a:pPr algn="l"/>
            <a:r>
              <a:rPr lang="en-US" sz="5600" b="0" i="0" cap="none" spc="0" dirty="0">
                <a:solidFill>
                  <a:srgbClr val="1E1E1E"/>
                </a:solidFill>
                <a:effectLst/>
                <a:latin typeface="Arial" panose="020B0604020202020204" pitchFamily="34" charset="0"/>
                <a:cs typeface="Arial" panose="020B0604020202020204" pitchFamily="34" charset="0"/>
              </a:rPr>
              <a:t>If you've lost money, or been the victim of identity theft, report it to local law enforcement. The details in step 1 will be very helpful to them.</a:t>
            </a:r>
          </a:p>
          <a:p>
            <a:pPr algn="l"/>
            <a:endParaRPr lang="en-AU" dirty="0"/>
          </a:p>
        </p:txBody>
      </p:sp>
    </p:spTree>
    <p:extLst>
      <p:ext uri="{BB962C8B-B14F-4D97-AF65-F5344CB8AC3E}">
        <p14:creationId xmlns:p14="http://schemas.microsoft.com/office/powerpoint/2010/main" val="2509001325"/>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141"/>
      </a:dk2>
      <a:lt2>
        <a:srgbClr val="E8E2E4"/>
      </a:lt2>
      <a:accent1>
        <a:srgbClr val="80AA9F"/>
      </a:accent1>
      <a:accent2>
        <a:srgbClr val="7AAAB2"/>
      </a:accent2>
      <a:accent3>
        <a:srgbClr val="8CA3C1"/>
      </a:accent3>
      <a:accent4>
        <a:srgbClr val="7F80BA"/>
      </a:accent4>
      <a:accent5>
        <a:srgbClr val="A996C6"/>
      </a:accent5>
      <a:accent6>
        <a:srgbClr val="AF7FBA"/>
      </a:accent6>
      <a:hlink>
        <a:srgbClr val="AE697C"/>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TM10001115[[fn=Parcel]]</Template>
  <TotalTime>54</TotalTime>
  <Words>1011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Segoe UI</vt:lpstr>
      <vt:lpstr>Tw Cen MT</vt:lpstr>
      <vt:lpstr>GradientRiseVTI</vt:lpstr>
      <vt:lpstr>PROTECT YOURSELF FROM PHISHING</vt:lpstr>
      <vt:lpstr>PowerPoint Presentation</vt:lpstr>
      <vt:lpstr>Learn to spot a phishing message</vt:lpstr>
      <vt:lpstr>Learn to spot a phishing message</vt:lpstr>
      <vt:lpstr>PowerPoint Presentation</vt:lpstr>
      <vt:lpstr>If you receive a phishing email</vt:lpstr>
      <vt:lpstr>PowerPoint Presentation</vt:lpstr>
      <vt:lpstr>How to report a phishing scam</vt:lpstr>
      <vt:lpstr>WHAT TO DO IF YOU THINK YOU HAVE BEEN SUCCESSFULLY PHISHED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 YOURSELF FROM PHISHING</dc:title>
  <dc:creator>Vitor Volpini</dc:creator>
  <cp:lastModifiedBy>Vitor Volpini</cp:lastModifiedBy>
  <cp:revision>1</cp:revision>
  <dcterms:created xsi:type="dcterms:W3CDTF">2023-04-12T10:03:50Z</dcterms:created>
  <dcterms:modified xsi:type="dcterms:W3CDTF">2023-04-12T11:38:06Z</dcterms:modified>
</cp:coreProperties>
</file>