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1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e.com/mundo/risco-de-sediar-olimpiadas-e-similar-ao-de-guerras-e-desastres-diz-estudo/" TargetMode="External"/><Relationship Id="rId2" Type="http://schemas.openxmlformats.org/officeDocument/2006/relationships/hyperlink" Target="https://www.idp.edu.br/blog/egen/os-custos-de-sediar-os-jogos-olimpicos-muito-mais-que-um-evento-esportiv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ol.com.br/esporte/olimpiadas/ultimas-noticias/2021/08/07/japao-apostou-alto-e-perdeu-toquio-2020-e-olimpiada-mais-cara-da-historia.htm" TargetMode="External"/><Relationship Id="rId4" Type="http://schemas.openxmlformats.org/officeDocument/2006/relationships/hyperlink" Target="https://www.gazetaesportiva.com/olimpiadas/confira-os-impactos-ambientais-dos-jogos-olimpicos-de-toqu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0D7E1-DBAF-F91F-985F-6D718F65A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580" y="0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FD44D-2FA1-A13B-ABE3-422A96C90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pt-BR" dirty="0"/>
              <a:t>Riscos de sediar a Copa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748B1-7B2A-29D7-CEBA-FEECEB8B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455" y="4088869"/>
            <a:ext cx="2607569" cy="118638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Al Vitor Ramos 22633</a:t>
            </a:r>
          </a:p>
          <a:p>
            <a:r>
              <a:rPr lang="pt-BR" dirty="0"/>
              <a:t>Al Assis 9566</a:t>
            </a:r>
          </a:p>
          <a:p>
            <a:r>
              <a:rPr lang="pt-BR" dirty="0"/>
              <a:t>Al Miguel Ramos 8284</a:t>
            </a:r>
          </a:p>
          <a:p>
            <a:r>
              <a:rPr lang="pt-BR" dirty="0"/>
              <a:t>Al </a:t>
            </a:r>
            <a:r>
              <a:rPr lang="pt-BR" dirty="0" err="1"/>
              <a:t>Cancella</a:t>
            </a:r>
            <a:r>
              <a:rPr lang="pt-BR" dirty="0"/>
              <a:t> 9730</a:t>
            </a:r>
          </a:p>
          <a:p>
            <a:r>
              <a:rPr lang="pt-BR" dirty="0"/>
              <a:t>Al Longo8036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olégio Militar de... - Colégio Militar de Brasília (CMB)">
            <a:extLst>
              <a:ext uri="{FF2B5EF4-FFF2-40B4-BE49-F238E27FC236}">
                <a16:creationId xmlns:a16="http://schemas.microsoft.com/office/drawing/2014/main" id="{8024432D-C06E-0113-AADE-F978095A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121" l="1087" r="98370">
                        <a14:foregroundMark x1="23913" y1="78879" x2="22283" y2="16810"/>
                        <a14:foregroundMark x1="9783" y1="8621" x2="85326" y2="13793"/>
                        <a14:foregroundMark x1="85326" y1="13793" x2="86957" y2="13793"/>
                        <a14:foregroundMark x1="89130" y1="9483" x2="7065" y2="4741"/>
                        <a14:foregroundMark x1="22826" y1="83190" x2="7609" y2="28448"/>
                        <a14:foregroundMark x1="5851" y1="73867" x2="14674" y2="24569"/>
                        <a14:foregroundMark x1="4150" y1="83373" x2="4229" y2="82930"/>
                        <a14:foregroundMark x1="4059" y1="83883" x2="4097" y2="83671"/>
                        <a14:foregroundMark x1="3481" y1="87112" x2="3587" y2="86519"/>
                        <a14:foregroundMark x1="2771" y1="91075" x2="3375" y2="87701"/>
                        <a14:foregroundMark x1="14674" y1="24569" x2="17185" y2="83930"/>
                        <a14:foregroundMark x1="19626" y1="85607" x2="54891" y2="35345"/>
                        <a14:foregroundMark x1="54891" y1="35345" x2="68478" y2="86207"/>
                        <a14:foregroundMark x1="68478" y1="86207" x2="93478" y2="61207"/>
                        <a14:foregroundMark x1="93478" y1="61207" x2="90761" y2="28448"/>
                        <a14:foregroundMark x1="90761" y1="28448" x2="88043" y2="67241"/>
                        <a14:foregroundMark x1="88043" y1="67241" x2="56522" y2="63362"/>
                        <a14:foregroundMark x1="56522" y1="63362" x2="24457" y2="78017"/>
                        <a14:foregroundMark x1="24457" y1="78017" x2="65761" y2="70259"/>
                        <a14:foregroundMark x1="65761" y1="70259" x2="51087" y2="32328"/>
                        <a14:foregroundMark x1="51087" y1="32328" x2="48913" y2="35776"/>
                        <a14:foregroundMark x1="44022" y1="49138" x2="42391" y2="22845"/>
                        <a14:foregroundMark x1="55978" y1="31034" x2="67391" y2="15086"/>
                        <a14:foregroundMark x1="77717" y1="14224" x2="79348" y2="8621"/>
                        <a14:foregroundMark x1="81522" y1="23276" x2="88043" y2="5172"/>
                        <a14:foregroundMark x1="90761" y1="5603" x2="98370" y2="33190"/>
                        <a14:foregroundMark x1="98370" y1="26293" x2="92391" y2="7759"/>
                        <a14:foregroundMark x1="45109" y1="92672" x2="36413" y2="57759"/>
                        <a14:foregroundMark x1="60870" y1="93966" x2="41077" y2="92781"/>
                        <a14:foregroundMark x1="58696" y1="85345" x2="74457" y2="65517"/>
                        <a14:foregroundMark x1="71196" y1="63362" x2="52717" y2="89224"/>
                        <a14:foregroundMark x1="76630" y1="52586" x2="78804" y2="46121"/>
                        <a14:foregroundMark x1="77174" y1="61207" x2="77174" y2="65517"/>
                        <a14:foregroundMark x1="5435" y1="63793" x2="4891" y2="6034"/>
                        <a14:foregroundMark x1="1087" y1="4741" x2="95652" y2="2586"/>
                        <a14:foregroundMark x1="95652" y1="2586" x2="96196" y2="2586"/>
                        <a14:foregroundMark x1="77717" y1="6034" x2="60870" y2="431"/>
                        <a14:foregroundMark x1="55435" y1="6034" x2="31522" y2="1724"/>
                        <a14:foregroundMark x1="13587" y1="18966" x2="39674" y2="26724"/>
                        <a14:foregroundMark x1="39674" y1="26724" x2="68478" y2="21121"/>
                        <a14:foregroundMark x1="68478" y1="21121" x2="75000" y2="21552"/>
                        <a14:foregroundMark x1="76087" y1="27155" x2="27717" y2="23276"/>
                        <a14:foregroundMark x1="27717" y1="23276" x2="27717" y2="23276"/>
                        <a14:foregroundMark x1="36957" y1="19828" x2="40761" y2="28017"/>
                        <a14:foregroundMark x1="51087" y1="17241" x2="50000" y2="32328"/>
                        <a14:foregroundMark x1="40739" y1="93095" x2="50543" y2="96983"/>
                        <a14:foregroundMark x1="50543" y1="96983" x2="79348" y2="82759"/>
                        <a14:foregroundMark x1="79348" y1="82759" x2="98913" y2="44828"/>
                        <a14:foregroundMark x1="83696" y1="78879" x2="95652" y2="58190"/>
                        <a14:foregroundMark x1="95652" y1="58190" x2="95652" y2="57328"/>
                        <a14:foregroundMark x1="94022" y1="65517" x2="79891" y2="84914"/>
                        <a14:foregroundMark x1="79891" y1="84914" x2="49457" y2="96121"/>
                        <a14:foregroundMark x1="49457" y1="96121" x2="37734" y2="95889"/>
                        <a14:backgroundMark x1="3261" y1="86638" x2="1087" y2="82759"/>
                        <a14:backgroundMark x1="2717" y1="90086" x2="2717" y2="83190"/>
                        <a14:backgroundMark x1="4348" y1="89655" x2="543" y2="73276"/>
                        <a14:backgroundMark x1="2174" y1="83190" x2="4348" y2="82759"/>
                        <a14:backgroundMark x1="4891" y1="82328" x2="6522" y2="81034"/>
                        <a14:backgroundMark x1="2174" y1="78879" x2="2174" y2="78448"/>
                        <a14:backgroundMark x1="2174" y1="78448" x2="6522" y2="78448"/>
                        <a14:backgroundMark x1="13587" y1="92241" x2="34239" y2="99138"/>
                        <a14:backgroundMark x1="26087" y1="95259" x2="9783" y2="84052"/>
                        <a14:backgroundMark x1="4348" y1="91810" x2="0" y2="96983"/>
                        <a14:backgroundMark x1="3804" y1="92241" x2="5978" y2="81466"/>
                        <a14:backgroundMark x1="1087" y1="94397" x2="3261" y2="85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1" y="59491"/>
            <a:ext cx="1248344" cy="15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2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813B2-1448-1C7A-5E34-E08F59F0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BC571-CF10-675E-E042-1C61F2C2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RIVEIRA, Carolina.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Risco de sediar Olimpíadas é similar ao de guerras e desastres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Disponível </a:t>
            </a:r>
            <a:r>
              <a:rPr lang="pt-BR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em:</a:t>
            </a:r>
            <a:r>
              <a:rPr lang="pt-BR" sz="1600" u="sng" dirty="0" err="1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pt-BR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://www.idp.edu.br/blog/egen/os-custos-de-sediar-os-jogos-olimpicos-muito-mais-que-um-evento-esportivo/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acessado em: 16/05/2022.</a:t>
            </a:r>
          </a:p>
          <a:p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KHODR, Omar Barroso.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custos de sediar os jogos olímpicos: muito mais que um evento esportivo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Disponível em: </a:t>
            </a:r>
            <a:r>
              <a:rPr lang="pt-BR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https://exame.com/mundo/risco-de-sediar-olimpiadas-e-similar-ao-de-guerras-e-desastres-diz-estudo/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acessado em: 16/05/2022</a:t>
            </a:r>
          </a:p>
          <a:p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FURTADO, Iuri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https://www.gazetaesportiva.com/olimpiadas/confira-os-impactos-ambientais-dos-jogos-olimpicos-de-toquio/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acessado em: 16/05/2022</a:t>
            </a:r>
            <a:endParaRPr lang="pt-BR" sz="1600" b="0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SAYURI, Juliana </a:t>
            </a:r>
            <a:r>
              <a:rPr lang="pt-BR" sz="1600" b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https://www.uol.com.br/esporte/olimpiadas/ultimas-noticias/2021/08/07/japao-apostou-alto-e-perdeu-toquio-2020-e-olimpiada-mais-cara-da-historia.htm"/>
              </a:rPr>
              <a:t>https://www.uol.com.br/esporte/olimpiadas/ultimas-noticias/2021/08/07/japao-apostou-alto-e-perdeu-toquio-2020-e-olimpiada-mais-cara-da-historia.htm</a:t>
            </a:r>
            <a:r>
              <a:rPr lang="pt-BR" sz="1600" b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acessado em: 16/05/2022</a:t>
            </a:r>
            <a:endParaRPr lang="pt-B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0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C3B4D-52F8-DFA5-710E-DE659A05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4256"/>
            <a:ext cx="10058400" cy="13716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511DE-1CAA-0834-3A1A-8E03D4E1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8320"/>
            <a:ext cx="10058400" cy="3849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Experiências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Rio 2016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Tóquio 2020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Principais riscos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Financeiro	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Ambiental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Promessas para o Futuro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1452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6B68-A7B2-C3EC-5690-0C87FF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22621-6C1B-D272-1652-CAD6464A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principais riscos que se deve levar em conta quando de dispõe a sediar a as olimpíadas são, principalmente, a questão financeira e a questão ambiental.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Over budget, que significa utilizar-se de uma verba além do o esperado e separado pelos governantes e gasto exacerbado do dinheiro público com uma infraestrutura que, na pratica, não beneficia a sociedade local e só irá servir de fato para aquele evento especifico. Além disso, cabe ressaltar que deve-se pensar ,também, no ambiente pois, as obras que são necessárias para o funcionamento do evento emitem uma grande quantidade de CO2, que pode acabar prejudicando o povo do país.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AC2903-7832-CB76-A827-2D52B3C96221}"/>
              </a:ext>
            </a:extLst>
          </p:cNvPr>
          <p:cNvSpPr txBox="1"/>
          <p:nvPr/>
        </p:nvSpPr>
        <p:spPr>
          <a:xfrm>
            <a:off x="5619190" y="1886181"/>
            <a:ext cx="6056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As olimpíadas de 2016 foram sediadas no Brasil, na cidade de Rio de Janeiro. Além do pódio alcançado ter sido longe do prometido, o evento teve consequências negativas ao país, como um prejuízo de 150 milhões de reais.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olimpíadas que aconteceu no Rio de Janeiro em 2016, por exemplo, passou 352% a mais do imaginado para a ocasião a de Londres em 2012 72%, Montreal em 1976, por sua vez, ultrapassou a marca dos 700%, esses valores são em termos reais, ou seja, sem o ajuste da inflação, que se for levada em conta, os gastos a mais seriam muito maiores.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BFEA3B-E9C3-90CB-D958-293C203B2C40}"/>
              </a:ext>
            </a:extLst>
          </p:cNvPr>
          <p:cNvSpPr txBox="1"/>
          <p:nvPr/>
        </p:nvSpPr>
        <p:spPr>
          <a:xfrm>
            <a:off x="579344" y="506128"/>
            <a:ext cx="370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 Experiências: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7857B6-4BE9-74FC-2A3D-E33A8048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1" y="2231194"/>
            <a:ext cx="510259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F406418-A7BB-61BB-70B3-1B63C44C5794}"/>
              </a:ext>
            </a:extLst>
          </p:cNvPr>
          <p:cNvSpPr txBox="1"/>
          <p:nvPr/>
        </p:nvSpPr>
        <p:spPr>
          <a:xfrm>
            <a:off x="7507403" y="1186167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2.1Rio2016</a:t>
            </a:r>
          </a:p>
        </p:txBody>
      </p:sp>
    </p:spTree>
    <p:extLst>
      <p:ext uri="{BB962C8B-B14F-4D97-AF65-F5344CB8AC3E}">
        <p14:creationId xmlns:p14="http://schemas.microsoft.com/office/powerpoint/2010/main" val="41384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kyo 2021: Confira os melhores momentos da abertura das Olimpíadas 2021 -  Jetss">
            <a:extLst>
              <a:ext uri="{FF2B5EF4-FFF2-40B4-BE49-F238E27FC236}">
                <a16:creationId xmlns:a16="http://schemas.microsoft.com/office/drawing/2014/main" id="{2AB968C7-9DA7-0004-E7B9-6073A2A1B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4"/>
          <a:stretch/>
        </p:blipFill>
        <p:spPr bwMode="auto">
          <a:xfrm>
            <a:off x="579344" y="1951842"/>
            <a:ext cx="4963891" cy="295431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B487C4-DF6A-DDC4-8DCF-0D73DF75E8EC}"/>
              </a:ext>
            </a:extLst>
          </p:cNvPr>
          <p:cNvSpPr txBox="1"/>
          <p:nvPr/>
        </p:nvSpPr>
        <p:spPr>
          <a:xfrm>
            <a:off x="5791200" y="1951842"/>
            <a:ext cx="5821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Após as olimpíadas sediada no Brasil, o próximo lugar foi Tóquio, no Japão. Assim como no nosso país o Japão também teve que arcar com as consequências de sediar as Olimpíadas, que além de ter acumulado quase 3 bilhões de dólares em prejuízos, teve uma alta emissão de CO2, que chega a 1,5 milhão de toneladas gerada para a construção e reparo dos locais de competição e 2,73 milhões de toneladas ao todo 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BFEA3B-E9C3-90CB-D958-293C203B2C40}"/>
              </a:ext>
            </a:extLst>
          </p:cNvPr>
          <p:cNvSpPr txBox="1"/>
          <p:nvPr/>
        </p:nvSpPr>
        <p:spPr>
          <a:xfrm>
            <a:off x="579344" y="506128"/>
            <a:ext cx="370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 Experiências: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9BDAB4-00CF-2C06-08CA-47670F1F68EE}"/>
              </a:ext>
            </a:extLst>
          </p:cNvPr>
          <p:cNvSpPr txBox="1"/>
          <p:nvPr/>
        </p:nvSpPr>
        <p:spPr>
          <a:xfrm>
            <a:off x="7465051" y="1192305"/>
            <a:ext cx="277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2.2 Tóquio 2020</a:t>
            </a:r>
          </a:p>
        </p:txBody>
      </p:sp>
    </p:spTree>
    <p:extLst>
      <p:ext uri="{BB962C8B-B14F-4D97-AF65-F5344CB8AC3E}">
        <p14:creationId xmlns:p14="http://schemas.microsoft.com/office/powerpoint/2010/main" val="357965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D554A-44DB-02B3-81CB-39A8C684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436407"/>
            <a:ext cx="7315200" cy="630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Principais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91F540-FE40-6655-BD3A-52A80406FCE4}"/>
              </a:ext>
            </a:extLst>
          </p:cNvPr>
          <p:cNvSpPr txBox="1"/>
          <p:nvPr/>
        </p:nvSpPr>
        <p:spPr>
          <a:xfrm>
            <a:off x="636494" y="2278048"/>
            <a:ext cx="5459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O Rio de Janeiro, por exemplo, teve o custo sozinho de aproximadamente US$ 13 bilhões de dólares, e precisou de uma ajuda de US$ 900 milhões do governo federal. A maior parte desse investimento foi destinada para a construção de novas instalações para os atletas e estádios todas conectadas por rodovias e/ou linhas ferroviárias onde hoje em dia, a grande maioria, está quebrada, abandonada e/ou mal utilizada além da construção de infraestruturas superfaturadas e sem utilidade aparente para a população após o fim do torneio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F677CE-DABC-2560-8EFD-A5011E562F4C}"/>
              </a:ext>
            </a:extLst>
          </p:cNvPr>
          <p:cNvSpPr txBox="1"/>
          <p:nvPr/>
        </p:nvSpPr>
        <p:spPr>
          <a:xfrm>
            <a:off x="2075330" y="1479155"/>
            <a:ext cx="258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3.1 Financeiro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2465783-DBBC-EF1D-6395-268752AC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263"/>
            <a:ext cx="5562600" cy="34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D554A-44DB-02B3-81CB-39A8C684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436407"/>
            <a:ext cx="7315200" cy="630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Principais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91F540-FE40-6655-BD3A-52A80406FCE4}"/>
              </a:ext>
            </a:extLst>
          </p:cNvPr>
          <p:cNvSpPr txBox="1"/>
          <p:nvPr/>
        </p:nvSpPr>
        <p:spPr>
          <a:xfrm>
            <a:off x="636492" y="2162495"/>
            <a:ext cx="51261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sediar as Olimpíadas no Japão, foi prometido pelos organizadores que 100% da energia utilizada durante os jogos seria reutilizável, porem apenas 30% vieram de fontes verdes. Além disso, outra promessa foi a de que todos os objetos adquiridos para os jogos seriam reutilizados ou reciclados, como é o caso das camas na vila olímpica, que foram feitas de papelão.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F677CE-DABC-2560-8EFD-A5011E562F4C}"/>
              </a:ext>
            </a:extLst>
          </p:cNvPr>
          <p:cNvSpPr txBox="1"/>
          <p:nvPr/>
        </p:nvSpPr>
        <p:spPr>
          <a:xfrm>
            <a:off x="1810027" y="1577076"/>
            <a:ext cx="277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3.2 Ambiental</a:t>
            </a:r>
          </a:p>
        </p:txBody>
      </p:sp>
      <p:pic>
        <p:nvPicPr>
          <p:cNvPr id="4100" name="Picture 4" descr="Tóquio 2020: Móveis de papelão vão mobiliar Vila Olímpica - Habitus Brasil">
            <a:extLst>
              <a:ext uri="{FF2B5EF4-FFF2-40B4-BE49-F238E27FC236}">
                <a16:creationId xmlns:a16="http://schemas.microsoft.com/office/drawing/2014/main" id="{E94DBEE0-A4A4-8B89-90C9-75B6CC6D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10" y="2161851"/>
            <a:ext cx="5705475" cy="31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1BB7-00AD-7A54-7B24-18E5498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4. Promessas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20AE1-9702-CE0C-C396-ED32432B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Depois da grande emissão de carbono pelas olimpíadas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Toquio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2021, Paris estabeleceu uma meta ambiciosa para 2024, que é a emissão de 1,5 milhão de tonelada para o evento. Isso será alcançado devido por meio de uma estratégia econômica e compacta na qual 95% dos locais destinados ao evento serão locais já existentes ou temporários, assim, diminuindo o custo e a emissão de carbono na atmosfera.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22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2127-21BB-C5D5-616C-B11A3779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Conclusão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B4FCC6A-30B8-3915-AD7E-CA9F0AEF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201419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	Portanto, 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endo em vista isso, a pergunta, “vale a pena sediar os jogos olímpicos”, vem à tona. Falando de um ponto de vista econômico, definitivamente não vale, pois mesmo para um país desenvolvido os gastos são muito altos, sem levar em consideração a imprevisibilidade do orçamento gasto cujo as consequências só serão percebidas décadas depois. Além disso, pode-se pontuar que, sabendo dos impactos ambientais causados por outros eventos urge a necessidade de uma solução para contornar o problema, para que, assim, não cause mais problemas ao país.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00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A9E42"/>
      </a:accent1>
      <a:accent2>
        <a:srgbClr val="95AB32"/>
      </a:accent2>
      <a:accent3>
        <a:srgbClr val="6DB23F"/>
      </a:accent3>
      <a:accent4>
        <a:srgbClr val="35B738"/>
      </a:accent4>
      <a:accent5>
        <a:srgbClr val="41B674"/>
      </a:accent5>
      <a:accent6>
        <a:srgbClr val="34B2A0"/>
      </a:accent6>
      <a:hlink>
        <a:srgbClr val="4C67C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133</TotalTime>
  <Words>867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Garamond</vt:lpstr>
      <vt:lpstr>SavonVTI</vt:lpstr>
      <vt:lpstr>Riscos de sediar a Copa</vt:lpstr>
      <vt:lpstr>Índice</vt:lpstr>
      <vt:lpstr>1. Introdução</vt:lpstr>
      <vt:lpstr>Apresentação do PowerPoint</vt:lpstr>
      <vt:lpstr>Apresentação do PowerPoint</vt:lpstr>
      <vt:lpstr>3. Principais Riscos</vt:lpstr>
      <vt:lpstr>3. Principais Riscos</vt:lpstr>
      <vt:lpstr>4. Promessas para o Futuro</vt:lpstr>
      <vt:lpstr>5. Conclusão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Riscos de sediar a Copa</dc:title>
  <dc:creator>Vitor Ramos  Regina</dc:creator>
  <cp:lastModifiedBy>Vitor Ramos  Regina</cp:lastModifiedBy>
  <cp:revision>2</cp:revision>
  <dcterms:created xsi:type="dcterms:W3CDTF">2022-05-17T21:02:55Z</dcterms:created>
  <dcterms:modified xsi:type="dcterms:W3CDTF">2022-05-18T00:00:26Z</dcterms:modified>
</cp:coreProperties>
</file>