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D1E8EF-0D59-441F-9E65-AB3C587B86B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B47A05-2571-4898-B423-606D5F508F2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67803B-1A96-4EF5-BC61-364C8C93EC4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8434DB-5725-4892-9925-AA3179A7C56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F2B9EE-DD1D-491A-9735-DABE12A91F45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4E8366-D9A6-4FE7-B0B7-2C779BCFAA3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C85C9C-3079-470B-9CAE-DD2035D0DF3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F6DDFA-F04E-40E4-82F0-4BA838A1810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0FE3DB-2533-41EF-A6E5-5B078D26204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92DECE-C8E6-4046-95ED-AFE0FB03FCF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9D9028-AC12-4A0E-9C88-FBDC66013EE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1A4066-8916-4293-873A-5E0D6862EC9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EE1B5C-280C-4A53-8D6F-B545625D719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028880" y="4150800"/>
            <a:ext cx="10202400" cy="2672280"/>
            <a:chOff x="1028880" y="4150800"/>
            <a:chExt cx="10202400" cy="2672280"/>
          </a:xfrm>
        </p:grpSpPr>
        <p:sp>
          <p:nvSpPr>
            <p:cNvPr id="42" name="TextBox 3"/>
            <p:cNvSpPr/>
            <p:nvPr/>
          </p:nvSpPr>
          <p:spPr>
            <a:xfrm>
              <a:off x="1028880" y="4150800"/>
              <a:ext cx="10202400" cy="182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2000" b="0" strike="noStrike" spc="-1">
                  <a:solidFill>
                    <a:srgbClr val="035040"/>
                  </a:solidFill>
                  <a:latin typeface="Fira Sans Bold"/>
                </a:rPr>
                <a:t>EducaDev</a:t>
              </a:r>
              <a:endParaRPr lang="pt-BR" sz="12000" b="0" strike="noStrike" spc="-1">
                <a:latin typeface="Arial"/>
              </a:endParaRPr>
            </a:p>
          </p:txBody>
        </p:sp>
        <p:sp>
          <p:nvSpPr>
            <p:cNvPr id="43" name="TextBox 4"/>
            <p:cNvSpPr/>
            <p:nvPr/>
          </p:nvSpPr>
          <p:spPr>
            <a:xfrm>
              <a:off x="1028880" y="6219720"/>
              <a:ext cx="10202400" cy="60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" name="Group 5"/>
          <p:cNvGrpSpPr/>
          <p:nvPr/>
        </p:nvGrpSpPr>
        <p:grpSpPr>
          <a:xfrm>
            <a:off x="14329080" y="2317320"/>
            <a:ext cx="7320600" cy="6339600"/>
            <a:chOff x="14329080" y="2317320"/>
            <a:chExt cx="7320600" cy="6339600"/>
          </a:xfrm>
        </p:grpSpPr>
        <p:sp>
          <p:nvSpPr>
            <p:cNvPr id="45" name="Freeform 6"/>
            <p:cNvSpPr/>
            <p:nvPr/>
          </p:nvSpPr>
          <p:spPr>
            <a:xfrm>
              <a:off x="14329080" y="2317320"/>
              <a:ext cx="7320600" cy="6339600"/>
            </a:xfrm>
            <a:custGeom>
              <a:avLst/>
              <a:gdLst>
                <a:gd name="textAreaLeft" fmla="*/ 0 w 7320600"/>
                <a:gd name="textAreaRight" fmla="*/ 7320960 w 7320600"/>
                <a:gd name="textAreaTop" fmla="*/ 0 h 6339600"/>
                <a:gd name="textAreaBottom" fmla="*/ 6339960 h 633960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" name="Group 7"/>
          <p:cNvGrpSpPr/>
          <p:nvPr/>
        </p:nvGrpSpPr>
        <p:grpSpPr>
          <a:xfrm>
            <a:off x="12123000" y="7035120"/>
            <a:ext cx="4969800" cy="4303800"/>
            <a:chOff x="12123000" y="7035120"/>
            <a:chExt cx="4969800" cy="4303800"/>
          </a:xfrm>
        </p:grpSpPr>
        <p:sp>
          <p:nvSpPr>
            <p:cNvPr id="47" name="Freeform 8"/>
            <p:cNvSpPr/>
            <p:nvPr/>
          </p:nvSpPr>
          <p:spPr>
            <a:xfrm>
              <a:off x="12123000" y="7035120"/>
              <a:ext cx="4969800" cy="4303800"/>
            </a:xfrm>
            <a:custGeom>
              <a:avLst/>
              <a:gdLst>
                <a:gd name="textAreaLeft" fmla="*/ 0 w 4969800"/>
                <a:gd name="textAreaRight" fmla="*/ 4970160 w 4969800"/>
                <a:gd name="textAreaTop" fmla="*/ 0 h 4303800"/>
                <a:gd name="textAreaBottom" fmla="*/ 4304160 h 430380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" name="Group 9"/>
          <p:cNvGrpSpPr/>
          <p:nvPr/>
        </p:nvGrpSpPr>
        <p:grpSpPr>
          <a:xfrm>
            <a:off x="12336480" y="5954760"/>
            <a:ext cx="2271240" cy="1967040"/>
            <a:chOff x="12336480" y="5954760"/>
            <a:chExt cx="2271240" cy="1967040"/>
          </a:xfrm>
        </p:grpSpPr>
        <p:sp>
          <p:nvSpPr>
            <p:cNvPr id="49" name="Freeform 10"/>
            <p:cNvSpPr/>
            <p:nvPr/>
          </p:nvSpPr>
          <p:spPr>
            <a:xfrm>
              <a:off x="12336480" y="5954760"/>
              <a:ext cx="2271240" cy="1967040"/>
            </a:xfrm>
            <a:custGeom>
              <a:avLst/>
              <a:gdLst>
                <a:gd name="textAreaLeft" fmla="*/ 0 w 2271240"/>
                <a:gd name="textAreaRight" fmla="*/ 2271600 w 2271240"/>
                <a:gd name="textAreaTop" fmla="*/ 0 h 1967040"/>
                <a:gd name="textAreaBottom" fmla="*/ 1967400 h 196704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" name="Group 11"/>
          <p:cNvGrpSpPr/>
          <p:nvPr/>
        </p:nvGrpSpPr>
        <p:grpSpPr>
          <a:xfrm>
            <a:off x="13737600" y="373680"/>
            <a:ext cx="3799080" cy="3290040"/>
            <a:chOff x="13737600" y="373680"/>
            <a:chExt cx="3799080" cy="3290040"/>
          </a:xfrm>
        </p:grpSpPr>
        <p:sp>
          <p:nvSpPr>
            <p:cNvPr id="51" name="Freeform 12"/>
            <p:cNvSpPr/>
            <p:nvPr/>
          </p:nvSpPr>
          <p:spPr>
            <a:xfrm>
              <a:off x="13737600" y="373680"/>
              <a:ext cx="3799080" cy="3290040"/>
            </a:xfrm>
            <a:custGeom>
              <a:avLst/>
              <a:gdLst>
                <a:gd name="textAreaLeft" fmla="*/ 0 w 3799080"/>
                <a:gd name="textAreaRight" fmla="*/ 3799440 w 3799080"/>
                <a:gd name="textAreaTop" fmla="*/ 0 h 3290040"/>
                <a:gd name="textAreaBottom" fmla="*/ 3290400 h 329004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TextBox 13"/>
          <p:cNvSpPr/>
          <p:nvPr/>
        </p:nvSpPr>
        <p:spPr>
          <a:xfrm>
            <a:off x="1924200" y="877680"/>
            <a:ext cx="621288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390"/>
              </a:lnSpc>
            </a:pPr>
            <a:r>
              <a:rPr lang="en-US" sz="2420" b="0" strike="noStrike" spc="-1">
                <a:solidFill>
                  <a:srgbClr val="000000"/>
                </a:solidFill>
                <a:latin typeface="Arial"/>
              </a:rPr>
              <a:t>Centro Universitário Senac Santo Amaro</a:t>
            </a:r>
            <a:endParaRPr lang="pt-BR" sz="2420" b="0" strike="noStrike" spc="-1">
              <a:latin typeface="Arial"/>
            </a:endParaRPr>
          </a:p>
          <a:p>
            <a:pPr>
              <a:lnSpc>
                <a:spcPts val="3390"/>
              </a:lnSpc>
            </a:pPr>
            <a:r>
              <a:rPr lang="en-US" sz="2420" b="0" strike="noStrike" spc="-1">
                <a:solidFill>
                  <a:srgbClr val="000000"/>
                </a:solidFill>
                <a:latin typeface="Arial"/>
              </a:rPr>
              <a:t>Programação Web - Turma B</a:t>
            </a:r>
            <a:endParaRPr lang="pt-BR" sz="2420" b="0" strike="noStrike" spc="-1">
              <a:latin typeface="Arial"/>
            </a:endParaRPr>
          </a:p>
        </p:txBody>
      </p:sp>
      <p:sp>
        <p:nvSpPr>
          <p:cNvPr id="53" name="Freeform 14"/>
          <p:cNvSpPr/>
          <p:nvPr/>
        </p:nvSpPr>
        <p:spPr>
          <a:xfrm>
            <a:off x="1028880" y="1100520"/>
            <a:ext cx="626040" cy="540360"/>
          </a:xfrm>
          <a:custGeom>
            <a:avLst/>
            <a:gdLst>
              <a:gd name="textAreaLeft" fmla="*/ 0 w 626040"/>
              <a:gd name="textAreaRight" fmla="*/ 626400 w 626040"/>
              <a:gd name="textAreaTop" fmla="*/ 0 h 540360"/>
              <a:gd name="textAreaBottom" fmla="*/ 540720 h 540360"/>
            </a:gdLst>
            <a:ahLst/>
            <a:cxnLst/>
            <a:rect l="textAreaLeft" t="textAreaTop" r="textAreaRight" b="textAreaBottom"/>
            <a:pathLst>
              <a:path w="626283" h="540880">
                <a:moveTo>
                  <a:pt x="0" y="0"/>
                </a:moveTo>
                <a:lnTo>
                  <a:pt x="626283" y="0"/>
                </a:lnTo>
                <a:lnTo>
                  <a:pt x="626283" y="540881"/>
                </a:lnTo>
                <a:lnTo>
                  <a:pt x="0" y="5408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" name="Group 15"/>
          <p:cNvGrpSpPr/>
          <p:nvPr/>
        </p:nvGrpSpPr>
        <p:grpSpPr>
          <a:xfrm>
            <a:off x="1028880" y="8245080"/>
            <a:ext cx="6781320" cy="949320"/>
            <a:chOff x="1028880" y="8245080"/>
            <a:chExt cx="6781320" cy="949320"/>
          </a:xfrm>
        </p:grpSpPr>
        <p:sp>
          <p:nvSpPr>
            <p:cNvPr id="55" name="TextBox 16"/>
            <p:cNvSpPr/>
            <p:nvPr/>
          </p:nvSpPr>
          <p:spPr>
            <a:xfrm>
              <a:off x="2155680" y="8245080"/>
              <a:ext cx="5654520" cy="94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3739"/>
                </a:lnSpc>
              </a:pPr>
              <a:r>
                <a:rPr lang="en-US" sz="2670" b="0" strike="noStrike" spc="-1">
                  <a:solidFill>
                    <a:srgbClr val="000000"/>
                  </a:solidFill>
                  <a:latin typeface="Arial"/>
                </a:rPr>
                <a:t>Janaina Costa da Silva</a:t>
              </a:r>
              <a:endParaRPr lang="pt-BR" sz="2670" b="0" strike="noStrike" spc="-1">
                <a:latin typeface="Arial"/>
              </a:endParaRPr>
            </a:p>
            <a:p>
              <a:pPr>
                <a:lnSpc>
                  <a:spcPts val="3739"/>
                </a:lnSpc>
              </a:pPr>
              <a:r>
                <a:rPr lang="en-US" sz="2670" b="0" strike="noStrike" spc="-1">
                  <a:solidFill>
                    <a:srgbClr val="000000"/>
                  </a:solidFill>
                  <a:latin typeface="Arial"/>
                </a:rPr>
                <a:t>Vitor Elias Pereira Botelho de Faria</a:t>
              </a:r>
              <a:endParaRPr lang="pt-BR" sz="2670" b="0" strike="noStrike" spc="-1">
                <a:latin typeface="Arial"/>
              </a:endParaRPr>
            </a:p>
          </p:txBody>
        </p:sp>
        <p:sp>
          <p:nvSpPr>
            <p:cNvPr id="56" name="Freeform 17"/>
            <p:cNvSpPr/>
            <p:nvPr/>
          </p:nvSpPr>
          <p:spPr>
            <a:xfrm>
              <a:off x="1028880" y="8416080"/>
              <a:ext cx="788040" cy="680400"/>
            </a:xfrm>
            <a:custGeom>
              <a:avLst/>
              <a:gdLst>
                <a:gd name="textAreaLeft" fmla="*/ 0 w 788040"/>
                <a:gd name="textAreaRight" fmla="*/ 788400 w 788040"/>
                <a:gd name="textAreaTop" fmla="*/ 0 h 680400"/>
                <a:gd name="textAreaBottom" fmla="*/ 680760 h 680400"/>
              </a:gdLst>
              <a:ahLst/>
              <a:cxnLst/>
              <a:rect l="textAreaLeft" t="textAreaTop" r="textAreaRight" b="textAreaBottom"/>
              <a:pathLst>
                <a:path w="1051082" h="907752">
                  <a:moveTo>
                    <a:pt x="0" y="0"/>
                  </a:moveTo>
                  <a:lnTo>
                    <a:pt x="1051082" y="0"/>
                  </a:lnTo>
                  <a:lnTo>
                    <a:pt x="1051082" y="907752"/>
                  </a:lnTo>
                  <a:lnTo>
                    <a:pt x="0" y="90775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29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31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2" name="Freeform 6"/>
          <p:cNvSpPr/>
          <p:nvPr/>
        </p:nvSpPr>
        <p:spPr>
          <a:xfrm>
            <a:off x="5854680" y="3407400"/>
            <a:ext cx="11431080" cy="5850720"/>
          </a:xfrm>
          <a:custGeom>
            <a:avLst/>
            <a:gdLst>
              <a:gd name="textAreaLeft" fmla="*/ 0 w 11431080"/>
              <a:gd name="textAreaRight" fmla="*/ 11431440 w 11431080"/>
              <a:gd name="textAreaTop" fmla="*/ 0 h 5850720"/>
              <a:gd name="textAreaBottom" fmla="*/ 5851080 h 5850720"/>
            </a:gdLst>
            <a:ahLst/>
            <a:cxnLst/>
            <a:rect l="textAreaLeft" t="textAreaTop" r="textAreaRight" b="textAreaBottom"/>
            <a:pathLst>
              <a:path w="11431573" h="5851072">
                <a:moveTo>
                  <a:pt x="0" y="0"/>
                </a:moveTo>
                <a:lnTo>
                  <a:pt x="11431574" y="0"/>
                </a:lnTo>
                <a:lnTo>
                  <a:pt x="11431574" y="5851072"/>
                </a:lnTo>
                <a:lnTo>
                  <a:pt x="0" y="58510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TextBox 7"/>
          <p:cNvSpPr/>
          <p:nvPr/>
        </p:nvSpPr>
        <p:spPr>
          <a:xfrm>
            <a:off x="1028880" y="885600"/>
            <a:ext cx="77842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Nossos Cursos 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134" name="TextBox 8"/>
          <p:cNvSpPr/>
          <p:nvPr/>
        </p:nvSpPr>
        <p:spPr>
          <a:xfrm>
            <a:off x="808560" y="3181680"/>
            <a:ext cx="4693320" cy="620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428"/>
              </a:lnSpc>
            </a:pPr>
            <a:r>
              <a:rPr lang="en-US" sz="3880" b="0" strike="noStrike" spc="-1">
                <a:solidFill>
                  <a:srgbClr val="F4F4F4"/>
                </a:solidFill>
                <a:latin typeface="Fira Sans"/>
              </a:rPr>
              <a:t>Apresenta os cursos disponibilizados na plataforma, todos separados por catergorias. Também é disponibilizado um resumo do que cada uma das categorias oferecem </a:t>
            </a:r>
            <a:endParaRPr lang="pt-BR" sz="38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36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7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38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9" name="Freeform 6"/>
          <p:cNvSpPr/>
          <p:nvPr/>
        </p:nvSpPr>
        <p:spPr>
          <a:xfrm>
            <a:off x="6244200" y="3656880"/>
            <a:ext cx="11014560" cy="5600880"/>
          </a:xfrm>
          <a:custGeom>
            <a:avLst/>
            <a:gdLst>
              <a:gd name="textAreaLeft" fmla="*/ 0 w 11014560"/>
              <a:gd name="textAreaRight" fmla="*/ 11014920 w 11014560"/>
              <a:gd name="textAreaTop" fmla="*/ 0 h 5600880"/>
              <a:gd name="textAreaBottom" fmla="*/ 5601240 h 5600880"/>
            </a:gdLst>
            <a:ahLst/>
            <a:cxnLst/>
            <a:rect l="textAreaLeft" t="textAreaTop" r="textAreaRight" b="textAreaBottom"/>
            <a:pathLst>
              <a:path w="11014985" h="5601393">
                <a:moveTo>
                  <a:pt x="0" y="0"/>
                </a:moveTo>
                <a:lnTo>
                  <a:pt x="11014985" y="0"/>
                </a:lnTo>
                <a:lnTo>
                  <a:pt x="11014985" y="5601393"/>
                </a:lnTo>
                <a:lnTo>
                  <a:pt x="0" y="56013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TextBox 7"/>
          <p:cNvSpPr/>
          <p:nvPr/>
        </p:nvSpPr>
        <p:spPr>
          <a:xfrm>
            <a:off x="1028880" y="885600"/>
            <a:ext cx="94492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Descrição do Curso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141" name="TextBox 8"/>
          <p:cNvSpPr/>
          <p:nvPr/>
        </p:nvSpPr>
        <p:spPr>
          <a:xfrm>
            <a:off x="808560" y="4326480"/>
            <a:ext cx="4693320" cy="311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129"/>
              </a:lnSpc>
            </a:pPr>
            <a:r>
              <a:rPr lang="en-US" sz="4380" b="0" strike="noStrike" spc="-1">
                <a:solidFill>
                  <a:srgbClr val="F4F4F4"/>
                </a:solidFill>
                <a:latin typeface="Fira Sans"/>
              </a:rPr>
              <a:t>A página fornece o detalhamento do curso selecionado pelo usuário.</a:t>
            </a:r>
            <a:endParaRPr lang="pt-BR" sz="43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43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4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45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Freeform 6"/>
          <p:cNvSpPr/>
          <p:nvPr/>
        </p:nvSpPr>
        <p:spPr>
          <a:xfrm>
            <a:off x="6234840" y="3444120"/>
            <a:ext cx="11024280" cy="5813640"/>
          </a:xfrm>
          <a:custGeom>
            <a:avLst/>
            <a:gdLst>
              <a:gd name="textAreaLeft" fmla="*/ 0 w 11024280"/>
              <a:gd name="textAreaRight" fmla="*/ 11024640 w 11024280"/>
              <a:gd name="textAreaTop" fmla="*/ 0 h 5813640"/>
              <a:gd name="textAreaBottom" fmla="*/ 5814000 h 5813640"/>
            </a:gdLst>
            <a:ahLst/>
            <a:cxnLst/>
            <a:rect l="textAreaLeft" t="textAreaTop" r="textAreaRight" b="textAreaBottom"/>
            <a:pathLst>
              <a:path w="11024558" h="5814031">
                <a:moveTo>
                  <a:pt x="0" y="0"/>
                </a:moveTo>
                <a:lnTo>
                  <a:pt x="11024558" y="0"/>
                </a:lnTo>
                <a:lnTo>
                  <a:pt x="11024558" y="5814031"/>
                </a:lnTo>
                <a:lnTo>
                  <a:pt x="0" y="58140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TextBox 7"/>
          <p:cNvSpPr/>
          <p:nvPr/>
        </p:nvSpPr>
        <p:spPr>
          <a:xfrm>
            <a:off x="1028880" y="885600"/>
            <a:ext cx="778428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Favoritos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148" name="TextBox 8"/>
          <p:cNvSpPr/>
          <p:nvPr/>
        </p:nvSpPr>
        <p:spPr>
          <a:xfrm>
            <a:off x="808560" y="3885120"/>
            <a:ext cx="4693320" cy="477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270"/>
              </a:lnSpc>
            </a:pPr>
            <a:r>
              <a:rPr lang="en-US" sz="4480" b="0" strike="noStrike" spc="-1">
                <a:solidFill>
                  <a:srgbClr val="F4F4F4"/>
                </a:solidFill>
                <a:latin typeface="Fira Sans"/>
              </a:rPr>
              <a:t>Nesta página é armazenado os cursos selecionados pelo usuário como favoritos. </a:t>
            </a:r>
            <a:endParaRPr lang="pt-BR" sz="44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50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1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52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" name="Freeform 6"/>
          <p:cNvSpPr/>
          <p:nvPr/>
        </p:nvSpPr>
        <p:spPr>
          <a:xfrm>
            <a:off x="6353280" y="3420360"/>
            <a:ext cx="10905840" cy="5837760"/>
          </a:xfrm>
          <a:custGeom>
            <a:avLst/>
            <a:gdLst>
              <a:gd name="textAreaLeft" fmla="*/ 0 w 10905840"/>
              <a:gd name="textAreaRight" fmla="*/ 10906200 w 10905840"/>
              <a:gd name="textAreaTop" fmla="*/ 0 h 5837760"/>
              <a:gd name="textAreaBottom" fmla="*/ 5838120 h 5837760"/>
            </a:gdLst>
            <a:ahLst/>
            <a:cxnLst/>
            <a:rect l="textAreaLeft" t="textAreaTop" r="textAreaRight" b="textAreaBottom"/>
            <a:pathLst>
              <a:path w="10906178" h="5838063">
                <a:moveTo>
                  <a:pt x="0" y="0"/>
                </a:moveTo>
                <a:lnTo>
                  <a:pt x="10906178" y="0"/>
                </a:lnTo>
                <a:lnTo>
                  <a:pt x="10906178" y="5838063"/>
                </a:lnTo>
                <a:lnTo>
                  <a:pt x="0" y="58380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TextBox 7"/>
          <p:cNvSpPr/>
          <p:nvPr/>
        </p:nvSpPr>
        <p:spPr>
          <a:xfrm>
            <a:off x="1028880" y="885600"/>
            <a:ext cx="778428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Carrinho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155" name="TextBox 8"/>
          <p:cNvSpPr/>
          <p:nvPr/>
        </p:nvSpPr>
        <p:spPr>
          <a:xfrm>
            <a:off x="808560" y="3828600"/>
            <a:ext cx="4693320" cy="488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409"/>
              </a:lnSpc>
            </a:pPr>
            <a:r>
              <a:rPr lang="en-US" sz="4580" b="0" strike="noStrike" spc="-1">
                <a:solidFill>
                  <a:srgbClr val="F4F4F4"/>
                </a:solidFill>
                <a:latin typeface="Fira Sans"/>
              </a:rPr>
              <a:t>Nesta Página ficam amarzenados os cursos nos quais o usuário deseja adquirir.</a:t>
            </a:r>
            <a:endParaRPr lang="pt-BR" sz="45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57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8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59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Freeform 6"/>
          <p:cNvSpPr/>
          <p:nvPr/>
        </p:nvSpPr>
        <p:spPr>
          <a:xfrm>
            <a:off x="6358680" y="3556080"/>
            <a:ext cx="10900440" cy="5772960"/>
          </a:xfrm>
          <a:custGeom>
            <a:avLst/>
            <a:gdLst>
              <a:gd name="textAreaLeft" fmla="*/ 0 w 10900440"/>
              <a:gd name="textAreaRight" fmla="*/ 10900800 w 10900440"/>
              <a:gd name="textAreaTop" fmla="*/ 0 h 5772960"/>
              <a:gd name="textAreaBottom" fmla="*/ 5773320 h 5772960"/>
            </a:gdLst>
            <a:ahLst/>
            <a:cxnLst/>
            <a:rect l="textAreaLeft" t="textAreaTop" r="textAreaRight" b="textAreaBottom"/>
            <a:pathLst>
              <a:path w="10900726" h="5773441">
                <a:moveTo>
                  <a:pt x="0" y="0"/>
                </a:moveTo>
                <a:lnTo>
                  <a:pt x="10900726" y="0"/>
                </a:lnTo>
                <a:lnTo>
                  <a:pt x="10900726" y="5773441"/>
                </a:lnTo>
                <a:lnTo>
                  <a:pt x="0" y="57734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TextBox 7"/>
          <p:cNvSpPr/>
          <p:nvPr/>
        </p:nvSpPr>
        <p:spPr>
          <a:xfrm>
            <a:off x="1028880" y="885600"/>
            <a:ext cx="826344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Finalizar compra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162" name="TextBox 8"/>
          <p:cNvSpPr/>
          <p:nvPr/>
        </p:nvSpPr>
        <p:spPr>
          <a:xfrm>
            <a:off x="808560" y="4015440"/>
            <a:ext cx="5195160" cy="456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990"/>
              </a:lnSpc>
            </a:pPr>
            <a:r>
              <a:rPr lang="en-US" sz="4280" b="0" strike="noStrike" spc="-1">
                <a:solidFill>
                  <a:srgbClr val="F4F4F4"/>
                </a:solidFill>
                <a:latin typeface="Fira Sans Light"/>
              </a:rPr>
              <a:t>A tela fornece opções de pagameto e valor da compra para que o usuário possa obter os cursos.</a:t>
            </a:r>
            <a:endParaRPr lang="pt-BR" sz="42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2"/>
          <p:cNvGrpSpPr/>
          <p:nvPr/>
        </p:nvGrpSpPr>
        <p:grpSpPr>
          <a:xfrm>
            <a:off x="14151600" y="4201200"/>
            <a:ext cx="7027200" cy="6085440"/>
            <a:chOff x="14151600" y="4201200"/>
            <a:chExt cx="7027200" cy="6085440"/>
          </a:xfrm>
        </p:grpSpPr>
        <p:sp>
          <p:nvSpPr>
            <p:cNvPr id="58" name="Freeform 3"/>
            <p:cNvSpPr/>
            <p:nvPr/>
          </p:nvSpPr>
          <p:spPr>
            <a:xfrm>
              <a:off x="14151600" y="4201200"/>
              <a:ext cx="7027200" cy="6085440"/>
            </a:xfrm>
            <a:custGeom>
              <a:avLst/>
              <a:gdLst>
                <a:gd name="textAreaLeft" fmla="*/ 0 w 7027200"/>
                <a:gd name="textAreaRight" fmla="*/ 7027560 w 7027200"/>
                <a:gd name="textAreaTop" fmla="*/ 0 h 6085440"/>
                <a:gd name="textAreaBottom" fmla="*/ 6085800 h 608544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" name="Group 4"/>
          <p:cNvGrpSpPr/>
          <p:nvPr/>
        </p:nvGrpSpPr>
        <p:grpSpPr>
          <a:xfrm>
            <a:off x="9859680" y="564120"/>
            <a:ext cx="4960800" cy="4296240"/>
            <a:chOff x="9859680" y="564120"/>
            <a:chExt cx="4960800" cy="4296240"/>
          </a:xfrm>
        </p:grpSpPr>
        <p:sp>
          <p:nvSpPr>
            <p:cNvPr id="60" name="Freeform 5"/>
            <p:cNvSpPr/>
            <p:nvPr/>
          </p:nvSpPr>
          <p:spPr>
            <a:xfrm>
              <a:off x="9859680" y="564120"/>
              <a:ext cx="4960800" cy="4296240"/>
            </a:xfrm>
            <a:custGeom>
              <a:avLst/>
              <a:gdLst>
                <a:gd name="textAreaLeft" fmla="*/ 0 w 4960800"/>
                <a:gd name="textAreaRight" fmla="*/ 4961160 w 4960800"/>
                <a:gd name="textAreaTop" fmla="*/ 0 h 4296240"/>
                <a:gd name="textAreaBottom" fmla="*/ 4296600 h 429624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1" name="Group 6"/>
          <p:cNvGrpSpPr/>
          <p:nvPr/>
        </p:nvGrpSpPr>
        <p:grpSpPr>
          <a:xfrm>
            <a:off x="10346040" y="2120040"/>
            <a:ext cx="7611120" cy="6590880"/>
            <a:chOff x="10346040" y="2120040"/>
            <a:chExt cx="7611120" cy="6590880"/>
          </a:xfrm>
        </p:grpSpPr>
        <p:sp>
          <p:nvSpPr>
            <p:cNvPr id="62" name="Freeform 7"/>
            <p:cNvSpPr/>
            <p:nvPr/>
          </p:nvSpPr>
          <p:spPr>
            <a:xfrm>
              <a:off x="10346040" y="2120040"/>
              <a:ext cx="7611120" cy="6590880"/>
            </a:xfrm>
            <a:custGeom>
              <a:avLst/>
              <a:gdLst>
                <a:gd name="textAreaLeft" fmla="*/ 0 w 7611120"/>
                <a:gd name="textAreaRight" fmla="*/ 7611480 w 7611120"/>
                <a:gd name="textAreaTop" fmla="*/ 0 h 6590880"/>
                <a:gd name="textAreaBottom" fmla="*/ 6591240 h 6590880"/>
              </a:gdLst>
              <a:ahLst/>
              <a:cxnLst/>
              <a:rect l="textAreaLeft" t="textAreaTop" r="textAreaRight" b="textAreaBottom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3" name="Group 8"/>
          <p:cNvGrpSpPr/>
          <p:nvPr/>
        </p:nvGrpSpPr>
        <p:grpSpPr>
          <a:xfrm>
            <a:off x="1028880" y="2205720"/>
            <a:ext cx="7784280" cy="5919480"/>
            <a:chOff x="1028880" y="2205720"/>
            <a:chExt cx="7784280" cy="5919480"/>
          </a:xfrm>
        </p:grpSpPr>
        <p:sp>
          <p:nvSpPr>
            <p:cNvPr id="64" name="TextBox 9"/>
            <p:cNvSpPr/>
            <p:nvPr/>
          </p:nvSpPr>
          <p:spPr>
            <a:xfrm>
              <a:off x="1028880" y="2205720"/>
              <a:ext cx="7784280" cy="259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500" b="0" strike="noStrike" spc="-86" dirty="0" err="1">
                  <a:solidFill>
                    <a:srgbClr val="035040"/>
                  </a:solidFill>
                  <a:latin typeface="Fira Sans Bold"/>
                </a:rPr>
                <a:t>Sobre</a:t>
              </a:r>
              <a:r>
                <a:rPr lang="en-US" sz="8500" b="0" strike="noStrike" spc="-86" dirty="0">
                  <a:solidFill>
                    <a:srgbClr val="035040"/>
                  </a:solidFill>
                  <a:latin typeface="Fira Sans Bold"/>
                </a:rPr>
                <a:t> a Plataforma</a:t>
              </a:r>
              <a:endParaRPr lang="pt-BR" sz="8500" b="0" strike="noStrike" spc="-1" dirty="0">
                <a:latin typeface="Arial"/>
              </a:endParaRPr>
            </a:p>
          </p:txBody>
        </p:sp>
        <p:sp>
          <p:nvSpPr>
            <p:cNvPr id="65" name="TextBox 10"/>
            <p:cNvSpPr/>
            <p:nvPr/>
          </p:nvSpPr>
          <p:spPr>
            <a:xfrm>
              <a:off x="1028880" y="4925160"/>
              <a:ext cx="6973560" cy="320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A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plataforma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é um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sistema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de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ensino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online que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oferece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uma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ampla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variedade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de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cursos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voltados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para o campo da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tecnologia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 da </a:t>
              </a:r>
              <a:r>
                <a:rPr lang="en-US" sz="3600" b="0" strike="noStrike" spc="-1" dirty="0" err="1">
                  <a:solidFill>
                    <a:srgbClr val="000000"/>
                  </a:solidFill>
                  <a:latin typeface="Fira Sans Light"/>
                </a:rPr>
                <a:t>informação</a:t>
              </a:r>
              <a:r>
                <a:rPr lang="en-US" sz="3600" b="0" strike="noStrike" spc="-1" dirty="0">
                  <a:solidFill>
                    <a:srgbClr val="000000"/>
                  </a:solidFill>
                  <a:latin typeface="Fira Sans Light"/>
                </a:rPr>
                <a:t>. </a:t>
              </a:r>
              <a:endParaRPr lang="pt-BR" sz="3600" b="0" strike="noStrike" spc="-1" dirty="0">
                <a:latin typeface="Arial"/>
              </a:endParaRPr>
            </a:p>
          </p:txBody>
        </p:sp>
      </p:grpSp>
      <p:grpSp>
        <p:nvGrpSpPr>
          <p:cNvPr id="66" name="Group 11"/>
          <p:cNvGrpSpPr/>
          <p:nvPr/>
        </p:nvGrpSpPr>
        <p:grpSpPr>
          <a:xfrm>
            <a:off x="1028880" y="1028880"/>
            <a:ext cx="4212360" cy="585720"/>
            <a:chOff x="1028880" y="1028880"/>
            <a:chExt cx="4212360" cy="585720"/>
          </a:xfrm>
        </p:grpSpPr>
        <p:sp>
          <p:nvSpPr>
            <p:cNvPr id="67" name="TextBox 12"/>
            <p:cNvSpPr/>
            <p:nvPr/>
          </p:nvSpPr>
          <p:spPr>
            <a:xfrm>
              <a:off x="1999080" y="1115280"/>
              <a:ext cx="3242160" cy="40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b="0" strike="noStrike" spc="-1">
                  <a:solidFill>
                    <a:srgbClr val="000000"/>
                  </a:solidFill>
                  <a:latin typeface="Fira Sans Medium"/>
                </a:rPr>
                <a:t>EducaDev</a:t>
              </a:r>
              <a:endParaRPr lang="pt-BR" sz="2300" b="0" strike="noStrike" spc="-1">
                <a:latin typeface="Arial"/>
              </a:endParaRPr>
            </a:p>
          </p:txBody>
        </p:sp>
        <p:sp>
          <p:nvSpPr>
            <p:cNvPr id="68" name="Freeform 13"/>
            <p:cNvSpPr/>
            <p:nvPr/>
          </p:nvSpPr>
          <p:spPr>
            <a:xfrm>
              <a:off x="1028880" y="1028880"/>
              <a:ext cx="678240" cy="585720"/>
            </a:xfrm>
            <a:custGeom>
              <a:avLst/>
              <a:gdLst>
                <a:gd name="textAreaLeft" fmla="*/ 0 w 678240"/>
                <a:gd name="textAreaRight" fmla="*/ 678600 w 678240"/>
                <a:gd name="textAreaTop" fmla="*/ 0 h 585720"/>
                <a:gd name="textAreaBottom" fmla="*/ 586080 h 585720"/>
              </a:gdLst>
              <a:ahLst/>
              <a:cxnLst/>
              <a:rect l="textAreaLeft" t="textAreaTop" r="textAreaRight" b="textAreaBottom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869040" y="735480"/>
            <a:ext cx="4212720" cy="585720"/>
            <a:chOff x="869040" y="735480"/>
            <a:chExt cx="4212720" cy="585720"/>
          </a:xfrm>
        </p:grpSpPr>
        <p:sp>
          <p:nvSpPr>
            <p:cNvPr id="70" name="TextBox 3"/>
            <p:cNvSpPr/>
            <p:nvPr/>
          </p:nvSpPr>
          <p:spPr>
            <a:xfrm>
              <a:off x="1839600" y="822240"/>
              <a:ext cx="3242160" cy="40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b="0" strike="noStrike" spc="-1">
                  <a:solidFill>
                    <a:srgbClr val="000000"/>
                  </a:solidFill>
                  <a:latin typeface="Fira Sans Medium"/>
                </a:rPr>
                <a:t>EducaDev</a:t>
              </a:r>
              <a:endParaRPr lang="pt-BR" sz="2300" b="0" strike="noStrike" spc="-1">
                <a:latin typeface="Arial"/>
              </a:endParaRPr>
            </a:p>
          </p:txBody>
        </p:sp>
        <p:sp>
          <p:nvSpPr>
            <p:cNvPr id="71" name="Freeform 4"/>
            <p:cNvSpPr/>
            <p:nvPr/>
          </p:nvSpPr>
          <p:spPr>
            <a:xfrm>
              <a:off x="869040" y="735480"/>
              <a:ext cx="678240" cy="585720"/>
            </a:xfrm>
            <a:custGeom>
              <a:avLst/>
              <a:gdLst>
                <a:gd name="textAreaLeft" fmla="*/ 0 w 678240"/>
                <a:gd name="textAreaRight" fmla="*/ 678600 w 678240"/>
                <a:gd name="textAreaTop" fmla="*/ 0 h 585720"/>
                <a:gd name="textAreaBottom" fmla="*/ 586080 h 585720"/>
              </a:gdLst>
              <a:ahLst/>
              <a:cxnLst/>
              <a:rect l="textAreaLeft" t="textAreaTop" r="textAreaRight" b="textAreaBottom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2" name="Group 5"/>
          <p:cNvGrpSpPr/>
          <p:nvPr/>
        </p:nvGrpSpPr>
        <p:grpSpPr>
          <a:xfrm>
            <a:off x="13751640" y="-1485720"/>
            <a:ext cx="6444720" cy="6201720"/>
            <a:chOff x="13751640" y="-1485720"/>
            <a:chExt cx="6444720" cy="6201720"/>
          </a:xfrm>
        </p:grpSpPr>
        <p:sp>
          <p:nvSpPr>
            <p:cNvPr id="73" name="Freeform 6"/>
            <p:cNvSpPr/>
            <p:nvPr/>
          </p:nvSpPr>
          <p:spPr>
            <a:xfrm rot="19798800">
              <a:off x="14493600" y="-532800"/>
              <a:ext cx="4960800" cy="4296240"/>
            </a:xfrm>
            <a:custGeom>
              <a:avLst/>
              <a:gdLst>
                <a:gd name="textAreaLeft" fmla="*/ 0 w 4960800"/>
                <a:gd name="textAreaRight" fmla="*/ 4961160 w 4960800"/>
                <a:gd name="textAreaTop" fmla="*/ 0 h 4296240"/>
                <a:gd name="textAreaBottom" fmla="*/ 4296600 h 429624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4" name="Group 7"/>
          <p:cNvGrpSpPr/>
          <p:nvPr/>
        </p:nvGrpSpPr>
        <p:grpSpPr>
          <a:xfrm>
            <a:off x="15125760" y="1322280"/>
            <a:ext cx="4266720" cy="4037760"/>
            <a:chOff x="15125760" y="1322280"/>
            <a:chExt cx="4266720" cy="4037760"/>
          </a:xfrm>
        </p:grpSpPr>
        <p:sp>
          <p:nvSpPr>
            <p:cNvPr id="75" name="Freeform 8"/>
            <p:cNvSpPr/>
            <p:nvPr/>
          </p:nvSpPr>
          <p:spPr>
            <a:xfrm rot="20161200">
              <a:off x="15573240" y="1881360"/>
              <a:ext cx="3371040" cy="2919600"/>
            </a:xfrm>
            <a:custGeom>
              <a:avLst/>
              <a:gdLst>
                <a:gd name="textAreaLeft" fmla="*/ 0 w 3371040"/>
                <a:gd name="textAreaRight" fmla="*/ 3371400 w 3371040"/>
                <a:gd name="textAreaTop" fmla="*/ 0 h 2919600"/>
                <a:gd name="textAreaBottom" fmla="*/ 2919960 h 291960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6" name="Group 9"/>
          <p:cNvGrpSpPr/>
          <p:nvPr/>
        </p:nvGrpSpPr>
        <p:grpSpPr>
          <a:xfrm>
            <a:off x="-2193840" y="4528440"/>
            <a:ext cx="6444720" cy="6201720"/>
            <a:chOff x="-2193840" y="4528440"/>
            <a:chExt cx="6444720" cy="6201720"/>
          </a:xfrm>
        </p:grpSpPr>
        <p:sp>
          <p:nvSpPr>
            <p:cNvPr id="77" name="Freeform 10"/>
            <p:cNvSpPr/>
            <p:nvPr/>
          </p:nvSpPr>
          <p:spPr>
            <a:xfrm rot="19798800">
              <a:off x="-1451520" y="5481000"/>
              <a:ext cx="4960800" cy="4296240"/>
            </a:xfrm>
            <a:custGeom>
              <a:avLst/>
              <a:gdLst>
                <a:gd name="textAreaLeft" fmla="*/ 0 w 4960800"/>
                <a:gd name="textAreaRight" fmla="*/ 4961160 w 4960800"/>
                <a:gd name="textAreaTop" fmla="*/ 0 h 4296240"/>
                <a:gd name="textAreaBottom" fmla="*/ 4296600 h 429624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8" name="Group 11"/>
          <p:cNvGrpSpPr/>
          <p:nvPr/>
        </p:nvGrpSpPr>
        <p:grpSpPr>
          <a:xfrm>
            <a:off x="-1483200" y="7239600"/>
            <a:ext cx="4266720" cy="4037760"/>
            <a:chOff x="-1483200" y="7239600"/>
            <a:chExt cx="4266720" cy="4037760"/>
          </a:xfrm>
        </p:grpSpPr>
        <p:sp>
          <p:nvSpPr>
            <p:cNvPr id="79" name="Freeform 12"/>
            <p:cNvSpPr/>
            <p:nvPr/>
          </p:nvSpPr>
          <p:spPr>
            <a:xfrm rot="20161200">
              <a:off x="-1035360" y="7798680"/>
              <a:ext cx="3371040" cy="2919600"/>
            </a:xfrm>
            <a:custGeom>
              <a:avLst/>
              <a:gdLst>
                <a:gd name="textAreaLeft" fmla="*/ 0 w 3371040"/>
                <a:gd name="textAreaRight" fmla="*/ 3371400 w 3371040"/>
                <a:gd name="textAreaTop" fmla="*/ 0 h 2919600"/>
                <a:gd name="textAreaBottom" fmla="*/ 2919960 h 291960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" name="Group 13"/>
          <p:cNvGrpSpPr/>
          <p:nvPr/>
        </p:nvGrpSpPr>
        <p:grpSpPr>
          <a:xfrm>
            <a:off x="666720" y="5143680"/>
            <a:ext cx="2467800" cy="2364480"/>
            <a:chOff x="666720" y="5143680"/>
            <a:chExt cx="2467800" cy="2364480"/>
          </a:xfrm>
        </p:grpSpPr>
        <p:sp>
          <p:nvSpPr>
            <p:cNvPr id="81" name="Freeform 14"/>
            <p:cNvSpPr/>
            <p:nvPr/>
          </p:nvSpPr>
          <p:spPr>
            <a:xfrm rot="19891800">
              <a:off x="945360" y="5498640"/>
              <a:ext cx="1910160" cy="1654200"/>
            </a:xfrm>
            <a:custGeom>
              <a:avLst/>
              <a:gdLst>
                <a:gd name="textAreaLeft" fmla="*/ 0 w 1910160"/>
                <a:gd name="textAreaRight" fmla="*/ 1910520 w 1910160"/>
                <a:gd name="textAreaTop" fmla="*/ 0 h 1654200"/>
                <a:gd name="textAreaBottom" fmla="*/ 1654560 h 165420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2" name="Freeform 15"/>
          <p:cNvSpPr/>
          <p:nvPr/>
        </p:nvSpPr>
        <p:spPr>
          <a:xfrm>
            <a:off x="4788360" y="1092960"/>
            <a:ext cx="11592720" cy="8533440"/>
          </a:xfrm>
          <a:custGeom>
            <a:avLst/>
            <a:gdLst>
              <a:gd name="textAreaLeft" fmla="*/ 0 w 11592720"/>
              <a:gd name="textAreaRight" fmla="*/ 11593080 w 11592720"/>
              <a:gd name="textAreaTop" fmla="*/ 0 h 8533440"/>
              <a:gd name="textAreaBottom" fmla="*/ 8533800 h 8533440"/>
            </a:gdLst>
            <a:ahLst/>
            <a:cxnLst/>
            <a:rect l="textAreaLeft" t="textAreaTop" r="textAreaRight" b="textAreaBottom"/>
            <a:pathLst>
              <a:path w="11592967" h="8533712">
                <a:moveTo>
                  <a:pt x="0" y="0"/>
                </a:moveTo>
                <a:lnTo>
                  <a:pt x="11592968" y="0"/>
                </a:lnTo>
                <a:lnTo>
                  <a:pt x="11592968" y="8533712"/>
                </a:lnTo>
                <a:lnTo>
                  <a:pt x="0" y="85337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grpSp>
        <p:nvGrpSpPr>
          <p:cNvPr id="83" name="Group 16"/>
          <p:cNvGrpSpPr/>
          <p:nvPr/>
        </p:nvGrpSpPr>
        <p:grpSpPr>
          <a:xfrm>
            <a:off x="1028880" y="2035800"/>
            <a:ext cx="4052880" cy="4686840"/>
            <a:chOff x="1028880" y="2035800"/>
            <a:chExt cx="4052880" cy="4686840"/>
          </a:xfrm>
        </p:grpSpPr>
        <p:sp>
          <p:nvSpPr>
            <p:cNvPr id="84" name="TextBox 17"/>
            <p:cNvSpPr/>
            <p:nvPr/>
          </p:nvSpPr>
          <p:spPr>
            <a:xfrm>
              <a:off x="1028880" y="2035800"/>
              <a:ext cx="4052880" cy="468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9227"/>
                </a:lnSpc>
              </a:pPr>
              <a:r>
                <a:rPr lang="en-US" sz="7690" b="0" strike="noStrike" spc="-77">
                  <a:solidFill>
                    <a:srgbClr val="035040"/>
                  </a:solidFill>
                  <a:latin typeface="Fira Sans Bold"/>
                </a:rPr>
                <a:t>Mapa do sistema</a:t>
              </a:r>
              <a:endParaRPr lang="pt-BR" sz="7690" b="0" strike="noStrike" spc="-1">
                <a:latin typeface="Arial"/>
              </a:endParaRPr>
            </a:p>
          </p:txBody>
        </p:sp>
        <p:sp>
          <p:nvSpPr>
            <p:cNvPr id="85" name="TextBox 18"/>
            <p:cNvSpPr/>
            <p:nvPr/>
          </p:nvSpPr>
          <p:spPr>
            <a:xfrm>
              <a:off x="1028880" y="4500720"/>
              <a:ext cx="3630600" cy="290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87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8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89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Freeform 6"/>
          <p:cNvSpPr/>
          <p:nvPr/>
        </p:nvSpPr>
        <p:spPr>
          <a:xfrm>
            <a:off x="7959240" y="2119680"/>
            <a:ext cx="6778080" cy="7138440"/>
          </a:xfrm>
          <a:custGeom>
            <a:avLst/>
            <a:gdLst>
              <a:gd name="textAreaLeft" fmla="*/ 0 w 6778080"/>
              <a:gd name="textAreaRight" fmla="*/ 6778440 w 6778080"/>
              <a:gd name="textAreaTop" fmla="*/ 0 h 7138440"/>
              <a:gd name="textAreaBottom" fmla="*/ 7138800 h 7138440"/>
            </a:gdLst>
            <a:ahLst/>
            <a:cxnLst/>
            <a:rect l="textAreaLeft" t="textAreaTop" r="textAreaRight" b="textAreaBottom"/>
            <a:pathLst>
              <a:path w="6778506" h="7138781">
                <a:moveTo>
                  <a:pt x="0" y="0"/>
                </a:moveTo>
                <a:lnTo>
                  <a:pt x="6778507" y="0"/>
                </a:lnTo>
                <a:lnTo>
                  <a:pt x="6778507" y="7138781"/>
                </a:lnTo>
                <a:lnTo>
                  <a:pt x="0" y="71387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TextBox 7"/>
          <p:cNvSpPr/>
          <p:nvPr/>
        </p:nvSpPr>
        <p:spPr>
          <a:xfrm>
            <a:off x="1028880" y="1028880"/>
            <a:ext cx="778428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Cadastro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92" name="TextBox 8"/>
          <p:cNvSpPr/>
          <p:nvPr/>
        </p:nvSpPr>
        <p:spPr>
          <a:xfrm>
            <a:off x="1028880" y="3614400"/>
            <a:ext cx="5936760" cy="412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497"/>
              </a:lnSpc>
            </a:pPr>
            <a:r>
              <a:rPr lang="en-US" sz="4640" b="0" strike="noStrike" spc="-1">
                <a:solidFill>
                  <a:srgbClr val="F4F4F4"/>
                </a:solidFill>
                <a:latin typeface="Fira Sans"/>
              </a:rPr>
              <a:t>Tela onde realiza o cadastro com os dados requeridos para que possa acessar o sistema</a:t>
            </a:r>
            <a:endParaRPr lang="pt-BR" sz="4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94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96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TextBox 7"/>
          <p:cNvSpPr/>
          <p:nvPr/>
        </p:nvSpPr>
        <p:spPr>
          <a:xfrm>
            <a:off x="1028880" y="1028880"/>
            <a:ext cx="778428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Login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99" name="TextBox 8"/>
          <p:cNvSpPr/>
          <p:nvPr/>
        </p:nvSpPr>
        <p:spPr>
          <a:xfrm>
            <a:off x="1028880" y="3614400"/>
            <a:ext cx="5891040" cy="412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497"/>
              </a:lnSpc>
            </a:pPr>
            <a:r>
              <a:rPr lang="en-US" sz="4640" b="0" strike="noStrike" spc="-1">
                <a:solidFill>
                  <a:srgbClr val="F4F4F4"/>
                </a:solidFill>
                <a:latin typeface="Fira Sans"/>
              </a:rPr>
              <a:t>Tela onde o usuário fornece os dados cadastrais requeridos para acessar o sistema</a:t>
            </a:r>
            <a:endParaRPr lang="pt-BR" sz="464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A97A04-1BB9-3C05-C580-84A9A7C7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00" y="3614400"/>
            <a:ext cx="6620799" cy="5210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01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03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Freeform 6"/>
          <p:cNvSpPr/>
          <p:nvPr/>
        </p:nvSpPr>
        <p:spPr>
          <a:xfrm>
            <a:off x="5854680" y="2609280"/>
            <a:ext cx="11739960" cy="5987160"/>
          </a:xfrm>
          <a:custGeom>
            <a:avLst/>
            <a:gdLst>
              <a:gd name="textAreaLeft" fmla="*/ 0 w 11739960"/>
              <a:gd name="textAreaRight" fmla="*/ 11740320 w 11739960"/>
              <a:gd name="textAreaTop" fmla="*/ 0 h 5987160"/>
              <a:gd name="textAreaBottom" fmla="*/ 5987520 h 5987160"/>
            </a:gdLst>
            <a:ahLst/>
            <a:cxnLst/>
            <a:rect l="textAreaLeft" t="textAreaTop" r="textAreaRight" b="textAreaBottom"/>
            <a:pathLst>
              <a:path w="11740273" h="5987453">
                <a:moveTo>
                  <a:pt x="0" y="0"/>
                </a:moveTo>
                <a:lnTo>
                  <a:pt x="11740274" y="0"/>
                </a:lnTo>
                <a:lnTo>
                  <a:pt x="11740274" y="5987452"/>
                </a:lnTo>
                <a:lnTo>
                  <a:pt x="0" y="59874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Box 7"/>
          <p:cNvSpPr/>
          <p:nvPr/>
        </p:nvSpPr>
        <p:spPr>
          <a:xfrm>
            <a:off x="1028880" y="885600"/>
            <a:ext cx="77842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500" b="0" strike="noStrike" spc="-86">
                <a:solidFill>
                  <a:srgbClr val="F4F4F4"/>
                </a:solidFill>
                <a:latin typeface="Fira Sans Bold"/>
              </a:rPr>
              <a:t>Página inicial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808560" y="3416040"/>
            <a:ext cx="5045760" cy="46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236"/>
              </a:lnSpc>
            </a:pPr>
            <a:r>
              <a:rPr lang="en-US" sz="3740" b="0" strike="noStrike" spc="-1">
                <a:solidFill>
                  <a:srgbClr val="F4F4F4"/>
                </a:solidFill>
                <a:latin typeface="Fira Sans"/>
              </a:rPr>
              <a:t>Oferece uma visão rápida das principais funcionalidades do sistema, mostrando alguns cursos que podem ser encontrados na plataforma</a:t>
            </a:r>
            <a:endParaRPr lang="pt-BR" sz="37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08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10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" name="Freeform 6"/>
          <p:cNvSpPr/>
          <p:nvPr/>
        </p:nvSpPr>
        <p:spPr>
          <a:xfrm>
            <a:off x="5758200" y="3157920"/>
            <a:ext cx="11500560" cy="5865120"/>
          </a:xfrm>
          <a:custGeom>
            <a:avLst/>
            <a:gdLst>
              <a:gd name="textAreaLeft" fmla="*/ 0 w 11500560"/>
              <a:gd name="textAreaRight" fmla="*/ 11500920 w 11500560"/>
              <a:gd name="textAreaTop" fmla="*/ 0 h 5865120"/>
              <a:gd name="textAreaBottom" fmla="*/ 5865480 h 5865120"/>
            </a:gdLst>
            <a:ahLst/>
            <a:cxnLst/>
            <a:rect l="textAreaLeft" t="textAreaTop" r="textAreaRight" b="textAreaBottom"/>
            <a:pathLst>
              <a:path w="11500960" h="5865405">
                <a:moveTo>
                  <a:pt x="0" y="0"/>
                </a:moveTo>
                <a:lnTo>
                  <a:pt x="11500960" y="0"/>
                </a:lnTo>
                <a:lnTo>
                  <a:pt x="11500960" y="5865404"/>
                </a:lnTo>
                <a:lnTo>
                  <a:pt x="0" y="58654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Box 7"/>
          <p:cNvSpPr/>
          <p:nvPr/>
        </p:nvSpPr>
        <p:spPr>
          <a:xfrm>
            <a:off x="1028880" y="919080"/>
            <a:ext cx="10981080" cy="12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479"/>
              </a:lnSpc>
            </a:pPr>
            <a:r>
              <a:rPr lang="en-US" sz="7900" b="0" strike="noStrike" spc="-80">
                <a:solidFill>
                  <a:srgbClr val="F4F4F4"/>
                </a:solidFill>
                <a:latin typeface="Fira Sans Bold"/>
              </a:rPr>
              <a:t>Sobre Nós</a:t>
            </a:r>
            <a:endParaRPr lang="pt-BR" sz="7900" b="0" strike="noStrike" spc="-1">
              <a:latin typeface="Arial"/>
            </a:endParaRPr>
          </a:p>
        </p:txBody>
      </p:sp>
      <p:sp>
        <p:nvSpPr>
          <p:cNvPr id="113" name="TextBox 8"/>
          <p:cNvSpPr/>
          <p:nvPr/>
        </p:nvSpPr>
        <p:spPr>
          <a:xfrm>
            <a:off x="808560" y="4489920"/>
            <a:ext cx="4315680" cy="31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216"/>
              </a:lnSpc>
            </a:pPr>
            <a:r>
              <a:rPr lang="en-US" sz="4440" b="0" strike="noStrike" spc="-1">
                <a:solidFill>
                  <a:srgbClr val="F4F4F4"/>
                </a:solidFill>
                <a:latin typeface="Fira Sans"/>
              </a:rPr>
              <a:t>A página fala um pouco sobre a empresa e sua missão.</a:t>
            </a:r>
            <a:endParaRPr lang="pt-BR" sz="44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15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6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17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8" name="Freeform 6"/>
          <p:cNvSpPr/>
          <p:nvPr/>
        </p:nvSpPr>
        <p:spPr>
          <a:xfrm>
            <a:off x="5375880" y="3171600"/>
            <a:ext cx="11883240" cy="6086520"/>
          </a:xfrm>
          <a:custGeom>
            <a:avLst/>
            <a:gdLst>
              <a:gd name="textAreaLeft" fmla="*/ 0 w 11883240"/>
              <a:gd name="textAreaRight" fmla="*/ 11883600 w 11883240"/>
              <a:gd name="textAreaTop" fmla="*/ 0 h 6086520"/>
              <a:gd name="textAreaBottom" fmla="*/ 6086880 h 6086520"/>
            </a:gdLst>
            <a:ahLst/>
            <a:cxnLst/>
            <a:rect l="textAreaLeft" t="textAreaTop" r="textAreaRight" b="textAreaBottom"/>
            <a:pathLst>
              <a:path w="11883592" h="6086718">
                <a:moveTo>
                  <a:pt x="0" y="0"/>
                </a:moveTo>
                <a:lnTo>
                  <a:pt x="11883592" y="0"/>
                </a:lnTo>
                <a:lnTo>
                  <a:pt x="11883592" y="6086718"/>
                </a:lnTo>
                <a:lnTo>
                  <a:pt x="0" y="608671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Box 7"/>
          <p:cNvSpPr/>
          <p:nvPr/>
        </p:nvSpPr>
        <p:spPr>
          <a:xfrm>
            <a:off x="1028880" y="919080"/>
            <a:ext cx="10981080" cy="240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479"/>
              </a:lnSpc>
            </a:pPr>
            <a:r>
              <a:rPr lang="en-US" sz="7900" b="0" strike="noStrike" spc="-80">
                <a:solidFill>
                  <a:srgbClr val="F4F4F4"/>
                </a:solidFill>
                <a:latin typeface="Fira Sans Bold"/>
              </a:rPr>
              <a:t>Cursos em Andamento</a:t>
            </a:r>
            <a:endParaRPr lang="pt-BR" sz="7900" b="0" strike="noStrike" spc="-1">
              <a:latin typeface="Arial"/>
            </a:endParaRPr>
          </a:p>
        </p:txBody>
      </p:sp>
      <p:sp>
        <p:nvSpPr>
          <p:cNvPr id="120" name="TextBox 8"/>
          <p:cNvSpPr/>
          <p:nvPr/>
        </p:nvSpPr>
        <p:spPr>
          <a:xfrm>
            <a:off x="891720" y="3876480"/>
            <a:ext cx="3951000" cy="465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236"/>
              </a:lnSpc>
            </a:pPr>
            <a:r>
              <a:rPr lang="en-US" sz="3740" b="0" strike="noStrike" spc="-1">
                <a:solidFill>
                  <a:srgbClr val="F4F4F4"/>
                </a:solidFill>
                <a:latin typeface="Fira Sans"/>
              </a:rPr>
              <a:t>Apresenta os cursos adquiridos pelo usuário, direcionando-os para a tela onde serão visualizados.</a:t>
            </a:r>
            <a:endParaRPr lang="pt-BR" sz="37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2"/>
          <p:cNvGrpSpPr/>
          <p:nvPr/>
        </p:nvGrpSpPr>
        <p:grpSpPr>
          <a:xfrm>
            <a:off x="13586040" y="-517320"/>
            <a:ext cx="6210000" cy="5377680"/>
            <a:chOff x="13586040" y="-517320"/>
            <a:chExt cx="6210000" cy="5377680"/>
          </a:xfrm>
        </p:grpSpPr>
        <p:sp>
          <p:nvSpPr>
            <p:cNvPr id="122" name="Freeform 3"/>
            <p:cNvSpPr/>
            <p:nvPr/>
          </p:nvSpPr>
          <p:spPr>
            <a:xfrm>
              <a:off x="13586040" y="-517320"/>
              <a:ext cx="6210000" cy="5377680"/>
            </a:xfrm>
            <a:custGeom>
              <a:avLst/>
              <a:gdLst>
                <a:gd name="textAreaLeft" fmla="*/ 0 w 6210000"/>
                <a:gd name="textAreaRight" fmla="*/ 6210360 w 6210000"/>
                <a:gd name="textAreaTop" fmla="*/ 0 h 5377680"/>
                <a:gd name="textAreaBottom" fmla="*/ 5378040 h 537768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3" name="Group 4"/>
          <p:cNvGrpSpPr/>
          <p:nvPr/>
        </p:nvGrpSpPr>
        <p:grpSpPr>
          <a:xfrm>
            <a:off x="12009960" y="306720"/>
            <a:ext cx="3151440" cy="2729160"/>
            <a:chOff x="12009960" y="306720"/>
            <a:chExt cx="3151440" cy="2729160"/>
          </a:xfrm>
        </p:grpSpPr>
        <p:sp>
          <p:nvSpPr>
            <p:cNvPr id="124" name="Freeform 5"/>
            <p:cNvSpPr/>
            <p:nvPr/>
          </p:nvSpPr>
          <p:spPr>
            <a:xfrm>
              <a:off x="12009960" y="306720"/>
              <a:ext cx="3151440" cy="2729160"/>
            </a:xfrm>
            <a:custGeom>
              <a:avLst/>
              <a:gdLst>
                <a:gd name="textAreaLeft" fmla="*/ 0 w 3151440"/>
                <a:gd name="textAreaRight" fmla="*/ 3151800 w 3151440"/>
                <a:gd name="textAreaTop" fmla="*/ 0 h 2729160"/>
                <a:gd name="textAreaBottom" fmla="*/ 2729520 h 2729160"/>
              </a:gdLst>
              <a:ahLst/>
              <a:cxnLst/>
              <a:rect l="textAreaLeft" t="textAreaTop" r="textAreaRight" b="textAreaBottom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" name="Freeform 6"/>
          <p:cNvSpPr/>
          <p:nvPr/>
        </p:nvSpPr>
        <p:spPr>
          <a:xfrm>
            <a:off x="5982840" y="3501720"/>
            <a:ext cx="11275920" cy="5758920"/>
          </a:xfrm>
          <a:custGeom>
            <a:avLst/>
            <a:gdLst>
              <a:gd name="textAreaLeft" fmla="*/ 0 w 11275920"/>
              <a:gd name="textAreaRight" fmla="*/ 11276280 w 11275920"/>
              <a:gd name="textAreaTop" fmla="*/ 0 h 5758920"/>
              <a:gd name="textAreaBottom" fmla="*/ 5759280 h 5758920"/>
            </a:gdLst>
            <a:ahLst/>
            <a:cxnLst/>
            <a:rect l="textAreaLeft" t="textAreaTop" r="textAreaRight" b="textAreaBottom"/>
            <a:pathLst>
              <a:path w="11276298" h="5759175">
                <a:moveTo>
                  <a:pt x="0" y="0"/>
                </a:moveTo>
                <a:lnTo>
                  <a:pt x="11276298" y="0"/>
                </a:lnTo>
                <a:lnTo>
                  <a:pt x="11276298" y="5759175"/>
                </a:lnTo>
                <a:lnTo>
                  <a:pt x="0" y="575917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TextBox 7"/>
          <p:cNvSpPr/>
          <p:nvPr/>
        </p:nvSpPr>
        <p:spPr>
          <a:xfrm>
            <a:off x="1028880" y="919080"/>
            <a:ext cx="10981080" cy="12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479"/>
              </a:lnSpc>
            </a:pPr>
            <a:r>
              <a:rPr lang="en-US" sz="7900" b="0" strike="noStrike" spc="-80">
                <a:solidFill>
                  <a:srgbClr val="F4F4F4"/>
                </a:solidFill>
                <a:latin typeface="Fira Sans Bold"/>
              </a:rPr>
              <a:t>Ver Curso</a:t>
            </a:r>
            <a:endParaRPr lang="pt-BR" sz="7900" b="0" strike="noStrike" spc="-1">
              <a:latin typeface="Arial"/>
            </a:endParaRPr>
          </a:p>
        </p:txBody>
      </p:sp>
      <p:sp>
        <p:nvSpPr>
          <p:cNvPr id="127" name="TextBox 8"/>
          <p:cNvSpPr/>
          <p:nvPr/>
        </p:nvSpPr>
        <p:spPr>
          <a:xfrm>
            <a:off x="1028880" y="4036320"/>
            <a:ext cx="4703760" cy="462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075"/>
              </a:lnSpc>
            </a:pPr>
            <a:r>
              <a:rPr lang="en-US" sz="4340" b="0" strike="noStrike" spc="-1">
                <a:solidFill>
                  <a:srgbClr val="F4F4F4"/>
                </a:solidFill>
                <a:latin typeface="Fira Sans"/>
              </a:rPr>
              <a:t>A tela possui uma simulação de player de vídeo, área onde os cursos poderão ser assistidos.</a:t>
            </a:r>
            <a:endParaRPr lang="pt-BR" sz="434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244</Words>
  <Application>Microsoft Office PowerPoint</Application>
  <PresentationFormat>Personalizar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Fira Sans</vt:lpstr>
      <vt:lpstr>Fira Sans Bold</vt:lpstr>
      <vt:lpstr>Fira Sans Light</vt:lpstr>
      <vt:lpstr>Fira Sans Medium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Negócios Pitch Deck Interno Corporativa Geométrica Verde-escuro Verde-claro Branco</dc:title>
  <dc:subject/>
  <dc:creator/>
  <dc:description/>
  <cp:lastModifiedBy>Vitor Elias</cp:lastModifiedBy>
  <cp:revision>2</cp:revision>
  <dcterms:created xsi:type="dcterms:W3CDTF">2006-08-16T00:00:00Z</dcterms:created>
  <dcterms:modified xsi:type="dcterms:W3CDTF">2023-12-08T20:37:56Z</dcterms:modified>
  <dc:identifier>DAF2J3o2nHA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