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308" r:id="rId3"/>
    <p:sldId id="259" r:id="rId4"/>
    <p:sldId id="277" r:id="rId5"/>
    <p:sldId id="272" r:id="rId6"/>
    <p:sldId id="267" r:id="rId7"/>
    <p:sldId id="312" r:id="rId8"/>
    <p:sldId id="310" r:id="rId9"/>
    <p:sldId id="311" r:id="rId10"/>
    <p:sldId id="271" r:id="rId11"/>
    <p:sldId id="314" r:id="rId12"/>
    <p:sldId id="315" r:id="rId13"/>
    <p:sldId id="316" r:id="rId14"/>
    <p:sldId id="317" r:id="rId15"/>
    <p:sldId id="281" r:id="rId16"/>
    <p:sldId id="278" r:id="rId17"/>
    <p:sldId id="318" r:id="rId18"/>
    <p:sldId id="279" r:id="rId19"/>
    <p:sldId id="319" r:id="rId20"/>
    <p:sldId id="258" r:id="rId21"/>
    <p:sldId id="268" r:id="rId22"/>
  </p:sldIdLst>
  <p:sldSz cx="9144000" cy="5143500" type="screen16x9"/>
  <p:notesSz cx="6858000" cy="9144000"/>
  <p:embeddedFontLst>
    <p:embeddedFont>
      <p:font typeface="Sora" panose="020B0604020202020204" charset="0"/>
      <p:regular r:id="rId24"/>
      <p:bold r:id="rId25"/>
    </p:embeddedFont>
    <p:embeddedFont>
      <p:font typeface="Sora ExtraBold" panose="020B0604020202020204" charset="0"/>
      <p:bold r:id="rId26"/>
    </p:embeddedFont>
    <p:embeddedFont>
      <p:font typeface="Sora ExtraLight" panose="020B0604020202020204" charset="0"/>
      <p:regular r:id="rId27"/>
      <p:bold r:id="rId28"/>
    </p:embeddedFont>
    <p:embeddedFont>
      <p:font typeface="Sora Light" panose="020B0604020202020204" charset="0"/>
      <p:regular r:id="rId29"/>
      <p:bold r:id="rId30"/>
    </p:embeddedFont>
    <p:embeddedFont>
      <p:font typeface="Sora Medium" panose="020B0604020202020204" charset="0"/>
      <p:regular r:id="rId31"/>
      <p:bold r:id="rId32"/>
    </p:embeddedFont>
    <p:embeddedFont>
      <p:font typeface="Sora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EF0E9"/>
    <a:srgbClr val="C0D0D8"/>
    <a:srgbClr val="899AA3"/>
    <a:srgbClr val="B1B4A6"/>
    <a:srgbClr val="B59089"/>
    <a:srgbClr val="E4C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63968D-C93C-4F9A-8C87-F0F94ADE4FB1}">
  <a:tblStyle styleId="{6B63968D-C93C-4F9A-8C87-F0F94ADE4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Churn </a:t>
            </a:r>
            <a:r>
              <a:rPr lang="en-US" sz="1400" b="1" dirty="0" err="1"/>
              <a:t>por</a:t>
            </a:r>
            <a:r>
              <a:rPr lang="en-US" sz="1400" b="1" dirty="0"/>
              <a:t> Tipo</a:t>
            </a:r>
            <a:r>
              <a:rPr lang="en-US" sz="1400" b="1" baseline="0" dirty="0"/>
              <a:t> de </a:t>
            </a:r>
            <a:r>
              <a:rPr lang="en-US" sz="1400" b="1" baseline="0" dirty="0" err="1"/>
              <a:t>Contrato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43</c:v>
                </c:pt>
                <c:pt idx="1">
                  <c:v>11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B-4679-98C1-772C06CDD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465199"/>
        <c:axId val="533465679"/>
      </c:barChart>
      <c:catAx>
        <c:axId val="53346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/>
                  <a:t>Tipo</a:t>
                </a:r>
                <a:r>
                  <a:rPr lang="pt-BR" sz="800" baseline="0" dirty="0"/>
                  <a:t> de Contrato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679"/>
        <c:crosses val="autoZero"/>
        <c:auto val="1"/>
        <c:lblAlgn val="ctr"/>
        <c:lblOffset val="100"/>
        <c:noMultiLvlLbl val="0"/>
      </c:catAx>
      <c:valAx>
        <c:axId val="533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Churn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Churn </a:t>
            </a:r>
            <a:r>
              <a:rPr lang="en-US" sz="1400" b="1" dirty="0" err="1"/>
              <a:t>por</a:t>
            </a:r>
            <a:r>
              <a:rPr lang="en-US" sz="1400" b="1" dirty="0"/>
              <a:t> Tempo</a:t>
            </a:r>
            <a:r>
              <a:rPr lang="en-US" sz="1400" b="1" baseline="0" dirty="0"/>
              <a:t> de </a:t>
            </a:r>
            <a:r>
              <a:rPr lang="en-US" sz="1400" b="1" baseline="0" dirty="0" err="1"/>
              <a:t>Contrato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&lt; 6m</c:v>
                </c:pt>
                <c:pt idx="1">
                  <c:v>7-12m</c:v>
                </c:pt>
                <c:pt idx="2">
                  <c:v>13-24m</c:v>
                </c:pt>
                <c:pt idx="3">
                  <c:v>25-48m</c:v>
                </c:pt>
                <c:pt idx="4">
                  <c:v>49-60m</c:v>
                </c:pt>
                <c:pt idx="5">
                  <c:v>60m +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53</c:v>
                </c:pt>
                <c:pt idx="1">
                  <c:v>36</c:v>
                </c:pt>
                <c:pt idx="2">
                  <c:v>29</c:v>
                </c:pt>
                <c:pt idx="3">
                  <c:v>20</c:v>
                </c:pt>
                <c:pt idx="4">
                  <c:v>14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E-4539-8A5C-EEFADA10B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465199"/>
        <c:axId val="533465679"/>
      </c:barChart>
      <c:catAx>
        <c:axId val="53346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Tenure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679"/>
        <c:crosses val="autoZero"/>
        <c:auto val="1"/>
        <c:lblAlgn val="ctr"/>
        <c:lblOffset val="100"/>
        <c:noMultiLvlLbl val="0"/>
      </c:catAx>
      <c:valAx>
        <c:axId val="533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Churn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Churn </a:t>
            </a:r>
            <a:r>
              <a:rPr lang="en-US" sz="1400" b="1" dirty="0" err="1"/>
              <a:t>por</a:t>
            </a:r>
            <a:r>
              <a:rPr lang="en-US" sz="1400" b="1" dirty="0"/>
              <a:t>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Pagamentos</a:t>
            </a:r>
            <a:endParaRPr lang="en-US" sz="1400" b="1" dirty="0"/>
          </a:p>
        </c:rich>
      </c:tx>
      <c:layout>
        <c:manualLayout>
          <c:xMode val="edge"/>
          <c:yMode val="edge"/>
          <c:x val="0.23410024410176145"/>
          <c:y val="6.0044320678548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9F3-438F-AD53-B3BF4B8037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Transf. Bancária</c:v>
                </c:pt>
                <c:pt idx="1">
                  <c:v>Cartão de Crédito</c:v>
                </c:pt>
                <c:pt idx="2">
                  <c:v>Cheque Eletrónico</c:v>
                </c:pt>
                <c:pt idx="3">
                  <c:v>Boleto via Correio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17</c:v>
                </c:pt>
                <c:pt idx="1">
                  <c:v>15</c:v>
                </c:pt>
                <c:pt idx="2">
                  <c:v>45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E-4539-8A5C-EEFADA10B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465199"/>
        <c:axId val="533465679"/>
      </c:barChart>
      <c:catAx>
        <c:axId val="53346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/>
                  <a:t>Métodos de Pagamentos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679"/>
        <c:crosses val="autoZero"/>
        <c:auto val="1"/>
        <c:lblAlgn val="ctr"/>
        <c:lblOffset val="100"/>
        <c:noMultiLvlLbl val="0"/>
      </c:catAx>
      <c:valAx>
        <c:axId val="533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Churn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Churn </a:t>
            </a:r>
            <a:r>
              <a:rPr lang="en-US" sz="1400" b="1" dirty="0" err="1"/>
              <a:t>por</a:t>
            </a:r>
            <a:r>
              <a:rPr lang="en-US" sz="1400" b="1" dirty="0"/>
              <a:t> Tipo de Internet</a:t>
            </a:r>
          </a:p>
        </c:rich>
      </c:tx>
      <c:layout>
        <c:manualLayout>
          <c:xMode val="edge"/>
          <c:yMode val="edge"/>
          <c:x val="0.22908830520972254"/>
          <c:y val="3.8599920436209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14-4B91-B551-3048BA29DC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DSL</c:v>
                </c:pt>
                <c:pt idx="1">
                  <c:v>Fibra Ótica</c:v>
                </c:pt>
                <c:pt idx="2">
                  <c:v>Sem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19</c:v>
                </c:pt>
                <c:pt idx="1">
                  <c:v>42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4-4B91-B551-3048BA29D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465199"/>
        <c:axId val="533465679"/>
      </c:barChart>
      <c:catAx>
        <c:axId val="53346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/>
                  <a:t>Tipo de Internet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679"/>
        <c:crosses val="autoZero"/>
        <c:auto val="1"/>
        <c:lblAlgn val="ctr"/>
        <c:lblOffset val="100"/>
        <c:noMultiLvlLbl val="0"/>
      </c:catAx>
      <c:valAx>
        <c:axId val="533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Churn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Churn </a:t>
            </a:r>
            <a:r>
              <a:rPr lang="en-US" sz="1400" b="1" dirty="0" err="1"/>
              <a:t>por</a:t>
            </a:r>
            <a:r>
              <a:rPr lang="en-US" sz="1400" b="1" dirty="0"/>
              <a:t> </a:t>
            </a:r>
            <a:r>
              <a:rPr lang="en-US" sz="1400" b="1" dirty="0" err="1"/>
              <a:t>Quantidade</a:t>
            </a:r>
            <a:r>
              <a:rPr lang="en-US" sz="1400" b="1" baseline="0" dirty="0"/>
              <a:t> de Serviços</a:t>
            </a:r>
            <a:endParaRPr lang="en-US" sz="1400" b="1" dirty="0"/>
          </a:p>
        </c:rich>
      </c:tx>
      <c:layout>
        <c:manualLayout>
          <c:xMode val="edge"/>
          <c:yMode val="edge"/>
          <c:x val="0.20797603170927134"/>
          <c:y val="5.575544063008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21</c:v>
                </c:pt>
                <c:pt idx="1">
                  <c:v>46</c:v>
                </c:pt>
                <c:pt idx="2">
                  <c:v>36</c:v>
                </c:pt>
                <c:pt idx="3">
                  <c:v>27</c:v>
                </c:pt>
                <c:pt idx="4">
                  <c:v>22</c:v>
                </c:pt>
                <c:pt idx="5">
                  <c:v>12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E-4539-8A5C-EEFADA10B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465199"/>
        <c:axId val="533465679"/>
      </c:barChart>
      <c:catAx>
        <c:axId val="53346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Qtd</a:t>
                </a:r>
                <a:r>
                  <a:rPr lang="pt-BR" sz="800" dirty="0"/>
                  <a:t> de</a:t>
                </a:r>
                <a:r>
                  <a:rPr lang="pt-BR" sz="800" baseline="0" dirty="0"/>
                  <a:t> Serviços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679"/>
        <c:crosses val="autoZero"/>
        <c:auto val="1"/>
        <c:lblAlgn val="ctr"/>
        <c:lblOffset val="100"/>
        <c:noMultiLvlLbl val="0"/>
      </c:catAx>
      <c:valAx>
        <c:axId val="533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dirty="0" err="1"/>
                  <a:t>Churn</a:t>
                </a:r>
                <a:endParaRPr lang="pt-BR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346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44d0225c7e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44d0225c7e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>
          <a:extLst>
            <a:ext uri="{FF2B5EF4-FFF2-40B4-BE49-F238E27FC236}">
              <a16:creationId xmlns:a16="http://schemas.microsoft.com/office/drawing/2014/main" id="{007DDE19-24B7-5053-A8CF-0DD4C63E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44d0225c7e_0_1118:notes">
            <a:extLst>
              <a:ext uri="{FF2B5EF4-FFF2-40B4-BE49-F238E27FC236}">
                <a16:creationId xmlns:a16="http://schemas.microsoft.com/office/drawing/2014/main" id="{9070E823-2FEA-0BB1-53E9-C2C56B3CD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44d0225c7e_0_1118:notes">
            <a:extLst>
              <a:ext uri="{FF2B5EF4-FFF2-40B4-BE49-F238E27FC236}">
                <a16:creationId xmlns:a16="http://schemas.microsoft.com/office/drawing/2014/main" id="{C1C5F2B8-B296-D41D-A087-89B95FF82D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8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>
          <a:extLst>
            <a:ext uri="{FF2B5EF4-FFF2-40B4-BE49-F238E27FC236}">
              <a16:creationId xmlns:a16="http://schemas.microsoft.com/office/drawing/2014/main" id="{3BDA3816-862F-7A1E-BA7E-AF69A5A53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44d0225c7e_0_1118:notes">
            <a:extLst>
              <a:ext uri="{FF2B5EF4-FFF2-40B4-BE49-F238E27FC236}">
                <a16:creationId xmlns:a16="http://schemas.microsoft.com/office/drawing/2014/main" id="{85042A4E-E178-8665-8458-7403C08CE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44d0225c7e_0_1118:notes">
            <a:extLst>
              <a:ext uri="{FF2B5EF4-FFF2-40B4-BE49-F238E27FC236}">
                <a16:creationId xmlns:a16="http://schemas.microsoft.com/office/drawing/2014/main" id="{97FCAB33-E809-D37E-F2DB-EE960F0E9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20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>
          <a:extLst>
            <a:ext uri="{FF2B5EF4-FFF2-40B4-BE49-F238E27FC236}">
              <a16:creationId xmlns:a16="http://schemas.microsoft.com/office/drawing/2014/main" id="{5DE09002-BB93-9337-DC7F-55B41D52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>
            <a:extLst>
              <a:ext uri="{FF2B5EF4-FFF2-40B4-BE49-F238E27FC236}">
                <a16:creationId xmlns:a16="http://schemas.microsoft.com/office/drawing/2014/main" id="{172CA76E-B29C-5031-E1B5-B0B52D3DB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>
            <a:extLst>
              <a:ext uri="{FF2B5EF4-FFF2-40B4-BE49-F238E27FC236}">
                <a16:creationId xmlns:a16="http://schemas.microsoft.com/office/drawing/2014/main" id="{BCE29BD4-B7BA-CC61-B7C8-D3BCD5540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07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>
          <a:extLst>
            <a:ext uri="{FF2B5EF4-FFF2-40B4-BE49-F238E27FC236}">
              <a16:creationId xmlns:a16="http://schemas.microsoft.com/office/drawing/2014/main" id="{F8BBA0C0-0EEF-7BB8-88F4-040AFEE1E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44d0225c7e_0_1118:notes">
            <a:extLst>
              <a:ext uri="{FF2B5EF4-FFF2-40B4-BE49-F238E27FC236}">
                <a16:creationId xmlns:a16="http://schemas.microsoft.com/office/drawing/2014/main" id="{0F7DCDB5-8C7D-BB8E-9E6C-4096C887A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44d0225c7e_0_1118:notes">
            <a:extLst>
              <a:ext uri="{FF2B5EF4-FFF2-40B4-BE49-F238E27FC236}">
                <a16:creationId xmlns:a16="http://schemas.microsoft.com/office/drawing/2014/main" id="{DA2F34B4-E3F8-6E4F-9192-42B6F75B5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6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44d0225c7e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44d0225c7e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44d0225c7e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44d0225c7e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>
          <a:extLst>
            <a:ext uri="{FF2B5EF4-FFF2-40B4-BE49-F238E27FC236}">
              <a16:creationId xmlns:a16="http://schemas.microsoft.com/office/drawing/2014/main" id="{0C419032-411D-0760-CF92-0F0D5389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>
            <a:extLst>
              <a:ext uri="{FF2B5EF4-FFF2-40B4-BE49-F238E27FC236}">
                <a16:creationId xmlns:a16="http://schemas.microsoft.com/office/drawing/2014/main" id="{FA97211A-779F-2543-B34C-659796235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>
            <a:extLst>
              <a:ext uri="{FF2B5EF4-FFF2-40B4-BE49-F238E27FC236}">
                <a16:creationId xmlns:a16="http://schemas.microsoft.com/office/drawing/2014/main" id="{F209D735-2634-5B2E-DDA8-6A94009FC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82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44d0225c7e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44d0225c7e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>
          <a:extLst>
            <a:ext uri="{FF2B5EF4-FFF2-40B4-BE49-F238E27FC236}">
              <a16:creationId xmlns:a16="http://schemas.microsoft.com/office/drawing/2014/main" id="{0E2CD7E6-147F-448F-ABB0-6DE171BC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>
            <a:extLst>
              <a:ext uri="{FF2B5EF4-FFF2-40B4-BE49-F238E27FC236}">
                <a16:creationId xmlns:a16="http://schemas.microsoft.com/office/drawing/2014/main" id="{B2368200-199D-25FD-678E-0C6D4FF31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>
            <a:extLst>
              <a:ext uri="{FF2B5EF4-FFF2-40B4-BE49-F238E27FC236}">
                <a16:creationId xmlns:a16="http://schemas.microsoft.com/office/drawing/2014/main" id="{CB1ED204-200C-A772-9FB9-17FC1FFF5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5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E0D50CC1-6203-A593-9AF1-3A5FB945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>
            <a:extLst>
              <a:ext uri="{FF2B5EF4-FFF2-40B4-BE49-F238E27FC236}">
                <a16:creationId xmlns:a16="http://schemas.microsoft.com/office/drawing/2014/main" id="{C0F1897E-624C-D14B-0C5B-D2A916AA8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>
            <a:extLst>
              <a:ext uri="{FF2B5EF4-FFF2-40B4-BE49-F238E27FC236}">
                <a16:creationId xmlns:a16="http://schemas.microsoft.com/office/drawing/2014/main" id="{94BBDD1C-0426-78CA-9D43-3DDB65890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6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44d0225c7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44d0225c7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c1aa37d5_0_27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3c1aa37d5_0_27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44d0225c7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44d0225c7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3D7EBDEF-62A9-15D0-B8B3-2964DF91D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44d0225c7e_0_109:notes">
            <a:extLst>
              <a:ext uri="{FF2B5EF4-FFF2-40B4-BE49-F238E27FC236}">
                <a16:creationId xmlns:a16="http://schemas.microsoft.com/office/drawing/2014/main" id="{AAD923ED-C968-05AC-9E24-A2F37896D2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44d0225c7e_0_109:notes">
            <a:extLst>
              <a:ext uri="{FF2B5EF4-FFF2-40B4-BE49-F238E27FC236}">
                <a16:creationId xmlns:a16="http://schemas.microsoft.com/office/drawing/2014/main" id="{8D779796-6FB0-207D-97A9-1655CF355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6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0B4D2D81-A345-710D-97EF-B8E1CD2F1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44d0225c7e_0_109:notes">
            <a:extLst>
              <a:ext uri="{FF2B5EF4-FFF2-40B4-BE49-F238E27FC236}">
                <a16:creationId xmlns:a16="http://schemas.microsoft.com/office/drawing/2014/main" id="{F7661201-4B3F-5568-AD6A-6A1B42DFF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44d0225c7e_0_109:notes">
            <a:extLst>
              <a:ext uri="{FF2B5EF4-FFF2-40B4-BE49-F238E27FC236}">
                <a16:creationId xmlns:a16="http://schemas.microsoft.com/office/drawing/2014/main" id="{1A1683B4-DC5C-6913-DCE1-D1B7BADB5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0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>
          <a:extLst>
            <a:ext uri="{FF2B5EF4-FFF2-40B4-BE49-F238E27FC236}">
              <a16:creationId xmlns:a16="http://schemas.microsoft.com/office/drawing/2014/main" id="{42616958-AA16-A120-4A88-6EEBF4D8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>
            <a:extLst>
              <a:ext uri="{FF2B5EF4-FFF2-40B4-BE49-F238E27FC236}">
                <a16:creationId xmlns:a16="http://schemas.microsoft.com/office/drawing/2014/main" id="{AE8D2D39-F7C1-4A7A-371F-D0FC1D778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>
            <a:extLst>
              <a:ext uri="{FF2B5EF4-FFF2-40B4-BE49-F238E27FC236}">
                <a16:creationId xmlns:a16="http://schemas.microsoft.com/office/drawing/2014/main" id="{355D3BE2-2E70-5FF7-F660-E3C954744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chemeClr val="lt2">
              <a:alpha val="61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4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9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68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115550" y="535000"/>
            <a:ext cx="6912900" cy="18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6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96150" y="1929029"/>
            <a:ext cx="27432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8819" y="3380326"/>
            <a:ext cx="27180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6059125" y="1391250"/>
            <a:ext cx="17097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 rot="10800000" flipH="1">
            <a:off x="-15000" y="3395485"/>
            <a:ext cx="9174000" cy="17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011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4041100"/>
            <a:ext cx="657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flipH="1">
            <a:off x="-50" y="0"/>
            <a:ext cx="358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28825" y="2009400"/>
            <a:ext cx="2970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3947762" y="1149161"/>
            <a:ext cx="209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3943350" y="2525861"/>
            <a:ext cx="2102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6438875" y="2525861"/>
            <a:ext cx="209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6445466" y="1149153"/>
            <a:ext cx="209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3943350" y="3948453"/>
            <a:ext cx="2102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6438875" y="3948453"/>
            <a:ext cx="209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3943362" y="710250"/>
            <a:ext cx="20988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3943350" y="2086950"/>
            <a:ext cx="21027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>
            <a:off x="6443272" y="2086950"/>
            <a:ext cx="20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6441069" y="710250"/>
            <a:ext cx="20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4"/>
          </p:nvPr>
        </p:nvSpPr>
        <p:spPr>
          <a:xfrm>
            <a:off x="3943350" y="3509550"/>
            <a:ext cx="21027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6443272" y="3509550"/>
            <a:ext cx="20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759425" y="0"/>
            <a:ext cx="438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5832550" y="1120250"/>
            <a:ext cx="22770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 hasCustomPrompt="1"/>
          </p:nvPr>
        </p:nvSpPr>
        <p:spPr>
          <a:xfrm>
            <a:off x="5832550" y="2042475"/>
            <a:ext cx="2277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2"/>
          </p:nvPr>
        </p:nvSpPr>
        <p:spPr>
          <a:xfrm>
            <a:off x="5832550" y="2593500"/>
            <a:ext cx="22770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3" hasCustomPrompt="1"/>
          </p:nvPr>
        </p:nvSpPr>
        <p:spPr>
          <a:xfrm>
            <a:off x="5832550" y="3515738"/>
            <a:ext cx="2277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4"/>
          </p:nvPr>
        </p:nvSpPr>
        <p:spPr>
          <a:xfrm>
            <a:off x="5832550" y="4069088"/>
            <a:ext cx="22770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5" hasCustomPrompt="1"/>
          </p:nvPr>
        </p:nvSpPr>
        <p:spPr>
          <a:xfrm>
            <a:off x="5832550" y="569200"/>
            <a:ext cx="2277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6"/>
          </p:nvPr>
        </p:nvSpPr>
        <p:spPr>
          <a:xfrm>
            <a:off x="727375" y="2022225"/>
            <a:ext cx="24414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21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4" r:id="rId7"/>
    <p:sldLayoutId id="2147483665" r:id="rId8"/>
    <p:sldLayoutId id="2147483667" r:id="rId9"/>
    <p:sldLayoutId id="2147483671" r:id="rId10"/>
    <p:sldLayoutId id="2147483672" r:id="rId11"/>
    <p:sldLayoutId id="2147483676" r:id="rId12"/>
    <p:sldLayoutId id="2147483677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gauge.com/blog/average-churn-rate-by-indust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28347" y="1097519"/>
            <a:ext cx="5230906" cy="2100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err="1">
                <a:solidFill>
                  <a:schemeClr val="accent1">
                    <a:lumMod val="75000"/>
                  </a:schemeClr>
                </a:solidFill>
                <a:latin typeface="Sora Medium"/>
                <a:ea typeface="Sora Medium"/>
                <a:cs typeface="Sora Medium"/>
                <a:sym typeface="Sora Medium"/>
              </a:rPr>
              <a:t>Customer</a:t>
            </a:r>
            <a:endParaRPr sz="6000" dirty="0">
              <a:solidFill>
                <a:schemeClr val="accent1">
                  <a:lumMod val="75000"/>
                </a:schemeClr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>
                    <a:lumMod val="75000"/>
                  </a:schemeClr>
                </a:solidFill>
                <a:latin typeface="Sora ExtraBold"/>
                <a:ea typeface="Sora ExtraBold"/>
                <a:cs typeface="Sora ExtraBold"/>
                <a:sym typeface="Sora ExtraBold"/>
              </a:rPr>
              <a:t>CHURN</a:t>
            </a:r>
            <a:endParaRPr sz="6000" dirty="0">
              <a:solidFill>
                <a:schemeClr val="accent1">
                  <a:lumMod val="75000"/>
                </a:schemeClr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156" name="Google Shape;156;p30"/>
          <p:cNvGrpSpPr/>
          <p:nvPr/>
        </p:nvGrpSpPr>
        <p:grpSpPr>
          <a:xfrm>
            <a:off x="6325427" y="679726"/>
            <a:ext cx="1853353" cy="3784074"/>
            <a:chOff x="-3629423" y="679726"/>
            <a:chExt cx="1853353" cy="3784074"/>
          </a:xfrm>
        </p:grpSpPr>
        <p:grpSp>
          <p:nvGrpSpPr>
            <p:cNvPr id="157" name="Google Shape;157;p30"/>
            <p:cNvGrpSpPr/>
            <p:nvPr/>
          </p:nvGrpSpPr>
          <p:grpSpPr>
            <a:xfrm>
              <a:off x="-3560710" y="707143"/>
              <a:ext cx="1715990" cy="3729500"/>
              <a:chOff x="-2516670" y="707143"/>
              <a:chExt cx="1715990" cy="3729500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-2516670" y="707143"/>
                <a:ext cx="1715827" cy="3729500"/>
              </a:xfrm>
              <a:custGeom>
                <a:avLst/>
                <a:gdLst/>
                <a:ahLst/>
                <a:cxnLst/>
                <a:rect l="l" t="t" r="r" b="b"/>
                <a:pathLst>
                  <a:path w="102300" h="187695" extrusionOk="0">
                    <a:moveTo>
                      <a:pt x="11099" y="1"/>
                    </a:moveTo>
                    <a:cubicBezTo>
                      <a:pt x="4955" y="1"/>
                      <a:pt x="1" y="4360"/>
                      <a:pt x="16" y="9748"/>
                    </a:cubicBezTo>
                    <a:lnTo>
                      <a:pt x="580" y="178011"/>
                    </a:lnTo>
                    <a:cubicBezTo>
                      <a:pt x="595" y="183367"/>
                      <a:pt x="5549" y="187695"/>
                      <a:pt x="11661" y="187695"/>
                    </a:cubicBezTo>
                    <a:lnTo>
                      <a:pt x="91216" y="187695"/>
                    </a:lnTo>
                    <a:cubicBezTo>
                      <a:pt x="97329" y="187695"/>
                      <a:pt x="102299" y="183352"/>
                      <a:pt x="102299" y="177979"/>
                    </a:cubicBezTo>
                    <a:lnTo>
                      <a:pt x="102299" y="9716"/>
                    </a:lnTo>
                    <a:cubicBezTo>
                      <a:pt x="102299" y="4343"/>
                      <a:pt x="97329" y="1"/>
                      <a:pt x="91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-2505513" y="4027512"/>
                <a:ext cx="1704833" cy="2370"/>
              </a:xfrm>
              <a:custGeom>
                <a:avLst/>
                <a:gdLst/>
                <a:ahLst/>
                <a:cxnLst/>
                <a:rect l="l" t="t" r="r" b="b"/>
                <a:pathLst>
                  <a:path w="96783" h="130" extrusionOk="0">
                    <a:moveTo>
                      <a:pt x="1" y="1"/>
                    </a:moveTo>
                    <a:lnTo>
                      <a:pt x="1" y="129"/>
                    </a:lnTo>
                    <a:lnTo>
                      <a:pt x="96782" y="129"/>
                    </a:lnTo>
                    <a:lnTo>
                      <a:pt x="967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0"/>
              <p:cNvSpPr/>
              <p:nvPr/>
            </p:nvSpPr>
            <p:spPr>
              <a:xfrm>
                <a:off x="-2036299" y="4132400"/>
                <a:ext cx="103672" cy="101359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5487" extrusionOk="0">
                    <a:moveTo>
                      <a:pt x="2445" y="258"/>
                    </a:moveTo>
                    <a:cubicBezTo>
                      <a:pt x="3652" y="258"/>
                      <a:pt x="4633" y="1256"/>
                      <a:pt x="4633" y="2463"/>
                    </a:cubicBezTo>
                    <a:cubicBezTo>
                      <a:pt x="4633" y="3668"/>
                      <a:pt x="3652" y="4650"/>
                      <a:pt x="2445" y="4650"/>
                    </a:cubicBezTo>
                    <a:cubicBezTo>
                      <a:pt x="1239" y="4650"/>
                      <a:pt x="258" y="3668"/>
                      <a:pt x="258" y="2463"/>
                    </a:cubicBezTo>
                    <a:cubicBezTo>
                      <a:pt x="258" y="1256"/>
                      <a:pt x="1239" y="258"/>
                      <a:pt x="2445" y="258"/>
                    </a:cubicBezTo>
                    <a:close/>
                    <a:moveTo>
                      <a:pt x="2445" y="1"/>
                    </a:moveTo>
                    <a:cubicBezTo>
                      <a:pt x="1094" y="1"/>
                      <a:pt x="0" y="1111"/>
                      <a:pt x="0" y="2463"/>
                    </a:cubicBezTo>
                    <a:cubicBezTo>
                      <a:pt x="0" y="3814"/>
                      <a:pt x="1094" y="4907"/>
                      <a:pt x="2445" y="4907"/>
                    </a:cubicBezTo>
                    <a:cubicBezTo>
                      <a:pt x="3073" y="4907"/>
                      <a:pt x="3652" y="4666"/>
                      <a:pt x="4086" y="4264"/>
                    </a:cubicBezTo>
                    <a:lnTo>
                      <a:pt x="5308" y="5486"/>
                    </a:lnTo>
                    <a:lnTo>
                      <a:pt x="5486" y="5309"/>
                    </a:lnTo>
                    <a:lnTo>
                      <a:pt x="4279" y="4086"/>
                    </a:lnTo>
                    <a:cubicBezTo>
                      <a:pt x="4665" y="3653"/>
                      <a:pt x="4907" y="3089"/>
                      <a:pt x="4907" y="2463"/>
                    </a:cubicBezTo>
                    <a:cubicBezTo>
                      <a:pt x="4907" y="1111"/>
                      <a:pt x="3796" y="1"/>
                      <a:pt x="2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0"/>
              <p:cNvSpPr/>
              <p:nvPr/>
            </p:nvSpPr>
            <p:spPr>
              <a:xfrm>
                <a:off x="-1103664" y="4121509"/>
                <a:ext cx="58696" cy="57062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89" extrusionOk="0">
                    <a:moveTo>
                      <a:pt x="1562" y="257"/>
                    </a:moveTo>
                    <a:cubicBezTo>
                      <a:pt x="2269" y="257"/>
                      <a:pt x="2848" y="837"/>
                      <a:pt x="2848" y="1544"/>
                    </a:cubicBezTo>
                    <a:cubicBezTo>
                      <a:pt x="2848" y="2269"/>
                      <a:pt x="2269" y="2831"/>
                      <a:pt x="1562" y="2831"/>
                    </a:cubicBezTo>
                    <a:cubicBezTo>
                      <a:pt x="837" y="2831"/>
                      <a:pt x="258" y="2269"/>
                      <a:pt x="258" y="1544"/>
                    </a:cubicBezTo>
                    <a:cubicBezTo>
                      <a:pt x="258" y="837"/>
                      <a:pt x="837" y="257"/>
                      <a:pt x="1562" y="257"/>
                    </a:cubicBezTo>
                    <a:close/>
                    <a:moveTo>
                      <a:pt x="1562" y="0"/>
                    </a:moveTo>
                    <a:cubicBezTo>
                      <a:pt x="693" y="0"/>
                      <a:pt x="1" y="692"/>
                      <a:pt x="1" y="1544"/>
                    </a:cubicBezTo>
                    <a:cubicBezTo>
                      <a:pt x="1" y="2397"/>
                      <a:pt x="693" y="3088"/>
                      <a:pt x="1562" y="3088"/>
                    </a:cubicBezTo>
                    <a:cubicBezTo>
                      <a:pt x="2414" y="3088"/>
                      <a:pt x="3106" y="2397"/>
                      <a:pt x="3106" y="1544"/>
                    </a:cubicBezTo>
                    <a:cubicBezTo>
                      <a:pt x="3106" y="692"/>
                      <a:pt x="2414" y="0"/>
                      <a:pt x="1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-1127979" y="4199862"/>
                <a:ext cx="107319" cy="33306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1803" extrusionOk="0">
                    <a:moveTo>
                      <a:pt x="1319" y="1"/>
                    </a:moveTo>
                    <a:cubicBezTo>
                      <a:pt x="596" y="1"/>
                      <a:pt x="0" y="580"/>
                      <a:pt x="0" y="1320"/>
                    </a:cubicBezTo>
                    <a:lnTo>
                      <a:pt x="0" y="1674"/>
                    </a:lnTo>
                    <a:cubicBezTo>
                      <a:pt x="0" y="1753"/>
                      <a:pt x="64" y="1802"/>
                      <a:pt x="129" y="1802"/>
                    </a:cubicBezTo>
                    <a:cubicBezTo>
                      <a:pt x="210" y="1802"/>
                      <a:pt x="257" y="1738"/>
                      <a:pt x="257" y="1674"/>
                    </a:cubicBezTo>
                    <a:lnTo>
                      <a:pt x="257" y="1320"/>
                    </a:lnTo>
                    <a:cubicBezTo>
                      <a:pt x="257" y="724"/>
                      <a:pt x="740" y="258"/>
                      <a:pt x="1319" y="258"/>
                    </a:cubicBezTo>
                    <a:lnTo>
                      <a:pt x="4360" y="258"/>
                    </a:lnTo>
                    <a:cubicBezTo>
                      <a:pt x="4939" y="258"/>
                      <a:pt x="5421" y="724"/>
                      <a:pt x="5421" y="1320"/>
                    </a:cubicBezTo>
                    <a:lnTo>
                      <a:pt x="5421" y="1674"/>
                    </a:lnTo>
                    <a:cubicBezTo>
                      <a:pt x="5421" y="1753"/>
                      <a:pt x="5486" y="1802"/>
                      <a:pt x="5550" y="1802"/>
                    </a:cubicBezTo>
                    <a:cubicBezTo>
                      <a:pt x="5630" y="1802"/>
                      <a:pt x="5679" y="1753"/>
                      <a:pt x="5679" y="1674"/>
                    </a:cubicBezTo>
                    <a:lnTo>
                      <a:pt x="5679" y="1320"/>
                    </a:lnTo>
                    <a:cubicBezTo>
                      <a:pt x="5679" y="580"/>
                      <a:pt x="5083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-1434198" y="4137757"/>
                <a:ext cx="115842" cy="9064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4907" extrusionOk="0">
                    <a:moveTo>
                      <a:pt x="4311" y="258"/>
                    </a:moveTo>
                    <a:cubicBezTo>
                      <a:pt x="4536" y="258"/>
                      <a:pt x="4778" y="322"/>
                      <a:pt x="4971" y="451"/>
                    </a:cubicBezTo>
                    <a:cubicBezTo>
                      <a:pt x="5630" y="854"/>
                      <a:pt x="5840" y="1770"/>
                      <a:pt x="5469" y="2478"/>
                    </a:cubicBezTo>
                    <a:cubicBezTo>
                      <a:pt x="5196" y="2977"/>
                      <a:pt x="4070" y="3925"/>
                      <a:pt x="3121" y="4633"/>
                    </a:cubicBezTo>
                    <a:cubicBezTo>
                      <a:pt x="3088" y="4650"/>
                      <a:pt x="3073" y="4650"/>
                      <a:pt x="3073" y="4650"/>
                    </a:cubicBezTo>
                    <a:cubicBezTo>
                      <a:pt x="3056" y="4650"/>
                      <a:pt x="3041" y="4650"/>
                      <a:pt x="3024" y="4633"/>
                    </a:cubicBezTo>
                    <a:cubicBezTo>
                      <a:pt x="2059" y="3925"/>
                      <a:pt x="933" y="2977"/>
                      <a:pt x="676" y="2478"/>
                    </a:cubicBezTo>
                    <a:cubicBezTo>
                      <a:pt x="290" y="1770"/>
                      <a:pt x="515" y="854"/>
                      <a:pt x="1158" y="451"/>
                    </a:cubicBezTo>
                    <a:cubicBezTo>
                      <a:pt x="1368" y="322"/>
                      <a:pt x="1593" y="258"/>
                      <a:pt x="1818" y="258"/>
                    </a:cubicBezTo>
                    <a:cubicBezTo>
                      <a:pt x="2220" y="258"/>
                      <a:pt x="2606" y="451"/>
                      <a:pt x="2863" y="805"/>
                    </a:cubicBezTo>
                    <a:lnTo>
                      <a:pt x="3073" y="1079"/>
                    </a:lnTo>
                    <a:lnTo>
                      <a:pt x="3281" y="805"/>
                    </a:lnTo>
                    <a:cubicBezTo>
                      <a:pt x="3523" y="451"/>
                      <a:pt x="3909" y="258"/>
                      <a:pt x="4311" y="258"/>
                    </a:cubicBezTo>
                    <a:close/>
                    <a:moveTo>
                      <a:pt x="1818" y="0"/>
                    </a:moveTo>
                    <a:cubicBezTo>
                      <a:pt x="1561" y="0"/>
                      <a:pt x="1287" y="82"/>
                      <a:pt x="1030" y="242"/>
                    </a:cubicBezTo>
                    <a:cubicBezTo>
                      <a:pt x="258" y="708"/>
                      <a:pt x="0" y="1770"/>
                      <a:pt x="451" y="2591"/>
                    </a:cubicBezTo>
                    <a:cubicBezTo>
                      <a:pt x="804" y="3266"/>
                      <a:pt x="2316" y="4440"/>
                      <a:pt x="2863" y="4843"/>
                    </a:cubicBezTo>
                    <a:cubicBezTo>
                      <a:pt x="2928" y="4890"/>
                      <a:pt x="2992" y="4907"/>
                      <a:pt x="3073" y="4907"/>
                    </a:cubicBezTo>
                    <a:cubicBezTo>
                      <a:pt x="3137" y="4907"/>
                      <a:pt x="3202" y="4890"/>
                      <a:pt x="3266" y="4843"/>
                    </a:cubicBezTo>
                    <a:cubicBezTo>
                      <a:pt x="3813" y="4440"/>
                      <a:pt x="5340" y="3266"/>
                      <a:pt x="5694" y="2591"/>
                    </a:cubicBezTo>
                    <a:cubicBezTo>
                      <a:pt x="6129" y="1770"/>
                      <a:pt x="5872" y="708"/>
                      <a:pt x="5115" y="242"/>
                    </a:cubicBezTo>
                    <a:cubicBezTo>
                      <a:pt x="4858" y="82"/>
                      <a:pt x="4585" y="0"/>
                      <a:pt x="4311" y="0"/>
                    </a:cubicBezTo>
                    <a:cubicBezTo>
                      <a:pt x="3845" y="0"/>
                      <a:pt x="3378" y="226"/>
                      <a:pt x="3073" y="644"/>
                    </a:cubicBezTo>
                    <a:cubicBezTo>
                      <a:pt x="2767" y="226"/>
                      <a:pt x="2301" y="0"/>
                      <a:pt x="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-1738282" y="4125270"/>
                <a:ext cx="117032" cy="114437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6195" extrusionOk="0">
                    <a:moveTo>
                      <a:pt x="4247" y="258"/>
                    </a:moveTo>
                    <a:cubicBezTo>
                      <a:pt x="5180" y="258"/>
                      <a:pt x="5935" y="1015"/>
                      <a:pt x="5935" y="1948"/>
                    </a:cubicBezTo>
                    <a:lnTo>
                      <a:pt x="5935" y="4247"/>
                    </a:lnTo>
                    <a:cubicBezTo>
                      <a:pt x="5935" y="5180"/>
                      <a:pt x="5180" y="5937"/>
                      <a:pt x="4247" y="5937"/>
                    </a:cubicBezTo>
                    <a:lnTo>
                      <a:pt x="1946" y="5937"/>
                    </a:lnTo>
                    <a:cubicBezTo>
                      <a:pt x="1013" y="5937"/>
                      <a:pt x="258" y="5180"/>
                      <a:pt x="258" y="4247"/>
                    </a:cubicBezTo>
                    <a:lnTo>
                      <a:pt x="258" y="1948"/>
                    </a:lnTo>
                    <a:cubicBezTo>
                      <a:pt x="258" y="1015"/>
                      <a:pt x="1013" y="258"/>
                      <a:pt x="1946" y="258"/>
                    </a:cubicBezTo>
                    <a:close/>
                    <a:moveTo>
                      <a:pt x="1946" y="1"/>
                    </a:moveTo>
                    <a:cubicBezTo>
                      <a:pt x="869" y="1"/>
                      <a:pt x="1" y="886"/>
                      <a:pt x="1" y="1948"/>
                    </a:cubicBezTo>
                    <a:lnTo>
                      <a:pt x="1" y="4247"/>
                    </a:lnTo>
                    <a:cubicBezTo>
                      <a:pt x="1" y="5326"/>
                      <a:pt x="869" y="6194"/>
                      <a:pt x="1946" y="6194"/>
                    </a:cubicBezTo>
                    <a:lnTo>
                      <a:pt x="4247" y="6194"/>
                    </a:lnTo>
                    <a:cubicBezTo>
                      <a:pt x="5324" y="6194"/>
                      <a:pt x="6192" y="5326"/>
                      <a:pt x="6192" y="4247"/>
                    </a:cubicBezTo>
                    <a:lnTo>
                      <a:pt x="6192" y="1948"/>
                    </a:lnTo>
                    <a:cubicBezTo>
                      <a:pt x="6192" y="886"/>
                      <a:pt x="5324" y="1"/>
                      <a:pt x="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-1706666" y="4156488"/>
                <a:ext cx="53801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832" extrusionOk="0">
                    <a:moveTo>
                      <a:pt x="1303" y="0"/>
                    </a:moveTo>
                    <a:lnTo>
                      <a:pt x="1303" y="1287"/>
                    </a:lnTo>
                    <a:lnTo>
                      <a:pt x="0" y="1287"/>
                    </a:lnTo>
                    <a:lnTo>
                      <a:pt x="0" y="1545"/>
                    </a:lnTo>
                    <a:lnTo>
                      <a:pt x="1303" y="1545"/>
                    </a:lnTo>
                    <a:lnTo>
                      <a:pt x="1303" y="2831"/>
                    </a:lnTo>
                    <a:lnTo>
                      <a:pt x="1560" y="2831"/>
                    </a:lnTo>
                    <a:lnTo>
                      <a:pt x="1560" y="1545"/>
                    </a:lnTo>
                    <a:lnTo>
                      <a:pt x="2847" y="1545"/>
                    </a:lnTo>
                    <a:lnTo>
                      <a:pt x="2847" y="1287"/>
                    </a:lnTo>
                    <a:lnTo>
                      <a:pt x="1560" y="1287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-2339173" y="4134192"/>
                <a:ext cx="107319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5293" extrusionOk="0">
                    <a:moveTo>
                      <a:pt x="2832" y="0"/>
                    </a:moveTo>
                    <a:cubicBezTo>
                      <a:pt x="2735" y="0"/>
                      <a:pt x="2639" y="33"/>
                      <a:pt x="2575" y="114"/>
                    </a:cubicBezTo>
                    <a:lnTo>
                      <a:pt x="177" y="2510"/>
                    </a:lnTo>
                    <a:cubicBezTo>
                      <a:pt x="65" y="2638"/>
                      <a:pt x="1" y="2799"/>
                      <a:pt x="1" y="2977"/>
                    </a:cubicBezTo>
                    <a:lnTo>
                      <a:pt x="1" y="4907"/>
                    </a:lnTo>
                    <a:cubicBezTo>
                      <a:pt x="1" y="5115"/>
                      <a:pt x="162" y="5293"/>
                      <a:pt x="387" y="5293"/>
                    </a:cubicBezTo>
                    <a:lnTo>
                      <a:pt x="1931" y="5293"/>
                    </a:lnTo>
                    <a:cubicBezTo>
                      <a:pt x="2140" y="5293"/>
                      <a:pt x="2317" y="5115"/>
                      <a:pt x="2317" y="4907"/>
                    </a:cubicBezTo>
                    <a:lnTo>
                      <a:pt x="2317" y="3732"/>
                    </a:lnTo>
                    <a:cubicBezTo>
                      <a:pt x="2317" y="3459"/>
                      <a:pt x="2542" y="3217"/>
                      <a:pt x="2832" y="3217"/>
                    </a:cubicBezTo>
                    <a:cubicBezTo>
                      <a:pt x="3121" y="3217"/>
                      <a:pt x="3347" y="3459"/>
                      <a:pt x="3347" y="3732"/>
                    </a:cubicBezTo>
                    <a:lnTo>
                      <a:pt x="3347" y="4907"/>
                    </a:lnTo>
                    <a:cubicBezTo>
                      <a:pt x="3347" y="5115"/>
                      <a:pt x="3523" y="5293"/>
                      <a:pt x="3733" y="5293"/>
                    </a:cubicBezTo>
                    <a:lnTo>
                      <a:pt x="5277" y="5293"/>
                    </a:lnTo>
                    <a:cubicBezTo>
                      <a:pt x="5502" y="5293"/>
                      <a:pt x="5678" y="5115"/>
                      <a:pt x="5678" y="4907"/>
                    </a:cubicBezTo>
                    <a:lnTo>
                      <a:pt x="5678" y="2977"/>
                    </a:lnTo>
                    <a:cubicBezTo>
                      <a:pt x="5678" y="2799"/>
                      <a:pt x="5598" y="2638"/>
                      <a:pt x="5485" y="2510"/>
                    </a:cubicBezTo>
                    <a:lnTo>
                      <a:pt x="3089" y="114"/>
                    </a:lnTo>
                    <a:cubicBezTo>
                      <a:pt x="3025" y="33"/>
                      <a:pt x="2928" y="0"/>
                      <a:pt x="2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-2404823" y="3129620"/>
                <a:ext cx="126160" cy="102522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5550" extrusionOk="0">
                    <a:moveTo>
                      <a:pt x="1978" y="0"/>
                    </a:moveTo>
                    <a:cubicBezTo>
                      <a:pt x="1689" y="0"/>
                      <a:pt x="1384" y="80"/>
                      <a:pt x="1110" y="258"/>
                    </a:cubicBezTo>
                    <a:cubicBezTo>
                      <a:pt x="273" y="805"/>
                      <a:pt x="1" y="1995"/>
                      <a:pt x="483" y="2928"/>
                    </a:cubicBezTo>
                    <a:cubicBezTo>
                      <a:pt x="869" y="3700"/>
                      <a:pt x="2525" y="5019"/>
                      <a:pt x="3121" y="5469"/>
                    </a:cubicBezTo>
                    <a:cubicBezTo>
                      <a:pt x="3185" y="5534"/>
                      <a:pt x="3265" y="5549"/>
                      <a:pt x="3346" y="5549"/>
                    </a:cubicBezTo>
                    <a:cubicBezTo>
                      <a:pt x="3411" y="5549"/>
                      <a:pt x="3490" y="5534"/>
                      <a:pt x="3555" y="5469"/>
                    </a:cubicBezTo>
                    <a:cubicBezTo>
                      <a:pt x="4151" y="5019"/>
                      <a:pt x="5807" y="3700"/>
                      <a:pt x="6209" y="2928"/>
                    </a:cubicBezTo>
                    <a:cubicBezTo>
                      <a:pt x="6675" y="1995"/>
                      <a:pt x="6402" y="805"/>
                      <a:pt x="5566" y="258"/>
                    </a:cubicBezTo>
                    <a:cubicBezTo>
                      <a:pt x="5292" y="80"/>
                      <a:pt x="4987" y="0"/>
                      <a:pt x="4697" y="0"/>
                    </a:cubicBezTo>
                    <a:cubicBezTo>
                      <a:pt x="4183" y="0"/>
                      <a:pt x="3683" y="258"/>
                      <a:pt x="3346" y="724"/>
                    </a:cubicBezTo>
                    <a:cubicBezTo>
                      <a:pt x="3008" y="258"/>
                      <a:pt x="2493" y="0"/>
                      <a:pt x="19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-2200560" y="3130507"/>
                <a:ext cx="106695" cy="100971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466" extrusionOk="0">
                    <a:moveTo>
                      <a:pt x="2847" y="306"/>
                    </a:moveTo>
                    <a:cubicBezTo>
                      <a:pt x="3072" y="306"/>
                      <a:pt x="3297" y="338"/>
                      <a:pt x="3523" y="386"/>
                    </a:cubicBezTo>
                    <a:cubicBezTo>
                      <a:pt x="4344" y="611"/>
                      <a:pt x="4987" y="1271"/>
                      <a:pt x="5195" y="2108"/>
                    </a:cubicBezTo>
                    <a:cubicBezTo>
                      <a:pt x="5341" y="2702"/>
                      <a:pt x="5276" y="3281"/>
                      <a:pt x="5019" y="3813"/>
                    </a:cubicBezTo>
                    <a:cubicBezTo>
                      <a:pt x="4955" y="3941"/>
                      <a:pt x="4938" y="4070"/>
                      <a:pt x="4970" y="4199"/>
                    </a:cubicBezTo>
                    <a:lnTo>
                      <a:pt x="5195" y="5035"/>
                    </a:lnTo>
                    <a:lnTo>
                      <a:pt x="4408" y="4810"/>
                    </a:lnTo>
                    <a:cubicBezTo>
                      <a:pt x="4367" y="4800"/>
                      <a:pt x="4323" y="4794"/>
                      <a:pt x="4277" y="4794"/>
                    </a:cubicBezTo>
                    <a:cubicBezTo>
                      <a:pt x="4180" y="4794"/>
                      <a:pt x="4077" y="4819"/>
                      <a:pt x="3990" y="4874"/>
                    </a:cubicBezTo>
                    <a:cubicBezTo>
                      <a:pt x="3636" y="5067"/>
                      <a:pt x="3250" y="5164"/>
                      <a:pt x="2847" y="5164"/>
                    </a:cubicBezTo>
                    <a:cubicBezTo>
                      <a:pt x="2654" y="5164"/>
                      <a:pt x="2446" y="5132"/>
                      <a:pt x="2252" y="5083"/>
                    </a:cubicBezTo>
                    <a:cubicBezTo>
                      <a:pt x="1513" y="4907"/>
                      <a:pt x="692" y="4102"/>
                      <a:pt x="515" y="3378"/>
                    </a:cubicBezTo>
                    <a:cubicBezTo>
                      <a:pt x="306" y="2623"/>
                      <a:pt x="466" y="1850"/>
                      <a:pt x="934" y="1239"/>
                    </a:cubicBezTo>
                    <a:cubicBezTo>
                      <a:pt x="1399" y="643"/>
                      <a:pt x="2092" y="306"/>
                      <a:pt x="2847" y="306"/>
                    </a:cubicBezTo>
                    <a:close/>
                    <a:moveTo>
                      <a:pt x="2847" y="0"/>
                    </a:moveTo>
                    <a:cubicBezTo>
                      <a:pt x="1995" y="0"/>
                      <a:pt x="1206" y="386"/>
                      <a:pt x="692" y="1062"/>
                    </a:cubicBezTo>
                    <a:cubicBezTo>
                      <a:pt x="161" y="1737"/>
                      <a:pt x="1" y="2606"/>
                      <a:pt x="209" y="3459"/>
                    </a:cubicBezTo>
                    <a:cubicBezTo>
                      <a:pt x="434" y="4295"/>
                      <a:pt x="1335" y="5179"/>
                      <a:pt x="2171" y="5389"/>
                    </a:cubicBezTo>
                    <a:cubicBezTo>
                      <a:pt x="2387" y="5440"/>
                      <a:pt x="2604" y="5466"/>
                      <a:pt x="2819" y="5466"/>
                    </a:cubicBezTo>
                    <a:cubicBezTo>
                      <a:pt x="3279" y="5466"/>
                      <a:pt x="3729" y="5351"/>
                      <a:pt x="4134" y="5132"/>
                    </a:cubicBezTo>
                    <a:cubicBezTo>
                      <a:pt x="4172" y="5113"/>
                      <a:pt x="4210" y="5105"/>
                      <a:pt x="4248" y="5105"/>
                    </a:cubicBezTo>
                    <a:cubicBezTo>
                      <a:pt x="4274" y="5105"/>
                      <a:pt x="4300" y="5109"/>
                      <a:pt x="4327" y="5115"/>
                    </a:cubicBezTo>
                    <a:lnTo>
                      <a:pt x="5502" y="5421"/>
                    </a:lnTo>
                    <a:cubicBezTo>
                      <a:pt x="5517" y="5421"/>
                      <a:pt x="5549" y="5405"/>
                      <a:pt x="5566" y="5389"/>
                    </a:cubicBezTo>
                    <a:cubicBezTo>
                      <a:pt x="5581" y="5357"/>
                      <a:pt x="5598" y="5325"/>
                      <a:pt x="5581" y="5308"/>
                    </a:cubicBezTo>
                    <a:lnTo>
                      <a:pt x="5276" y="4134"/>
                    </a:lnTo>
                    <a:cubicBezTo>
                      <a:pt x="5260" y="4070"/>
                      <a:pt x="5260" y="4006"/>
                      <a:pt x="5292" y="3941"/>
                    </a:cubicBezTo>
                    <a:cubicBezTo>
                      <a:pt x="5581" y="3362"/>
                      <a:pt x="5646" y="2702"/>
                      <a:pt x="5485" y="2043"/>
                    </a:cubicBezTo>
                    <a:cubicBezTo>
                      <a:pt x="5260" y="1094"/>
                      <a:pt x="4537" y="354"/>
                      <a:pt x="3587" y="97"/>
                    </a:cubicBezTo>
                    <a:cubicBezTo>
                      <a:pt x="3346" y="32"/>
                      <a:pt x="3089" y="0"/>
                      <a:pt x="2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-2386946" y="3300454"/>
                <a:ext cx="26494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253" extrusionOk="0">
                    <a:moveTo>
                      <a:pt x="0" y="1"/>
                    </a:moveTo>
                    <a:lnTo>
                      <a:pt x="0" y="2252"/>
                    </a:lnTo>
                    <a:lnTo>
                      <a:pt x="1402" y="2252"/>
                    </a:lnTo>
                    <a:lnTo>
                      <a:pt x="1402" y="1996"/>
                    </a:lnTo>
                    <a:lnTo>
                      <a:pt x="305" y="1996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-2354650" y="3298718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1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1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-2337227" y="3298718"/>
                <a:ext cx="2836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347" extrusionOk="0">
                    <a:moveTo>
                      <a:pt x="1" y="1"/>
                    </a:moveTo>
                    <a:lnTo>
                      <a:pt x="1" y="2346"/>
                    </a:lnTo>
                    <a:lnTo>
                      <a:pt x="280" y="2346"/>
                    </a:lnTo>
                    <a:lnTo>
                      <a:pt x="280" y="1522"/>
                    </a:lnTo>
                    <a:lnTo>
                      <a:pt x="1138" y="2346"/>
                    </a:lnTo>
                    <a:lnTo>
                      <a:pt x="1500" y="2346"/>
                    </a:lnTo>
                    <a:lnTo>
                      <a:pt x="566" y="1448"/>
                    </a:lnTo>
                    <a:lnTo>
                      <a:pt x="1463" y="658"/>
                    </a:lnTo>
                    <a:lnTo>
                      <a:pt x="1108" y="658"/>
                    </a:lnTo>
                    <a:lnTo>
                      <a:pt x="280" y="138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-2305517" y="3310097"/>
                <a:ext cx="29612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5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2"/>
                    </a:cubicBezTo>
                    <a:cubicBezTo>
                      <a:pt x="1244" y="462"/>
                      <a:pt x="1286" y="584"/>
                      <a:pt x="1289" y="736"/>
                    </a:cubicBezTo>
                    <a:lnTo>
                      <a:pt x="299" y="737"/>
                    </a:lnTo>
                    <a:cubicBezTo>
                      <a:pt x="314" y="577"/>
                      <a:pt x="368" y="455"/>
                      <a:pt x="460" y="368"/>
                    </a:cubicBezTo>
                    <a:cubicBezTo>
                      <a:pt x="553" y="280"/>
                      <a:pt x="678" y="236"/>
                      <a:pt x="832" y="236"/>
                    </a:cubicBezTo>
                    <a:close/>
                    <a:moveTo>
                      <a:pt x="830" y="1"/>
                    </a:moveTo>
                    <a:cubicBezTo>
                      <a:pt x="576" y="1"/>
                      <a:pt x="374" y="82"/>
                      <a:pt x="225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2"/>
                      <a:pt x="236" y="1539"/>
                    </a:cubicBezTo>
                    <a:cubicBezTo>
                      <a:pt x="395" y="1696"/>
                      <a:pt x="608" y="1774"/>
                      <a:pt x="877" y="1774"/>
                    </a:cubicBezTo>
                    <a:cubicBezTo>
                      <a:pt x="985" y="1774"/>
                      <a:pt x="1091" y="1763"/>
                      <a:pt x="1195" y="1741"/>
                    </a:cubicBezTo>
                    <a:cubicBezTo>
                      <a:pt x="1301" y="1719"/>
                      <a:pt x="1402" y="1687"/>
                      <a:pt x="1501" y="1644"/>
                    </a:cubicBezTo>
                    <a:lnTo>
                      <a:pt x="1501" y="1382"/>
                    </a:lnTo>
                    <a:cubicBezTo>
                      <a:pt x="1403" y="1434"/>
                      <a:pt x="1303" y="1473"/>
                      <a:pt x="1203" y="1500"/>
                    </a:cubicBezTo>
                    <a:cubicBezTo>
                      <a:pt x="1104" y="1526"/>
                      <a:pt x="1001" y="1539"/>
                      <a:pt x="894" y="1539"/>
                    </a:cubicBezTo>
                    <a:cubicBezTo>
                      <a:pt x="710" y="1539"/>
                      <a:pt x="566" y="1490"/>
                      <a:pt x="463" y="1389"/>
                    </a:cubicBezTo>
                    <a:cubicBezTo>
                      <a:pt x="360" y="1289"/>
                      <a:pt x="303" y="1144"/>
                      <a:pt x="290" y="952"/>
                    </a:cubicBezTo>
                    <a:lnTo>
                      <a:pt x="1567" y="952"/>
                    </a:lnTo>
                    <a:lnTo>
                      <a:pt x="1567" y="817"/>
                    </a:lnTo>
                    <a:cubicBezTo>
                      <a:pt x="1567" y="566"/>
                      <a:pt x="1500" y="366"/>
                      <a:pt x="1367" y="221"/>
                    </a:cubicBezTo>
                    <a:cubicBezTo>
                      <a:pt x="1236" y="74"/>
                      <a:pt x="1056" y="1"/>
                      <a:pt x="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-2269593" y="3298718"/>
                <a:ext cx="28535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91" extrusionOk="0">
                    <a:moveTo>
                      <a:pt x="758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89" y="1139"/>
                      <a:pt x="1232" y="1299"/>
                      <a:pt x="1232" y="1504"/>
                    </a:cubicBezTo>
                    <a:cubicBezTo>
                      <a:pt x="1232" y="1708"/>
                      <a:pt x="1189" y="1868"/>
                      <a:pt x="1106" y="1985"/>
                    </a:cubicBezTo>
                    <a:cubicBezTo>
                      <a:pt x="1021" y="2101"/>
                      <a:pt x="905" y="2159"/>
                      <a:pt x="758" y="2159"/>
                    </a:cubicBezTo>
                    <a:cubicBezTo>
                      <a:pt x="612" y="2159"/>
                      <a:pt x="496" y="2101"/>
                      <a:pt x="412" y="1985"/>
                    </a:cubicBezTo>
                    <a:cubicBezTo>
                      <a:pt x="329" y="1868"/>
                      <a:pt x="286" y="1708"/>
                      <a:pt x="286" y="1504"/>
                    </a:cubicBezTo>
                    <a:cubicBezTo>
                      <a:pt x="286" y="1299"/>
                      <a:pt x="329" y="1139"/>
                      <a:pt x="412" y="1024"/>
                    </a:cubicBezTo>
                    <a:cubicBezTo>
                      <a:pt x="496" y="908"/>
                      <a:pt x="612" y="849"/>
                      <a:pt x="758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5" y="617"/>
                      <a:pt x="691" y="617"/>
                    </a:cubicBezTo>
                    <a:cubicBezTo>
                      <a:pt x="487" y="617"/>
                      <a:pt x="321" y="698"/>
                      <a:pt x="192" y="861"/>
                    </a:cubicBezTo>
                    <a:cubicBezTo>
                      <a:pt x="64" y="1024"/>
                      <a:pt x="0" y="1238"/>
                      <a:pt x="0" y="1504"/>
                    </a:cubicBezTo>
                    <a:cubicBezTo>
                      <a:pt x="0" y="1769"/>
                      <a:pt x="64" y="1984"/>
                      <a:pt x="192" y="2146"/>
                    </a:cubicBezTo>
                    <a:cubicBezTo>
                      <a:pt x="321" y="2309"/>
                      <a:pt x="487" y="2390"/>
                      <a:pt x="691" y="2390"/>
                    </a:cubicBezTo>
                    <a:cubicBezTo>
                      <a:pt x="815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-2213146" y="3298718"/>
                <a:ext cx="28592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91" extrusionOk="0">
                    <a:moveTo>
                      <a:pt x="752" y="849"/>
                    </a:moveTo>
                    <a:cubicBezTo>
                      <a:pt x="898" y="849"/>
                      <a:pt x="1013" y="908"/>
                      <a:pt x="1096" y="1024"/>
                    </a:cubicBezTo>
                    <a:cubicBezTo>
                      <a:pt x="1181" y="1139"/>
                      <a:pt x="1224" y="1299"/>
                      <a:pt x="1224" y="1504"/>
                    </a:cubicBezTo>
                    <a:cubicBezTo>
                      <a:pt x="1224" y="1708"/>
                      <a:pt x="1181" y="1868"/>
                      <a:pt x="1096" y="1985"/>
                    </a:cubicBezTo>
                    <a:cubicBezTo>
                      <a:pt x="1013" y="2101"/>
                      <a:pt x="898" y="2159"/>
                      <a:pt x="752" y="2159"/>
                    </a:cubicBezTo>
                    <a:cubicBezTo>
                      <a:pt x="605" y="2159"/>
                      <a:pt x="489" y="2101"/>
                      <a:pt x="404" y="1985"/>
                    </a:cubicBezTo>
                    <a:cubicBezTo>
                      <a:pt x="322" y="1868"/>
                      <a:pt x="279" y="1708"/>
                      <a:pt x="279" y="1504"/>
                    </a:cubicBezTo>
                    <a:cubicBezTo>
                      <a:pt x="279" y="1299"/>
                      <a:pt x="322" y="1139"/>
                      <a:pt x="404" y="1024"/>
                    </a:cubicBezTo>
                    <a:cubicBezTo>
                      <a:pt x="489" y="908"/>
                      <a:pt x="605" y="849"/>
                      <a:pt x="752" y="849"/>
                    </a:cubicBezTo>
                    <a:close/>
                    <a:moveTo>
                      <a:pt x="0" y="1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2093"/>
                    </a:lnTo>
                    <a:cubicBezTo>
                      <a:pt x="337" y="2193"/>
                      <a:pt x="411" y="2268"/>
                      <a:pt x="499" y="2318"/>
                    </a:cubicBezTo>
                    <a:cubicBezTo>
                      <a:pt x="589" y="2366"/>
                      <a:pt x="696" y="2390"/>
                      <a:pt x="820" y="2390"/>
                    </a:cubicBezTo>
                    <a:cubicBezTo>
                      <a:pt x="1024" y="2390"/>
                      <a:pt x="1190" y="2309"/>
                      <a:pt x="1319" y="2146"/>
                    </a:cubicBezTo>
                    <a:cubicBezTo>
                      <a:pt x="1448" y="1984"/>
                      <a:pt x="1512" y="1769"/>
                      <a:pt x="1512" y="1504"/>
                    </a:cubicBezTo>
                    <a:cubicBezTo>
                      <a:pt x="1512" y="1238"/>
                      <a:pt x="1448" y="1024"/>
                      <a:pt x="1319" y="861"/>
                    </a:cubicBezTo>
                    <a:cubicBezTo>
                      <a:pt x="1190" y="698"/>
                      <a:pt x="1024" y="617"/>
                      <a:pt x="820" y="617"/>
                    </a:cubicBezTo>
                    <a:cubicBezTo>
                      <a:pt x="696" y="617"/>
                      <a:pt x="589" y="641"/>
                      <a:pt x="499" y="690"/>
                    </a:cubicBezTo>
                    <a:cubicBezTo>
                      <a:pt x="411" y="739"/>
                      <a:pt x="337" y="814"/>
                      <a:pt x="279" y="914"/>
                    </a:cubicBez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-2177789" y="3310873"/>
                <a:ext cx="31067" cy="4305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331" extrusionOk="0">
                    <a:moveTo>
                      <a:pt x="0" y="0"/>
                    </a:moveTo>
                    <a:lnTo>
                      <a:pt x="683" y="1661"/>
                    </a:lnTo>
                    <a:lnTo>
                      <a:pt x="633" y="1787"/>
                    </a:lnTo>
                    <a:cubicBezTo>
                      <a:pt x="582" y="1923"/>
                      <a:pt x="535" y="2008"/>
                      <a:pt x="493" y="2045"/>
                    </a:cubicBezTo>
                    <a:cubicBezTo>
                      <a:pt x="450" y="2081"/>
                      <a:pt x="391" y="2099"/>
                      <a:pt x="315" y="2099"/>
                    </a:cubicBezTo>
                    <a:lnTo>
                      <a:pt x="152" y="2099"/>
                    </a:lnTo>
                    <a:lnTo>
                      <a:pt x="152" y="2331"/>
                    </a:lnTo>
                    <a:lnTo>
                      <a:pt x="373" y="2331"/>
                    </a:lnTo>
                    <a:cubicBezTo>
                      <a:pt x="498" y="2331"/>
                      <a:pt x="598" y="2300"/>
                      <a:pt x="672" y="2239"/>
                    </a:cubicBezTo>
                    <a:cubicBezTo>
                      <a:pt x="746" y="2177"/>
                      <a:pt x="824" y="2046"/>
                      <a:pt x="902" y="1845"/>
                    </a:cubicBezTo>
                    <a:lnTo>
                      <a:pt x="1643" y="0"/>
                    </a:lnTo>
                    <a:lnTo>
                      <a:pt x="1350" y="0"/>
                    </a:lnTo>
                    <a:lnTo>
                      <a:pt x="822" y="13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-2120094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1" y="1510"/>
                    </a:cubicBezTo>
                    <a:cubicBezTo>
                      <a:pt x="271" y="1623"/>
                      <a:pt x="417" y="1679"/>
                      <a:pt x="600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1" y="1202"/>
                      <a:pt x="901" y="1242"/>
                      <a:pt x="788" y="1244"/>
                    </a:cubicBezTo>
                    <a:cubicBezTo>
                      <a:pt x="692" y="1244"/>
                      <a:pt x="616" y="1215"/>
                      <a:pt x="560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-2083906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90" y="45"/>
                      <a:pt x="267" y="137"/>
                    </a:cubicBezTo>
                    <a:cubicBezTo>
                      <a:pt x="143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1" y="781"/>
                    </a:cubicBezTo>
                    <a:cubicBezTo>
                      <a:pt x="215" y="847"/>
                      <a:pt x="278" y="897"/>
                      <a:pt x="353" y="929"/>
                    </a:cubicBezTo>
                    <a:cubicBezTo>
                      <a:pt x="429" y="963"/>
                      <a:pt x="524" y="996"/>
                      <a:pt x="637" y="1028"/>
                    </a:cubicBezTo>
                    <a:cubicBezTo>
                      <a:pt x="744" y="1059"/>
                      <a:pt x="821" y="1089"/>
                      <a:pt x="869" y="1115"/>
                    </a:cubicBezTo>
                    <a:cubicBezTo>
                      <a:pt x="918" y="1142"/>
                      <a:pt x="942" y="1179"/>
                      <a:pt x="942" y="1227"/>
                    </a:cubicBezTo>
                    <a:cubicBezTo>
                      <a:pt x="942" y="1269"/>
                      <a:pt x="923" y="1303"/>
                      <a:pt x="884" y="1326"/>
                    </a:cubicBezTo>
                    <a:cubicBezTo>
                      <a:pt x="847" y="1346"/>
                      <a:pt x="797" y="1357"/>
                      <a:pt x="732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0" y="1470"/>
                    </a:lnTo>
                    <a:cubicBezTo>
                      <a:pt x="93" y="1544"/>
                      <a:pt x="202" y="1602"/>
                      <a:pt x="328" y="1644"/>
                    </a:cubicBezTo>
                    <a:cubicBezTo>
                      <a:pt x="453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3" y="1474"/>
                      <a:pt x="1396" y="1345"/>
                      <a:pt x="1396" y="1180"/>
                    </a:cubicBezTo>
                    <a:cubicBezTo>
                      <a:pt x="1396" y="1071"/>
                      <a:pt x="1369" y="983"/>
                      <a:pt x="1313" y="918"/>
                    </a:cubicBezTo>
                    <a:cubicBezTo>
                      <a:pt x="1257" y="850"/>
                      <a:pt x="1192" y="799"/>
                      <a:pt x="1116" y="766"/>
                    </a:cubicBezTo>
                    <a:cubicBezTo>
                      <a:pt x="1040" y="731"/>
                      <a:pt x="942" y="696"/>
                      <a:pt x="825" y="662"/>
                    </a:cubicBezTo>
                    <a:cubicBezTo>
                      <a:pt x="718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0" y="359"/>
                      <a:pt x="657" y="349"/>
                      <a:pt x="714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0" y="510"/>
                    </a:cubicBezTo>
                    <a:lnTo>
                      <a:pt x="1385" y="186"/>
                    </a:lnTo>
                    <a:cubicBezTo>
                      <a:pt x="1292" y="126"/>
                      <a:pt x="1189" y="80"/>
                      <a:pt x="1076" y="49"/>
                    </a:cubicBezTo>
                    <a:cubicBezTo>
                      <a:pt x="963" y="17"/>
                      <a:pt x="850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-2054199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5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2" y="1571"/>
                      <a:pt x="1495" y="1497"/>
                      <a:pt x="1578" y="1402"/>
                    </a:cubicBezTo>
                    <a:lnTo>
                      <a:pt x="1329" y="1150"/>
                    </a:lnTo>
                    <a:cubicBezTo>
                      <a:pt x="1271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1" y="1325"/>
                      <a:pt x="710" y="1297"/>
                      <a:pt x="634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-2012757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3" y="217"/>
                      <a:pt x="475" y="320"/>
                    </a:cubicBezTo>
                    <a:lnTo>
                      <a:pt x="475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-1988492" y="3311002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7" y="310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9"/>
                      <a:pt x="578" y="561"/>
                    </a:cubicBezTo>
                    <a:cubicBezTo>
                      <a:pt x="647" y="480"/>
                      <a:pt x="739" y="438"/>
                      <a:pt x="856" y="437"/>
                    </a:cubicBezTo>
                    <a:cubicBezTo>
                      <a:pt x="957" y="437"/>
                      <a:pt x="1036" y="468"/>
                      <a:pt x="1094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8"/>
                    </a:lnTo>
                    <a:cubicBezTo>
                      <a:pt x="1659" y="444"/>
                      <a:pt x="1604" y="289"/>
                      <a:pt x="1492" y="175"/>
                    </a:cubicBezTo>
                    <a:cubicBezTo>
                      <a:pt x="1384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-1951850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2" y="965"/>
                    </a:moveTo>
                    <a:lnTo>
                      <a:pt x="1092" y="1113"/>
                    </a:lnTo>
                    <a:cubicBezTo>
                      <a:pt x="1077" y="1185"/>
                      <a:pt x="1034" y="1245"/>
                      <a:pt x="962" y="1293"/>
                    </a:cubicBezTo>
                    <a:cubicBezTo>
                      <a:pt x="890" y="1339"/>
                      <a:pt x="804" y="1364"/>
                      <a:pt x="706" y="1364"/>
                    </a:cubicBezTo>
                    <a:cubicBezTo>
                      <a:pt x="625" y="1364"/>
                      <a:pt x="562" y="1344"/>
                      <a:pt x="514" y="1308"/>
                    </a:cubicBezTo>
                    <a:cubicBezTo>
                      <a:pt x="469" y="1268"/>
                      <a:pt x="446" y="1217"/>
                      <a:pt x="446" y="1154"/>
                    </a:cubicBezTo>
                    <a:cubicBezTo>
                      <a:pt x="446" y="1087"/>
                      <a:pt x="468" y="1041"/>
                      <a:pt x="510" y="1011"/>
                    </a:cubicBezTo>
                    <a:cubicBezTo>
                      <a:pt x="557" y="980"/>
                      <a:pt x="625" y="965"/>
                      <a:pt x="718" y="965"/>
                    </a:cubicBezTo>
                    <a:close/>
                    <a:moveTo>
                      <a:pt x="854" y="1"/>
                    </a:moveTo>
                    <a:cubicBezTo>
                      <a:pt x="716" y="1"/>
                      <a:pt x="589" y="16"/>
                      <a:pt x="474" y="47"/>
                    </a:cubicBezTo>
                    <a:cubicBezTo>
                      <a:pt x="359" y="78"/>
                      <a:pt x="235" y="127"/>
                      <a:pt x="104" y="193"/>
                    </a:cubicBezTo>
                    <a:lnTo>
                      <a:pt x="252" y="521"/>
                    </a:lnTo>
                    <a:cubicBezTo>
                      <a:pt x="427" y="423"/>
                      <a:pt x="591" y="375"/>
                      <a:pt x="746" y="375"/>
                    </a:cubicBezTo>
                    <a:cubicBezTo>
                      <a:pt x="859" y="375"/>
                      <a:pt x="944" y="400"/>
                      <a:pt x="1002" y="449"/>
                    </a:cubicBezTo>
                    <a:cubicBezTo>
                      <a:pt x="1061" y="496"/>
                      <a:pt x="1092" y="564"/>
                      <a:pt x="1092" y="653"/>
                    </a:cubicBezTo>
                    <a:lnTo>
                      <a:pt x="1092" y="684"/>
                    </a:lnTo>
                    <a:lnTo>
                      <a:pt x="634" y="684"/>
                    </a:lnTo>
                    <a:cubicBezTo>
                      <a:pt x="433" y="685"/>
                      <a:pt x="276" y="732"/>
                      <a:pt x="166" y="819"/>
                    </a:cubicBezTo>
                    <a:cubicBezTo>
                      <a:pt x="56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8" y="1703"/>
                      <a:pt x="790" y="1684"/>
                      <a:pt x="878" y="1648"/>
                    </a:cubicBezTo>
                    <a:cubicBezTo>
                      <a:pt x="967" y="1611"/>
                      <a:pt x="1039" y="1557"/>
                      <a:pt x="1095" y="1487"/>
                    </a:cubicBezTo>
                    <a:lnTo>
                      <a:pt x="1095" y="1681"/>
                    </a:lnTo>
                    <a:lnTo>
                      <a:pt x="1560" y="1681"/>
                    </a:lnTo>
                    <a:lnTo>
                      <a:pt x="1558" y="598"/>
                    </a:lnTo>
                    <a:cubicBezTo>
                      <a:pt x="1555" y="410"/>
                      <a:pt x="1493" y="263"/>
                      <a:pt x="1370" y="159"/>
                    </a:cubicBezTo>
                    <a:cubicBezTo>
                      <a:pt x="1248" y="54"/>
                      <a:pt x="1077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-1913110" y="3311002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6"/>
                      <a:pt x="591" y="108"/>
                      <a:pt x="477" y="307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0"/>
                    </a:lnTo>
                    <a:cubicBezTo>
                      <a:pt x="477" y="737"/>
                      <a:pt x="509" y="635"/>
                      <a:pt x="576" y="557"/>
                    </a:cubicBezTo>
                    <a:cubicBezTo>
                      <a:pt x="643" y="480"/>
                      <a:pt x="734" y="438"/>
                      <a:pt x="847" y="437"/>
                    </a:cubicBezTo>
                    <a:cubicBezTo>
                      <a:pt x="946" y="437"/>
                      <a:pt x="1024" y="468"/>
                      <a:pt x="1079" y="530"/>
                    </a:cubicBezTo>
                    <a:cubicBezTo>
                      <a:pt x="1137" y="589"/>
                      <a:pt x="1165" y="671"/>
                      <a:pt x="1165" y="777"/>
                    </a:cubicBezTo>
                    <a:lnTo>
                      <a:pt x="1165" y="1681"/>
                    </a:lnTo>
                    <a:lnTo>
                      <a:pt x="1637" y="1681"/>
                    </a:lnTo>
                    <a:lnTo>
                      <a:pt x="1637" y="860"/>
                    </a:lnTo>
                    <a:cubicBezTo>
                      <a:pt x="1637" y="737"/>
                      <a:pt x="1671" y="635"/>
                      <a:pt x="1737" y="557"/>
                    </a:cubicBezTo>
                    <a:cubicBezTo>
                      <a:pt x="1802" y="480"/>
                      <a:pt x="1892" y="438"/>
                      <a:pt x="2005" y="437"/>
                    </a:cubicBezTo>
                    <a:cubicBezTo>
                      <a:pt x="2105" y="437"/>
                      <a:pt x="2182" y="467"/>
                      <a:pt x="2240" y="526"/>
                    </a:cubicBezTo>
                    <a:cubicBezTo>
                      <a:pt x="2298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9" y="1681"/>
                    </a:lnTo>
                    <a:lnTo>
                      <a:pt x="2799" y="638"/>
                    </a:lnTo>
                    <a:cubicBezTo>
                      <a:pt x="2799" y="442"/>
                      <a:pt x="2744" y="288"/>
                      <a:pt x="2635" y="175"/>
                    </a:cubicBezTo>
                    <a:cubicBezTo>
                      <a:pt x="2528" y="59"/>
                      <a:pt x="2382" y="1"/>
                      <a:pt x="2200" y="1"/>
                    </a:cubicBezTo>
                    <a:cubicBezTo>
                      <a:pt x="2058" y="3"/>
                      <a:pt x="1935" y="37"/>
                      <a:pt x="1832" y="100"/>
                    </a:cubicBezTo>
                    <a:cubicBezTo>
                      <a:pt x="1731" y="164"/>
                      <a:pt x="1654" y="258"/>
                      <a:pt x="1600" y="384"/>
                    </a:cubicBezTo>
                    <a:cubicBezTo>
                      <a:pt x="1559" y="263"/>
                      <a:pt x="1491" y="169"/>
                      <a:pt x="1394" y="104"/>
                    </a:cubicBezTo>
                    <a:cubicBezTo>
                      <a:pt x="1296" y="36"/>
                      <a:pt x="1178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-185377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9"/>
                    </a:cubicBezTo>
                    <a:cubicBezTo>
                      <a:pt x="1187" y="514"/>
                      <a:pt x="1222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599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5" y="1294"/>
                    </a:cubicBezTo>
                    <a:cubicBezTo>
                      <a:pt x="177" y="1423"/>
                      <a:pt x="278" y="1520"/>
                      <a:pt x="408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6" y="1695"/>
                      <a:pt x="1149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8" y="1325"/>
                    </a:cubicBezTo>
                    <a:cubicBezTo>
                      <a:pt x="801" y="1325"/>
                      <a:pt x="709" y="1297"/>
                      <a:pt x="633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4" y="387"/>
                      <a:pt x="1463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-1819001" y="3333538"/>
                <a:ext cx="9713" cy="1525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826" extrusionOk="0">
                    <a:moveTo>
                      <a:pt x="282" y="1"/>
                    </a:moveTo>
                    <a:cubicBezTo>
                      <a:pt x="214" y="1"/>
                      <a:pt x="157" y="24"/>
                      <a:pt x="112" y="69"/>
                    </a:cubicBezTo>
                    <a:cubicBezTo>
                      <a:pt x="66" y="114"/>
                      <a:pt x="44" y="172"/>
                      <a:pt x="44" y="243"/>
                    </a:cubicBezTo>
                    <a:cubicBezTo>
                      <a:pt x="44" y="329"/>
                      <a:pt x="78" y="393"/>
                      <a:pt x="146" y="437"/>
                    </a:cubicBezTo>
                    <a:lnTo>
                      <a:pt x="0" y="826"/>
                    </a:lnTo>
                    <a:lnTo>
                      <a:pt x="232" y="826"/>
                    </a:lnTo>
                    <a:lnTo>
                      <a:pt x="452" y="433"/>
                    </a:lnTo>
                    <a:cubicBezTo>
                      <a:pt x="473" y="395"/>
                      <a:pt x="488" y="361"/>
                      <a:pt x="498" y="335"/>
                    </a:cubicBezTo>
                    <a:cubicBezTo>
                      <a:pt x="509" y="306"/>
                      <a:pt x="514" y="275"/>
                      <a:pt x="514" y="243"/>
                    </a:cubicBezTo>
                    <a:cubicBezTo>
                      <a:pt x="514" y="168"/>
                      <a:pt x="491" y="109"/>
                      <a:pt x="446" y="66"/>
                    </a:cubicBezTo>
                    <a:cubicBezTo>
                      <a:pt x="401" y="23"/>
                      <a:pt x="345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-1786157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2" y="1510"/>
                    </a:cubicBezTo>
                    <a:cubicBezTo>
                      <a:pt x="271" y="1623"/>
                      <a:pt x="418" y="1679"/>
                      <a:pt x="601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9" y="1661"/>
                    </a:lnTo>
                    <a:lnTo>
                      <a:pt x="1629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2" y="1202"/>
                      <a:pt x="902" y="1242"/>
                      <a:pt x="788" y="1244"/>
                    </a:cubicBezTo>
                    <a:cubicBezTo>
                      <a:pt x="692" y="1244"/>
                      <a:pt x="616" y="1215"/>
                      <a:pt x="561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-1749968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7" y="0"/>
                    </a:moveTo>
                    <a:cubicBezTo>
                      <a:pt x="546" y="0"/>
                      <a:pt x="391" y="45"/>
                      <a:pt x="267" y="137"/>
                    </a:cubicBezTo>
                    <a:cubicBezTo>
                      <a:pt x="143" y="227"/>
                      <a:pt x="82" y="354"/>
                      <a:pt x="82" y="519"/>
                    </a:cubicBezTo>
                    <a:cubicBezTo>
                      <a:pt x="82" y="626"/>
                      <a:pt x="109" y="713"/>
                      <a:pt x="161" y="781"/>
                    </a:cubicBezTo>
                    <a:cubicBezTo>
                      <a:pt x="216" y="847"/>
                      <a:pt x="279" y="897"/>
                      <a:pt x="353" y="929"/>
                    </a:cubicBezTo>
                    <a:cubicBezTo>
                      <a:pt x="429" y="963"/>
                      <a:pt x="524" y="996"/>
                      <a:pt x="638" y="1028"/>
                    </a:cubicBezTo>
                    <a:cubicBezTo>
                      <a:pt x="744" y="1059"/>
                      <a:pt x="822" y="1089"/>
                      <a:pt x="869" y="1115"/>
                    </a:cubicBezTo>
                    <a:cubicBezTo>
                      <a:pt x="918" y="1142"/>
                      <a:pt x="943" y="1179"/>
                      <a:pt x="943" y="1227"/>
                    </a:cubicBezTo>
                    <a:cubicBezTo>
                      <a:pt x="943" y="1269"/>
                      <a:pt x="923" y="1303"/>
                      <a:pt x="885" y="1326"/>
                    </a:cubicBezTo>
                    <a:cubicBezTo>
                      <a:pt x="847" y="1346"/>
                      <a:pt x="797" y="1357"/>
                      <a:pt x="733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3" y="1602"/>
                      <a:pt x="329" y="1644"/>
                    </a:cubicBezTo>
                    <a:cubicBezTo>
                      <a:pt x="454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4" y="1474"/>
                      <a:pt x="1397" y="1345"/>
                      <a:pt x="1397" y="1180"/>
                    </a:cubicBezTo>
                    <a:cubicBezTo>
                      <a:pt x="1397" y="1071"/>
                      <a:pt x="1370" y="983"/>
                      <a:pt x="1313" y="918"/>
                    </a:cubicBezTo>
                    <a:cubicBezTo>
                      <a:pt x="1258" y="850"/>
                      <a:pt x="1192" y="799"/>
                      <a:pt x="1116" y="766"/>
                    </a:cubicBezTo>
                    <a:cubicBezTo>
                      <a:pt x="1040" y="731"/>
                      <a:pt x="943" y="696"/>
                      <a:pt x="825" y="662"/>
                    </a:cubicBezTo>
                    <a:cubicBezTo>
                      <a:pt x="719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1" y="359"/>
                      <a:pt x="657" y="349"/>
                      <a:pt x="715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1" y="510"/>
                    </a:cubicBezTo>
                    <a:lnTo>
                      <a:pt x="1385" y="186"/>
                    </a:lnTo>
                    <a:cubicBezTo>
                      <a:pt x="1293" y="126"/>
                      <a:pt x="1190" y="80"/>
                      <a:pt x="1076" y="49"/>
                    </a:cubicBezTo>
                    <a:cubicBezTo>
                      <a:pt x="963" y="17"/>
                      <a:pt x="850" y="0"/>
                      <a:pt x="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-172024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7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5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2" y="1695"/>
                      <a:pt x="867" y="1695"/>
                    </a:cubicBezTo>
                    <a:cubicBezTo>
                      <a:pt x="1017" y="1695"/>
                      <a:pt x="1150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0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3" y="387"/>
                      <a:pt x="1464" y="232"/>
                    </a:cubicBezTo>
                    <a:cubicBezTo>
                      <a:pt x="1325" y="78"/>
                      <a:pt x="1123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-1680289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9" y="644"/>
                      <a:pt x="602" y="567"/>
                    </a:cubicBezTo>
                    <a:cubicBezTo>
                      <a:pt x="689" y="486"/>
                      <a:pt x="806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-1653553" y="3311002"/>
                <a:ext cx="31351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6" y="31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3"/>
                    </a:lnTo>
                    <a:cubicBezTo>
                      <a:pt x="476" y="739"/>
                      <a:pt x="510" y="639"/>
                      <a:pt x="577" y="561"/>
                    </a:cubicBezTo>
                    <a:cubicBezTo>
                      <a:pt x="645" y="480"/>
                      <a:pt x="738" y="438"/>
                      <a:pt x="855" y="437"/>
                    </a:cubicBezTo>
                    <a:cubicBezTo>
                      <a:pt x="957" y="437"/>
                      <a:pt x="1035" y="468"/>
                      <a:pt x="1093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8" y="1681"/>
                    </a:lnTo>
                    <a:lnTo>
                      <a:pt x="1658" y="638"/>
                    </a:lnTo>
                    <a:cubicBezTo>
                      <a:pt x="1658" y="444"/>
                      <a:pt x="1603" y="289"/>
                      <a:pt x="1492" y="175"/>
                    </a:cubicBezTo>
                    <a:cubicBezTo>
                      <a:pt x="1383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-1616911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1" y="965"/>
                    </a:moveTo>
                    <a:lnTo>
                      <a:pt x="1091" y="1113"/>
                    </a:lnTo>
                    <a:cubicBezTo>
                      <a:pt x="1077" y="1185"/>
                      <a:pt x="1033" y="1245"/>
                      <a:pt x="961" y="1293"/>
                    </a:cubicBezTo>
                    <a:cubicBezTo>
                      <a:pt x="889" y="1339"/>
                      <a:pt x="804" y="1364"/>
                      <a:pt x="705" y="1364"/>
                    </a:cubicBezTo>
                    <a:cubicBezTo>
                      <a:pt x="625" y="1364"/>
                      <a:pt x="561" y="1344"/>
                      <a:pt x="513" y="1308"/>
                    </a:cubicBezTo>
                    <a:cubicBezTo>
                      <a:pt x="468" y="1268"/>
                      <a:pt x="445" y="1217"/>
                      <a:pt x="445" y="1154"/>
                    </a:cubicBezTo>
                    <a:cubicBezTo>
                      <a:pt x="445" y="1087"/>
                      <a:pt x="467" y="1041"/>
                      <a:pt x="510" y="1011"/>
                    </a:cubicBezTo>
                    <a:cubicBezTo>
                      <a:pt x="556" y="980"/>
                      <a:pt x="625" y="965"/>
                      <a:pt x="718" y="965"/>
                    </a:cubicBezTo>
                    <a:close/>
                    <a:moveTo>
                      <a:pt x="853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7" y="78"/>
                      <a:pt x="234" y="127"/>
                      <a:pt x="103" y="193"/>
                    </a:cubicBezTo>
                    <a:lnTo>
                      <a:pt x="251" y="521"/>
                    </a:lnTo>
                    <a:cubicBezTo>
                      <a:pt x="426" y="423"/>
                      <a:pt x="590" y="375"/>
                      <a:pt x="745" y="375"/>
                    </a:cubicBezTo>
                    <a:cubicBezTo>
                      <a:pt x="858" y="375"/>
                      <a:pt x="944" y="400"/>
                      <a:pt x="1001" y="449"/>
                    </a:cubicBezTo>
                    <a:cubicBezTo>
                      <a:pt x="1061" y="496"/>
                      <a:pt x="1091" y="564"/>
                      <a:pt x="1091" y="653"/>
                    </a:cubicBezTo>
                    <a:lnTo>
                      <a:pt x="1091" y="684"/>
                    </a:lnTo>
                    <a:lnTo>
                      <a:pt x="634" y="684"/>
                    </a:lnTo>
                    <a:cubicBezTo>
                      <a:pt x="432" y="685"/>
                      <a:pt x="275" y="732"/>
                      <a:pt x="164" y="819"/>
                    </a:cubicBezTo>
                    <a:cubicBezTo>
                      <a:pt x="55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7" y="1703"/>
                      <a:pt x="790" y="1684"/>
                      <a:pt x="877" y="1648"/>
                    </a:cubicBezTo>
                    <a:cubicBezTo>
                      <a:pt x="966" y="1611"/>
                      <a:pt x="1038" y="1557"/>
                      <a:pt x="1093" y="1487"/>
                    </a:cubicBezTo>
                    <a:lnTo>
                      <a:pt x="1093" y="1681"/>
                    </a:lnTo>
                    <a:lnTo>
                      <a:pt x="1560" y="1681"/>
                    </a:lnTo>
                    <a:lnTo>
                      <a:pt x="1557" y="598"/>
                    </a:lnTo>
                    <a:cubicBezTo>
                      <a:pt x="1555" y="410"/>
                      <a:pt x="1492" y="263"/>
                      <a:pt x="1369" y="159"/>
                    </a:cubicBezTo>
                    <a:cubicBezTo>
                      <a:pt x="1248" y="54"/>
                      <a:pt x="1075" y="1"/>
                      <a:pt x="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-1578171" y="3311002"/>
                <a:ext cx="52894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682" extrusionOk="0">
                    <a:moveTo>
                      <a:pt x="1038" y="1"/>
                    </a:moveTo>
                    <a:cubicBezTo>
                      <a:pt x="778" y="6"/>
                      <a:pt x="591" y="108"/>
                      <a:pt x="476" y="307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0"/>
                    </a:lnTo>
                    <a:cubicBezTo>
                      <a:pt x="476" y="737"/>
                      <a:pt x="509" y="635"/>
                      <a:pt x="575" y="557"/>
                    </a:cubicBezTo>
                    <a:cubicBezTo>
                      <a:pt x="643" y="480"/>
                      <a:pt x="733" y="438"/>
                      <a:pt x="846" y="437"/>
                    </a:cubicBezTo>
                    <a:cubicBezTo>
                      <a:pt x="945" y="437"/>
                      <a:pt x="1022" y="468"/>
                      <a:pt x="1078" y="530"/>
                    </a:cubicBezTo>
                    <a:cubicBezTo>
                      <a:pt x="1136" y="589"/>
                      <a:pt x="1164" y="671"/>
                      <a:pt x="1164" y="777"/>
                    </a:cubicBezTo>
                    <a:lnTo>
                      <a:pt x="1164" y="1681"/>
                    </a:lnTo>
                    <a:lnTo>
                      <a:pt x="1638" y="1681"/>
                    </a:lnTo>
                    <a:lnTo>
                      <a:pt x="1638" y="860"/>
                    </a:lnTo>
                    <a:cubicBezTo>
                      <a:pt x="1638" y="737"/>
                      <a:pt x="1670" y="635"/>
                      <a:pt x="1735" y="557"/>
                    </a:cubicBezTo>
                    <a:cubicBezTo>
                      <a:pt x="1802" y="480"/>
                      <a:pt x="1891" y="438"/>
                      <a:pt x="2004" y="437"/>
                    </a:cubicBezTo>
                    <a:cubicBezTo>
                      <a:pt x="2103" y="437"/>
                      <a:pt x="2182" y="467"/>
                      <a:pt x="2240" y="526"/>
                    </a:cubicBezTo>
                    <a:cubicBezTo>
                      <a:pt x="2296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8" y="1681"/>
                    </a:lnTo>
                    <a:lnTo>
                      <a:pt x="2798" y="638"/>
                    </a:lnTo>
                    <a:cubicBezTo>
                      <a:pt x="2798" y="442"/>
                      <a:pt x="2744" y="288"/>
                      <a:pt x="2635" y="175"/>
                    </a:cubicBezTo>
                    <a:cubicBezTo>
                      <a:pt x="2528" y="59"/>
                      <a:pt x="2383" y="1"/>
                      <a:pt x="2199" y="1"/>
                    </a:cubicBezTo>
                    <a:cubicBezTo>
                      <a:pt x="2057" y="3"/>
                      <a:pt x="1935" y="37"/>
                      <a:pt x="1832" y="100"/>
                    </a:cubicBezTo>
                    <a:cubicBezTo>
                      <a:pt x="1730" y="164"/>
                      <a:pt x="1653" y="258"/>
                      <a:pt x="1600" y="384"/>
                    </a:cubicBezTo>
                    <a:cubicBezTo>
                      <a:pt x="1559" y="263"/>
                      <a:pt x="1490" y="169"/>
                      <a:pt x="1393" y="104"/>
                    </a:cubicBezTo>
                    <a:cubicBezTo>
                      <a:pt x="1297" y="36"/>
                      <a:pt x="1178" y="1"/>
                      <a:pt x="1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-151885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8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2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1" y="1571"/>
                      <a:pt x="1494" y="1497"/>
                      <a:pt x="1579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7" y="1325"/>
                      <a:pt x="909" y="1325"/>
                    </a:cubicBezTo>
                    <a:cubicBezTo>
                      <a:pt x="802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2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5" y="387"/>
                      <a:pt x="1465" y="232"/>
                    </a:cubicBezTo>
                    <a:cubicBezTo>
                      <a:pt x="1327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-1464389" y="3310097"/>
                <a:ext cx="26967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775" extrusionOk="0">
                    <a:moveTo>
                      <a:pt x="1150" y="881"/>
                    </a:moveTo>
                    <a:lnTo>
                      <a:pt x="1150" y="943"/>
                    </a:lnTo>
                    <a:cubicBezTo>
                      <a:pt x="1150" y="1124"/>
                      <a:pt x="1102" y="1270"/>
                      <a:pt x="1009" y="1379"/>
                    </a:cubicBezTo>
                    <a:cubicBezTo>
                      <a:pt x="917" y="1487"/>
                      <a:pt x="793" y="1543"/>
                      <a:pt x="640" y="1543"/>
                    </a:cubicBezTo>
                    <a:cubicBezTo>
                      <a:pt x="528" y="1543"/>
                      <a:pt x="439" y="1513"/>
                      <a:pt x="374" y="1456"/>
                    </a:cubicBezTo>
                    <a:cubicBezTo>
                      <a:pt x="309" y="1397"/>
                      <a:pt x="277" y="1319"/>
                      <a:pt x="277" y="1221"/>
                    </a:cubicBezTo>
                    <a:cubicBezTo>
                      <a:pt x="277" y="1097"/>
                      <a:pt x="321" y="1010"/>
                      <a:pt x="407" y="958"/>
                    </a:cubicBezTo>
                    <a:cubicBezTo>
                      <a:pt x="493" y="907"/>
                      <a:pt x="649" y="881"/>
                      <a:pt x="873" y="881"/>
                    </a:cubicBezTo>
                    <a:close/>
                    <a:moveTo>
                      <a:pt x="698" y="1"/>
                    </a:moveTo>
                    <a:cubicBezTo>
                      <a:pt x="608" y="1"/>
                      <a:pt x="515" y="11"/>
                      <a:pt x="419" y="31"/>
                    </a:cubicBezTo>
                    <a:cubicBezTo>
                      <a:pt x="324" y="50"/>
                      <a:pt x="226" y="79"/>
                      <a:pt x="124" y="118"/>
                    </a:cubicBezTo>
                    <a:lnTo>
                      <a:pt x="124" y="374"/>
                    </a:lnTo>
                    <a:cubicBezTo>
                      <a:pt x="208" y="329"/>
                      <a:pt x="297" y="294"/>
                      <a:pt x="388" y="271"/>
                    </a:cubicBezTo>
                    <a:cubicBezTo>
                      <a:pt x="479" y="248"/>
                      <a:pt x="573" y="236"/>
                      <a:pt x="670" y="236"/>
                    </a:cubicBezTo>
                    <a:cubicBezTo>
                      <a:pt x="822" y="236"/>
                      <a:pt x="939" y="271"/>
                      <a:pt x="1022" y="342"/>
                    </a:cubicBezTo>
                    <a:cubicBezTo>
                      <a:pt x="1107" y="411"/>
                      <a:pt x="1150" y="509"/>
                      <a:pt x="1150" y="637"/>
                    </a:cubicBezTo>
                    <a:lnTo>
                      <a:pt x="1150" y="664"/>
                    </a:lnTo>
                    <a:lnTo>
                      <a:pt x="760" y="664"/>
                    </a:lnTo>
                    <a:cubicBezTo>
                      <a:pt x="508" y="664"/>
                      <a:pt x="318" y="713"/>
                      <a:pt x="190" y="809"/>
                    </a:cubicBezTo>
                    <a:cubicBezTo>
                      <a:pt x="64" y="906"/>
                      <a:pt x="1" y="1048"/>
                      <a:pt x="1" y="1239"/>
                    </a:cubicBezTo>
                    <a:cubicBezTo>
                      <a:pt x="1" y="1402"/>
                      <a:pt x="51" y="1532"/>
                      <a:pt x="152" y="1629"/>
                    </a:cubicBezTo>
                    <a:cubicBezTo>
                      <a:pt x="255" y="1725"/>
                      <a:pt x="393" y="1774"/>
                      <a:pt x="565" y="1774"/>
                    </a:cubicBezTo>
                    <a:cubicBezTo>
                      <a:pt x="702" y="1774"/>
                      <a:pt x="818" y="1750"/>
                      <a:pt x="913" y="1702"/>
                    </a:cubicBezTo>
                    <a:cubicBezTo>
                      <a:pt x="1007" y="1652"/>
                      <a:pt x="1085" y="1576"/>
                      <a:pt x="1150" y="1474"/>
                    </a:cubicBezTo>
                    <a:lnTo>
                      <a:pt x="1150" y="1730"/>
                    </a:lnTo>
                    <a:lnTo>
                      <a:pt x="1426" y="1730"/>
                    </a:lnTo>
                    <a:lnTo>
                      <a:pt x="1426" y="767"/>
                    </a:lnTo>
                    <a:cubicBezTo>
                      <a:pt x="1426" y="509"/>
                      <a:pt x="1366" y="318"/>
                      <a:pt x="1246" y="191"/>
                    </a:cubicBezTo>
                    <a:cubicBezTo>
                      <a:pt x="1125" y="64"/>
                      <a:pt x="942" y="1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-1428257" y="3310097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8" y="1"/>
                      <a:pt x="604" y="25"/>
                      <a:pt x="513" y="76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6"/>
                    </a:lnTo>
                    <a:cubicBezTo>
                      <a:pt x="280" y="611"/>
                      <a:pt x="322" y="481"/>
                      <a:pt x="410" y="386"/>
                    </a:cubicBezTo>
                    <a:cubicBezTo>
                      <a:pt x="496" y="289"/>
                      <a:pt x="615" y="242"/>
                      <a:pt x="764" y="242"/>
                    </a:cubicBezTo>
                    <a:cubicBezTo>
                      <a:pt x="889" y="242"/>
                      <a:pt x="981" y="281"/>
                      <a:pt x="1044" y="361"/>
                    </a:cubicBezTo>
                    <a:cubicBezTo>
                      <a:pt x="1106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1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0"/>
              <p:cNvSpPr/>
              <p:nvPr/>
            </p:nvSpPr>
            <p:spPr>
              <a:xfrm>
                <a:off x="-1390519" y="3298718"/>
                <a:ext cx="28554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1" extrusionOk="0">
                    <a:moveTo>
                      <a:pt x="759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91" y="1139"/>
                      <a:pt x="1232" y="1299"/>
                      <a:pt x="1232" y="1504"/>
                    </a:cubicBezTo>
                    <a:cubicBezTo>
                      <a:pt x="1232" y="1708"/>
                      <a:pt x="1191" y="1868"/>
                      <a:pt x="1106" y="1985"/>
                    </a:cubicBezTo>
                    <a:cubicBezTo>
                      <a:pt x="1021" y="2101"/>
                      <a:pt x="905" y="2159"/>
                      <a:pt x="759" y="2159"/>
                    </a:cubicBezTo>
                    <a:cubicBezTo>
                      <a:pt x="612" y="2159"/>
                      <a:pt x="496" y="2101"/>
                      <a:pt x="413" y="1985"/>
                    </a:cubicBezTo>
                    <a:cubicBezTo>
                      <a:pt x="329" y="1868"/>
                      <a:pt x="288" y="1708"/>
                      <a:pt x="288" y="1504"/>
                    </a:cubicBezTo>
                    <a:cubicBezTo>
                      <a:pt x="288" y="1299"/>
                      <a:pt x="329" y="1139"/>
                      <a:pt x="413" y="1024"/>
                    </a:cubicBezTo>
                    <a:cubicBezTo>
                      <a:pt x="496" y="908"/>
                      <a:pt x="612" y="849"/>
                      <a:pt x="759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7" y="617"/>
                      <a:pt x="692" y="617"/>
                    </a:cubicBezTo>
                    <a:cubicBezTo>
                      <a:pt x="487" y="617"/>
                      <a:pt x="321" y="698"/>
                      <a:pt x="193" y="861"/>
                    </a:cubicBezTo>
                    <a:cubicBezTo>
                      <a:pt x="65" y="1024"/>
                      <a:pt x="1" y="1238"/>
                      <a:pt x="1" y="1504"/>
                    </a:cubicBezTo>
                    <a:cubicBezTo>
                      <a:pt x="1" y="1769"/>
                      <a:pt x="65" y="1984"/>
                      <a:pt x="193" y="2146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7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-1338475" y="3302117"/>
                <a:ext cx="17461" cy="39956"/>
              </a:xfrm>
              <a:custGeom>
                <a:avLst/>
                <a:gdLst/>
                <a:ahLst/>
                <a:cxnLst/>
                <a:rect l="l" t="t" r="r" b="b"/>
                <a:pathLst>
                  <a:path w="924" h="2163" extrusionOk="0">
                    <a:moveTo>
                      <a:pt x="1" y="1"/>
                    </a:moveTo>
                    <a:lnTo>
                      <a:pt x="1" y="415"/>
                    </a:lnTo>
                    <a:lnTo>
                      <a:pt x="435" y="415"/>
                    </a:lnTo>
                    <a:lnTo>
                      <a:pt x="435" y="2162"/>
                    </a:lnTo>
                    <a:lnTo>
                      <a:pt x="923" y="2162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-1313908" y="3302117"/>
                <a:ext cx="32107" cy="40362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85" extrusionOk="0">
                    <a:moveTo>
                      <a:pt x="183" y="1"/>
                    </a:moveTo>
                    <a:lnTo>
                      <a:pt x="183" y="1202"/>
                    </a:lnTo>
                    <a:cubicBezTo>
                      <a:pt x="246" y="1196"/>
                      <a:pt x="341" y="1192"/>
                      <a:pt x="466" y="1190"/>
                    </a:cubicBezTo>
                    <a:cubicBezTo>
                      <a:pt x="592" y="1186"/>
                      <a:pt x="698" y="1183"/>
                      <a:pt x="781" y="1183"/>
                    </a:cubicBezTo>
                    <a:cubicBezTo>
                      <a:pt x="907" y="1183"/>
                      <a:pt x="1004" y="1209"/>
                      <a:pt x="1072" y="1260"/>
                    </a:cubicBezTo>
                    <a:cubicBezTo>
                      <a:pt x="1142" y="1312"/>
                      <a:pt x="1176" y="1383"/>
                      <a:pt x="1176" y="1474"/>
                    </a:cubicBezTo>
                    <a:cubicBezTo>
                      <a:pt x="1176" y="1574"/>
                      <a:pt x="1142" y="1653"/>
                      <a:pt x="1072" y="1708"/>
                    </a:cubicBezTo>
                    <a:cubicBezTo>
                      <a:pt x="1001" y="1764"/>
                      <a:pt x="903" y="1792"/>
                      <a:pt x="779" y="1792"/>
                    </a:cubicBezTo>
                    <a:cubicBezTo>
                      <a:pt x="677" y="1792"/>
                      <a:pt x="577" y="1770"/>
                      <a:pt x="476" y="1727"/>
                    </a:cubicBezTo>
                    <a:cubicBezTo>
                      <a:pt x="377" y="1681"/>
                      <a:pt x="285" y="1618"/>
                      <a:pt x="198" y="1536"/>
                    </a:cubicBezTo>
                    <a:lnTo>
                      <a:pt x="0" y="1922"/>
                    </a:lnTo>
                    <a:cubicBezTo>
                      <a:pt x="116" y="2002"/>
                      <a:pt x="249" y="2066"/>
                      <a:pt x="399" y="2114"/>
                    </a:cubicBezTo>
                    <a:cubicBezTo>
                      <a:pt x="548" y="2160"/>
                      <a:pt x="694" y="2184"/>
                      <a:pt x="834" y="2184"/>
                    </a:cubicBezTo>
                    <a:cubicBezTo>
                      <a:pt x="1006" y="2184"/>
                      <a:pt x="1158" y="2155"/>
                      <a:pt x="1288" y="2094"/>
                    </a:cubicBezTo>
                    <a:cubicBezTo>
                      <a:pt x="1419" y="2032"/>
                      <a:pt x="1521" y="1946"/>
                      <a:pt x="1591" y="1836"/>
                    </a:cubicBezTo>
                    <a:cubicBezTo>
                      <a:pt x="1663" y="1722"/>
                      <a:pt x="1699" y="1591"/>
                      <a:pt x="1699" y="1443"/>
                    </a:cubicBezTo>
                    <a:cubicBezTo>
                      <a:pt x="1699" y="1316"/>
                      <a:pt x="1665" y="1202"/>
                      <a:pt x="1597" y="1103"/>
                    </a:cubicBezTo>
                    <a:cubicBezTo>
                      <a:pt x="1529" y="1004"/>
                      <a:pt x="1432" y="927"/>
                      <a:pt x="1306" y="872"/>
                    </a:cubicBezTo>
                    <a:cubicBezTo>
                      <a:pt x="1183" y="816"/>
                      <a:pt x="1039" y="788"/>
                      <a:pt x="874" y="788"/>
                    </a:cubicBezTo>
                    <a:lnTo>
                      <a:pt x="631" y="788"/>
                    </a:lnTo>
                    <a:lnTo>
                      <a:pt x="631" y="409"/>
                    </a:lnTo>
                    <a:lnTo>
                      <a:pt x="1603" y="409"/>
                    </a:lnTo>
                    <a:lnTo>
                      <a:pt x="1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-1260277" y="3311076"/>
                <a:ext cx="33675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696" extrusionOk="0">
                    <a:moveTo>
                      <a:pt x="893" y="396"/>
                    </a:moveTo>
                    <a:cubicBezTo>
                      <a:pt x="1015" y="396"/>
                      <a:pt x="1113" y="438"/>
                      <a:pt x="1190" y="522"/>
                    </a:cubicBezTo>
                    <a:cubicBezTo>
                      <a:pt x="1267" y="607"/>
                      <a:pt x="1307" y="717"/>
                      <a:pt x="1307" y="853"/>
                    </a:cubicBezTo>
                    <a:cubicBezTo>
                      <a:pt x="1307" y="989"/>
                      <a:pt x="1267" y="1098"/>
                      <a:pt x="1190" y="1183"/>
                    </a:cubicBezTo>
                    <a:cubicBezTo>
                      <a:pt x="1113" y="1268"/>
                      <a:pt x="1015" y="1309"/>
                      <a:pt x="893" y="1309"/>
                    </a:cubicBezTo>
                    <a:cubicBezTo>
                      <a:pt x="769" y="1309"/>
                      <a:pt x="669" y="1268"/>
                      <a:pt x="590" y="1183"/>
                    </a:cubicBezTo>
                    <a:cubicBezTo>
                      <a:pt x="514" y="1098"/>
                      <a:pt x="476" y="989"/>
                      <a:pt x="476" y="853"/>
                    </a:cubicBezTo>
                    <a:cubicBezTo>
                      <a:pt x="476" y="717"/>
                      <a:pt x="514" y="607"/>
                      <a:pt x="590" y="522"/>
                    </a:cubicBezTo>
                    <a:cubicBezTo>
                      <a:pt x="669" y="438"/>
                      <a:pt x="769" y="396"/>
                      <a:pt x="893" y="396"/>
                    </a:cubicBezTo>
                    <a:close/>
                    <a:moveTo>
                      <a:pt x="893" y="1"/>
                    </a:moveTo>
                    <a:cubicBezTo>
                      <a:pt x="716" y="1"/>
                      <a:pt x="559" y="35"/>
                      <a:pt x="423" y="105"/>
                    </a:cubicBezTo>
                    <a:cubicBezTo>
                      <a:pt x="289" y="176"/>
                      <a:pt x="186" y="275"/>
                      <a:pt x="111" y="402"/>
                    </a:cubicBezTo>
                    <a:cubicBezTo>
                      <a:pt x="37" y="530"/>
                      <a:pt x="1" y="678"/>
                      <a:pt x="1" y="846"/>
                    </a:cubicBezTo>
                    <a:cubicBezTo>
                      <a:pt x="1" y="1013"/>
                      <a:pt x="37" y="1161"/>
                      <a:pt x="111" y="1291"/>
                    </a:cubicBezTo>
                    <a:cubicBezTo>
                      <a:pt x="186" y="1419"/>
                      <a:pt x="289" y="1519"/>
                      <a:pt x="423" y="1591"/>
                    </a:cubicBezTo>
                    <a:cubicBezTo>
                      <a:pt x="559" y="1661"/>
                      <a:pt x="716" y="1695"/>
                      <a:pt x="893" y="1695"/>
                    </a:cubicBezTo>
                    <a:cubicBezTo>
                      <a:pt x="1068" y="1695"/>
                      <a:pt x="1222" y="1661"/>
                      <a:pt x="1356" y="1591"/>
                    </a:cubicBezTo>
                    <a:cubicBezTo>
                      <a:pt x="1492" y="1519"/>
                      <a:pt x="1596" y="1419"/>
                      <a:pt x="1671" y="1291"/>
                    </a:cubicBezTo>
                    <a:cubicBezTo>
                      <a:pt x="1746" y="1161"/>
                      <a:pt x="1782" y="1013"/>
                      <a:pt x="1782" y="846"/>
                    </a:cubicBezTo>
                    <a:cubicBezTo>
                      <a:pt x="1782" y="678"/>
                      <a:pt x="1746" y="530"/>
                      <a:pt x="1671" y="402"/>
                    </a:cubicBezTo>
                    <a:cubicBezTo>
                      <a:pt x="1596" y="275"/>
                      <a:pt x="1492" y="176"/>
                      <a:pt x="1356" y="105"/>
                    </a:cubicBezTo>
                    <a:cubicBezTo>
                      <a:pt x="1222" y="35"/>
                      <a:pt x="1068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-1223635" y="3304278"/>
                <a:ext cx="22431" cy="3820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068" extrusionOk="0">
                    <a:moveTo>
                      <a:pt x="233" y="1"/>
                    </a:moveTo>
                    <a:lnTo>
                      <a:pt x="233" y="458"/>
                    </a:lnTo>
                    <a:lnTo>
                      <a:pt x="1" y="458"/>
                    </a:lnTo>
                    <a:lnTo>
                      <a:pt x="1" y="786"/>
                    </a:lnTo>
                    <a:lnTo>
                      <a:pt x="233" y="786"/>
                    </a:lnTo>
                    <a:lnTo>
                      <a:pt x="233" y="1554"/>
                    </a:lnTo>
                    <a:cubicBezTo>
                      <a:pt x="233" y="1719"/>
                      <a:pt x="280" y="1846"/>
                      <a:pt x="378" y="1935"/>
                    </a:cubicBezTo>
                    <a:cubicBezTo>
                      <a:pt x="475" y="2022"/>
                      <a:pt x="599" y="2067"/>
                      <a:pt x="754" y="2067"/>
                    </a:cubicBezTo>
                    <a:cubicBezTo>
                      <a:pt x="831" y="2067"/>
                      <a:pt x="906" y="2058"/>
                      <a:pt x="980" y="2039"/>
                    </a:cubicBezTo>
                    <a:cubicBezTo>
                      <a:pt x="1056" y="2018"/>
                      <a:pt x="1124" y="1990"/>
                      <a:pt x="1186" y="1953"/>
                    </a:cubicBezTo>
                    <a:lnTo>
                      <a:pt x="1088" y="1604"/>
                    </a:lnTo>
                    <a:cubicBezTo>
                      <a:pt x="1003" y="1645"/>
                      <a:pt x="926" y="1666"/>
                      <a:pt x="857" y="1666"/>
                    </a:cubicBezTo>
                    <a:cubicBezTo>
                      <a:pt x="755" y="1666"/>
                      <a:pt x="705" y="1601"/>
                      <a:pt x="705" y="1474"/>
                    </a:cubicBezTo>
                    <a:lnTo>
                      <a:pt x="705" y="788"/>
                    </a:lnTo>
                    <a:lnTo>
                      <a:pt x="1155" y="788"/>
                    </a:lnTo>
                    <a:lnTo>
                      <a:pt x="1155" y="458"/>
                    </a:lnTo>
                    <a:lnTo>
                      <a:pt x="705" y="458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-1198841" y="3299715"/>
                <a:ext cx="31408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93" extrusionOk="0">
                    <a:moveTo>
                      <a:pt x="0" y="1"/>
                    </a:moveTo>
                    <a:lnTo>
                      <a:pt x="0" y="2292"/>
                    </a:lnTo>
                    <a:lnTo>
                      <a:pt x="476" y="2292"/>
                    </a:lnTo>
                    <a:lnTo>
                      <a:pt x="476" y="1474"/>
                    </a:lnTo>
                    <a:cubicBezTo>
                      <a:pt x="476" y="1350"/>
                      <a:pt x="510" y="1250"/>
                      <a:pt x="578" y="1172"/>
                    </a:cubicBezTo>
                    <a:cubicBezTo>
                      <a:pt x="647" y="1091"/>
                      <a:pt x="741" y="1049"/>
                      <a:pt x="858" y="1048"/>
                    </a:cubicBezTo>
                    <a:cubicBezTo>
                      <a:pt x="960" y="1048"/>
                      <a:pt x="1039" y="1079"/>
                      <a:pt x="1097" y="1141"/>
                    </a:cubicBezTo>
                    <a:cubicBezTo>
                      <a:pt x="1157" y="1200"/>
                      <a:pt x="1187" y="1282"/>
                      <a:pt x="1187" y="1388"/>
                    </a:cubicBezTo>
                    <a:lnTo>
                      <a:pt x="1187" y="2292"/>
                    </a:lnTo>
                    <a:lnTo>
                      <a:pt x="1661" y="2292"/>
                    </a:lnTo>
                    <a:lnTo>
                      <a:pt x="1661" y="1249"/>
                    </a:lnTo>
                    <a:cubicBezTo>
                      <a:pt x="1661" y="1055"/>
                      <a:pt x="1606" y="900"/>
                      <a:pt x="1495" y="786"/>
                    </a:cubicBezTo>
                    <a:cubicBezTo>
                      <a:pt x="1386" y="670"/>
                      <a:pt x="1238" y="612"/>
                      <a:pt x="1050" y="612"/>
                    </a:cubicBezTo>
                    <a:cubicBezTo>
                      <a:pt x="783" y="617"/>
                      <a:pt x="591" y="720"/>
                      <a:pt x="476" y="925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-1161405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9" y="514"/>
                      <a:pt x="1223" y="602"/>
                      <a:pt x="1227" y="711"/>
                    </a:cubicBezTo>
                    <a:lnTo>
                      <a:pt x="471" y="711"/>
                    </a:lnTo>
                    <a:cubicBezTo>
                      <a:pt x="489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7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3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6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1" y="1622"/>
                    </a:cubicBezTo>
                    <a:cubicBezTo>
                      <a:pt x="1392" y="1571"/>
                      <a:pt x="1495" y="1497"/>
                      <a:pt x="1580" y="1402"/>
                    </a:cubicBezTo>
                    <a:lnTo>
                      <a:pt x="1329" y="1150"/>
                    </a:lnTo>
                    <a:cubicBezTo>
                      <a:pt x="1271" y="1206"/>
                      <a:pt x="1207" y="1251"/>
                      <a:pt x="1134" y="1282"/>
                    </a:cubicBezTo>
                    <a:cubicBezTo>
                      <a:pt x="1062" y="1311"/>
                      <a:pt x="988" y="1325"/>
                      <a:pt x="909" y="1325"/>
                    </a:cubicBezTo>
                    <a:cubicBezTo>
                      <a:pt x="803" y="1325"/>
                      <a:pt x="710" y="1297"/>
                      <a:pt x="634" y="1239"/>
                    </a:cubicBezTo>
                    <a:cubicBezTo>
                      <a:pt x="558" y="1179"/>
                      <a:pt x="507" y="1097"/>
                      <a:pt x="480" y="992"/>
                    </a:cubicBezTo>
                    <a:lnTo>
                      <a:pt x="1672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5" y="387"/>
                      <a:pt x="1465" y="232"/>
                    </a:cubicBezTo>
                    <a:cubicBezTo>
                      <a:pt x="1328" y="78"/>
                      <a:pt x="1124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-1122231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5" y="1"/>
                    </a:moveTo>
                    <a:cubicBezTo>
                      <a:pt x="902" y="3"/>
                      <a:pt x="793" y="32"/>
                      <a:pt x="701" y="85"/>
                    </a:cubicBezTo>
                    <a:cubicBezTo>
                      <a:pt x="608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2" y="446"/>
                    </a:cubicBezTo>
                    <a:cubicBezTo>
                      <a:pt x="984" y="446"/>
                      <a:pt x="1010" y="447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-1101217" y="3310965"/>
                <a:ext cx="26381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02" extrusionOk="0">
                    <a:moveTo>
                      <a:pt x="735" y="0"/>
                    </a:moveTo>
                    <a:cubicBezTo>
                      <a:pt x="546" y="0"/>
                      <a:pt x="389" y="45"/>
                      <a:pt x="266" y="137"/>
                    </a:cubicBezTo>
                    <a:cubicBezTo>
                      <a:pt x="142" y="227"/>
                      <a:pt x="80" y="354"/>
                      <a:pt x="80" y="519"/>
                    </a:cubicBezTo>
                    <a:cubicBezTo>
                      <a:pt x="80" y="626"/>
                      <a:pt x="107" y="713"/>
                      <a:pt x="160" y="781"/>
                    </a:cubicBezTo>
                    <a:cubicBezTo>
                      <a:pt x="214" y="847"/>
                      <a:pt x="279" y="897"/>
                      <a:pt x="352" y="929"/>
                    </a:cubicBezTo>
                    <a:cubicBezTo>
                      <a:pt x="428" y="963"/>
                      <a:pt x="523" y="996"/>
                      <a:pt x="636" y="1028"/>
                    </a:cubicBezTo>
                    <a:cubicBezTo>
                      <a:pt x="743" y="1059"/>
                      <a:pt x="820" y="1089"/>
                      <a:pt x="868" y="1115"/>
                    </a:cubicBezTo>
                    <a:cubicBezTo>
                      <a:pt x="917" y="1142"/>
                      <a:pt x="943" y="1179"/>
                      <a:pt x="943" y="1227"/>
                    </a:cubicBezTo>
                    <a:cubicBezTo>
                      <a:pt x="943" y="1269"/>
                      <a:pt x="922" y="1303"/>
                      <a:pt x="883" y="1326"/>
                    </a:cubicBezTo>
                    <a:cubicBezTo>
                      <a:pt x="846" y="1346"/>
                      <a:pt x="796" y="1357"/>
                      <a:pt x="732" y="1357"/>
                    </a:cubicBezTo>
                    <a:cubicBezTo>
                      <a:pt x="639" y="1357"/>
                      <a:pt x="541" y="1339"/>
                      <a:pt x="436" y="1304"/>
                    </a:cubicBezTo>
                    <a:cubicBezTo>
                      <a:pt x="333" y="1266"/>
                      <a:pt x="239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1" y="1602"/>
                      <a:pt x="327" y="1644"/>
                    </a:cubicBezTo>
                    <a:cubicBezTo>
                      <a:pt x="454" y="1682"/>
                      <a:pt x="584" y="1701"/>
                      <a:pt x="720" y="1701"/>
                    </a:cubicBezTo>
                    <a:cubicBezTo>
                      <a:pt x="917" y="1701"/>
                      <a:pt x="1079" y="1656"/>
                      <a:pt x="1205" y="1566"/>
                    </a:cubicBezTo>
                    <a:cubicBezTo>
                      <a:pt x="1332" y="1474"/>
                      <a:pt x="1395" y="1345"/>
                      <a:pt x="1395" y="1180"/>
                    </a:cubicBezTo>
                    <a:cubicBezTo>
                      <a:pt x="1395" y="1071"/>
                      <a:pt x="1368" y="983"/>
                      <a:pt x="1313" y="918"/>
                    </a:cubicBezTo>
                    <a:cubicBezTo>
                      <a:pt x="1257" y="850"/>
                      <a:pt x="1191" y="799"/>
                      <a:pt x="1115" y="766"/>
                    </a:cubicBezTo>
                    <a:cubicBezTo>
                      <a:pt x="1039" y="731"/>
                      <a:pt x="943" y="696"/>
                      <a:pt x="824" y="662"/>
                    </a:cubicBezTo>
                    <a:cubicBezTo>
                      <a:pt x="717" y="631"/>
                      <a:pt x="640" y="603"/>
                      <a:pt x="593" y="578"/>
                    </a:cubicBezTo>
                    <a:cubicBezTo>
                      <a:pt x="546" y="554"/>
                      <a:pt x="522" y="518"/>
                      <a:pt x="522" y="473"/>
                    </a:cubicBezTo>
                    <a:cubicBezTo>
                      <a:pt x="522" y="431"/>
                      <a:pt x="540" y="400"/>
                      <a:pt x="575" y="380"/>
                    </a:cubicBezTo>
                    <a:cubicBezTo>
                      <a:pt x="609" y="359"/>
                      <a:pt x="656" y="349"/>
                      <a:pt x="713" y="349"/>
                    </a:cubicBezTo>
                    <a:cubicBezTo>
                      <a:pt x="783" y="349"/>
                      <a:pt x="863" y="363"/>
                      <a:pt x="952" y="393"/>
                    </a:cubicBezTo>
                    <a:cubicBezTo>
                      <a:pt x="1040" y="420"/>
                      <a:pt x="1129" y="458"/>
                      <a:pt x="1220" y="510"/>
                    </a:cubicBezTo>
                    <a:lnTo>
                      <a:pt x="1384" y="186"/>
                    </a:lnTo>
                    <a:cubicBezTo>
                      <a:pt x="1291" y="126"/>
                      <a:pt x="1188" y="80"/>
                      <a:pt x="1075" y="49"/>
                    </a:cubicBezTo>
                    <a:cubicBezTo>
                      <a:pt x="962" y="17"/>
                      <a:pt x="849" y="0"/>
                      <a:pt x="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-2391104" y="3387644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7"/>
                    </a:moveTo>
                    <a:cubicBezTo>
                      <a:pt x="1416" y="937"/>
                      <a:pt x="1498" y="973"/>
                      <a:pt x="1560" y="1048"/>
                    </a:cubicBezTo>
                    <a:cubicBezTo>
                      <a:pt x="1624" y="1120"/>
                      <a:pt x="1657" y="1210"/>
                      <a:pt x="1657" y="1317"/>
                    </a:cubicBezTo>
                    <a:cubicBezTo>
                      <a:pt x="1657" y="1430"/>
                      <a:pt x="1626" y="1524"/>
                      <a:pt x="1564" y="1601"/>
                    </a:cubicBezTo>
                    <a:cubicBezTo>
                      <a:pt x="1502" y="1677"/>
                      <a:pt x="1420" y="1714"/>
                      <a:pt x="1317" y="1714"/>
                    </a:cubicBezTo>
                    <a:cubicBezTo>
                      <a:pt x="1220" y="1714"/>
                      <a:pt x="1141" y="1676"/>
                      <a:pt x="1079" y="1597"/>
                    </a:cubicBezTo>
                    <a:cubicBezTo>
                      <a:pt x="1017" y="1519"/>
                      <a:pt x="986" y="1425"/>
                      <a:pt x="986" y="1313"/>
                    </a:cubicBezTo>
                    <a:cubicBezTo>
                      <a:pt x="986" y="1209"/>
                      <a:pt x="1016" y="1120"/>
                      <a:pt x="1076" y="1048"/>
                    </a:cubicBezTo>
                    <a:cubicBezTo>
                      <a:pt x="1138" y="973"/>
                      <a:pt x="1215" y="937"/>
                      <a:pt x="1310" y="937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5" y="61"/>
                      <a:pt x="684" y="181"/>
                    </a:cubicBezTo>
                    <a:cubicBezTo>
                      <a:pt x="474" y="298"/>
                      <a:pt x="307" y="459"/>
                      <a:pt x="183" y="662"/>
                    </a:cubicBezTo>
                    <a:cubicBezTo>
                      <a:pt x="61" y="865"/>
                      <a:pt x="0" y="1092"/>
                      <a:pt x="0" y="1339"/>
                    </a:cubicBezTo>
                    <a:cubicBezTo>
                      <a:pt x="0" y="1581"/>
                      <a:pt x="60" y="1801"/>
                      <a:pt x="177" y="1996"/>
                    </a:cubicBezTo>
                    <a:cubicBezTo>
                      <a:pt x="294" y="2192"/>
                      <a:pt x="455" y="2345"/>
                      <a:pt x="659" y="2456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70"/>
                      <a:pt x="2067" y="2404"/>
                    </a:cubicBezTo>
                    <a:lnTo>
                      <a:pt x="1928" y="2166"/>
                    </a:lnTo>
                    <a:cubicBezTo>
                      <a:pt x="1846" y="2225"/>
                      <a:pt x="1750" y="2270"/>
                      <a:pt x="1644" y="2301"/>
                    </a:cubicBezTo>
                    <a:cubicBezTo>
                      <a:pt x="1538" y="2335"/>
                      <a:pt x="1438" y="2351"/>
                      <a:pt x="1341" y="2351"/>
                    </a:cubicBezTo>
                    <a:cubicBezTo>
                      <a:pt x="1146" y="2351"/>
                      <a:pt x="968" y="2306"/>
                      <a:pt x="807" y="2219"/>
                    </a:cubicBezTo>
                    <a:cubicBezTo>
                      <a:pt x="649" y="2131"/>
                      <a:pt x="523" y="2012"/>
                      <a:pt x="430" y="1857"/>
                    </a:cubicBezTo>
                    <a:cubicBezTo>
                      <a:pt x="338" y="1703"/>
                      <a:pt x="291" y="1529"/>
                      <a:pt x="291" y="1339"/>
                    </a:cubicBezTo>
                    <a:cubicBezTo>
                      <a:pt x="291" y="1144"/>
                      <a:pt x="339" y="967"/>
                      <a:pt x="437" y="803"/>
                    </a:cubicBezTo>
                    <a:cubicBezTo>
                      <a:pt x="536" y="639"/>
                      <a:pt x="668" y="510"/>
                      <a:pt x="834" y="415"/>
                    </a:cubicBezTo>
                    <a:cubicBezTo>
                      <a:pt x="1002" y="318"/>
                      <a:pt x="1183" y="269"/>
                      <a:pt x="1381" y="269"/>
                    </a:cubicBezTo>
                    <a:cubicBezTo>
                      <a:pt x="1593" y="269"/>
                      <a:pt x="1779" y="316"/>
                      <a:pt x="1937" y="408"/>
                    </a:cubicBezTo>
                    <a:cubicBezTo>
                      <a:pt x="2098" y="501"/>
                      <a:pt x="2220" y="628"/>
                      <a:pt x="2305" y="788"/>
                    </a:cubicBezTo>
                    <a:cubicBezTo>
                      <a:pt x="2391" y="949"/>
                      <a:pt x="2435" y="1128"/>
                      <a:pt x="2435" y="1326"/>
                    </a:cubicBezTo>
                    <a:cubicBezTo>
                      <a:pt x="2435" y="1422"/>
                      <a:pt x="2422" y="1510"/>
                      <a:pt x="2398" y="1588"/>
                    </a:cubicBezTo>
                    <a:cubicBezTo>
                      <a:pt x="2373" y="1667"/>
                      <a:pt x="2340" y="1729"/>
                      <a:pt x="2299" y="1774"/>
                    </a:cubicBezTo>
                    <a:cubicBezTo>
                      <a:pt x="2257" y="1817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4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7"/>
                    </a:lnTo>
                    <a:cubicBezTo>
                      <a:pt x="1671" y="788"/>
                      <a:pt x="1645" y="762"/>
                      <a:pt x="1604" y="730"/>
                    </a:cubicBezTo>
                    <a:cubicBezTo>
                      <a:pt x="1565" y="697"/>
                      <a:pt x="1514" y="667"/>
                      <a:pt x="1449" y="640"/>
                    </a:cubicBezTo>
                    <a:cubicBezTo>
                      <a:pt x="1385" y="613"/>
                      <a:pt x="1316" y="600"/>
                      <a:pt x="1240" y="600"/>
                    </a:cubicBezTo>
                    <a:cubicBezTo>
                      <a:pt x="1112" y="600"/>
                      <a:pt x="999" y="634"/>
                      <a:pt x="900" y="699"/>
                    </a:cubicBezTo>
                    <a:cubicBezTo>
                      <a:pt x="801" y="762"/>
                      <a:pt x="725" y="850"/>
                      <a:pt x="671" y="962"/>
                    </a:cubicBezTo>
                    <a:cubicBezTo>
                      <a:pt x="617" y="1072"/>
                      <a:pt x="591" y="1195"/>
                      <a:pt x="591" y="1328"/>
                    </a:cubicBezTo>
                    <a:cubicBezTo>
                      <a:pt x="591" y="1467"/>
                      <a:pt x="622" y="1591"/>
                      <a:pt x="686" y="1699"/>
                    </a:cubicBezTo>
                    <a:cubicBezTo>
                      <a:pt x="751" y="1808"/>
                      <a:pt x="834" y="1895"/>
                      <a:pt x="940" y="1956"/>
                    </a:cubicBezTo>
                    <a:cubicBezTo>
                      <a:pt x="1045" y="2016"/>
                      <a:pt x="1157" y="2045"/>
                      <a:pt x="1277" y="2045"/>
                    </a:cubicBezTo>
                    <a:cubicBezTo>
                      <a:pt x="1375" y="2045"/>
                      <a:pt x="1467" y="2025"/>
                      <a:pt x="1551" y="1983"/>
                    </a:cubicBezTo>
                    <a:cubicBezTo>
                      <a:pt x="1636" y="1941"/>
                      <a:pt x="1707" y="1877"/>
                      <a:pt x="1765" y="1792"/>
                    </a:cubicBezTo>
                    <a:lnTo>
                      <a:pt x="1771" y="1838"/>
                    </a:lnTo>
                    <a:cubicBezTo>
                      <a:pt x="1792" y="1919"/>
                      <a:pt x="1833" y="1980"/>
                      <a:pt x="1895" y="2021"/>
                    </a:cubicBezTo>
                    <a:cubicBezTo>
                      <a:pt x="1955" y="2059"/>
                      <a:pt x="2035" y="2080"/>
                      <a:pt x="2131" y="2080"/>
                    </a:cubicBezTo>
                    <a:cubicBezTo>
                      <a:pt x="2247" y="2080"/>
                      <a:pt x="2349" y="2049"/>
                      <a:pt x="2438" y="1987"/>
                    </a:cubicBezTo>
                    <a:cubicBezTo>
                      <a:pt x="2526" y="1923"/>
                      <a:pt x="2595" y="1833"/>
                      <a:pt x="2645" y="1718"/>
                    </a:cubicBezTo>
                    <a:cubicBezTo>
                      <a:pt x="2696" y="1603"/>
                      <a:pt x="2722" y="1469"/>
                      <a:pt x="2722" y="1317"/>
                    </a:cubicBezTo>
                    <a:cubicBezTo>
                      <a:pt x="2722" y="1067"/>
                      <a:pt x="2663" y="843"/>
                      <a:pt x="2546" y="644"/>
                    </a:cubicBezTo>
                    <a:cubicBezTo>
                      <a:pt x="2430" y="442"/>
                      <a:pt x="2270" y="284"/>
                      <a:pt x="2067" y="170"/>
                    </a:cubicBezTo>
                    <a:cubicBezTo>
                      <a:pt x="1864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-2334657" y="3396899"/>
                <a:ext cx="30765" cy="3105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1" extrusionOk="0">
                    <a:moveTo>
                      <a:pt x="0" y="0"/>
                    </a:moveTo>
                    <a:lnTo>
                      <a:pt x="0" y="1044"/>
                    </a:lnTo>
                    <a:cubicBezTo>
                      <a:pt x="0" y="1239"/>
                      <a:pt x="54" y="1395"/>
                      <a:pt x="161" y="1511"/>
                    </a:cubicBezTo>
                    <a:cubicBezTo>
                      <a:pt x="270" y="1624"/>
                      <a:pt x="416" y="1681"/>
                      <a:pt x="600" y="1681"/>
                    </a:cubicBezTo>
                    <a:cubicBezTo>
                      <a:pt x="857" y="1681"/>
                      <a:pt x="1042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2"/>
                    </a:lnTo>
                    <a:cubicBezTo>
                      <a:pt x="1156" y="946"/>
                      <a:pt x="1122" y="1046"/>
                      <a:pt x="1056" y="1125"/>
                    </a:cubicBezTo>
                    <a:cubicBezTo>
                      <a:pt x="991" y="1203"/>
                      <a:pt x="901" y="1243"/>
                      <a:pt x="788" y="1244"/>
                    </a:cubicBezTo>
                    <a:cubicBezTo>
                      <a:pt x="691" y="1244"/>
                      <a:pt x="615" y="1215"/>
                      <a:pt x="559" y="1156"/>
                    </a:cubicBezTo>
                    <a:cubicBezTo>
                      <a:pt x="503" y="1095"/>
                      <a:pt x="476" y="1013"/>
                      <a:pt x="476" y="908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-2298487" y="3396493"/>
                <a:ext cx="26400" cy="3145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3" extrusionOk="0">
                    <a:moveTo>
                      <a:pt x="736" y="0"/>
                    </a:moveTo>
                    <a:cubicBezTo>
                      <a:pt x="546" y="0"/>
                      <a:pt x="389" y="46"/>
                      <a:pt x="266" y="137"/>
                    </a:cubicBezTo>
                    <a:cubicBezTo>
                      <a:pt x="142" y="227"/>
                      <a:pt x="81" y="355"/>
                      <a:pt x="81" y="520"/>
                    </a:cubicBezTo>
                    <a:cubicBezTo>
                      <a:pt x="81" y="627"/>
                      <a:pt x="108" y="714"/>
                      <a:pt x="162" y="783"/>
                    </a:cubicBezTo>
                    <a:cubicBezTo>
                      <a:pt x="214" y="848"/>
                      <a:pt x="279" y="897"/>
                      <a:pt x="353" y="930"/>
                    </a:cubicBezTo>
                    <a:cubicBezTo>
                      <a:pt x="429" y="963"/>
                      <a:pt x="523" y="996"/>
                      <a:pt x="636" y="1030"/>
                    </a:cubicBezTo>
                    <a:cubicBezTo>
                      <a:pt x="745" y="1060"/>
                      <a:pt x="822" y="1089"/>
                      <a:pt x="868" y="1116"/>
                    </a:cubicBezTo>
                    <a:cubicBezTo>
                      <a:pt x="918" y="1143"/>
                      <a:pt x="943" y="1179"/>
                      <a:pt x="943" y="1226"/>
                    </a:cubicBezTo>
                    <a:cubicBezTo>
                      <a:pt x="943" y="1270"/>
                      <a:pt x="923" y="1302"/>
                      <a:pt x="884" y="1326"/>
                    </a:cubicBezTo>
                    <a:cubicBezTo>
                      <a:pt x="847" y="1346"/>
                      <a:pt x="796" y="1356"/>
                      <a:pt x="733" y="1356"/>
                    </a:cubicBezTo>
                    <a:cubicBezTo>
                      <a:pt x="640" y="1356"/>
                      <a:pt x="541" y="1338"/>
                      <a:pt x="436" y="1304"/>
                    </a:cubicBezTo>
                    <a:cubicBezTo>
                      <a:pt x="333" y="1266"/>
                      <a:pt x="240" y="1215"/>
                      <a:pt x="155" y="1149"/>
                    </a:cubicBezTo>
                    <a:lnTo>
                      <a:pt x="1" y="1471"/>
                    </a:lnTo>
                    <a:cubicBezTo>
                      <a:pt x="93" y="1544"/>
                      <a:pt x="203" y="1602"/>
                      <a:pt x="328" y="1643"/>
                    </a:cubicBezTo>
                    <a:cubicBezTo>
                      <a:pt x="454" y="1683"/>
                      <a:pt x="585" y="1703"/>
                      <a:pt x="720" y="1703"/>
                    </a:cubicBezTo>
                    <a:cubicBezTo>
                      <a:pt x="918" y="1703"/>
                      <a:pt x="1079" y="1658"/>
                      <a:pt x="1205" y="1566"/>
                    </a:cubicBezTo>
                    <a:cubicBezTo>
                      <a:pt x="1333" y="1474"/>
                      <a:pt x="1397" y="1345"/>
                      <a:pt x="1397" y="1180"/>
                    </a:cubicBezTo>
                    <a:cubicBezTo>
                      <a:pt x="1397" y="1071"/>
                      <a:pt x="1369" y="983"/>
                      <a:pt x="1313" y="918"/>
                    </a:cubicBezTo>
                    <a:cubicBezTo>
                      <a:pt x="1258" y="849"/>
                      <a:pt x="1192" y="799"/>
                      <a:pt x="1115" y="767"/>
                    </a:cubicBezTo>
                    <a:cubicBezTo>
                      <a:pt x="1039" y="731"/>
                      <a:pt x="943" y="696"/>
                      <a:pt x="826" y="662"/>
                    </a:cubicBezTo>
                    <a:cubicBezTo>
                      <a:pt x="719" y="631"/>
                      <a:pt x="642" y="602"/>
                      <a:pt x="594" y="578"/>
                    </a:cubicBezTo>
                    <a:cubicBezTo>
                      <a:pt x="546" y="553"/>
                      <a:pt x="523" y="519"/>
                      <a:pt x="523" y="474"/>
                    </a:cubicBezTo>
                    <a:cubicBezTo>
                      <a:pt x="523" y="433"/>
                      <a:pt x="540" y="402"/>
                      <a:pt x="575" y="381"/>
                    </a:cubicBezTo>
                    <a:cubicBezTo>
                      <a:pt x="611" y="360"/>
                      <a:pt x="657" y="350"/>
                      <a:pt x="714" y="350"/>
                    </a:cubicBezTo>
                    <a:cubicBezTo>
                      <a:pt x="784" y="350"/>
                      <a:pt x="863" y="364"/>
                      <a:pt x="952" y="393"/>
                    </a:cubicBezTo>
                    <a:cubicBezTo>
                      <a:pt x="1040" y="420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6"/>
                      <a:pt x="1188" y="81"/>
                      <a:pt x="1075" y="50"/>
                    </a:cubicBezTo>
                    <a:cubicBezTo>
                      <a:pt x="962" y="17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>
                <a:off x="-2268761" y="3396603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8"/>
                    </a:cubicBezTo>
                    <a:cubicBezTo>
                      <a:pt x="1187" y="514"/>
                      <a:pt x="1221" y="602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3"/>
                      <a:pt x="599" y="448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5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0" y="279"/>
                      <a:pt x="108" y="408"/>
                    </a:cubicBezTo>
                    <a:cubicBezTo>
                      <a:pt x="36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4" y="1295"/>
                    </a:cubicBezTo>
                    <a:cubicBezTo>
                      <a:pt x="177" y="1422"/>
                      <a:pt x="278" y="1522"/>
                      <a:pt x="407" y="1591"/>
                    </a:cubicBezTo>
                    <a:cubicBezTo>
                      <a:pt x="539" y="1662"/>
                      <a:pt x="693" y="1697"/>
                      <a:pt x="868" y="1697"/>
                    </a:cubicBezTo>
                    <a:cubicBezTo>
                      <a:pt x="1015" y="1697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50"/>
                    </a:lnTo>
                    <a:cubicBezTo>
                      <a:pt x="1270" y="1208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6"/>
                      <a:pt x="633" y="1240"/>
                    </a:cubicBezTo>
                    <a:cubicBezTo>
                      <a:pt x="556" y="1179"/>
                      <a:pt x="505" y="1097"/>
                      <a:pt x="479" y="993"/>
                    </a:cubicBezTo>
                    <a:lnTo>
                      <a:pt x="1670" y="993"/>
                    </a:lnTo>
                    <a:cubicBezTo>
                      <a:pt x="1673" y="966"/>
                      <a:pt x="1673" y="927"/>
                      <a:pt x="1673" y="878"/>
                    </a:cubicBezTo>
                    <a:cubicBezTo>
                      <a:pt x="1673" y="602"/>
                      <a:pt x="1604" y="387"/>
                      <a:pt x="1463" y="232"/>
                    </a:cubicBezTo>
                    <a:cubicBezTo>
                      <a:pt x="1326" y="78"/>
                      <a:pt x="1122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-2228711" y="3396566"/>
                <a:ext cx="19408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680" extrusionOk="0">
                    <a:moveTo>
                      <a:pt x="1026" y="0"/>
                    </a:moveTo>
                    <a:cubicBezTo>
                      <a:pt x="903" y="1"/>
                      <a:pt x="794" y="30"/>
                      <a:pt x="702" y="84"/>
                    </a:cubicBezTo>
                    <a:cubicBezTo>
                      <a:pt x="609" y="136"/>
                      <a:pt x="533" y="215"/>
                      <a:pt x="477" y="318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80"/>
                    </a:lnTo>
                    <a:cubicBezTo>
                      <a:pt x="477" y="748"/>
                      <a:pt x="518" y="643"/>
                      <a:pt x="603" y="565"/>
                    </a:cubicBezTo>
                    <a:cubicBezTo>
                      <a:pt x="689" y="485"/>
                      <a:pt x="806" y="444"/>
                      <a:pt x="951" y="444"/>
                    </a:cubicBezTo>
                    <a:cubicBezTo>
                      <a:pt x="985" y="444"/>
                      <a:pt x="1009" y="445"/>
                      <a:pt x="1026" y="448"/>
                    </a:cubicBez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-2200031" y="3396566"/>
                <a:ext cx="31370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0" extrusionOk="0">
                    <a:moveTo>
                      <a:pt x="1051" y="0"/>
                    </a:moveTo>
                    <a:cubicBezTo>
                      <a:pt x="783" y="4"/>
                      <a:pt x="593" y="107"/>
                      <a:pt x="477" y="309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61"/>
                    </a:lnTo>
                    <a:cubicBezTo>
                      <a:pt x="477" y="737"/>
                      <a:pt x="510" y="637"/>
                      <a:pt x="579" y="558"/>
                    </a:cubicBezTo>
                    <a:cubicBezTo>
                      <a:pt x="647" y="479"/>
                      <a:pt x="739" y="438"/>
                      <a:pt x="856" y="435"/>
                    </a:cubicBezTo>
                    <a:cubicBezTo>
                      <a:pt x="958" y="435"/>
                      <a:pt x="1037" y="466"/>
                      <a:pt x="1095" y="528"/>
                    </a:cubicBezTo>
                    <a:cubicBezTo>
                      <a:pt x="1154" y="588"/>
                      <a:pt x="1185" y="670"/>
                      <a:pt x="1185" y="775"/>
                    </a:cubicBezTo>
                    <a:lnTo>
                      <a:pt x="1185" y="1679"/>
                    </a:lnTo>
                    <a:lnTo>
                      <a:pt x="1659" y="1679"/>
                    </a:lnTo>
                    <a:lnTo>
                      <a:pt x="1659" y="636"/>
                    </a:lnTo>
                    <a:cubicBezTo>
                      <a:pt x="1659" y="443"/>
                      <a:pt x="1604" y="288"/>
                      <a:pt x="1493" y="172"/>
                    </a:cubicBezTo>
                    <a:cubicBezTo>
                      <a:pt x="1384" y="58"/>
                      <a:pt x="1236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-2163351" y="3396566"/>
                <a:ext cx="2948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702" extrusionOk="0">
                    <a:moveTo>
                      <a:pt x="1090" y="964"/>
                    </a:moveTo>
                    <a:lnTo>
                      <a:pt x="1090" y="1112"/>
                    </a:lnTo>
                    <a:cubicBezTo>
                      <a:pt x="1076" y="1184"/>
                      <a:pt x="1032" y="1243"/>
                      <a:pt x="960" y="1291"/>
                    </a:cubicBezTo>
                    <a:cubicBezTo>
                      <a:pt x="888" y="1338"/>
                      <a:pt x="803" y="1361"/>
                      <a:pt x="704" y="1361"/>
                    </a:cubicBezTo>
                    <a:cubicBezTo>
                      <a:pt x="623" y="1361"/>
                      <a:pt x="560" y="1343"/>
                      <a:pt x="512" y="1306"/>
                    </a:cubicBezTo>
                    <a:cubicBezTo>
                      <a:pt x="467" y="1267"/>
                      <a:pt x="444" y="1216"/>
                      <a:pt x="444" y="1152"/>
                    </a:cubicBezTo>
                    <a:cubicBezTo>
                      <a:pt x="444" y="1086"/>
                      <a:pt x="466" y="1038"/>
                      <a:pt x="510" y="1010"/>
                    </a:cubicBezTo>
                    <a:cubicBezTo>
                      <a:pt x="555" y="979"/>
                      <a:pt x="623" y="964"/>
                      <a:pt x="716" y="964"/>
                    </a:cubicBezTo>
                    <a:close/>
                    <a:moveTo>
                      <a:pt x="852" y="0"/>
                    </a:moveTo>
                    <a:cubicBezTo>
                      <a:pt x="714" y="0"/>
                      <a:pt x="587" y="15"/>
                      <a:pt x="472" y="46"/>
                    </a:cubicBezTo>
                    <a:cubicBezTo>
                      <a:pt x="357" y="77"/>
                      <a:pt x="233" y="125"/>
                      <a:pt x="102" y="192"/>
                    </a:cubicBezTo>
                    <a:lnTo>
                      <a:pt x="250" y="519"/>
                    </a:lnTo>
                    <a:cubicBezTo>
                      <a:pt x="425" y="422"/>
                      <a:pt x="590" y="373"/>
                      <a:pt x="744" y="373"/>
                    </a:cubicBezTo>
                    <a:cubicBezTo>
                      <a:pt x="857" y="373"/>
                      <a:pt x="942" y="398"/>
                      <a:pt x="1000" y="448"/>
                    </a:cubicBezTo>
                    <a:cubicBezTo>
                      <a:pt x="1061" y="495"/>
                      <a:pt x="1090" y="562"/>
                      <a:pt x="1090" y="651"/>
                    </a:cubicBezTo>
                    <a:lnTo>
                      <a:pt x="1090" y="682"/>
                    </a:lnTo>
                    <a:lnTo>
                      <a:pt x="633" y="682"/>
                    </a:lnTo>
                    <a:cubicBezTo>
                      <a:pt x="431" y="685"/>
                      <a:pt x="274" y="730"/>
                      <a:pt x="164" y="818"/>
                    </a:cubicBezTo>
                    <a:cubicBezTo>
                      <a:pt x="54" y="905"/>
                      <a:pt x="0" y="1026"/>
                      <a:pt x="0" y="1183"/>
                    </a:cubicBezTo>
                    <a:cubicBezTo>
                      <a:pt x="0" y="1337"/>
                      <a:pt x="52" y="1463"/>
                      <a:pt x="155" y="1560"/>
                    </a:cubicBezTo>
                    <a:cubicBezTo>
                      <a:pt x="258" y="1654"/>
                      <a:pt x="397" y="1701"/>
                      <a:pt x="572" y="1701"/>
                    </a:cubicBezTo>
                    <a:cubicBezTo>
                      <a:pt x="686" y="1701"/>
                      <a:pt x="788" y="1683"/>
                      <a:pt x="877" y="1646"/>
                    </a:cubicBezTo>
                    <a:cubicBezTo>
                      <a:pt x="965" y="1608"/>
                      <a:pt x="1037" y="1556"/>
                      <a:pt x="1093" y="1485"/>
                    </a:cubicBezTo>
                    <a:lnTo>
                      <a:pt x="1093" y="1679"/>
                    </a:lnTo>
                    <a:lnTo>
                      <a:pt x="1560" y="1679"/>
                    </a:lnTo>
                    <a:lnTo>
                      <a:pt x="1556" y="596"/>
                    </a:lnTo>
                    <a:cubicBezTo>
                      <a:pt x="1555" y="408"/>
                      <a:pt x="1492" y="263"/>
                      <a:pt x="1368" y="157"/>
                    </a:cubicBezTo>
                    <a:cubicBezTo>
                      <a:pt x="1246" y="53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-2124328" y="3396566"/>
                <a:ext cx="52875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680" extrusionOk="0">
                    <a:moveTo>
                      <a:pt x="1038" y="0"/>
                    </a:moveTo>
                    <a:cubicBezTo>
                      <a:pt x="779" y="4"/>
                      <a:pt x="591" y="106"/>
                      <a:pt x="477" y="305"/>
                    </a:cubicBezTo>
                    <a:lnTo>
                      <a:pt x="477" y="18"/>
                    </a:lnTo>
                    <a:lnTo>
                      <a:pt x="0" y="18"/>
                    </a:lnTo>
                    <a:lnTo>
                      <a:pt x="0" y="1679"/>
                    </a:lnTo>
                    <a:lnTo>
                      <a:pt x="477" y="1679"/>
                    </a:lnTo>
                    <a:lnTo>
                      <a:pt x="477" y="858"/>
                    </a:lnTo>
                    <a:cubicBezTo>
                      <a:pt x="477" y="735"/>
                      <a:pt x="509" y="634"/>
                      <a:pt x="574" y="556"/>
                    </a:cubicBezTo>
                    <a:cubicBezTo>
                      <a:pt x="643" y="477"/>
                      <a:pt x="734" y="438"/>
                      <a:pt x="847" y="435"/>
                    </a:cubicBezTo>
                    <a:cubicBezTo>
                      <a:pt x="945" y="435"/>
                      <a:pt x="1022" y="466"/>
                      <a:pt x="1079" y="528"/>
                    </a:cubicBezTo>
                    <a:cubicBezTo>
                      <a:pt x="1135" y="588"/>
                      <a:pt x="1165" y="670"/>
                      <a:pt x="1165" y="775"/>
                    </a:cubicBezTo>
                    <a:lnTo>
                      <a:pt x="1165" y="1679"/>
                    </a:lnTo>
                    <a:lnTo>
                      <a:pt x="1637" y="1679"/>
                    </a:lnTo>
                    <a:lnTo>
                      <a:pt x="1637" y="858"/>
                    </a:lnTo>
                    <a:cubicBezTo>
                      <a:pt x="1637" y="735"/>
                      <a:pt x="1671" y="634"/>
                      <a:pt x="1736" y="556"/>
                    </a:cubicBezTo>
                    <a:cubicBezTo>
                      <a:pt x="1802" y="477"/>
                      <a:pt x="1892" y="438"/>
                      <a:pt x="2005" y="435"/>
                    </a:cubicBezTo>
                    <a:cubicBezTo>
                      <a:pt x="2103" y="435"/>
                      <a:pt x="2182" y="465"/>
                      <a:pt x="2239" y="525"/>
                    </a:cubicBezTo>
                    <a:cubicBezTo>
                      <a:pt x="2297" y="584"/>
                      <a:pt x="2326" y="668"/>
                      <a:pt x="2326" y="775"/>
                    </a:cubicBezTo>
                    <a:lnTo>
                      <a:pt x="2326" y="1679"/>
                    </a:lnTo>
                    <a:lnTo>
                      <a:pt x="2798" y="1679"/>
                    </a:lnTo>
                    <a:lnTo>
                      <a:pt x="2798" y="636"/>
                    </a:lnTo>
                    <a:cubicBezTo>
                      <a:pt x="2798" y="440"/>
                      <a:pt x="2744" y="286"/>
                      <a:pt x="2635" y="172"/>
                    </a:cubicBezTo>
                    <a:cubicBezTo>
                      <a:pt x="2528" y="58"/>
                      <a:pt x="2382" y="0"/>
                      <a:pt x="2200" y="0"/>
                    </a:cubicBezTo>
                    <a:cubicBezTo>
                      <a:pt x="2057" y="1"/>
                      <a:pt x="1935" y="35"/>
                      <a:pt x="1832" y="99"/>
                    </a:cubicBezTo>
                    <a:cubicBezTo>
                      <a:pt x="1731" y="162"/>
                      <a:pt x="1654" y="257"/>
                      <a:pt x="1600" y="382"/>
                    </a:cubicBezTo>
                    <a:cubicBezTo>
                      <a:pt x="1559" y="261"/>
                      <a:pt x="1491" y="167"/>
                      <a:pt x="1393" y="102"/>
                    </a:cubicBezTo>
                    <a:cubicBezTo>
                      <a:pt x="1296" y="33"/>
                      <a:pt x="1178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-2065311" y="3396603"/>
                <a:ext cx="31653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7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8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600"/>
                      <a:pt x="532" y="513"/>
                      <a:pt x="600" y="448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1" y="279"/>
                      <a:pt x="109" y="408"/>
                    </a:cubicBezTo>
                    <a:cubicBezTo>
                      <a:pt x="37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6" y="1295"/>
                    </a:cubicBezTo>
                    <a:cubicBezTo>
                      <a:pt x="178" y="1422"/>
                      <a:pt x="278" y="1522"/>
                      <a:pt x="408" y="1591"/>
                    </a:cubicBezTo>
                    <a:cubicBezTo>
                      <a:pt x="540" y="1662"/>
                      <a:pt x="693" y="1697"/>
                      <a:pt x="868" y="1697"/>
                    </a:cubicBezTo>
                    <a:cubicBezTo>
                      <a:pt x="1017" y="1697"/>
                      <a:pt x="1151" y="1672"/>
                      <a:pt x="1269" y="1622"/>
                    </a:cubicBezTo>
                    <a:cubicBezTo>
                      <a:pt x="1392" y="1570"/>
                      <a:pt x="1494" y="1497"/>
                      <a:pt x="1578" y="1403"/>
                    </a:cubicBezTo>
                    <a:lnTo>
                      <a:pt x="1328" y="1150"/>
                    </a:lnTo>
                    <a:cubicBezTo>
                      <a:pt x="1271" y="1208"/>
                      <a:pt x="1206" y="1251"/>
                      <a:pt x="1134" y="1282"/>
                    </a:cubicBezTo>
                    <a:cubicBezTo>
                      <a:pt x="1062" y="1312"/>
                      <a:pt x="986" y="1326"/>
                      <a:pt x="909" y="1326"/>
                    </a:cubicBezTo>
                    <a:cubicBezTo>
                      <a:pt x="801" y="1326"/>
                      <a:pt x="710" y="1296"/>
                      <a:pt x="634" y="1240"/>
                    </a:cubicBezTo>
                    <a:cubicBezTo>
                      <a:pt x="558" y="1179"/>
                      <a:pt x="506" y="1097"/>
                      <a:pt x="479" y="993"/>
                    </a:cubicBezTo>
                    <a:lnTo>
                      <a:pt x="1671" y="993"/>
                    </a:lnTo>
                    <a:cubicBezTo>
                      <a:pt x="1673" y="966"/>
                      <a:pt x="1675" y="927"/>
                      <a:pt x="1675" y="878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-199463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-1980707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6" y="413"/>
                    </a:cubicBezTo>
                    <a:cubicBezTo>
                      <a:pt x="1213" y="530"/>
                      <a:pt x="1256" y="688"/>
                      <a:pt x="1256" y="887"/>
                    </a:cubicBezTo>
                    <a:cubicBezTo>
                      <a:pt x="1256" y="1089"/>
                      <a:pt x="1213" y="1248"/>
                      <a:pt x="1126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5" y="1249"/>
                      <a:pt x="292" y="1089"/>
                      <a:pt x="292" y="887"/>
                    </a:cubicBezTo>
                    <a:cubicBezTo>
                      <a:pt x="292" y="685"/>
                      <a:pt x="336" y="527"/>
                      <a:pt x="422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3" y="79"/>
                      <a:pt x="205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5" y="1540"/>
                    </a:cubicBezTo>
                    <a:cubicBezTo>
                      <a:pt x="343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-1945009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6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2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6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>
                <a:off x="-1908820" y="3384245"/>
                <a:ext cx="28346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521"/>
                    </a:lnTo>
                    <a:lnTo>
                      <a:pt x="1136" y="2346"/>
                    </a:lnTo>
                    <a:lnTo>
                      <a:pt x="1499" y="2346"/>
                    </a:lnTo>
                    <a:lnTo>
                      <a:pt x="565" y="1448"/>
                    </a:lnTo>
                    <a:lnTo>
                      <a:pt x="1461" y="658"/>
                    </a:lnTo>
                    <a:lnTo>
                      <a:pt x="1107" y="658"/>
                    </a:lnTo>
                    <a:lnTo>
                      <a:pt x="279" y="138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>
                <a:off x="-187482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0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-1858837" y="3395624"/>
                <a:ext cx="26778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31" extrusionOk="0">
                    <a:moveTo>
                      <a:pt x="826" y="1"/>
                    </a:moveTo>
                    <a:cubicBezTo>
                      <a:pt x="708" y="1"/>
                      <a:pt x="604" y="27"/>
                      <a:pt x="514" y="77"/>
                    </a:cubicBezTo>
                    <a:cubicBezTo>
                      <a:pt x="424" y="127"/>
                      <a:pt x="347" y="203"/>
                      <a:pt x="280" y="305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7"/>
                    </a:lnTo>
                    <a:cubicBezTo>
                      <a:pt x="280" y="611"/>
                      <a:pt x="324" y="481"/>
                      <a:pt x="410" y="386"/>
                    </a:cubicBezTo>
                    <a:cubicBezTo>
                      <a:pt x="496" y="290"/>
                      <a:pt x="615" y="243"/>
                      <a:pt x="764" y="243"/>
                    </a:cubicBezTo>
                    <a:cubicBezTo>
                      <a:pt x="889" y="243"/>
                      <a:pt x="983" y="283"/>
                      <a:pt x="1044" y="361"/>
                    </a:cubicBezTo>
                    <a:cubicBezTo>
                      <a:pt x="1107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6" y="1730"/>
                    </a:lnTo>
                    <a:lnTo>
                      <a:pt x="1416" y="711"/>
                    </a:lnTo>
                    <a:cubicBezTo>
                      <a:pt x="1416" y="478"/>
                      <a:pt x="1366" y="302"/>
                      <a:pt x="1267" y="182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-1821098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60" y="234"/>
                    </a:moveTo>
                    <a:cubicBezTo>
                      <a:pt x="909" y="234"/>
                      <a:pt x="1025" y="289"/>
                      <a:pt x="1109" y="400"/>
                    </a:cubicBezTo>
                    <a:cubicBezTo>
                      <a:pt x="1191" y="510"/>
                      <a:pt x="1234" y="666"/>
                      <a:pt x="1234" y="867"/>
                    </a:cubicBezTo>
                    <a:cubicBezTo>
                      <a:pt x="1234" y="1066"/>
                      <a:pt x="1191" y="1222"/>
                      <a:pt x="1109" y="1333"/>
                    </a:cubicBezTo>
                    <a:cubicBezTo>
                      <a:pt x="1025" y="1443"/>
                      <a:pt x="909" y="1499"/>
                      <a:pt x="760" y="1499"/>
                    </a:cubicBezTo>
                    <a:cubicBezTo>
                      <a:pt x="611" y="1499"/>
                      <a:pt x="495" y="1443"/>
                      <a:pt x="411" y="1333"/>
                    </a:cubicBezTo>
                    <a:cubicBezTo>
                      <a:pt x="329" y="1222"/>
                      <a:pt x="288" y="1066"/>
                      <a:pt x="288" y="867"/>
                    </a:cubicBezTo>
                    <a:cubicBezTo>
                      <a:pt x="288" y="666"/>
                      <a:pt x="329" y="510"/>
                      <a:pt x="411" y="400"/>
                    </a:cubicBezTo>
                    <a:cubicBezTo>
                      <a:pt x="495" y="289"/>
                      <a:pt x="611" y="234"/>
                      <a:pt x="760" y="234"/>
                    </a:cubicBezTo>
                    <a:close/>
                    <a:moveTo>
                      <a:pt x="692" y="1"/>
                    </a:moveTo>
                    <a:cubicBezTo>
                      <a:pt x="485" y="1"/>
                      <a:pt x="317" y="81"/>
                      <a:pt x="191" y="238"/>
                    </a:cubicBezTo>
                    <a:cubicBezTo>
                      <a:pt x="65" y="396"/>
                      <a:pt x="1" y="606"/>
                      <a:pt x="1" y="867"/>
                    </a:cubicBezTo>
                    <a:cubicBezTo>
                      <a:pt x="1" y="1127"/>
                      <a:pt x="65" y="1337"/>
                      <a:pt x="191" y="1493"/>
                    </a:cubicBezTo>
                    <a:cubicBezTo>
                      <a:pt x="317" y="1652"/>
                      <a:pt x="485" y="1730"/>
                      <a:pt x="692" y="1730"/>
                    </a:cubicBezTo>
                    <a:cubicBezTo>
                      <a:pt x="817" y="1730"/>
                      <a:pt x="923" y="1706"/>
                      <a:pt x="1014" y="1657"/>
                    </a:cubicBezTo>
                    <a:cubicBezTo>
                      <a:pt x="1102" y="1608"/>
                      <a:pt x="1176" y="1533"/>
                      <a:pt x="1234" y="1434"/>
                    </a:cubicBezTo>
                    <a:lnTo>
                      <a:pt x="1234" y="1571"/>
                    </a:lnTo>
                    <a:cubicBezTo>
                      <a:pt x="1234" y="1762"/>
                      <a:pt x="1189" y="1907"/>
                      <a:pt x="1097" y="2000"/>
                    </a:cubicBezTo>
                    <a:cubicBezTo>
                      <a:pt x="1007" y="2096"/>
                      <a:pt x="871" y="2143"/>
                      <a:pt x="689" y="2143"/>
                    </a:cubicBezTo>
                    <a:cubicBezTo>
                      <a:pt x="607" y="2143"/>
                      <a:pt x="526" y="2133"/>
                      <a:pt x="446" y="2112"/>
                    </a:cubicBezTo>
                    <a:cubicBezTo>
                      <a:pt x="366" y="2091"/>
                      <a:pt x="286" y="2058"/>
                      <a:pt x="205" y="2015"/>
                    </a:cubicBezTo>
                    <a:lnTo>
                      <a:pt x="205" y="2284"/>
                    </a:lnTo>
                    <a:cubicBezTo>
                      <a:pt x="286" y="2314"/>
                      <a:pt x="370" y="2336"/>
                      <a:pt x="456" y="2350"/>
                    </a:cubicBezTo>
                    <a:cubicBezTo>
                      <a:pt x="543" y="2366"/>
                      <a:pt x="635" y="2374"/>
                      <a:pt x="733" y="2374"/>
                    </a:cubicBezTo>
                    <a:cubicBezTo>
                      <a:pt x="995" y="2374"/>
                      <a:pt x="1191" y="2303"/>
                      <a:pt x="1320" y="2163"/>
                    </a:cubicBezTo>
                    <a:cubicBezTo>
                      <a:pt x="1447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4" y="42"/>
                    </a:lnTo>
                    <a:lnTo>
                      <a:pt x="1234" y="298"/>
                    </a:lnTo>
                    <a:cubicBezTo>
                      <a:pt x="1176" y="199"/>
                      <a:pt x="1102" y="124"/>
                      <a:pt x="1014" y="75"/>
                    </a:cubicBezTo>
                    <a:cubicBezTo>
                      <a:pt x="923" y="25"/>
                      <a:pt x="817" y="1"/>
                      <a:pt x="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-1765483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59" y="234"/>
                    </a:moveTo>
                    <a:cubicBezTo>
                      <a:pt x="909" y="234"/>
                      <a:pt x="1025" y="289"/>
                      <a:pt x="1107" y="400"/>
                    </a:cubicBezTo>
                    <a:cubicBezTo>
                      <a:pt x="1191" y="510"/>
                      <a:pt x="1232" y="666"/>
                      <a:pt x="1232" y="867"/>
                    </a:cubicBezTo>
                    <a:cubicBezTo>
                      <a:pt x="1232" y="1066"/>
                      <a:pt x="1191" y="1222"/>
                      <a:pt x="1107" y="1333"/>
                    </a:cubicBezTo>
                    <a:cubicBezTo>
                      <a:pt x="1025" y="1443"/>
                      <a:pt x="909" y="1499"/>
                      <a:pt x="759" y="1499"/>
                    </a:cubicBezTo>
                    <a:cubicBezTo>
                      <a:pt x="611" y="1499"/>
                      <a:pt x="494" y="1443"/>
                      <a:pt x="410" y="1333"/>
                    </a:cubicBezTo>
                    <a:cubicBezTo>
                      <a:pt x="328" y="1222"/>
                      <a:pt x="286" y="1066"/>
                      <a:pt x="286" y="867"/>
                    </a:cubicBezTo>
                    <a:cubicBezTo>
                      <a:pt x="286" y="666"/>
                      <a:pt x="328" y="510"/>
                      <a:pt x="410" y="400"/>
                    </a:cubicBezTo>
                    <a:cubicBezTo>
                      <a:pt x="494" y="289"/>
                      <a:pt x="611" y="234"/>
                      <a:pt x="759" y="234"/>
                    </a:cubicBezTo>
                    <a:close/>
                    <a:moveTo>
                      <a:pt x="690" y="1"/>
                    </a:moveTo>
                    <a:cubicBezTo>
                      <a:pt x="483" y="1"/>
                      <a:pt x="317" y="81"/>
                      <a:pt x="190" y="238"/>
                    </a:cubicBezTo>
                    <a:cubicBezTo>
                      <a:pt x="64" y="396"/>
                      <a:pt x="1" y="606"/>
                      <a:pt x="1" y="867"/>
                    </a:cubicBezTo>
                    <a:cubicBezTo>
                      <a:pt x="1" y="1127"/>
                      <a:pt x="64" y="1337"/>
                      <a:pt x="190" y="1493"/>
                    </a:cubicBezTo>
                    <a:cubicBezTo>
                      <a:pt x="317" y="1652"/>
                      <a:pt x="483" y="1730"/>
                      <a:pt x="690" y="1730"/>
                    </a:cubicBezTo>
                    <a:cubicBezTo>
                      <a:pt x="815" y="1730"/>
                      <a:pt x="922" y="1706"/>
                      <a:pt x="1012" y="1657"/>
                    </a:cubicBezTo>
                    <a:cubicBezTo>
                      <a:pt x="1102" y="1608"/>
                      <a:pt x="1176" y="1533"/>
                      <a:pt x="1232" y="1434"/>
                    </a:cubicBezTo>
                    <a:lnTo>
                      <a:pt x="1232" y="1571"/>
                    </a:lnTo>
                    <a:cubicBezTo>
                      <a:pt x="1232" y="1762"/>
                      <a:pt x="1187" y="1907"/>
                      <a:pt x="1097" y="2000"/>
                    </a:cubicBezTo>
                    <a:cubicBezTo>
                      <a:pt x="1006" y="2096"/>
                      <a:pt x="869" y="2143"/>
                      <a:pt x="688" y="2143"/>
                    </a:cubicBezTo>
                    <a:cubicBezTo>
                      <a:pt x="605" y="2143"/>
                      <a:pt x="524" y="2133"/>
                      <a:pt x="445" y="2112"/>
                    </a:cubicBezTo>
                    <a:cubicBezTo>
                      <a:pt x="366" y="2091"/>
                      <a:pt x="285" y="2058"/>
                      <a:pt x="204" y="2015"/>
                    </a:cubicBezTo>
                    <a:lnTo>
                      <a:pt x="204" y="2284"/>
                    </a:lnTo>
                    <a:cubicBezTo>
                      <a:pt x="285" y="2314"/>
                      <a:pt x="369" y="2336"/>
                      <a:pt x="456" y="2350"/>
                    </a:cubicBezTo>
                    <a:cubicBezTo>
                      <a:pt x="542" y="2366"/>
                      <a:pt x="634" y="2374"/>
                      <a:pt x="732" y="2374"/>
                    </a:cubicBezTo>
                    <a:cubicBezTo>
                      <a:pt x="995" y="2374"/>
                      <a:pt x="1191" y="2303"/>
                      <a:pt x="1318" y="2163"/>
                    </a:cubicBezTo>
                    <a:cubicBezTo>
                      <a:pt x="1446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2" y="42"/>
                    </a:lnTo>
                    <a:lnTo>
                      <a:pt x="1232" y="298"/>
                    </a:lnTo>
                    <a:cubicBezTo>
                      <a:pt x="1176" y="199"/>
                      <a:pt x="1102" y="124"/>
                      <a:pt x="1012" y="75"/>
                    </a:cubicBezTo>
                    <a:cubicBezTo>
                      <a:pt x="922" y="25"/>
                      <a:pt x="815" y="1"/>
                      <a:pt x="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-1728444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6" y="527"/>
                      <a:pt x="423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2" y="1382"/>
                      <a:pt x="1551" y="1164"/>
                      <a:pt x="1551" y="887"/>
                    </a:cubicBezTo>
                    <a:cubicBezTo>
                      <a:pt x="1551" y="611"/>
                      <a:pt x="1482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>
                <a:off x="-1692746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4" y="236"/>
                      <a:pt x="1041" y="295"/>
                      <a:pt x="1128" y="413"/>
                    </a:cubicBezTo>
                    <a:cubicBezTo>
                      <a:pt x="1214" y="530"/>
                      <a:pt x="1258" y="688"/>
                      <a:pt x="1258" y="887"/>
                    </a:cubicBezTo>
                    <a:cubicBezTo>
                      <a:pt x="1258" y="1089"/>
                      <a:pt x="1214" y="1248"/>
                      <a:pt x="1128" y="1365"/>
                    </a:cubicBezTo>
                    <a:cubicBezTo>
                      <a:pt x="1041" y="1481"/>
                      <a:pt x="924" y="1540"/>
                      <a:pt x="776" y="1540"/>
                    </a:cubicBezTo>
                    <a:cubicBezTo>
                      <a:pt x="626" y="1540"/>
                      <a:pt x="509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4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4" y="79"/>
                      <a:pt x="206" y="236"/>
                    </a:cubicBezTo>
                    <a:cubicBezTo>
                      <a:pt x="70" y="393"/>
                      <a:pt x="0" y="611"/>
                      <a:pt x="0" y="887"/>
                    </a:cubicBezTo>
                    <a:cubicBezTo>
                      <a:pt x="0" y="1164"/>
                      <a:pt x="70" y="1382"/>
                      <a:pt x="206" y="1540"/>
                    </a:cubicBezTo>
                    <a:cubicBezTo>
                      <a:pt x="344" y="1696"/>
                      <a:pt x="534" y="1774"/>
                      <a:pt x="776" y="1774"/>
                    </a:cubicBezTo>
                    <a:cubicBezTo>
                      <a:pt x="1017" y="1774"/>
                      <a:pt x="1207" y="1696"/>
                      <a:pt x="1345" y="1540"/>
                    </a:cubicBezTo>
                    <a:cubicBezTo>
                      <a:pt x="1483" y="1382"/>
                      <a:pt x="1551" y="1164"/>
                      <a:pt x="1551" y="887"/>
                    </a:cubicBezTo>
                    <a:cubicBezTo>
                      <a:pt x="1551" y="611"/>
                      <a:pt x="1483" y="393"/>
                      <a:pt x="1345" y="236"/>
                    </a:cubicBezTo>
                    <a:cubicBezTo>
                      <a:pt x="1207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-1657030" y="3384245"/>
                <a:ext cx="28554" cy="4414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0" extrusionOk="0">
                    <a:moveTo>
                      <a:pt x="759" y="850"/>
                    </a:moveTo>
                    <a:cubicBezTo>
                      <a:pt x="905" y="850"/>
                      <a:pt x="1021" y="908"/>
                      <a:pt x="1106" y="1025"/>
                    </a:cubicBezTo>
                    <a:cubicBezTo>
                      <a:pt x="1190" y="1139"/>
                      <a:pt x="1232" y="1300"/>
                      <a:pt x="1232" y="1503"/>
                    </a:cubicBezTo>
                    <a:cubicBezTo>
                      <a:pt x="1232" y="1708"/>
                      <a:pt x="1190" y="1869"/>
                      <a:pt x="1106" y="1985"/>
                    </a:cubicBezTo>
                    <a:cubicBezTo>
                      <a:pt x="1021" y="2100"/>
                      <a:pt x="905" y="2158"/>
                      <a:pt x="759" y="2158"/>
                    </a:cubicBezTo>
                    <a:cubicBezTo>
                      <a:pt x="612" y="2158"/>
                      <a:pt x="496" y="2100"/>
                      <a:pt x="412" y="1985"/>
                    </a:cubicBezTo>
                    <a:cubicBezTo>
                      <a:pt x="329" y="1869"/>
                      <a:pt x="288" y="1708"/>
                      <a:pt x="288" y="1503"/>
                    </a:cubicBezTo>
                    <a:cubicBezTo>
                      <a:pt x="288" y="1300"/>
                      <a:pt x="329" y="1139"/>
                      <a:pt x="412" y="1025"/>
                    </a:cubicBezTo>
                    <a:cubicBezTo>
                      <a:pt x="496" y="908"/>
                      <a:pt x="612" y="850"/>
                      <a:pt x="759" y="850"/>
                    </a:cubicBezTo>
                    <a:close/>
                    <a:moveTo>
                      <a:pt x="1232" y="0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1"/>
                    </a:cubicBezTo>
                    <a:cubicBezTo>
                      <a:pt x="922" y="641"/>
                      <a:pt x="815" y="617"/>
                      <a:pt x="692" y="617"/>
                    </a:cubicBezTo>
                    <a:cubicBezTo>
                      <a:pt x="487" y="617"/>
                      <a:pt x="321" y="699"/>
                      <a:pt x="192" y="861"/>
                    </a:cubicBezTo>
                    <a:cubicBezTo>
                      <a:pt x="64" y="1025"/>
                      <a:pt x="1" y="1238"/>
                      <a:pt x="1" y="1503"/>
                    </a:cubicBezTo>
                    <a:cubicBezTo>
                      <a:pt x="1" y="1770"/>
                      <a:pt x="64" y="1983"/>
                      <a:pt x="192" y="2147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5" y="2390"/>
                      <a:pt x="922" y="2367"/>
                      <a:pt x="1011" y="2318"/>
                    </a:cubicBezTo>
                    <a:cubicBezTo>
                      <a:pt x="1101" y="2269"/>
                      <a:pt x="1174" y="2194"/>
                      <a:pt x="1232" y="2094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-1614397" y="3386000"/>
                <a:ext cx="5802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252" extrusionOk="0">
                    <a:moveTo>
                      <a:pt x="0" y="1"/>
                    </a:moveTo>
                    <a:lnTo>
                      <a:pt x="0" y="988"/>
                    </a:lnTo>
                    <a:lnTo>
                      <a:pt x="33" y="1527"/>
                    </a:lnTo>
                    <a:lnTo>
                      <a:pt x="276" y="1527"/>
                    </a:lnTo>
                    <a:lnTo>
                      <a:pt x="307" y="988"/>
                    </a:lnTo>
                    <a:lnTo>
                      <a:pt x="307" y="1"/>
                    </a:lnTo>
                    <a:close/>
                    <a:moveTo>
                      <a:pt x="0" y="1869"/>
                    </a:moveTo>
                    <a:lnTo>
                      <a:pt x="0" y="2251"/>
                    </a:lnTo>
                    <a:lnTo>
                      <a:pt x="307" y="2251"/>
                    </a:lnTo>
                    <a:lnTo>
                      <a:pt x="307" y="1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-2009676" y="3135846"/>
                <a:ext cx="114311" cy="9897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358" extrusionOk="0">
                    <a:moveTo>
                      <a:pt x="5663" y="275"/>
                    </a:moveTo>
                    <a:lnTo>
                      <a:pt x="3089" y="4811"/>
                    </a:lnTo>
                    <a:lnTo>
                      <a:pt x="2590" y="2076"/>
                    </a:lnTo>
                    <a:cubicBezTo>
                      <a:pt x="2590" y="2044"/>
                      <a:pt x="2574" y="2012"/>
                      <a:pt x="2542" y="1995"/>
                    </a:cubicBezTo>
                    <a:lnTo>
                      <a:pt x="531" y="275"/>
                    </a:lnTo>
                    <a:close/>
                    <a:moveTo>
                      <a:pt x="162" y="1"/>
                    </a:moveTo>
                    <a:cubicBezTo>
                      <a:pt x="97" y="1"/>
                      <a:pt x="48" y="33"/>
                      <a:pt x="16" y="97"/>
                    </a:cubicBezTo>
                    <a:cubicBezTo>
                      <a:pt x="1" y="146"/>
                      <a:pt x="16" y="210"/>
                      <a:pt x="65" y="242"/>
                    </a:cubicBezTo>
                    <a:lnTo>
                      <a:pt x="2332" y="2173"/>
                    </a:lnTo>
                    <a:lnTo>
                      <a:pt x="2332" y="2188"/>
                    </a:lnTo>
                    <a:lnTo>
                      <a:pt x="2879" y="5244"/>
                    </a:lnTo>
                    <a:cubicBezTo>
                      <a:pt x="2896" y="5293"/>
                      <a:pt x="2944" y="5341"/>
                      <a:pt x="3008" y="5357"/>
                    </a:cubicBezTo>
                    <a:cubicBezTo>
                      <a:pt x="3057" y="5357"/>
                      <a:pt x="3121" y="5341"/>
                      <a:pt x="3153" y="5276"/>
                    </a:cubicBezTo>
                    <a:lnTo>
                      <a:pt x="6017" y="210"/>
                    </a:lnTo>
                    <a:cubicBezTo>
                      <a:pt x="6049" y="161"/>
                      <a:pt x="6049" y="114"/>
                      <a:pt x="6017" y="65"/>
                    </a:cubicBezTo>
                    <a:cubicBezTo>
                      <a:pt x="6000" y="17"/>
                      <a:pt x="5952" y="1"/>
                      <a:pt x="5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-1965891" y="3135846"/>
                <a:ext cx="70525" cy="4132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237" extrusionOk="0">
                    <a:moveTo>
                      <a:pt x="3571" y="1"/>
                    </a:moveTo>
                    <a:cubicBezTo>
                      <a:pt x="3554" y="1"/>
                      <a:pt x="3539" y="1"/>
                      <a:pt x="3507" y="17"/>
                    </a:cubicBezTo>
                    <a:lnTo>
                      <a:pt x="64" y="1980"/>
                    </a:lnTo>
                    <a:cubicBezTo>
                      <a:pt x="32" y="1995"/>
                      <a:pt x="15" y="2027"/>
                      <a:pt x="0" y="2059"/>
                    </a:cubicBezTo>
                    <a:cubicBezTo>
                      <a:pt x="0" y="2092"/>
                      <a:pt x="0" y="2140"/>
                      <a:pt x="15" y="2173"/>
                    </a:cubicBezTo>
                    <a:cubicBezTo>
                      <a:pt x="37" y="2215"/>
                      <a:pt x="87" y="2237"/>
                      <a:pt x="136" y="2237"/>
                    </a:cubicBezTo>
                    <a:cubicBezTo>
                      <a:pt x="162" y="2237"/>
                      <a:pt x="187" y="2231"/>
                      <a:pt x="209" y="2220"/>
                    </a:cubicBezTo>
                    <a:lnTo>
                      <a:pt x="3651" y="258"/>
                    </a:lnTo>
                    <a:cubicBezTo>
                      <a:pt x="3683" y="242"/>
                      <a:pt x="3700" y="210"/>
                      <a:pt x="3715" y="178"/>
                    </a:cubicBezTo>
                    <a:cubicBezTo>
                      <a:pt x="3732" y="146"/>
                      <a:pt x="3715" y="97"/>
                      <a:pt x="3700" y="65"/>
                    </a:cubicBezTo>
                    <a:cubicBezTo>
                      <a:pt x="3683" y="17"/>
                      <a:pt x="3635" y="1"/>
                      <a:pt x="3571" y="1"/>
                    </a:cubicBezTo>
                    <a:close/>
                  </a:path>
                </a:pathLst>
              </a:custGeom>
              <a:solidFill>
                <a:srgbClr val="454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-1043488" y="3134959"/>
                <a:ext cx="81184" cy="94838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5134" extrusionOk="0">
                    <a:moveTo>
                      <a:pt x="4006" y="274"/>
                    </a:moveTo>
                    <a:lnTo>
                      <a:pt x="4006" y="4681"/>
                    </a:lnTo>
                    <a:lnTo>
                      <a:pt x="2237" y="3121"/>
                    </a:lnTo>
                    <a:cubicBezTo>
                      <a:pt x="2213" y="3105"/>
                      <a:pt x="2180" y="3097"/>
                      <a:pt x="2148" y="3097"/>
                    </a:cubicBezTo>
                    <a:cubicBezTo>
                      <a:pt x="2116" y="3097"/>
                      <a:pt x="2084" y="3105"/>
                      <a:pt x="2059" y="3121"/>
                    </a:cubicBezTo>
                    <a:lnTo>
                      <a:pt x="275" y="4681"/>
                    </a:lnTo>
                    <a:lnTo>
                      <a:pt x="275" y="274"/>
                    </a:lnTo>
                    <a:close/>
                    <a:moveTo>
                      <a:pt x="129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4987"/>
                    </a:lnTo>
                    <a:cubicBezTo>
                      <a:pt x="1" y="5052"/>
                      <a:pt x="33" y="5099"/>
                      <a:pt x="82" y="5116"/>
                    </a:cubicBezTo>
                    <a:cubicBezTo>
                      <a:pt x="100" y="5128"/>
                      <a:pt x="120" y="5133"/>
                      <a:pt x="140" y="5133"/>
                    </a:cubicBezTo>
                    <a:cubicBezTo>
                      <a:pt x="173" y="5133"/>
                      <a:pt x="206" y="5119"/>
                      <a:pt x="226" y="5099"/>
                    </a:cubicBezTo>
                    <a:lnTo>
                      <a:pt x="2140" y="3426"/>
                    </a:lnTo>
                    <a:lnTo>
                      <a:pt x="4054" y="5099"/>
                    </a:lnTo>
                    <a:cubicBezTo>
                      <a:pt x="4084" y="5119"/>
                      <a:pt x="4121" y="5133"/>
                      <a:pt x="4155" y="5133"/>
                    </a:cubicBezTo>
                    <a:cubicBezTo>
                      <a:pt x="4176" y="5133"/>
                      <a:pt x="4197" y="5128"/>
                      <a:pt x="4215" y="5116"/>
                    </a:cubicBezTo>
                    <a:cubicBezTo>
                      <a:pt x="4264" y="5099"/>
                      <a:pt x="4296" y="5052"/>
                      <a:pt x="4296" y="4987"/>
                    </a:cubicBezTo>
                    <a:lnTo>
                      <a:pt x="4296" y="145"/>
                    </a:lnTo>
                    <a:cubicBezTo>
                      <a:pt x="4296" y="65"/>
                      <a:pt x="4231" y="1"/>
                      <a:pt x="4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-2386379" y="3470272"/>
                <a:ext cx="29953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336" extrusionOk="0">
                    <a:moveTo>
                      <a:pt x="790" y="0"/>
                    </a:moveTo>
                    <a:cubicBezTo>
                      <a:pt x="543" y="0"/>
                      <a:pt x="350" y="57"/>
                      <a:pt x="210" y="171"/>
                    </a:cubicBezTo>
                    <a:cubicBezTo>
                      <a:pt x="70" y="286"/>
                      <a:pt x="0" y="443"/>
                      <a:pt x="0" y="642"/>
                    </a:cubicBezTo>
                    <a:cubicBezTo>
                      <a:pt x="0" y="815"/>
                      <a:pt x="50" y="949"/>
                      <a:pt x="152" y="1045"/>
                    </a:cubicBezTo>
                    <a:cubicBezTo>
                      <a:pt x="254" y="1142"/>
                      <a:pt x="418" y="1212"/>
                      <a:pt x="645" y="1258"/>
                    </a:cubicBezTo>
                    <a:lnTo>
                      <a:pt x="830" y="1294"/>
                    </a:lnTo>
                    <a:cubicBezTo>
                      <a:pt x="986" y="1324"/>
                      <a:pt x="1096" y="1372"/>
                      <a:pt x="1163" y="1434"/>
                    </a:cubicBezTo>
                    <a:cubicBezTo>
                      <a:pt x="1233" y="1497"/>
                      <a:pt x="1266" y="1583"/>
                      <a:pt x="1266" y="1694"/>
                    </a:cubicBezTo>
                    <a:cubicBezTo>
                      <a:pt x="1266" y="1820"/>
                      <a:pt x="1219" y="1918"/>
                      <a:pt x="1125" y="1986"/>
                    </a:cubicBezTo>
                    <a:cubicBezTo>
                      <a:pt x="1029" y="2054"/>
                      <a:pt x="896" y="2089"/>
                      <a:pt x="722" y="2089"/>
                    </a:cubicBezTo>
                    <a:cubicBezTo>
                      <a:pt x="607" y="2089"/>
                      <a:pt x="490" y="2071"/>
                      <a:pt x="372" y="2036"/>
                    </a:cubicBezTo>
                    <a:cubicBezTo>
                      <a:pt x="254" y="2000"/>
                      <a:pt x="133" y="1949"/>
                      <a:pt x="9" y="1879"/>
                    </a:cubicBezTo>
                    <a:lnTo>
                      <a:pt x="9" y="2193"/>
                    </a:lnTo>
                    <a:cubicBezTo>
                      <a:pt x="138" y="2239"/>
                      <a:pt x="261" y="2275"/>
                      <a:pt x="381" y="2300"/>
                    </a:cubicBezTo>
                    <a:cubicBezTo>
                      <a:pt x="502" y="2324"/>
                      <a:pt x="615" y="2336"/>
                      <a:pt x="722" y="2336"/>
                    </a:cubicBezTo>
                    <a:cubicBezTo>
                      <a:pt x="1005" y="2336"/>
                      <a:pt x="1219" y="2279"/>
                      <a:pt x="1364" y="2167"/>
                    </a:cubicBezTo>
                    <a:cubicBezTo>
                      <a:pt x="1511" y="2054"/>
                      <a:pt x="1584" y="1889"/>
                      <a:pt x="1584" y="1671"/>
                    </a:cubicBezTo>
                    <a:cubicBezTo>
                      <a:pt x="1584" y="1488"/>
                      <a:pt x="1530" y="1342"/>
                      <a:pt x="1422" y="1233"/>
                    </a:cubicBezTo>
                    <a:cubicBezTo>
                      <a:pt x="1314" y="1124"/>
                      <a:pt x="1147" y="1048"/>
                      <a:pt x="920" y="1004"/>
                    </a:cubicBezTo>
                    <a:lnTo>
                      <a:pt x="736" y="967"/>
                    </a:lnTo>
                    <a:cubicBezTo>
                      <a:pt x="569" y="936"/>
                      <a:pt x="456" y="895"/>
                      <a:pt x="395" y="844"/>
                    </a:cubicBezTo>
                    <a:cubicBezTo>
                      <a:pt x="336" y="793"/>
                      <a:pt x="306" y="718"/>
                      <a:pt x="306" y="618"/>
                    </a:cubicBezTo>
                    <a:cubicBezTo>
                      <a:pt x="306" y="500"/>
                      <a:pt x="350" y="408"/>
                      <a:pt x="440" y="344"/>
                    </a:cubicBezTo>
                    <a:cubicBezTo>
                      <a:pt x="530" y="280"/>
                      <a:pt x="659" y="247"/>
                      <a:pt x="825" y="247"/>
                    </a:cubicBezTo>
                    <a:cubicBezTo>
                      <a:pt x="920" y="247"/>
                      <a:pt x="1019" y="260"/>
                      <a:pt x="1122" y="289"/>
                    </a:cubicBezTo>
                    <a:cubicBezTo>
                      <a:pt x="1224" y="316"/>
                      <a:pt x="1333" y="357"/>
                      <a:pt x="1449" y="412"/>
                    </a:cubicBezTo>
                    <a:lnTo>
                      <a:pt x="1449" y="115"/>
                    </a:lnTo>
                    <a:cubicBezTo>
                      <a:pt x="1334" y="76"/>
                      <a:pt x="1223" y="48"/>
                      <a:pt x="1113" y="29"/>
                    </a:cubicBezTo>
                    <a:cubicBezTo>
                      <a:pt x="1002" y="9"/>
                      <a:pt x="896" y="0"/>
                      <a:pt x="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-2349983" y="3480653"/>
                <a:ext cx="29612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1" y="371"/>
                    </a:cubicBezTo>
                    <a:cubicBezTo>
                      <a:pt x="1243" y="461"/>
                      <a:pt x="1287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7" y="455"/>
                      <a:pt x="460" y="367"/>
                    </a:cubicBezTo>
                    <a:cubicBezTo>
                      <a:pt x="552" y="280"/>
                      <a:pt x="677" y="236"/>
                      <a:pt x="832" y="236"/>
                    </a:cubicBezTo>
                    <a:close/>
                    <a:moveTo>
                      <a:pt x="829" y="1"/>
                    </a:moveTo>
                    <a:cubicBezTo>
                      <a:pt x="576" y="1"/>
                      <a:pt x="374" y="82"/>
                      <a:pt x="224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4" y="1695"/>
                      <a:pt x="608" y="1774"/>
                      <a:pt x="877" y="1774"/>
                    </a:cubicBezTo>
                    <a:cubicBezTo>
                      <a:pt x="985" y="1774"/>
                      <a:pt x="1090" y="1762"/>
                      <a:pt x="1195" y="1740"/>
                    </a:cubicBezTo>
                    <a:cubicBezTo>
                      <a:pt x="1300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3" y="1434"/>
                      <a:pt x="1303" y="1473"/>
                      <a:pt x="1202" y="1500"/>
                    </a:cubicBezTo>
                    <a:cubicBezTo>
                      <a:pt x="1103" y="1525"/>
                      <a:pt x="1000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3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499" y="366"/>
                      <a:pt x="1367" y="221"/>
                    </a:cubicBezTo>
                    <a:cubicBezTo>
                      <a:pt x="1236" y="74"/>
                      <a:pt x="1056" y="1"/>
                      <a:pt x="8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-2314077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7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4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3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8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-2261278" y="3472544"/>
                <a:ext cx="19956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2170" extrusionOk="0">
                    <a:moveTo>
                      <a:pt x="205" y="1"/>
                    </a:moveTo>
                    <a:lnTo>
                      <a:pt x="205" y="481"/>
                    </a:lnTo>
                    <a:lnTo>
                      <a:pt x="1" y="481"/>
                    </a:lnTo>
                    <a:lnTo>
                      <a:pt x="1" y="696"/>
                    </a:lnTo>
                    <a:lnTo>
                      <a:pt x="205" y="696"/>
                    </a:lnTo>
                    <a:lnTo>
                      <a:pt x="205" y="1613"/>
                    </a:lnTo>
                    <a:cubicBezTo>
                      <a:pt x="205" y="1824"/>
                      <a:pt x="245" y="1970"/>
                      <a:pt x="327" y="2049"/>
                    </a:cubicBezTo>
                    <a:cubicBezTo>
                      <a:pt x="408" y="2129"/>
                      <a:pt x="556" y="2169"/>
                      <a:pt x="770" y="2169"/>
                    </a:cubicBezTo>
                    <a:lnTo>
                      <a:pt x="1056" y="2169"/>
                    </a:lnTo>
                    <a:lnTo>
                      <a:pt x="1056" y="1937"/>
                    </a:lnTo>
                    <a:lnTo>
                      <a:pt x="770" y="1937"/>
                    </a:lnTo>
                    <a:cubicBezTo>
                      <a:pt x="654" y="1937"/>
                      <a:pt x="577" y="1917"/>
                      <a:pt x="540" y="1878"/>
                    </a:cubicBezTo>
                    <a:cubicBezTo>
                      <a:pt x="502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6" y="696"/>
                    </a:lnTo>
                    <a:lnTo>
                      <a:pt x="1056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-2239338" y="3469274"/>
                <a:ext cx="2674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391"/>
                    </a:lnTo>
                    <a:cubicBezTo>
                      <a:pt x="279" y="1227"/>
                      <a:pt x="322" y="1097"/>
                      <a:pt x="409" y="1001"/>
                    </a:cubicBezTo>
                    <a:cubicBezTo>
                      <a:pt x="496" y="905"/>
                      <a:pt x="614" y="857"/>
                      <a:pt x="763" y="857"/>
                    </a:cubicBezTo>
                    <a:cubicBezTo>
                      <a:pt x="888" y="857"/>
                      <a:pt x="981" y="897"/>
                      <a:pt x="1044" y="977"/>
                    </a:cubicBezTo>
                    <a:cubicBezTo>
                      <a:pt x="1106" y="1057"/>
                      <a:pt x="1138" y="1176"/>
                      <a:pt x="1138" y="1336"/>
                    </a:cubicBezTo>
                    <a:lnTo>
                      <a:pt x="1138" y="2346"/>
                    </a:lnTo>
                    <a:lnTo>
                      <a:pt x="1414" y="2346"/>
                    </a:lnTo>
                    <a:lnTo>
                      <a:pt x="1414" y="1327"/>
                    </a:lnTo>
                    <a:cubicBezTo>
                      <a:pt x="1414" y="1094"/>
                      <a:pt x="1365" y="916"/>
                      <a:pt x="1265" y="797"/>
                    </a:cubicBezTo>
                    <a:cubicBezTo>
                      <a:pt x="1166" y="677"/>
                      <a:pt x="1019" y="617"/>
                      <a:pt x="825" y="617"/>
                    </a:cubicBezTo>
                    <a:cubicBezTo>
                      <a:pt x="708" y="617"/>
                      <a:pt x="604" y="641"/>
                      <a:pt x="512" y="691"/>
                    </a:cubicBezTo>
                    <a:cubicBezTo>
                      <a:pt x="424" y="743"/>
                      <a:pt x="345" y="819"/>
                      <a:pt x="279" y="919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-2201599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0" y="371"/>
                    </a:cubicBezTo>
                    <a:cubicBezTo>
                      <a:pt x="1243" y="461"/>
                      <a:pt x="1286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6" y="455"/>
                      <a:pt x="458" y="367"/>
                    </a:cubicBezTo>
                    <a:cubicBezTo>
                      <a:pt x="552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4" y="1"/>
                      <a:pt x="373" y="82"/>
                      <a:pt x="223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3" y="1695"/>
                      <a:pt x="606" y="1774"/>
                      <a:pt x="877" y="1774"/>
                    </a:cubicBezTo>
                    <a:cubicBezTo>
                      <a:pt x="983" y="1774"/>
                      <a:pt x="1090" y="1762"/>
                      <a:pt x="1194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2" y="1500"/>
                    </a:cubicBezTo>
                    <a:cubicBezTo>
                      <a:pt x="1103" y="1525"/>
                      <a:pt x="999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1" y="1143"/>
                      <a:pt x="290" y="952"/>
                    </a:cubicBezTo>
                    <a:lnTo>
                      <a:pt x="1565" y="952"/>
                    </a:lnTo>
                    <a:lnTo>
                      <a:pt x="1565" y="816"/>
                    </a:lnTo>
                    <a:cubicBezTo>
                      <a:pt x="1565" y="566"/>
                      <a:pt x="1499" y="366"/>
                      <a:pt x="1367" y="221"/>
                    </a:cubicBezTo>
                    <a:cubicBezTo>
                      <a:pt x="1234" y="74"/>
                      <a:pt x="1055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-2143943" y="3471011"/>
                <a:ext cx="25323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253" extrusionOk="0">
                    <a:moveTo>
                      <a:pt x="538" y="0"/>
                    </a:moveTo>
                    <a:lnTo>
                      <a:pt x="0" y="110"/>
                    </a:lnTo>
                    <a:lnTo>
                      <a:pt x="0" y="386"/>
                    </a:lnTo>
                    <a:lnTo>
                      <a:pt x="541" y="278"/>
                    </a:lnTo>
                    <a:lnTo>
                      <a:pt x="541" y="1996"/>
                    </a:lnTo>
                    <a:lnTo>
                      <a:pt x="44" y="1996"/>
                    </a:lnTo>
                    <a:lnTo>
                      <a:pt x="44" y="2252"/>
                    </a:lnTo>
                    <a:lnTo>
                      <a:pt x="1340" y="2252"/>
                    </a:lnTo>
                    <a:lnTo>
                      <a:pt x="1340" y="1996"/>
                    </a:lnTo>
                    <a:lnTo>
                      <a:pt x="843" y="1996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-2108737" y="3505517"/>
                <a:ext cx="8353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44" extrusionOk="0">
                    <a:moveTo>
                      <a:pt x="124" y="1"/>
                    </a:moveTo>
                    <a:lnTo>
                      <a:pt x="124" y="261"/>
                    </a:lnTo>
                    <a:lnTo>
                      <a:pt x="1" y="743"/>
                    </a:lnTo>
                    <a:lnTo>
                      <a:pt x="195" y="743"/>
                    </a:lnTo>
                    <a:lnTo>
                      <a:pt x="442" y="261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-2096189" y="3470272"/>
                <a:ext cx="27042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293" extrusionOk="0">
                    <a:moveTo>
                      <a:pt x="652" y="0"/>
                    </a:moveTo>
                    <a:cubicBezTo>
                      <a:pt x="563" y="0"/>
                      <a:pt x="465" y="13"/>
                      <a:pt x="359" y="38"/>
                    </a:cubicBezTo>
                    <a:cubicBezTo>
                      <a:pt x="253" y="63"/>
                      <a:pt x="138" y="99"/>
                      <a:pt x="15" y="150"/>
                    </a:cubicBezTo>
                    <a:lnTo>
                      <a:pt x="15" y="457"/>
                    </a:lnTo>
                    <a:cubicBezTo>
                      <a:pt x="136" y="389"/>
                      <a:pt x="249" y="339"/>
                      <a:pt x="354" y="307"/>
                    </a:cubicBezTo>
                    <a:cubicBezTo>
                      <a:pt x="461" y="273"/>
                      <a:pt x="562" y="256"/>
                      <a:pt x="658" y="256"/>
                    </a:cubicBezTo>
                    <a:cubicBezTo>
                      <a:pt x="792" y="256"/>
                      <a:pt x="901" y="294"/>
                      <a:pt x="985" y="370"/>
                    </a:cubicBezTo>
                    <a:cubicBezTo>
                      <a:pt x="1070" y="444"/>
                      <a:pt x="1111" y="542"/>
                      <a:pt x="1111" y="662"/>
                    </a:cubicBezTo>
                    <a:cubicBezTo>
                      <a:pt x="1111" y="735"/>
                      <a:pt x="1092" y="810"/>
                      <a:pt x="1053" y="887"/>
                    </a:cubicBezTo>
                    <a:cubicBezTo>
                      <a:pt x="1014" y="962"/>
                      <a:pt x="946" y="1054"/>
                      <a:pt x="848" y="1164"/>
                    </a:cubicBezTo>
                    <a:cubicBezTo>
                      <a:pt x="798" y="1223"/>
                      <a:pt x="672" y="1353"/>
                      <a:pt x="471" y="1555"/>
                    </a:cubicBezTo>
                    <a:cubicBezTo>
                      <a:pt x="273" y="1755"/>
                      <a:pt x="116" y="1916"/>
                      <a:pt x="0" y="2036"/>
                    </a:cubicBezTo>
                    <a:lnTo>
                      <a:pt x="0" y="2292"/>
                    </a:lnTo>
                    <a:lnTo>
                      <a:pt x="1430" y="2292"/>
                    </a:lnTo>
                    <a:lnTo>
                      <a:pt x="1430" y="2036"/>
                    </a:lnTo>
                    <a:lnTo>
                      <a:pt x="366" y="2036"/>
                    </a:lnTo>
                    <a:cubicBezTo>
                      <a:pt x="612" y="1785"/>
                      <a:pt x="802" y="1591"/>
                      <a:pt x="936" y="1452"/>
                    </a:cubicBezTo>
                    <a:cubicBezTo>
                      <a:pt x="1071" y="1313"/>
                      <a:pt x="1151" y="1228"/>
                      <a:pt x="1177" y="1198"/>
                    </a:cubicBezTo>
                    <a:cubicBezTo>
                      <a:pt x="1268" y="1086"/>
                      <a:pt x="1331" y="989"/>
                      <a:pt x="1364" y="906"/>
                    </a:cubicBezTo>
                    <a:cubicBezTo>
                      <a:pt x="1401" y="823"/>
                      <a:pt x="1417" y="735"/>
                      <a:pt x="1417" y="642"/>
                    </a:cubicBezTo>
                    <a:cubicBezTo>
                      <a:pt x="1417" y="447"/>
                      <a:pt x="1348" y="291"/>
                      <a:pt x="1210" y="175"/>
                    </a:cubicBezTo>
                    <a:cubicBezTo>
                      <a:pt x="1071" y="58"/>
                      <a:pt x="885" y="0"/>
                      <a:pt x="6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-2058885" y="3470272"/>
                <a:ext cx="28025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336" extrusionOk="0">
                    <a:moveTo>
                      <a:pt x="679" y="0"/>
                    </a:moveTo>
                    <a:cubicBezTo>
                      <a:pt x="588" y="0"/>
                      <a:pt x="493" y="8"/>
                      <a:pt x="392" y="25"/>
                    </a:cubicBezTo>
                    <a:cubicBezTo>
                      <a:pt x="291" y="40"/>
                      <a:pt x="183" y="65"/>
                      <a:pt x="67" y="97"/>
                    </a:cubicBezTo>
                    <a:lnTo>
                      <a:pt x="67" y="368"/>
                    </a:lnTo>
                    <a:cubicBezTo>
                      <a:pt x="182" y="330"/>
                      <a:pt x="287" y="301"/>
                      <a:pt x="383" y="283"/>
                    </a:cubicBezTo>
                    <a:cubicBezTo>
                      <a:pt x="479" y="265"/>
                      <a:pt x="568" y="256"/>
                      <a:pt x="652" y="256"/>
                    </a:cubicBezTo>
                    <a:cubicBezTo>
                      <a:pt x="805" y="256"/>
                      <a:pt x="922" y="287"/>
                      <a:pt x="1003" y="350"/>
                    </a:cubicBezTo>
                    <a:cubicBezTo>
                      <a:pt x="1085" y="411"/>
                      <a:pt x="1126" y="500"/>
                      <a:pt x="1126" y="615"/>
                    </a:cubicBezTo>
                    <a:cubicBezTo>
                      <a:pt x="1126" y="727"/>
                      <a:pt x="1086" y="815"/>
                      <a:pt x="1007" y="874"/>
                    </a:cubicBezTo>
                    <a:cubicBezTo>
                      <a:pt x="928" y="935"/>
                      <a:pt x="814" y="964"/>
                      <a:pt x="663" y="964"/>
                    </a:cubicBezTo>
                    <a:lnTo>
                      <a:pt x="389" y="964"/>
                    </a:lnTo>
                    <a:lnTo>
                      <a:pt x="389" y="1214"/>
                    </a:lnTo>
                    <a:lnTo>
                      <a:pt x="652" y="1214"/>
                    </a:lnTo>
                    <a:cubicBezTo>
                      <a:pt x="818" y="1214"/>
                      <a:pt x="946" y="1251"/>
                      <a:pt x="1039" y="1327"/>
                    </a:cubicBezTo>
                    <a:cubicBezTo>
                      <a:pt x="1133" y="1402"/>
                      <a:pt x="1179" y="1505"/>
                      <a:pt x="1179" y="1637"/>
                    </a:cubicBezTo>
                    <a:cubicBezTo>
                      <a:pt x="1179" y="1781"/>
                      <a:pt x="1129" y="1891"/>
                      <a:pt x="1029" y="1967"/>
                    </a:cubicBezTo>
                    <a:cubicBezTo>
                      <a:pt x="929" y="2041"/>
                      <a:pt x="784" y="2080"/>
                      <a:pt x="592" y="2080"/>
                    </a:cubicBezTo>
                    <a:cubicBezTo>
                      <a:pt x="483" y="2080"/>
                      <a:pt x="377" y="2067"/>
                      <a:pt x="277" y="2041"/>
                    </a:cubicBezTo>
                    <a:cubicBezTo>
                      <a:pt x="177" y="2017"/>
                      <a:pt x="84" y="1979"/>
                      <a:pt x="0" y="1930"/>
                    </a:cubicBezTo>
                    <a:lnTo>
                      <a:pt x="0" y="2224"/>
                    </a:lnTo>
                    <a:cubicBezTo>
                      <a:pt x="106" y="2261"/>
                      <a:pt x="210" y="2290"/>
                      <a:pt x="309" y="2308"/>
                    </a:cubicBezTo>
                    <a:cubicBezTo>
                      <a:pt x="410" y="2327"/>
                      <a:pt x="507" y="2336"/>
                      <a:pt x="601" y="2336"/>
                    </a:cubicBezTo>
                    <a:cubicBezTo>
                      <a:pt x="883" y="2336"/>
                      <a:pt x="1101" y="2275"/>
                      <a:pt x="1254" y="2153"/>
                    </a:cubicBezTo>
                    <a:cubicBezTo>
                      <a:pt x="1406" y="2032"/>
                      <a:pt x="1483" y="1860"/>
                      <a:pt x="1483" y="1637"/>
                    </a:cubicBezTo>
                    <a:cubicBezTo>
                      <a:pt x="1483" y="1493"/>
                      <a:pt x="1442" y="1371"/>
                      <a:pt x="1359" y="1273"/>
                    </a:cubicBezTo>
                    <a:cubicBezTo>
                      <a:pt x="1277" y="1174"/>
                      <a:pt x="1164" y="1110"/>
                      <a:pt x="1018" y="1079"/>
                    </a:cubicBezTo>
                    <a:cubicBezTo>
                      <a:pt x="1149" y="1045"/>
                      <a:pt x="1251" y="986"/>
                      <a:pt x="1322" y="900"/>
                    </a:cubicBezTo>
                    <a:cubicBezTo>
                      <a:pt x="1394" y="814"/>
                      <a:pt x="1430" y="708"/>
                      <a:pt x="1430" y="583"/>
                    </a:cubicBezTo>
                    <a:cubicBezTo>
                      <a:pt x="1430" y="404"/>
                      <a:pt x="1362" y="263"/>
                      <a:pt x="1228" y="159"/>
                    </a:cubicBezTo>
                    <a:cubicBezTo>
                      <a:pt x="1093" y="53"/>
                      <a:pt x="910" y="0"/>
                      <a:pt x="6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-2023358" y="3471011"/>
                <a:ext cx="31030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253" extrusionOk="0">
                    <a:moveTo>
                      <a:pt x="1017" y="267"/>
                    </a:moveTo>
                    <a:lnTo>
                      <a:pt x="1017" y="1468"/>
                    </a:lnTo>
                    <a:lnTo>
                      <a:pt x="247" y="1468"/>
                    </a:lnTo>
                    <a:lnTo>
                      <a:pt x="1017" y="267"/>
                    </a:lnTo>
                    <a:close/>
                    <a:moveTo>
                      <a:pt x="937" y="0"/>
                    </a:moveTo>
                    <a:lnTo>
                      <a:pt x="0" y="1427"/>
                    </a:lnTo>
                    <a:lnTo>
                      <a:pt x="0" y="1722"/>
                    </a:lnTo>
                    <a:lnTo>
                      <a:pt x="1017" y="1722"/>
                    </a:lnTo>
                    <a:lnTo>
                      <a:pt x="1017" y="2252"/>
                    </a:lnTo>
                    <a:lnTo>
                      <a:pt x="1319" y="2252"/>
                    </a:lnTo>
                    <a:lnTo>
                      <a:pt x="1319" y="1722"/>
                    </a:lnTo>
                    <a:lnTo>
                      <a:pt x="1641" y="1722"/>
                    </a:lnTo>
                    <a:lnTo>
                      <a:pt x="1641" y="1468"/>
                    </a:lnTo>
                    <a:lnTo>
                      <a:pt x="1319" y="1468"/>
                    </a:lnTo>
                    <a:lnTo>
                      <a:pt x="13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-1976889" y="3480653"/>
                <a:ext cx="25285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774" extrusionOk="0">
                    <a:moveTo>
                      <a:pt x="850" y="1"/>
                    </a:moveTo>
                    <a:cubicBezTo>
                      <a:pt x="586" y="1"/>
                      <a:pt x="379" y="79"/>
                      <a:pt x="227" y="237"/>
                    </a:cubicBezTo>
                    <a:cubicBezTo>
                      <a:pt x="76" y="396"/>
                      <a:pt x="0" y="612"/>
                      <a:pt x="0" y="887"/>
                    </a:cubicBezTo>
                    <a:cubicBezTo>
                      <a:pt x="0" y="1159"/>
                      <a:pt x="76" y="1374"/>
                      <a:pt x="226" y="1534"/>
                    </a:cubicBezTo>
                    <a:cubicBezTo>
                      <a:pt x="375" y="1694"/>
                      <a:pt x="577" y="1774"/>
                      <a:pt x="832" y="1774"/>
                    </a:cubicBezTo>
                    <a:cubicBezTo>
                      <a:pt x="926" y="1774"/>
                      <a:pt x="1013" y="1765"/>
                      <a:pt x="1095" y="1747"/>
                    </a:cubicBezTo>
                    <a:cubicBezTo>
                      <a:pt x="1179" y="1729"/>
                      <a:pt x="1259" y="1702"/>
                      <a:pt x="1337" y="1666"/>
                    </a:cubicBezTo>
                    <a:lnTo>
                      <a:pt x="1337" y="1408"/>
                    </a:lnTo>
                    <a:cubicBezTo>
                      <a:pt x="1259" y="1452"/>
                      <a:pt x="1179" y="1484"/>
                      <a:pt x="1101" y="1507"/>
                    </a:cubicBezTo>
                    <a:cubicBezTo>
                      <a:pt x="1022" y="1528"/>
                      <a:pt x="942" y="1538"/>
                      <a:pt x="861" y="1538"/>
                    </a:cubicBezTo>
                    <a:cubicBezTo>
                      <a:pt x="682" y="1538"/>
                      <a:pt x="542" y="1482"/>
                      <a:pt x="443" y="1368"/>
                    </a:cubicBezTo>
                    <a:cubicBezTo>
                      <a:pt x="343" y="1254"/>
                      <a:pt x="294" y="1093"/>
                      <a:pt x="294" y="887"/>
                    </a:cubicBezTo>
                    <a:cubicBezTo>
                      <a:pt x="294" y="681"/>
                      <a:pt x="343" y="522"/>
                      <a:pt x="443" y="407"/>
                    </a:cubicBezTo>
                    <a:cubicBezTo>
                      <a:pt x="542" y="293"/>
                      <a:pt x="682" y="236"/>
                      <a:pt x="861" y="236"/>
                    </a:cubicBezTo>
                    <a:cubicBezTo>
                      <a:pt x="942" y="236"/>
                      <a:pt x="1022" y="246"/>
                      <a:pt x="1101" y="268"/>
                    </a:cubicBezTo>
                    <a:cubicBezTo>
                      <a:pt x="1179" y="290"/>
                      <a:pt x="1259" y="322"/>
                      <a:pt x="1337" y="365"/>
                    </a:cubicBezTo>
                    <a:lnTo>
                      <a:pt x="1337" y="106"/>
                    </a:lnTo>
                    <a:cubicBezTo>
                      <a:pt x="1260" y="71"/>
                      <a:pt x="1182" y="44"/>
                      <a:pt x="1101" y="28"/>
                    </a:cubicBezTo>
                    <a:cubicBezTo>
                      <a:pt x="1018" y="10"/>
                      <a:pt x="936" y="1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-1944801" y="3480653"/>
                <a:ext cx="29329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774" extrusionOk="0">
                    <a:moveTo>
                      <a:pt x="776" y="236"/>
                    </a:moveTo>
                    <a:cubicBezTo>
                      <a:pt x="924" y="236"/>
                      <a:pt x="1041" y="294"/>
                      <a:pt x="1127" y="412"/>
                    </a:cubicBezTo>
                    <a:cubicBezTo>
                      <a:pt x="1213" y="528"/>
                      <a:pt x="1257" y="686"/>
                      <a:pt x="1257" y="887"/>
                    </a:cubicBezTo>
                    <a:cubicBezTo>
                      <a:pt x="1257" y="1088"/>
                      <a:pt x="1213" y="1248"/>
                      <a:pt x="1127" y="1363"/>
                    </a:cubicBezTo>
                    <a:cubicBezTo>
                      <a:pt x="1041" y="1480"/>
                      <a:pt x="924" y="1538"/>
                      <a:pt x="776" y="1538"/>
                    </a:cubicBezTo>
                    <a:cubicBezTo>
                      <a:pt x="626" y="1538"/>
                      <a:pt x="508" y="1480"/>
                      <a:pt x="422" y="1365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7" y="526"/>
                      <a:pt x="423" y="411"/>
                    </a:cubicBezTo>
                    <a:cubicBezTo>
                      <a:pt x="509" y="294"/>
                      <a:pt x="628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3" y="79"/>
                      <a:pt x="206" y="236"/>
                    </a:cubicBezTo>
                    <a:cubicBezTo>
                      <a:pt x="69" y="393"/>
                      <a:pt x="1" y="609"/>
                      <a:pt x="1" y="887"/>
                    </a:cubicBezTo>
                    <a:cubicBezTo>
                      <a:pt x="1" y="1164"/>
                      <a:pt x="69" y="1381"/>
                      <a:pt x="206" y="1538"/>
                    </a:cubicBezTo>
                    <a:cubicBezTo>
                      <a:pt x="343" y="1695"/>
                      <a:pt x="534" y="1774"/>
                      <a:pt x="776" y="1774"/>
                    </a:cubicBezTo>
                    <a:cubicBezTo>
                      <a:pt x="1018" y="1774"/>
                      <a:pt x="1207" y="1695"/>
                      <a:pt x="1344" y="1538"/>
                    </a:cubicBezTo>
                    <a:cubicBezTo>
                      <a:pt x="1482" y="1381"/>
                      <a:pt x="1552" y="1164"/>
                      <a:pt x="1552" y="887"/>
                    </a:cubicBezTo>
                    <a:cubicBezTo>
                      <a:pt x="1552" y="609"/>
                      <a:pt x="1482" y="393"/>
                      <a:pt x="1344" y="236"/>
                    </a:cubicBezTo>
                    <a:cubicBezTo>
                      <a:pt x="1207" y="79"/>
                      <a:pt x="1018" y="1"/>
                      <a:pt x="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-1907006" y="3480653"/>
                <a:ext cx="4662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731" extrusionOk="0">
                    <a:moveTo>
                      <a:pt x="822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3" y="557"/>
                      <a:pt x="1093" y="720"/>
                    </a:cubicBezTo>
                    <a:lnTo>
                      <a:pt x="1093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7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7" y="241"/>
                      <a:pt x="2044" y="281"/>
                      <a:pt x="2101" y="360"/>
                    </a:cubicBezTo>
                    <a:cubicBezTo>
                      <a:pt x="2159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2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4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-1843926" y="3480653"/>
                <a:ext cx="46601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31" extrusionOk="0">
                    <a:moveTo>
                      <a:pt x="823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4" y="557"/>
                      <a:pt x="1094" y="720"/>
                    </a:cubicBezTo>
                    <a:lnTo>
                      <a:pt x="1094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8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6" y="241"/>
                      <a:pt x="2044" y="281"/>
                      <a:pt x="2101" y="360"/>
                    </a:cubicBezTo>
                    <a:cubicBezTo>
                      <a:pt x="2158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3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5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-1783700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3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2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7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-1745716" y="3480653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9" y="1"/>
                      <a:pt x="604" y="25"/>
                      <a:pt x="513" y="75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1"/>
                      <a:pt x="323" y="481"/>
                      <a:pt x="410" y="385"/>
                    </a:cubicBezTo>
                    <a:cubicBezTo>
                      <a:pt x="496" y="289"/>
                      <a:pt x="615" y="241"/>
                      <a:pt x="764" y="241"/>
                    </a:cubicBezTo>
                    <a:cubicBezTo>
                      <a:pt x="889" y="241"/>
                      <a:pt x="981" y="281"/>
                      <a:pt x="1044" y="361"/>
                    </a:cubicBezTo>
                    <a:cubicBezTo>
                      <a:pt x="1106" y="441"/>
                      <a:pt x="1138" y="560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0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-1712438" y="3472544"/>
                <a:ext cx="19937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2170" extrusionOk="0">
                    <a:moveTo>
                      <a:pt x="203" y="1"/>
                    </a:moveTo>
                    <a:lnTo>
                      <a:pt x="203" y="481"/>
                    </a:lnTo>
                    <a:lnTo>
                      <a:pt x="0" y="481"/>
                    </a:lnTo>
                    <a:lnTo>
                      <a:pt x="0" y="696"/>
                    </a:lnTo>
                    <a:lnTo>
                      <a:pt x="203" y="696"/>
                    </a:lnTo>
                    <a:lnTo>
                      <a:pt x="203" y="1613"/>
                    </a:lnTo>
                    <a:cubicBezTo>
                      <a:pt x="203" y="1824"/>
                      <a:pt x="243" y="1970"/>
                      <a:pt x="326" y="2049"/>
                    </a:cubicBezTo>
                    <a:cubicBezTo>
                      <a:pt x="407" y="2129"/>
                      <a:pt x="555" y="2169"/>
                      <a:pt x="768" y="2169"/>
                    </a:cubicBezTo>
                    <a:lnTo>
                      <a:pt x="1054" y="2169"/>
                    </a:lnTo>
                    <a:lnTo>
                      <a:pt x="1054" y="1937"/>
                    </a:lnTo>
                    <a:lnTo>
                      <a:pt x="768" y="1937"/>
                    </a:lnTo>
                    <a:cubicBezTo>
                      <a:pt x="653" y="1937"/>
                      <a:pt x="577" y="1917"/>
                      <a:pt x="538" y="1878"/>
                    </a:cubicBezTo>
                    <a:cubicBezTo>
                      <a:pt x="501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4" y="696"/>
                    </a:lnTo>
                    <a:lnTo>
                      <a:pt x="1054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-1687984" y="3480653"/>
                <a:ext cx="24416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774" extrusionOk="0">
                    <a:moveTo>
                      <a:pt x="661" y="1"/>
                    </a:moveTo>
                    <a:cubicBezTo>
                      <a:pt x="455" y="1"/>
                      <a:pt x="294" y="43"/>
                      <a:pt x="182" y="131"/>
                    </a:cubicBezTo>
                    <a:cubicBezTo>
                      <a:pt x="69" y="217"/>
                      <a:pt x="14" y="339"/>
                      <a:pt x="14" y="499"/>
                    </a:cubicBezTo>
                    <a:cubicBezTo>
                      <a:pt x="14" y="629"/>
                      <a:pt x="51" y="732"/>
                      <a:pt x="128" y="807"/>
                    </a:cubicBezTo>
                    <a:cubicBezTo>
                      <a:pt x="204" y="882"/>
                      <a:pt x="327" y="937"/>
                      <a:pt x="500" y="973"/>
                    </a:cubicBezTo>
                    <a:lnTo>
                      <a:pt x="596" y="995"/>
                    </a:lnTo>
                    <a:cubicBezTo>
                      <a:pt x="769" y="1033"/>
                      <a:pt x="880" y="1071"/>
                      <a:pt x="930" y="1112"/>
                    </a:cubicBezTo>
                    <a:cubicBezTo>
                      <a:pt x="981" y="1152"/>
                      <a:pt x="1007" y="1210"/>
                      <a:pt x="1007" y="1285"/>
                    </a:cubicBezTo>
                    <a:cubicBezTo>
                      <a:pt x="1007" y="1367"/>
                      <a:pt x="971" y="1430"/>
                      <a:pt x="901" y="1475"/>
                    </a:cubicBezTo>
                    <a:cubicBezTo>
                      <a:pt x="831" y="1519"/>
                      <a:pt x="730" y="1542"/>
                      <a:pt x="599" y="1542"/>
                    </a:cubicBezTo>
                    <a:cubicBezTo>
                      <a:pt x="502" y="1542"/>
                      <a:pt x="403" y="1528"/>
                      <a:pt x="304" y="1502"/>
                    </a:cubicBezTo>
                    <a:cubicBezTo>
                      <a:pt x="204" y="1475"/>
                      <a:pt x="104" y="1435"/>
                      <a:pt x="1" y="1381"/>
                    </a:cubicBezTo>
                    <a:lnTo>
                      <a:pt x="1" y="1668"/>
                    </a:lnTo>
                    <a:cubicBezTo>
                      <a:pt x="110" y="1703"/>
                      <a:pt x="213" y="1730"/>
                      <a:pt x="309" y="1747"/>
                    </a:cubicBezTo>
                    <a:cubicBezTo>
                      <a:pt x="409" y="1765"/>
                      <a:pt x="502" y="1774"/>
                      <a:pt x="594" y="1774"/>
                    </a:cubicBezTo>
                    <a:cubicBezTo>
                      <a:pt x="810" y="1774"/>
                      <a:pt x="981" y="1728"/>
                      <a:pt x="1105" y="1636"/>
                    </a:cubicBezTo>
                    <a:cubicBezTo>
                      <a:pt x="1230" y="1545"/>
                      <a:pt x="1291" y="1421"/>
                      <a:pt x="1291" y="1264"/>
                    </a:cubicBezTo>
                    <a:cubicBezTo>
                      <a:pt x="1291" y="1127"/>
                      <a:pt x="1250" y="1020"/>
                      <a:pt x="1166" y="943"/>
                    </a:cubicBezTo>
                    <a:cubicBezTo>
                      <a:pt x="1084" y="865"/>
                      <a:pt x="944" y="806"/>
                      <a:pt x="747" y="764"/>
                    </a:cubicBezTo>
                    <a:lnTo>
                      <a:pt x="652" y="742"/>
                    </a:lnTo>
                    <a:cubicBezTo>
                      <a:pt x="504" y="710"/>
                      <a:pt x="405" y="675"/>
                      <a:pt x="356" y="639"/>
                    </a:cubicBezTo>
                    <a:cubicBezTo>
                      <a:pt x="306" y="602"/>
                      <a:pt x="281" y="550"/>
                      <a:pt x="281" y="486"/>
                    </a:cubicBezTo>
                    <a:cubicBezTo>
                      <a:pt x="281" y="402"/>
                      <a:pt x="316" y="338"/>
                      <a:pt x="384" y="297"/>
                    </a:cubicBezTo>
                    <a:cubicBezTo>
                      <a:pt x="454" y="254"/>
                      <a:pt x="557" y="232"/>
                      <a:pt x="694" y="232"/>
                    </a:cubicBezTo>
                    <a:cubicBezTo>
                      <a:pt x="786" y="232"/>
                      <a:pt x="873" y="243"/>
                      <a:pt x="957" y="263"/>
                    </a:cubicBezTo>
                    <a:cubicBezTo>
                      <a:pt x="1042" y="282"/>
                      <a:pt x="1123" y="313"/>
                      <a:pt x="1201" y="353"/>
                    </a:cubicBezTo>
                    <a:lnTo>
                      <a:pt x="1201" y="91"/>
                    </a:lnTo>
                    <a:cubicBezTo>
                      <a:pt x="1125" y="61"/>
                      <a:pt x="1042" y="38"/>
                      <a:pt x="950" y="23"/>
                    </a:cubicBezTo>
                    <a:cubicBezTo>
                      <a:pt x="860" y="8"/>
                      <a:pt x="764" y="1"/>
                      <a:pt x="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-2385434" y="3565294"/>
                <a:ext cx="19030" cy="312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90" extrusionOk="0">
                    <a:moveTo>
                      <a:pt x="404" y="1"/>
                    </a:moveTo>
                    <a:lnTo>
                      <a:pt x="0" y="82"/>
                    </a:lnTo>
                    <a:lnTo>
                      <a:pt x="0" y="290"/>
                    </a:lnTo>
                    <a:lnTo>
                      <a:pt x="407" y="208"/>
                    </a:lnTo>
                    <a:lnTo>
                      <a:pt x="407" y="1496"/>
                    </a:lnTo>
                    <a:lnTo>
                      <a:pt x="34" y="1496"/>
                    </a:lnTo>
                    <a:lnTo>
                      <a:pt x="34" y="1689"/>
                    </a:lnTo>
                    <a:lnTo>
                      <a:pt x="1007" y="1689"/>
                    </a:lnTo>
                    <a:lnTo>
                      <a:pt x="1007" y="1496"/>
                    </a:lnTo>
                    <a:lnTo>
                      <a:pt x="633" y="1496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-2358430" y="3563964"/>
                <a:ext cx="20088" cy="3254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762" extrusionOk="0">
                    <a:moveTo>
                      <a:pt x="1" y="1"/>
                    </a:moveTo>
                    <a:lnTo>
                      <a:pt x="1" y="1761"/>
                    </a:lnTo>
                    <a:lnTo>
                      <a:pt x="211" y="1761"/>
                    </a:lnTo>
                    <a:lnTo>
                      <a:pt x="211" y="1044"/>
                    </a:lnTo>
                    <a:cubicBezTo>
                      <a:pt x="211" y="921"/>
                      <a:pt x="243" y="824"/>
                      <a:pt x="307" y="752"/>
                    </a:cubicBezTo>
                    <a:cubicBezTo>
                      <a:pt x="373" y="680"/>
                      <a:pt x="462" y="644"/>
                      <a:pt x="573" y="644"/>
                    </a:cubicBezTo>
                    <a:cubicBezTo>
                      <a:pt x="667" y="644"/>
                      <a:pt x="737" y="674"/>
                      <a:pt x="783" y="734"/>
                    </a:cubicBezTo>
                    <a:cubicBezTo>
                      <a:pt x="831" y="793"/>
                      <a:pt x="854" y="884"/>
                      <a:pt x="854" y="1003"/>
                    </a:cubicBezTo>
                    <a:lnTo>
                      <a:pt x="854" y="1761"/>
                    </a:lnTo>
                    <a:lnTo>
                      <a:pt x="1062" y="1761"/>
                    </a:lnTo>
                    <a:lnTo>
                      <a:pt x="1062" y="997"/>
                    </a:lnTo>
                    <a:cubicBezTo>
                      <a:pt x="1062" y="822"/>
                      <a:pt x="1025" y="689"/>
                      <a:pt x="951" y="599"/>
                    </a:cubicBezTo>
                    <a:cubicBezTo>
                      <a:pt x="876" y="509"/>
                      <a:pt x="765" y="464"/>
                      <a:pt x="620" y="464"/>
                    </a:cubicBezTo>
                    <a:cubicBezTo>
                      <a:pt x="531" y="464"/>
                      <a:pt x="454" y="482"/>
                      <a:pt x="386" y="521"/>
                    </a:cubicBezTo>
                    <a:cubicBezTo>
                      <a:pt x="319" y="558"/>
                      <a:pt x="260" y="615"/>
                      <a:pt x="211" y="691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-2330197" y="3572536"/>
                <a:ext cx="22016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330" extrusionOk="0">
                    <a:moveTo>
                      <a:pt x="582" y="176"/>
                    </a:moveTo>
                    <a:cubicBezTo>
                      <a:pt x="693" y="176"/>
                      <a:pt x="781" y="220"/>
                      <a:pt x="846" y="309"/>
                    </a:cubicBezTo>
                    <a:cubicBezTo>
                      <a:pt x="911" y="396"/>
                      <a:pt x="943" y="515"/>
                      <a:pt x="943" y="665"/>
                    </a:cubicBezTo>
                    <a:cubicBezTo>
                      <a:pt x="943" y="816"/>
                      <a:pt x="911" y="934"/>
                      <a:pt x="846" y="1022"/>
                    </a:cubicBezTo>
                    <a:cubicBezTo>
                      <a:pt x="781" y="1109"/>
                      <a:pt x="693" y="1153"/>
                      <a:pt x="582" y="1153"/>
                    </a:cubicBezTo>
                    <a:cubicBezTo>
                      <a:pt x="469" y="1153"/>
                      <a:pt x="382" y="1111"/>
                      <a:pt x="316" y="1023"/>
                    </a:cubicBezTo>
                    <a:cubicBezTo>
                      <a:pt x="252" y="936"/>
                      <a:pt x="221" y="816"/>
                      <a:pt x="221" y="665"/>
                    </a:cubicBezTo>
                    <a:cubicBezTo>
                      <a:pt x="221" y="513"/>
                      <a:pt x="253" y="394"/>
                      <a:pt x="317" y="308"/>
                    </a:cubicBezTo>
                    <a:cubicBezTo>
                      <a:pt x="383" y="220"/>
                      <a:pt x="470" y="176"/>
                      <a:pt x="582" y="176"/>
                    </a:cubicBezTo>
                    <a:close/>
                    <a:moveTo>
                      <a:pt x="582" y="0"/>
                    </a:moveTo>
                    <a:cubicBezTo>
                      <a:pt x="401" y="0"/>
                      <a:pt x="258" y="58"/>
                      <a:pt x="155" y="176"/>
                    </a:cubicBezTo>
                    <a:cubicBezTo>
                      <a:pt x="52" y="293"/>
                      <a:pt x="1" y="457"/>
                      <a:pt x="1" y="665"/>
                    </a:cubicBezTo>
                    <a:cubicBezTo>
                      <a:pt x="1" y="872"/>
                      <a:pt x="52" y="1035"/>
                      <a:pt x="155" y="1153"/>
                    </a:cubicBezTo>
                    <a:cubicBezTo>
                      <a:pt x="258" y="1271"/>
                      <a:pt x="401" y="1329"/>
                      <a:pt x="582" y="1329"/>
                    </a:cubicBezTo>
                    <a:cubicBezTo>
                      <a:pt x="763" y="1329"/>
                      <a:pt x="905" y="1271"/>
                      <a:pt x="1008" y="1153"/>
                    </a:cubicBezTo>
                    <a:cubicBezTo>
                      <a:pt x="1111" y="1035"/>
                      <a:pt x="1164" y="872"/>
                      <a:pt x="1164" y="665"/>
                    </a:cubicBezTo>
                    <a:cubicBezTo>
                      <a:pt x="1164" y="457"/>
                      <a:pt x="1111" y="293"/>
                      <a:pt x="1008" y="176"/>
                    </a:cubicBezTo>
                    <a:cubicBezTo>
                      <a:pt x="905" y="58"/>
                      <a:pt x="763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-2302096" y="3573071"/>
                <a:ext cx="20050" cy="24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01" extrusionOk="0">
                    <a:moveTo>
                      <a:pt x="0" y="1"/>
                    </a:moveTo>
                    <a:lnTo>
                      <a:pt x="0" y="768"/>
                    </a:lnTo>
                    <a:cubicBezTo>
                      <a:pt x="0" y="943"/>
                      <a:pt x="37" y="1075"/>
                      <a:pt x="113" y="1165"/>
                    </a:cubicBezTo>
                    <a:cubicBezTo>
                      <a:pt x="188" y="1255"/>
                      <a:pt x="299" y="1300"/>
                      <a:pt x="444" y="1300"/>
                    </a:cubicBezTo>
                    <a:cubicBezTo>
                      <a:pt x="533" y="1300"/>
                      <a:pt x="610" y="1282"/>
                      <a:pt x="677" y="1245"/>
                    </a:cubicBezTo>
                    <a:cubicBezTo>
                      <a:pt x="744" y="1208"/>
                      <a:pt x="802" y="1150"/>
                      <a:pt x="853" y="1074"/>
                    </a:cubicBezTo>
                    <a:lnTo>
                      <a:pt x="853" y="1268"/>
                    </a:lnTo>
                    <a:lnTo>
                      <a:pt x="1060" y="1268"/>
                    </a:lnTo>
                    <a:lnTo>
                      <a:pt x="1060" y="1"/>
                    </a:lnTo>
                    <a:lnTo>
                      <a:pt x="853" y="1"/>
                    </a:lnTo>
                    <a:lnTo>
                      <a:pt x="853" y="720"/>
                    </a:lnTo>
                    <a:cubicBezTo>
                      <a:pt x="853" y="843"/>
                      <a:pt x="820" y="941"/>
                      <a:pt x="754" y="1012"/>
                    </a:cubicBezTo>
                    <a:cubicBezTo>
                      <a:pt x="690" y="1084"/>
                      <a:pt x="601" y="1120"/>
                      <a:pt x="489" y="1120"/>
                    </a:cubicBezTo>
                    <a:cubicBezTo>
                      <a:pt x="395" y="1120"/>
                      <a:pt x="324" y="1091"/>
                      <a:pt x="278" y="1030"/>
                    </a:cubicBezTo>
                    <a:cubicBezTo>
                      <a:pt x="232" y="970"/>
                      <a:pt x="209" y="880"/>
                      <a:pt x="209" y="76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-2271482" y="3572536"/>
                <a:ext cx="14041" cy="2397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98" extrusionOk="0">
                    <a:moveTo>
                      <a:pt x="636" y="0"/>
                    </a:moveTo>
                    <a:cubicBezTo>
                      <a:pt x="535" y="0"/>
                      <a:pt x="450" y="18"/>
                      <a:pt x="381" y="57"/>
                    </a:cubicBezTo>
                    <a:cubicBezTo>
                      <a:pt x="310" y="93"/>
                      <a:pt x="254" y="151"/>
                      <a:pt x="210" y="227"/>
                    </a:cubicBezTo>
                    <a:lnTo>
                      <a:pt x="210" y="30"/>
                    </a:lnTo>
                    <a:lnTo>
                      <a:pt x="0" y="30"/>
                    </a:lnTo>
                    <a:lnTo>
                      <a:pt x="0" y="1297"/>
                    </a:lnTo>
                    <a:lnTo>
                      <a:pt x="210" y="1297"/>
                    </a:lnTo>
                    <a:lnTo>
                      <a:pt x="210" y="629"/>
                    </a:lnTo>
                    <a:cubicBezTo>
                      <a:pt x="210" y="486"/>
                      <a:pt x="241" y="377"/>
                      <a:pt x="304" y="301"/>
                    </a:cubicBezTo>
                    <a:cubicBezTo>
                      <a:pt x="367" y="224"/>
                      <a:pt x="457" y="185"/>
                      <a:pt x="575" y="185"/>
                    </a:cubicBezTo>
                    <a:cubicBezTo>
                      <a:pt x="607" y="185"/>
                      <a:pt x="638" y="188"/>
                      <a:pt x="665" y="196"/>
                    </a:cubicBezTo>
                    <a:cubicBezTo>
                      <a:pt x="694" y="201"/>
                      <a:pt x="719" y="211"/>
                      <a:pt x="743" y="225"/>
                    </a:cubicBezTo>
                    <a:lnTo>
                      <a:pt x="741" y="12"/>
                    </a:lnTo>
                    <a:cubicBezTo>
                      <a:pt x="719" y="8"/>
                      <a:pt x="701" y="5"/>
                      <a:pt x="683" y="3"/>
                    </a:cubicBezTo>
                    <a:cubicBezTo>
                      <a:pt x="667" y="1"/>
                      <a:pt x="650" y="0"/>
                      <a:pt x="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-2255098" y="3572536"/>
                <a:ext cx="18331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330" extrusionOk="0">
                    <a:moveTo>
                      <a:pt x="496" y="0"/>
                    </a:moveTo>
                    <a:cubicBezTo>
                      <a:pt x="341" y="0"/>
                      <a:pt x="220" y="32"/>
                      <a:pt x="137" y="97"/>
                    </a:cubicBezTo>
                    <a:cubicBezTo>
                      <a:pt x="52" y="162"/>
                      <a:pt x="9" y="254"/>
                      <a:pt x="9" y="373"/>
                    </a:cubicBezTo>
                    <a:cubicBezTo>
                      <a:pt x="9" y="471"/>
                      <a:pt x="39" y="548"/>
                      <a:pt x="96" y="605"/>
                    </a:cubicBezTo>
                    <a:cubicBezTo>
                      <a:pt x="154" y="660"/>
                      <a:pt x="246" y="703"/>
                      <a:pt x="375" y="730"/>
                    </a:cubicBezTo>
                    <a:lnTo>
                      <a:pt x="447" y="746"/>
                    </a:lnTo>
                    <a:cubicBezTo>
                      <a:pt x="577" y="773"/>
                      <a:pt x="659" y="803"/>
                      <a:pt x="698" y="833"/>
                    </a:cubicBezTo>
                    <a:cubicBezTo>
                      <a:pt x="736" y="863"/>
                      <a:pt x="756" y="907"/>
                      <a:pt x="756" y="964"/>
                    </a:cubicBezTo>
                    <a:cubicBezTo>
                      <a:pt x="756" y="1024"/>
                      <a:pt x="729" y="1072"/>
                      <a:pt x="676" y="1105"/>
                    </a:cubicBezTo>
                    <a:cubicBezTo>
                      <a:pt x="623" y="1139"/>
                      <a:pt x="547" y="1156"/>
                      <a:pt x="449" y="1156"/>
                    </a:cubicBezTo>
                    <a:cubicBezTo>
                      <a:pt x="376" y="1156"/>
                      <a:pt x="303" y="1145"/>
                      <a:pt x="228" y="1126"/>
                    </a:cubicBezTo>
                    <a:cubicBezTo>
                      <a:pt x="154" y="1105"/>
                      <a:pt x="78" y="1076"/>
                      <a:pt x="0" y="1036"/>
                    </a:cubicBezTo>
                    <a:lnTo>
                      <a:pt x="0" y="1251"/>
                    </a:lnTo>
                    <a:cubicBezTo>
                      <a:pt x="83" y="1277"/>
                      <a:pt x="160" y="1297"/>
                      <a:pt x="232" y="1309"/>
                    </a:cubicBezTo>
                    <a:cubicBezTo>
                      <a:pt x="307" y="1323"/>
                      <a:pt x="377" y="1329"/>
                      <a:pt x="446" y="1329"/>
                    </a:cubicBezTo>
                    <a:cubicBezTo>
                      <a:pt x="608" y="1329"/>
                      <a:pt x="736" y="1296"/>
                      <a:pt x="829" y="1226"/>
                    </a:cubicBezTo>
                    <a:cubicBezTo>
                      <a:pt x="922" y="1158"/>
                      <a:pt x="969" y="1066"/>
                      <a:pt x="969" y="947"/>
                    </a:cubicBezTo>
                    <a:cubicBezTo>
                      <a:pt x="969" y="844"/>
                      <a:pt x="937" y="764"/>
                      <a:pt x="875" y="707"/>
                    </a:cubicBezTo>
                    <a:cubicBezTo>
                      <a:pt x="814" y="649"/>
                      <a:pt x="708" y="604"/>
                      <a:pt x="560" y="571"/>
                    </a:cubicBezTo>
                    <a:lnTo>
                      <a:pt x="489" y="556"/>
                    </a:lnTo>
                    <a:cubicBezTo>
                      <a:pt x="377" y="531"/>
                      <a:pt x="304" y="506"/>
                      <a:pt x="267" y="477"/>
                    </a:cubicBezTo>
                    <a:cubicBezTo>
                      <a:pt x="229" y="450"/>
                      <a:pt x="211" y="412"/>
                      <a:pt x="211" y="364"/>
                    </a:cubicBezTo>
                    <a:cubicBezTo>
                      <a:pt x="211" y="301"/>
                      <a:pt x="237" y="254"/>
                      <a:pt x="289" y="221"/>
                    </a:cubicBezTo>
                    <a:cubicBezTo>
                      <a:pt x="340" y="189"/>
                      <a:pt x="417" y="174"/>
                      <a:pt x="522" y="174"/>
                    </a:cubicBezTo>
                    <a:cubicBezTo>
                      <a:pt x="588" y="174"/>
                      <a:pt x="654" y="181"/>
                      <a:pt x="718" y="197"/>
                    </a:cubicBezTo>
                    <a:cubicBezTo>
                      <a:pt x="781" y="211"/>
                      <a:pt x="842" y="234"/>
                      <a:pt x="901" y="264"/>
                    </a:cubicBezTo>
                    <a:lnTo>
                      <a:pt x="901" y="67"/>
                    </a:lnTo>
                    <a:cubicBezTo>
                      <a:pt x="843" y="45"/>
                      <a:pt x="781" y="28"/>
                      <a:pt x="713" y="17"/>
                    </a:cubicBezTo>
                    <a:cubicBezTo>
                      <a:pt x="645" y="5"/>
                      <a:pt x="573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-2222009" y="3572536"/>
                <a:ext cx="20220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30" extrusionOk="0">
                    <a:moveTo>
                      <a:pt x="863" y="660"/>
                    </a:moveTo>
                    <a:lnTo>
                      <a:pt x="863" y="707"/>
                    </a:lnTo>
                    <a:cubicBezTo>
                      <a:pt x="863" y="843"/>
                      <a:pt x="827" y="951"/>
                      <a:pt x="757" y="1033"/>
                    </a:cubicBezTo>
                    <a:cubicBezTo>
                      <a:pt x="688" y="1114"/>
                      <a:pt x="595" y="1156"/>
                      <a:pt x="481" y="1156"/>
                    </a:cubicBezTo>
                    <a:cubicBezTo>
                      <a:pt x="396" y="1156"/>
                      <a:pt x="330" y="1134"/>
                      <a:pt x="281" y="1091"/>
                    </a:cubicBezTo>
                    <a:cubicBezTo>
                      <a:pt x="232" y="1047"/>
                      <a:pt x="209" y="988"/>
                      <a:pt x="209" y="915"/>
                    </a:cubicBezTo>
                    <a:cubicBezTo>
                      <a:pt x="209" y="822"/>
                      <a:pt x="241" y="757"/>
                      <a:pt x="306" y="718"/>
                    </a:cubicBezTo>
                    <a:cubicBezTo>
                      <a:pt x="371" y="679"/>
                      <a:pt x="487" y="660"/>
                      <a:pt x="656" y="660"/>
                    </a:cubicBezTo>
                    <a:close/>
                    <a:moveTo>
                      <a:pt x="524" y="0"/>
                    </a:moveTo>
                    <a:cubicBezTo>
                      <a:pt x="456" y="0"/>
                      <a:pt x="387" y="8"/>
                      <a:pt x="315" y="22"/>
                    </a:cubicBezTo>
                    <a:cubicBezTo>
                      <a:pt x="244" y="36"/>
                      <a:pt x="169" y="58"/>
                      <a:pt x="93" y="88"/>
                    </a:cubicBezTo>
                    <a:lnTo>
                      <a:pt x="93" y="281"/>
                    </a:lnTo>
                    <a:cubicBezTo>
                      <a:pt x="156" y="246"/>
                      <a:pt x="222" y="220"/>
                      <a:pt x="292" y="202"/>
                    </a:cubicBezTo>
                    <a:cubicBezTo>
                      <a:pt x="360" y="185"/>
                      <a:pt x="430" y="176"/>
                      <a:pt x="503" y="176"/>
                    </a:cubicBezTo>
                    <a:cubicBezTo>
                      <a:pt x="617" y="176"/>
                      <a:pt x="705" y="202"/>
                      <a:pt x="768" y="255"/>
                    </a:cubicBezTo>
                    <a:cubicBezTo>
                      <a:pt x="831" y="308"/>
                      <a:pt x="863" y="381"/>
                      <a:pt x="863" y="477"/>
                    </a:cubicBezTo>
                    <a:lnTo>
                      <a:pt x="863" y="497"/>
                    </a:lnTo>
                    <a:lnTo>
                      <a:pt x="571" y="497"/>
                    </a:lnTo>
                    <a:cubicBezTo>
                      <a:pt x="382" y="497"/>
                      <a:pt x="239" y="534"/>
                      <a:pt x="144" y="606"/>
                    </a:cubicBezTo>
                    <a:cubicBezTo>
                      <a:pt x="48" y="678"/>
                      <a:pt x="1" y="786"/>
                      <a:pt x="1" y="928"/>
                    </a:cubicBezTo>
                    <a:cubicBezTo>
                      <a:pt x="1" y="1050"/>
                      <a:pt x="38" y="1148"/>
                      <a:pt x="115" y="1221"/>
                    </a:cubicBezTo>
                    <a:cubicBezTo>
                      <a:pt x="191" y="1293"/>
                      <a:pt x="295" y="1329"/>
                      <a:pt x="424" y="1329"/>
                    </a:cubicBezTo>
                    <a:cubicBezTo>
                      <a:pt x="527" y="1329"/>
                      <a:pt x="614" y="1311"/>
                      <a:pt x="685" y="1275"/>
                    </a:cubicBezTo>
                    <a:cubicBezTo>
                      <a:pt x="756" y="1238"/>
                      <a:pt x="815" y="1181"/>
                      <a:pt x="863" y="1104"/>
                    </a:cubicBezTo>
                    <a:lnTo>
                      <a:pt x="863" y="1297"/>
                    </a:lnTo>
                    <a:lnTo>
                      <a:pt x="1070" y="1297"/>
                    </a:lnTo>
                    <a:lnTo>
                      <a:pt x="1070" y="574"/>
                    </a:lnTo>
                    <a:cubicBezTo>
                      <a:pt x="1070" y="381"/>
                      <a:pt x="1025" y="237"/>
                      <a:pt x="935" y="142"/>
                    </a:cubicBezTo>
                    <a:cubicBezTo>
                      <a:pt x="845" y="48"/>
                      <a:pt x="707" y="0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-2195401" y="3572536"/>
                <a:ext cx="21411" cy="3286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79" extrusionOk="0">
                    <a:moveTo>
                      <a:pt x="569" y="174"/>
                    </a:moveTo>
                    <a:cubicBezTo>
                      <a:pt x="681" y="174"/>
                      <a:pt x="769" y="215"/>
                      <a:pt x="830" y="299"/>
                    </a:cubicBezTo>
                    <a:cubicBezTo>
                      <a:pt x="893" y="381"/>
                      <a:pt x="924" y="498"/>
                      <a:pt x="924" y="649"/>
                    </a:cubicBezTo>
                    <a:cubicBezTo>
                      <a:pt x="924" y="799"/>
                      <a:pt x="893" y="915"/>
                      <a:pt x="830" y="999"/>
                    </a:cubicBezTo>
                    <a:cubicBezTo>
                      <a:pt x="769" y="1081"/>
                      <a:pt x="681" y="1122"/>
                      <a:pt x="569" y="1122"/>
                    </a:cubicBezTo>
                    <a:cubicBezTo>
                      <a:pt x="457" y="1122"/>
                      <a:pt x="371" y="1081"/>
                      <a:pt x="308" y="999"/>
                    </a:cubicBezTo>
                    <a:cubicBezTo>
                      <a:pt x="246" y="915"/>
                      <a:pt x="215" y="799"/>
                      <a:pt x="215" y="649"/>
                    </a:cubicBezTo>
                    <a:cubicBezTo>
                      <a:pt x="215" y="498"/>
                      <a:pt x="246" y="381"/>
                      <a:pt x="308" y="299"/>
                    </a:cubicBezTo>
                    <a:cubicBezTo>
                      <a:pt x="371" y="215"/>
                      <a:pt x="457" y="174"/>
                      <a:pt x="569" y="174"/>
                    </a:cubicBezTo>
                    <a:close/>
                    <a:moveTo>
                      <a:pt x="519" y="0"/>
                    </a:moveTo>
                    <a:cubicBezTo>
                      <a:pt x="363" y="0"/>
                      <a:pt x="238" y="59"/>
                      <a:pt x="143" y="178"/>
                    </a:cubicBezTo>
                    <a:cubicBezTo>
                      <a:pt x="48" y="296"/>
                      <a:pt x="0" y="453"/>
                      <a:pt x="0" y="649"/>
                    </a:cubicBezTo>
                    <a:cubicBezTo>
                      <a:pt x="0" y="844"/>
                      <a:pt x="48" y="1001"/>
                      <a:pt x="143" y="1120"/>
                    </a:cubicBezTo>
                    <a:cubicBezTo>
                      <a:pt x="238" y="1238"/>
                      <a:pt x="363" y="1297"/>
                      <a:pt x="519" y="1297"/>
                    </a:cubicBezTo>
                    <a:cubicBezTo>
                      <a:pt x="612" y="1297"/>
                      <a:pt x="693" y="1278"/>
                      <a:pt x="760" y="1242"/>
                    </a:cubicBezTo>
                    <a:cubicBezTo>
                      <a:pt x="827" y="1204"/>
                      <a:pt x="882" y="1149"/>
                      <a:pt x="924" y="1075"/>
                    </a:cubicBezTo>
                    <a:lnTo>
                      <a:pt x="924" y="1177"/>
                    </a:lnTo>
                    <a:cubicBezTo>
                      <a:pt x="924" y="1322"/>
                      <a:pt x="891" y="1428"/>
                      <a:pt x="823" y="1499"/>
                    </a:cubicBezTo>
                    <a:cubicBezTo>
                      <a:pt x="754" y="1571"/>
                      <a:pt x="653" y="1607"/>
                      <a:pt x="516" y="1607"/>
                    </a:cubicBezTo>
                    <a:cubicBezTo>
                      <a:pt x="455" y="1607"/>
                      <a:pt x="394" y="1598"/>
                      <a:pt x="334" y="1583"/>
                    </a:cubicBezTo>
                    <a:cubicBezTo>
                      <a:pt x="275" y="1567"/>
                      <a:pt x="214" y="1543"/>
                      <a:pt x="154" y="1509"/>
                    </a:cubicBezTo>
                    <a:lnTo>
                      <a:pt x="154" y="1711"/>
                    </a:lnTo>
                    <a:cubicBezTo>
                      <a:pt x="214" y="1735"/>
                      <a:pt x="277" y="1751"/>
                      <a:pt x="343" y="1762"/>
                    </a:cubicBezTo>
                    <a:cubicBezTo>
                      <a:pt x="407" y="1773"/>
                      <a:pt x="477" y="1778"/>
                      <a:pt x="549" y="1778"/>
                    </a:cubicBezTo>
                    <a:cubicBezTo>
                      <a:pt x="747" y="1778"/>
                      <a:pt x="893" y="1726"/>
                      <a:pt x="989" y="1620"/>
                    </a:cubicBezTo>
                    <a:cubicBezTo>
                      <a:pt x="1085" y="1516"/>
                      <a:pt x="1133" y="1355"/>
                      <a:pt x="1133" y="1140"/>
                    </a:cubicBezTo>
                    <a:lnTo>
                      <a:pt x="1133" y="30"/>
                    </a:lnTo>
                    <a:lnTo>
                      <a:pt x="924" y="30"/>
                    </a:lnTo>
                    <a:lnTo>
                      <a:pt x="924" y="223"/>
                    </a:lnTo>
                    <a:cubicBezTo>
                      <a:pt x="882" y="148"/>
                      <a:pt x="827" y="91"/>
                      <a:pt x="760" y="55"/>
                    </a:cubicBezTo>
                    <a:cubicBezTo>
                      <a:pt x="693" y="18"/>
                      <a:pt x="612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-2167603" y="3572536"/>
                <a:ext cx="21978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330" extrusionOk="0">
                    <a:moveTo>
                      <a:pt x="581" y="176"/>
                    </a:moveTo>
                    <a:cubicBezTo>
                      <a:pt x="693" y="176"/>
                      <a:pt x="780" y="220"/>
                      <a:pt x="844" y="309"/>
                    </a:cubicBezTo>
                    <a:cubicBezTo>
                      <a:pt x="910" y="396"/>
                      <a:pt x="942" y="515"/>
                      <a:pt x="942" y="665"/>
                    </a:cubicBezTo>
                    <a:cubicBezTo>
                      <a:pt x="942" y="816"/>
                      <a:pt x="910" y="934"/>
                      <a:pt x="844" y="1022"/>
                    </a:cubicBezTo>
                    <a:cubicBezTo>
                      <a:pt x="780" y="1109"/>
                      <a:pt x="693" y="1153"/>
                      <a:pt x="581" y="1153"/>
                    </a:cubicBezTo>
                    <a:cubicBezTo>
                      <a:pt x="469" y="1153"/>
                      <a:pt x="380" y="1111"/>
                      <a:pt x="315" y="1023"/>
                    </a:cubicBezTo>
                    <a:cubicBezTo>
                      <a:pt x="251" y="936"/>
                      <a:pt x="219" y="816"/>
                      <a:pt x="219" y="665"/>
                    </a:cubicBezTo>
                    <a:cubicBezTo>
                      <a:pt x="219" y="513"/>
                      <a:pt x="251" y="394"/>
                      <a:pt x="317" y="308"/>
                    </a:cubicBezTo>
                    <a:cubicBezTo>
                      <a:pt x="381" y="220"/>
                      <a:pt x="470" y="176"/>
                      <a:pt x="581" y="176"/>
                    </a:cubicBezTo>
                    <a:close/>
                    <a:moveTo>
                      <a:pt x="581" y="0"/>
                    </a:moveTo>
                    <a:cubicBezTo>
                      <a:pt x="399" y="0"/>
                      <a:pt x="256" y="58"/>
                      <a:pt x="153" y="176"/>
                    </a:cubicBezTo>
                    <a:cubicBezTo>
                      <a:pt x="52" y="293"/>
                      <a:pt x="0" y="457"/>
                      <a:pt x="0" y="665"/>
                    </a:cubicBezTo>
                    <a:cubicBezTo>
                      <a:pt x="0" y="872"/>
                      <a:pt x="52" y="1035"/>
                      <a:pt x="153" y="1153"/>
                    </a:cubicBezTo>
                    <a:cubicBezTo>
                      <a:pt x="256" y="1271"/>
                      <a:pt x="399" y="1329"/>
                      <a:pt x="581" y="1329"/>
                    </a:cubicBezTo>
                    <a:cubicBezTo>
                      <a:pt x="762" y="1329"/>
                      <a:pt x="905" y="1271"/>
                      <a:pt x="1008" y="1153"/>
                    </a:cubicBezTo>
                    <a:cubicBezTo>
                      <a:pt x="1111" y="1035"/>
                      <a:pt x="1162" y="872"/>
                      <a:pt x="1162" y="665"/>
                    </a:cubicBezTo>
                    <a:cubicBezTo>
                      <a:pt x="1162" y="457"/>
                      <a:pt x="1111" y="293"/>
                      <a:pt x="1008" y="176"/>
                    </a:cubicBezTo>
                    <a:cubicBezTo>
                      <a:pt x="905" y="58"/>
                      <a:pt x="762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-1685962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307" y="1"/>
                      <a:pt x="0" y="306"/>
                      <a:pt x="0" y="660"/>
                    </a:cubicBezTo>
                    <a:cubicBezTo>
                      <a:pt x="0" y="1030"/>
                      <a:pt x="307" y="1320"/>
                      <a:pt x="661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-1630026" y="3172994"/>
                <a:ext cx="24926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20" extrusionOk="0">
                    <a:moveTo>
                      <a:pt x="660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60" y="1320"/>
                    </a:cubicBezTo>
                    <a:cubicBezTo>
                      <a:pt x="1029" y="1320"/>
                      <a:pt x="1319" y="1030"/>
                      <a:pt x="1319" y="660"/>
                    </a:cubicBezTo>
                    <a:cubicBezTo>
                      <a:pt x="1319" y="306"/>
                      <a:pt x="1029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-1574108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290" y="1"/>
                      <a:pt x="1" y="306"/>
                      <a:pt x="1" y="660"/>
                    </a:cubicBezTo>
                    <a:cubicBezTo>
                      <a:pt x="1" y="1030"/>
                      <a:pt x="290" y="1320"/>
                      <a:pt x="661" y="1320"/>
                    </a:cubicBezTo>
                    <a:cubicBezTo>
                      <a:pt x="1015" y="1320"/>
                      <a:pt x="1320" y="1030"/>
                      <a:pt x="1320" y="660"/>
                    </a:cubicBezTo>
                    <a:cubicBezTo>
                      <a:pt x="1320" y="306"/>
                      <a:pt x="1015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-1518474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0" y="1"/>
                    </a:moveTo>
                    <a:cubicBezTo>
                      <a:pt x="306" y="1"/>
                      <a:pt x="1" y="306"/>
                      <a:pt x="1" y="660"/>
                    </a:cubicBezTo>
                    <a:cubicBezTo>
                      <a:pt x="1" y="1030"/>
                      <a:pt x="306" y="1320"/>
                      <a:pt x="660" y="1320"/>
                    </a:cubicBezTo>
                    <a:cubicBezTo>
                      <a:pt x="1030" y="1320"/>
                      <a:pt x="1320" y="1030"/>
                      <a:pt x="1320" y="660"/>
                    </a:cubicBezTo>
                    <a:cubicBezTo>
                      <a:pt x="1320" y="306"/>
                      <a:pt x="1030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-1462537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59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59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-2416974" y="1185224"/>
                <a:ext cx="155942" cy="152435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8252" extrusionOk="0">
                    <a:moveTo>
                      <a:pt x="4133" y="1"/>
                    </a:moveTo>
                    <a:cubicBezTo>
                      <a:pt x="1849" y="1"/>
                      <a:pt x="0" y="1850"/>
                      <a:pt x="0" y="4118"/>
                    </a:cubicBezTo>
                    <a:cubicBezTo>
                      <a:pt x="0" y="6402"/>
                      <a:pt x="1849" y="8251"/>
                      <a:pt x="4133" y="8251"/>
                    </a:cubicBezTo>
                    <a:cubicBezTo>
                      <a:pt x="6417" y="8251"/>
                      <a:pt x="8251" y="6402"/>
                      <a:pt x="8251" y="4118"/>
                    </a:cubicBezTo>
                    <a:cubicBezTo>
                      <a:pt x="8251" y="1850"/>
                      <a:pt x="6417" y="1"/>
                      <a:pt x="4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-2208119" y="1245721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6"/>
                    </a:moveTo>
                    <a:cubicBezTo>
                      <a:pt x="1416" y="936"/>
                      <a:pt x="1498" y="973"/>
                      <a:pt x="1560" y="1047"/>
                    </a:cubicBezTo>
                    <a:cubicBezTo>
                      <a:pt x="1624" y="1119"/>
                      <a:pt x="1657" y="1209"/>
                      <a:pt x="1657" y="1316"/>
                    </a:cubicBezTo>
                    <a:cubicBezTo>
                      <a:pt x="1657" y="1429"/>
                      <a:pt x="1626" y="1524"/>
                      <a:pt x="1564" y="1600"/>
                    </a:cubicBezTo>
                    <a:cubicBezTo>
                      <a:pt x="1502" y="1676"/>
                      <a:pt x="1420" y="1714"/>
                      <a:pt x="1317" y="1714"/>
                    </a:cubicBezTo>
                    <a:cubicBezTo>
                      <a:pt x="1220" y="1714"/>
                      <a:pt x="1141" y="1675"/>
                      <a:pt x="1079" y="1596"/>
                    </a:cubicBezTo>
                    <a:cubicBezTo>
                      <a:pt x="1017" y="1519"/>
                      <a:pt x="986" y="1424"/>
                      <a:pt x="986" y="1312"/>
                    </a:cubicBezTo>
                    <a:cubicBezTo>
                      <a:pt x="986" y="1207"/>
                      <a:pt x="1016" y="1119"/>
                      <a:pt x="1076" y="1047"/>
                    </a:cubicBezTo>
                    <a:cubicBezTo>
                      <a:pt x="1138" y="973"/>
                      <a:pt x="1215" y="936"/>
                      <a:pt x="1310" y="936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6" y="60"/>
                      <a:pt x="684" y="179"/>
                    </a:cubicBezTo>
                    <a:cubicBezTo>
                      <a:pt x="474" y="296"/>
                      <a:pt x="307" y="457"/>
                      <a:pt x="183" y="661"/>
                    </a:cubicBezTo>
                    <a:cubicBezTo>
                      <a:pt x="61" y="865"/>
                      <a:pt x="0" y="1090"/>
                      <a:pt x="0" y="1337"/>
                    </a:cubicBezTo>
                    <a:cubicBezTo>
                      <a:pt x="0" y="1579"/>
                      <a:pt x="60" y="1799"/>
                      <a:pt x="177" y="1995"/>
                    </a:cubicBezTo>
                    <a:cubicBezTo>
                      <a:pt x="294" y="2191"/>
                      <a:pt x="455" y="2344"/>
                      <a:pt x="659" y="2454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69"/>
                      <a:pt x="2067" y="2403"/>
                    </a:cubicBezTo>
                    <a:lnTo>
                      <a:pt x="1928" y="2165"/>
                    </a:lnTo>
                    <a:cubicBezTo>
                      <a:pt x="1846" y="2224"/>
                      <a:pt x="1750" y="2269"/>
                      <a:pt x="1644" y="2301"/>
                    </a:cubicBezTo>
                    <a:cubicBezTo>
                      <a:pt x="1539" y="2333"/>
                      <a:pt x="1438" y="2350"/>
                      <a:pt x="1341" y="2350"/>
                    </a:cubicBezTo>
                    <a:cubicBezTo>
                      <a:pt x="1146" y="2350"/>
                      <a:pt x="968" y="2306"/>
                      <a:pt x="807" y="2218"/>
                    </a:cubicBezTo>
                    <a:cubicBezTo>
                      <a:pt x="648" y="2131"/>
                      <a:pt x="523" y="2010"/>
                      <a:pt x="430" y="1856"/>
                    </a:cubicBezTo>
                    <a:cubicBezTo>
                      <a:pt x="338" y="1702"/>
                      <a:pt x="291" y="1529"/>
                      <a:pt x="291" y="1337"/>
                    </a:cubicBezTo>
                    <a:cubicBezTo>
                      <a:pt x="291" y="1143"/>
                      <a:pt x="340" y="966"/>
                      <a:pt x="437" y="803"/>
                    </a:cubicBezTo>
                    <a:cubicBezTo>
                      <a:pt x="536" y="639"/>
                      <a:pt x="668" y="509"/>
                      <a:pt x="834" y="414"/>
                    </a:cubicBezTo>
                    <a:cubicBezTo>
                      <a:pt x="1002" y="317"/>
                      <a:pt x="1184" y="268"/>
                      <a:pt x="1381" y="268"/>
                    </a:cubicBezTo>
                    <a:cubicBezTo>
                      <a:pt x="1593" y="268"/>
                      <a:pt x="1779" y="314"/>
                      <a:pt x="1937" y="407"/>
                    </a:cubicBezTo>
                    <a:cubicBezTo>
                      <a:pt x="2098" y="500"/>
                      <a:pt x="2220" y="627"/>
                      <a:pt x="2305" y="788"/>
                    </a:cubicBezTo>
                    <a:cubicBezTo>
                      <a:pt x="2391" y="948"/>
                      <a:pt x="2435" y="1126"/>
                      <a:pt x="2435" y="1325"/>
                    </a:cubicBezTo>
                    <a:cubicBezTo>
                      <a:pt x="2435" y="1421"/>
                      <a:pt x="2422" y="1509"/>
                      <a:pt x="2398" y="1587"/>
                    </a:cubicBezTo>
                    <a:cubicBezTo>
                      <a:pt x="2373" y="1666"/>
                      <a:pt x="2340" y="1727"/>
                      <a:pt x="2299" y="1772"/>
                    </a:cubicBezTo>
                    <a:cubicBezTo>
                      <a:pt x="2257" y="1816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2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6"/>
                    </a:lnTo>
                    <a:cubicBezTo>
                      <a:pt x="1671" y="788"/>
                      <a:pt x="1645" y="762"/>
                      <a:pt x="1604" y="729"/>
                    </a:cubicBezTo>
                    <a:cubicBezTo>
                      <a:pt x="1565" y="695"/>
                      <a:pt x="1514" y="666"/>
                      <a:pt x="1449" y="639"/>
                    </a:cubicBezTo>
                    <a:cubicBezTo>
                      <a:pt x="1385" y="612"/>
                      <a:pt x="1316" y="599"/>
                      <a:pt x="1240" y="599"/>
                    </a:cubicBezTo>
                    <a:cubicBezTo>
                      <a:pt x="1111" y="599"/>
                      <a:pt x="999" y="632"/>
                      <a:pt x="900" y="698"/>
                    </a:cubicBezTo>
                    <a:cubicBezTo>
                      <a:pt x="801" y="762"/>
                      <a:pt x="725" y="850"/>
                      <a:pt x="671" y="960"/>
                    </a:cubicBezTo>
                    <a:cubicBezTo>
                      <a:pt x="617" y="1071"/>
                      <a:pt x="591" y="1193"/>
                      <a:pt x="591" y="1328"/>
                    </a:cubicBezTo>
                    <a:cubicBezTo>
                      <a:pt x="591" y="1466"/>
                      <a:pt x="623" y="1590"/>
                      <a:pt x="686" y="1698"/>
                    </a:cubicBezTo>
                    <a:cubicBezTo>
                      <a:pt x="751" y="1807"/>
                      <a:pt x="834" y="1893"/>
                      <a:pt x="940" y="1955"/>
                    </a:cubicBezTo>
                    <a:cubicBezTo>
                      <a:pt x="1045" y="2014"/>
                      <a:pt x="1157" y="2044"/>
                      <a:pt x="1277" y="2044"/>
                    </a:cubicBezTo>
                    <a:cubicBezTo>
                      <a:pt x="1375" y="2044"/>
                      <a:pt x="1467" y="2023"/>
                      <a:pt x="1551" y="1982"/>
                    </a:cubicBezTo>
                    <a:cubicBezTo>
                      <a:pt x="1636" y="1940"/>
                      <a:pt x="1707" y="1875"/>
                      <a:pt x="1765" y="1792"/>
                    </a:cubicBezTo>
                    <a:lnTo>
                      <a:pt x="1771" y="1838"/>
                    </a:lnTo>
                    <a:cubicBezTo>
                      <a:pt x="1792" y="1918"/>
                      <a:pt x="1833" y="1978"/>
                      <a:pt x="1895" y="2019"/>
                    </a:cubicBezTo>
                    <a:cubicBezTo>
                      <a:pt x="1956" y="2059"/>
                      <a:pt x="2035" y="2079"/>
                      <a:pt x="2131" y="2079"/>
                    </a:cubicBezTo>
                    <a:cubicBezTo>
                      <a:pt x="2247" y="2079"/>
                      <a:pt x="2349" y="2048"/>
                      <a:pt x="2438" y="1986"/>
                    </a:cubicBezTo>
                    <a:cubicBezTo>
                      <a:pt x="2526" y="1922"/>
                      <a:pt x="2595" y="1833"/>
                      <a:pt x="2645" y="1717"/>
                    </a:cubicBezTo>
                    <a:cubicBezTo>
                      <a:pt x="2696" y="1601"/>
                      <a:pt x="2722" y="1467"/>
                      <a:pt x="2722" y="1316"/>
                    </a:cubicBezTo>
                    <a:cubicBezTo>
                      <a:pt x="2722" y="1066"/>
                      <a:pt x="2663" y="842"/>
                      <a:pt x="2546" y="643"/>
                    </a:cubicBezTo>
                    <a:cubicBezTo>
                      <a:pt x="2430" y="441"/>
                      <a:pt x="2270" y="282"/>
                      <a:pt x="2067" y="170"/>
                    </a:cubicBezTo>
                    <a:cubicBezTo>
                      <a:pt x="1862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-2151672" y="1254939"/>
                <a:ext cx="30765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2" extrusionOk="0">
                    <a:moveTo>
                      <a:pt x="0" y="1"/>
                    </a:moveTo>
                    <a:lnTo>
                      <a:pt x="0" y="1046"/>
                    </a:lnTo>
                    <a:cubicBezTo>
                      <a:pt x="0" y="1240"/>
                      <a:pt x="54" y="1396"/>
                      <a:pt x="161" y="1511"/>
                    </a:cubicBezTo>
                    <a:cubicBezTo>
                      <a:pt x="270" y="1625"/>
                      <a:pt x="416" y="1681"/>
                      <a:pt x="600" y="1681"/>
                    </a:cubicBezTo>
                    <a:cubicBezTo>
                      <a:pt x="857" y="1681"/>
                      <a:pt x="1042" y="1577"/>
                      <a:pt x="1156" y="1370"/>
                    </a:cubicBezTo>
                    <a:lnTo>
                      <a:pt x="1156" y="1663"/>
                    </a:lnTo>
                    <a:lnTo>
                      <a:pt x="1628" y="1663"/>
                    </a:lnTo>
                    <a:lnTo>
                      <a:pt x="1628" y="1"/>
                    </a:lnTo>
                    <a:lnTo>
                      <a:pt x="1156" y="1"/>
                    </a:lnTo>
                    <a:lnTo>
                      <a:pt x="1156" y="823"/>
                    </a:lnTo>
                    <a:cubicBezTo>
                      <a:pt x="1156" y="947"/>
                      <a:pt x="1122" y="1047"/>
                      <a:pt x="1057" y="1125"/>
                    </a:cubicBezTo>
                    <a:cubicBezTo>
                      <a:pt x="991" y="1204"/>
                      <a:pt x="901" y="1244"/>
                      <a:pt x="788" y="1246"/>
                    </a:cubicBezTo>
                    <a:cubicBezTo>
                      <a:pt x="691" y="1246"/>
                      <a:pt x="615" y="1215"/>
                      <a:pt x="559" y="1156"/>
                    </a:cubicBezTo>
                    <a:cubicBezTo>
                      <a:pt x="503" y="1096"/>
                      <a:pt x="476" y="1013"/>
                      <a:pt x="476" y="909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-2115502" y="1254569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89" y="45"/>
                      <a:pt x="266" y="135"/>
                    </a:cubicBezTo>
                    <a:cubicBezTo>
                      <a:pt x="142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2" y="781"/>
                    </a:cubicBezTo>
                    <a:cubicBezTo>
                      <a:pt x="214" y="847"/>
                      <a:pt x="279" y="896"/>
                      <a:pt x="353" y="929"/>
                    </a:cubicBezTo>
                    <a:cubicBezTo>
                      <a:pt x="429" y="963"/>
                      <a:pt x="523" y="995"/>
                      <a:pt x="636" y="1028"/>
                    </a:cubicBezTo>
                    <a:cubicBezTo>
                      <a:pt x="745" y="1059"/>
                      <a:pt x="822" y="1087"/>
                      <a:pt x="868" y="1114"/>
                    </a:cubicBezTo>
                    <a:cubicBezTo>
                      <a:pt x="918" y="1142"/>
                      <a:pt x="943" y="1179"/>
                      <a:pt x="943" y="1225"/>
                    </a:cubicBezTo>
                    <a:cubicBezTo>
                      <a:pt x="943" y="1269"/>
                      <a:pt x="923" y="1302"/>
                      <a:pt x="884" y="1324"/>
                    </a:cubicBezTo>
                    <a:cubicBezTo>
                      <a:pt x="847" y="1345"/>
                      <a:pt x="796" y="1355"/>
                      <a:pt x="733" y="1355"/>
                    </a:cubicBezTo>
                    <a:cubicBezTo>
                      <a:pt x="640" y="1355"/>
                      <a:pt x="541" y="1338"/>
                      <a:pt x="436" y="1302"/>
                    </a:cubicBezTo>
                    <a:cubicBezTo>
                      <a:pt x="333" y="1266"/>
                      <a:pt x="240" y="1215"/>
                      <a:pt x="155" y="1148"/>
                    </a:cubicBezTo>
                    <a:lnTo>
                      <a:pt x="1" y="1470"/>
                    </a:lnTo>
                    <a:cubicBezTo>
                      <a:pt x="93" y="1544"/>
                      <a:pt x="203" y="1601"/>
                      <a:pt x="328" y="1642"/>
                    </a:cubicBezTo>
                    <a:cubicBezTo>
                      <a:pt x="454" y="1682"/>
                      <a:pt x="585" y="1701"/>
                      <a:pt x="720" y="1701"/>
                    </a:cubicBezTo>
                    <a:cubicBezTo>
                      <a:pt x="918" y="1701"/>
                      <a:pt x="1079" y="1656"/>
                      <a:pt x="1205" y="1565"/>
                    </a:cubicBezTo>
                    <a:cubicBezTo>
                      <a:pt x="1333" y="1472"/>
                      <a:pt x="1397" y="1344"/>
                      <a:pt x="1397" y="1179"/>
                    </a:cubicBezTo>
                    <a:cubicBezTo>
                      <a:pt x="1397" y="1071"/>
                      <a:pt x="1369" y="983"/>
                      <a:pt x="1313" y="916"/>
                    </a:cubicBezTo>
                    <a:cubicBezTo>
                      <a:pt x="1258" y="849"/>
                      <a:pt x="1192" y="798"/>
                      <a:pt x="1115" y="766"/>
                    </a:cubicBezTo>
                    <a:cubicBezTo>
                      <a:pt x="1039" y="730"/>
                      <a:pt x="943" y="695"/>
                      <a:pt x="826" y="660"/>
                    </a:cubicBezTo>
                    <a:cubicBezTo>
                      <a:pt x="719" y="629"/>
                      <a:pt x="642" y="602"/>
                      <a:pt x="594" y="577"/>
                    </a:cubicBezTo>
                    <a:cubicBezTo>
                      <a:pt x="546" y="552"/>
                      <a:pt x="523" y="517"/>
                      <a:pt x="523" y="472"/>
                    </a:cubicBezTo>
                    <a:cubicBezTo>
                      <a:pt x="523" y="431"/>
                      <a:pt x="540" y="400"/>
                      <a:pt x="575" y="380"/>
                    </a:cubicBezTo>
                    <a:cubicBezTo>
                      <a:pt x="611" y="359"/>
                      <a:pt x="657" y="349"/>
                      <a:pt x="714" y="349"/>
                    </a:cubicBezTo>
                    <a:cubicBezTo>
                      <a:pt x="784" y="349"/>
                      <a:pt x="863" y="363"/>
                      <a:pt x="952" y="391"/>
                    </a:cubicBezTo>
                    <a:cubicBezTo>
                      <a:pt x="1041" y="418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5"/>
                      <a:pt x="1188" y="80"/>
                      <a:pt x="1075" y="49"/>
                    </a:cubicBezTo>
                    <a:cubicBezTo>
                      <a:pt x="962" y="16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-2085777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5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-2044424" y="1254606"/>
                <a:ext cx="19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682" extrusionOk="0">
                    <a:moveTo>
                      <a:pt x="1025" y="1"/>
                    </a:moveTo>
                    <a:cubicBezTo>
                      <a:pt x="901" y="2"/>
                      <a:pt x="793" y="30"/>
                      <a:pt x="700" y="84"/>
                    </a:cubicBezTo>
                    <a:cubicBezTo>
                      <a:pt x="608" y="137"/>
                      <a:pt x="533" y="216"/>
                      <a:pt x="475" y="319"/>
                    </a:cubicBezTo>
                    <a:lnTo>
                      <a:pt x="475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2" y="566"/>
                    </a:cubicBezTo>
                    <a:cubicBezTo>
                      <a:pt x="689" y="486"/>
                      <a:pt x="805" y="445"/>
                      <a:pt x="951" y="445"/>
                    </a:cubicBezTo>
                    <a:cubicBezTo>
                      <a:pt x="983" y="445"/>
                      <a:pt x="1009" y="446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-2016235" y="1254606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0" y="1"/>
                    </a:moveTo>
                    <a:cubicBezTo>
                      <a:pt x="783" y="5"/>
                      <a:pt x="591" y="108"/>
                      <a:pt x="477" y="310"/>
                    </a:cubicBezTo>
                    <a:lnTo>
                      <a:pt x="477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8"/>
                      <a:pt x="578" y="559"/>
                    </a:cubicBezTo>
                    <a:cubicBezTo>
                      <a:pt x="646" y="479"/>
                      <a:pt x="739" y="438"/>
                      <a:pt x="856" y="436"/>
                    </a:cubicBezTo>
                    <a:cubicBezTo>
                      <a:pt x="957" y="436"/>
                      <a:pt x="1036" y="467"/>
                      <a:pt x="1094" y="528"/>
                    </a:cubicBezTo>
                    <a:cubicBezTo>
                      <a:pt x="1153" y="589"/>
                      <a:pt x="1183" y="671"/>
                      <a:pt x="1183" y="775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6"/>
                    </a:lnTo>
                    <a:cubicBezTo>
                      <a:pt x="1659" y="443"/>
                      <a:pt x="1604" y="289"/>
                      <a:pt x="1492" y="173"/>
                    </a:cubicBezTo>
                    <a:cubicBezTo>
                      <a:pt x="1382" y="59"/>
                      <a:pt x="1236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-1979593" y="1254606"/>
                <a:ext cx="29499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2" extrusionOk="0">
                    <a:moveTo>
                      <a:pt x="1091" y="965"/>
                    </a:moveTo>
                    <a:lnTo>
                      <a:pt x="1091" y="1112"/>
                    </a:lnTo>
                    <a:cubicBezTo>
                      <a:pt x="1076" y="1185"/>
                      <a:pt x="1034" y="1244"/>
                      <a:pt x="962" y="1291"/>
                    </a:cubicBezTo>
                    <a:cubicBezTo>
                      <a:pt x="890" y="1339"/>
                      <a:pt x="804" y="1362"/>
                      <a:pt x="705" y="1362"/>
                    </a:cubicBezTo>
                    <a:cubicBezTo>
                      <a:pt x="625" y="1362"/>
                      <a:pt x="560" y="1344"/>
                      <a:pt x="514" y="1307"/>
                    </a:cubicBezTo>
                    <a:cubicBezTo>
                      <a:pt x="468" y="1268"/>
                      <a:pt x="446" y="1217"/>
                      <a:pt x="446" y="1152"/>
                    </a:cubicBezTo>
                    <a:cubicBezTo>
                      <a:pt x="446" y="1087"/>
                      <a:pt x="468" y="1039"/>
                      <a:pt x="510" y="1011"/>
                    </a:cubicBezTo>
                    <a:cubicBezTo>
                      <a:pt x="555" y="980"/>
                      <a:pt x="625" y="965"/>
                      <a:pt x="717" y="965"/>
                    </a:cubicBezTo>
                    <a:close/>
                    <a:moveTo>
                      <a:pt x="854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8" y="78"/>
                      <a:pt x="235" y="127"/>
                      <a:pt x="102" y="192"/>
                    </a:cubicBezTo>
                    <a:lnTo>
                      <a:pt x="252" y="519"/>
                    </a:lnTo>
                    <a:cubicBezTo>
                      <a:pt x="427" y="423"/>
                      <a:pt x="591" y="374"/>
                      <a:pt x="746" y="374"/>
                    </a:cubicBezTo>
                    <a:cubicBezTo>
                      <a:pt x="859" y="374"/>
                      <a:pt x="944" y="400"/>
                      <a:pt x="1002" y="449"/>
                    </a:cubicBezTo>
                    <a:cubicBezTo>
                      <a:pt x="1061" y="496"/>
                      <a:pt x="1091" y="564"/>
                      <a:pt x="1091" y="652"/>
                    </a:cubicBezTo>
                    <a:lnTo>
                      <a:pt x="1091" y="683"/>
                    </a:lnTo>
                    <a:lnTo>
                      <a:pt x="634" y="683"/>
                    </a:lnTo>
                    <a:cubicBezTo>
                      <a:pt x="432" y="685"/>
                      <a:pt x="276" y="730"/>
                      <a:pt x="164" y="819"/>
                    </a:cubicBezTo>
                    <a:cubicBezTo>
                      <a:pt x="56" y="905"/>
                      <a:pt x="1" y="1028"/>
                      <a:pt x="1" y="1183"/>
                    </a:cubicBezTo>
                    <a:cubicBezTo>
                      <a:pt x="1" y="1338"/>
                      <a:pt x="52" y="1464"/>
                      <a:pt x="155" y="1560"/>
                    </a:cubicBezTo>
                    <a:cubicBezTo>
                      <a:pt x="258" y="1656"/>
                      <a:pt x="397" y="1702"/>
                      <a:pt x="572" y="1702"/>
                    </a:cubicBezTo>
                    <a:cubicBezTo>
                      <a:pt x="688" y="1702"/>
                      <a:pt x="789" y="1684"/>
                      <a:pt x="878" y="1647"/>
                    </a:cubicBezTo>
                    <a:cubicBezTo>
                      <a:pt x="967" y="1609"/>
                      <a:pt x="1039" y="1556"/>
                      <a:pt x="1094" y="1486"/>
                    </a:cubicBezTo>
                    <a:lnTo>
                      <a:pt x="1094" y="1681"/>
                    </a:lnTo>
                    <a:lnTo>
                      <a:pt x="1560" y="1681"/>
                    </a:lnTo>
                    <a:lnTo>
                      <a:pt x="1558" y="596"/>
                    </a:lnTo>
                    <a:cubicBezTo>
                      <a:pt x="1555" y="410"/>
                      <a:pt x="1492" y="263"/>
                      <a:pt x="1369" y="158"/>
                    </a:cubicBezTo>
                    <a:cubicBezTo>
                      <a:pt x="1248" y="53"/>
                      <a:pt x="1075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-1940569" y="1254606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5"/>
                      <a:pt x="593" y="106"/>
                      <a:pt x="477" y="307"/>
                    </a:cubicBezTo>
                    <a:lnTo>
                      <a:pt x="477" y="19"/>
                    </a:lnTo>
                    <a:lnTo>
                      <a:pt x="1" y="19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59"/>
                    </a:lnTo>
                    <a:cubicBezTo>
                      <a:pt x="477" y="735"/>
                      <a:pt x="511" y="635"/>
                      <a:pt x="576" y="557"/>
                    </a:cubicBezTo>
                    <a:cubicBezTo>
                      <a:pt x="644" y="478"/>
                      <a:pt x="734" y="438"/>
                      <a:pt x="848" y="436"/>
                    </a:cubicBezTo>
                    <a:cubicBezTo>
                      <a:pt x="947" y="436"/>
                      <a:pt x="1024" y="467"/>
                      <a:pt x="1079" y="528"/>
                    </a:cubicBezTo>
                    <a:cubicBezTo>
                      <a:pt x="1137" y="589"/>
                      <a:pt x="1165" y="671"/>
                      <a:pt x="1165" y="775"/>
                    </a:cubicBezTo>
                    <a:lnTo>
                      <a:pt x="1165" y="1681"/>
                    </a:lnTo>
                    <a:lnTo>
                      <a:pt x="1638" y="1681"/>
                    </a:lnTo>
                    <a:lnTo>
                      <a:pt x="1638" y="859"/>
                    </a:lnTo>
                    <a:cubicBezTo>
                      <a:pt x="1638" y="735"/>
                      <a:pt x="1671" y="635"/>
                      <a:pt x="1737" y="557"/>
                    </a:cubicBezTo>
                    <a:cubicBezTo>
                      <a:pt x="1802" y="478"/>
                      <a:pt x="1893" y="438"/>
                      <a:pt x="2006" y="436"/>
                    </a:cubicBezTo>
                    <a:cubicBezTo>
                      <a:pt x="2105" y="436"/>
                      <a:pt x="2183" y="467"/>
                      <a:pt x="2240" y="526"/>
                    </a:cubicBezTo>
                    <a:cubicBezTo>
                      <a:pt x="2298" y="585"/>
                      <a:pt x="2327" y="669"/>
                      <a:pt x="2327" y="775"/>
                    </a:cubicBezTo>
                    <a:lnTo>
                      <a:pt x="2327" y="1681"/>
                    </a:lnTo>
                    <a:lnTo>
                      <a:pt x="2800" y="1681"/>
                    </a:lnTo>
                    <a:lnTo>
                      <a:pt x="2800" y="636"/>
                    </a:lnTo>
                    <a:cubicBezTo>
                      <a:pt x="2800" y="441"/>
                      <a:pt x="2744" y="286"/>
                      <a:pt x="2636" y="173"/>
                    </a:cubicBezTo>
                    <a:cubicBezTo>
                      <a:pt x="2528" y="59"/>
                      <a:pt x="2384" y="1"/>
                      <a:pt x="2200" y="1"/>
                    </a:cubicBezTo>
                    <a:cubicBezTo>
                      <a:pt x="2058" y="3"/>
                      <a:pt x="1936" y="35"/>
                      <a:pt x="1833" y="100"/>
                    </a:cubicBezTo>
                    <a:cubicBezTo>
                      <a:pt x="1732" y="163"/>
                      <a:pt x="1654" y="258"/>
                      <a:pt x="1602" y="384"/>
                    </a:cubicBezTo>
                    <a:cubicBezTo>
                      <a:pt x="1561" y="262"/>
                      <a:pt x="1491" y="168"/>
                      <a:pt x="1395" y="102"/>
                    </a:cubicBezTo>
                    <a:cubicBezTo>
                      <a:pt x="1298" y="34"/>
                      <a:pt x="1180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-1881515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6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-1909059" y="962527"/>
                <a:ext cx="42652" cy="10464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5665" extrusionOk="0">
                    <a:moveTo>
                      <a:pt x="1668" y="0"/>
                    </a:moveTo>
                    <a:cubicBezTo>
                      <a:pt x="1617" y="0"/>
                      <a:pt x="1571" y="6"/>
                      <a:pt x="1532" y="20"/>
                    </a:cubicBezTo>
                    <a:cubicBezTo>
                      <a:pt x="1002" y="246"/>
                      <a:pt x="406" y="889"/>
                      <a:pt x="213" y="1693"/>
                    </a:cubicBezTo>
                    <a:cubicBezTo>
                      <a:pt x="1" y="2587"/>
                      <a:pt x="753" y="3018"/>
                      <a:pt x="987" y="3018"/>
                    </a:cubicBezTo>
                    <a:cubicBezTo>
                      <a:pt x="1018" y="3018"/>
                      <a:pt x="1040" y="3011"/>
                      <a:pt x="1049" y="2995"/>
                    </a:cubicBezTo>
                    <a:cubicBezTo>
                      <a:pt x="1146" y="2819"/>
                      <a:pt x="873" y="2770"/>
                      <a:pt x="809" y="2240"/>
                    </a:cubicBezTo>
                    <a:cubicBezTo>
                      <a:pt x="745" y="1565"/>
                      <a:pt x="1049" y="808"/>
                      <a:pt x="1452" y="471"/>
                    </a:cubicBezTo>
                    <a:cubicBezTo>
                      <a:pt x="1469" y="457"/>
                      <a:pt x="1482" y="451"/>
                      <a:pt x="1491" y="451"/>
                    </a:cubicBezTo>
                    <a:cubicBezTo>
                      <a:pt x="1526" y="451"/>
                      <a:pt x="1517" y="537"/>
                      <a:pt x="1517" y="664"/>
                    </a:cubicBezTo>
                    <a:cubicBezTo>
                      <a:pt x="1517" y="937"/>
                      <a:pt x="1500" y="3495"/>
                      <a:pt x="1500" y="4025"/>
                    </a:cubicBezTo>
                    <a:cubicBezTo>
                      <a:pt x="1500" y="4749"/>
                      <a:pt x="1484" y="4975"/>
                      <a:pt x="1420" y="5200"/>
                    </a:cubicBezTo>
                    <a:cubicBezTo>
                      <a:pt x="1371" y="5425"/>
                      <a:pt x="1275" y="5586"/>
                      <a:pt x="1356" y="5650"/>
                    </a:cubicBezTo>
                    <a:cubicBezTo>
                      <a:pt x="1365" y="5660"/>
                      <a:pt x="1381" y="5664"/>
                      <a:pt x="1400" y="5664"/>
                    </a:cubicBezTo>
                    <a:cubicBezTo>
                      <a:pt x="1513" y="5664"/>
                      <a:pt x="1768" y="5515"/>
                      <a:pt x="1918" y="5296"/>
                    </a:cubicBezTo>
                    <a:cubicBezTo>
                      <a:pt x="2143" y="4990"/>
                      <a:pt x="2208" y="4621"/>
                      <a:pt x="2224" y="4235"/>
                    </a:cubicBezTo>
                    <a:cubicBezTo>
                      <a:pt x="2240" y="3752"/>
                      <a:pt x="2240" y="2980"/>
                      <a:pt x="2240" y="2545"/>
                    </a:cubicBezTo>
                    <a:cubicBezTo>
                      <a:pt x="2240" y="2159"/>
                      <a:pt x="2256" y="986"/>
                      <a:pt x="2240" y="278"/>
                    </a:cubicBezTo>
                    <a:cubicBezTo>
                      <a:pt x="2240" y="145"/>
                      <a:pt x="1909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-1854879" y="962563"/>
                <a:ext cx="446529" cy="137971"/>
              </a:xfrm>
              <a:custGeom>
                <a:avLst/>
                <a:gdLst/>
                <a:ahLst/>
                <a:cxnLst/>
                <a:rect l="l" t="t" r="r" b="b"/>
                <a:pathLst>
                  <a:path w="23629" h="7469" extrusionOk="0">
                    <a:moveTo>
                      <a:pt x="8744" y="2189"/>
                    </a:moveTo>
                    <a:cubicBezTo>
                      <a:pt x="8751" y="2189"/>
                      <a:pt x="8759" y="2189"/>
                      <a:pt x="8766" y="2189"/>
                    </a:cubicBezTo>
                    <a:cubicBezTo>
                      <a:pt x="9072" y="2221"/>
                      <a:pt x="9233" y="2640"/>
                      <a:pt x="9201" y="3396"/>
                    </a:cubicBezTo>
                    <a:cubicBezTo>
                      <a:pt x="9169" y="3750"/>
                      <a:pt x="9105" y="4055"/>
                      <a:pt x="8991" y="4280"/>
                    </a:cubicBezTo>
                    <a:cubicBezTo>
                      <a:pt x="8883" y="4481"/>
                      <a:pt x="8721" y="4613"/>
                      <a:pt x="8567" y="4613"/>
                    </a:cubicBezTo>
                    <a:cubicBezTo>
                      <a:pt x="8425" y="4613"/>
                      <a:pt x="8288" y="4502"/>
                      <a:pt x="8204" y="4233"/>
                    </a:cubicBezTo>
                    <a:cubicBezTo>
                      <a:pt x="8075" y="3814"/>
                      <a:pt x="8123" y="3251"/>
                      <a:pt x="8172" y="2946"/>
                    </a:cubicBezTo>
                    <a:cubicBezTo>
                      <a:pt x="8250" y="2506"/>
                      <a:pt x="8436" y="2189"/>
                      <a:pt x="8744" y="2189"/>
                    </a:cubicBezTo>
                    <a:close/>
                    <a:moveTo>
                      <a:pt x="11887" y="2189"/>
                    </a:moveTo>
                    <a:cubicBezTo>
                      <a:pt x="12208" y="2189"/>
                      <a:pt x="12354" y="2543"/>
                      <a:pt x="12322" y="3396"/>
                    </a:cubicBezTo>
                    <a:cubicBezTo>
                      <a:pt x="12289" y="3733"/>
                      <a:pt x="12208" y="4087"/>
                      <a:pt x="12112" y="4280"/>
                    </a:cubicBezTo>
                    <a:cubicBezTo>
                      <a:pt x="12012" y="4488"/>
                      <a:pt x="11852" y="4619"/>
                      <a:pt x="11697" y="4619"/>
                    </a:cubicBezTo>
                    <a:cubicBezTo>
                      <a:pt x="11551" y="4619"/>
                      <a:pt x="11410" y="4505"/>
                      <a:pt x="11324" y="4233"/>
                    </a:cubicBezTo>
                    <a:cubicBezTo>
                      <a:pt x="11211" y="3830"/>
                      <a:pt x="11228" y="3315"/>
                      <a:pt x="11292" y="2993"/>
                    </a:cubicBezTo>
                    <a:cubicBezTo>
                      <a:pt x="11372" y="2575"/>
                      <a:pt x="11550" y="2189"/>
                      <a:pt x="11887" y="2189"/>
                    </a:cubicBezTo>
                    <a:close/>
                    <a:moveTo>
                      <a:pt x="17334" y="2189"/>
                    </a:moveTo>
                    <a:cubicBezTo>
                      <a:pt x="17341" y="2189"/>
                      <a:pt x="17348" y="2189"/>
                      <a:pt x="17355" y="2189"/>
                    </a:cubicBezTo>
                    <a:cubicBezTo>
                      <a:pt x="17677" y="2221"/>
                      <a:pt x="17823" y="2640"/>
                      <a:pt x="17790" y="3396"/>
                    </a:cubicBezTo>
                    <a:cubicBezTo>
                      <a:pt x="17774" y="3782"/>
                      <a:pt x="17694" y="4072"/>
                      <a:pt x="17581" y="4280"/>
                    </a:cubicBezTo>
                    <a:cubicBezTo>
                      <a:pt x="17481" y="4488"/>
                      <a:pt x="17321" y="4619"/>
                      <a:pt x="17166" y="4619"/>
                    </a:cubicBezTo>
                    <a:cubicBezTo>
                      <a:pt x="17020" y="4619"/>
                      <a:pt x="16878" y="4505"/>
                      <a:pt x="16793" y="4233"/>
                    </a:cubicBezTo>
                    <a:cubicBezTo>
                      <a:pt x="16697" y="3911"/>
                      <a:pt x="16697" y="3380"/>
                      <a:pt x="16761" y="2946"/>
                    </a:cubicBezTo>
                    <a:cubicBezTo>
                      <a:pt x="16824" y="2521"/>
                      <a:pt x="17025" y="2189"/>
                      <a:pt x="17334" y="2189"/>
                    </a:cubicBezTo>
                    <a:close/>
                    <a:moveTo>
                      <a:pt x="12401" y="5342"/>
                    </a:moveTo>
                    <a:lnTo>
                      <a:pt x="12401" y="5728"/>
                    </a:lnTo>
                    <a:cubicBezTo>
                      <a:pt x="12386" y="6356"/>
                      <a:pt x="12289" y="6903"/>
                      <a:pt x="12080" y="7064"/>
                    </a:cubicBezTo>
                    <a:cubicBezTo>
                      <a:pt x="11995" y="7130"/>
                      <a:pt x="11900" y="7161"/>
                      <a:pt x="11811" y="7161"/>
                    </a:cubicBezTo>
                    <a:cubicBezTo>
                      <a:pt x="11596" y="7161"/>
                      <a:pt x="11412" y="6979"/>
                      <a:pt x="11468" y="6661"/>
                    </a:cubicBezTo>
                    <a:cubicBezTo>
                      <a:pt x="11550" y="6259"/>
                      <a:pt x="11887" y="5841"/>
                      <a:pt x="12401" y="5342"/>
                    </a:cubicBezTo>
                    <a:close/>
                    <a:moveTo>
                      <a:pt x="5997" y="0"/>
                    </a:moveTo>
                    <a:cubicBezTo>
                      <a:pt x="5899" y="0"/>
                      <a:pt x="5851" y="55"/>
                      <a:pt x="5839" y="163"/>
                    </a:cubicBezTo>
                    <a:cubicBezTo>
                      <a:pt x="5823" y="388"/>
                      <a:pt x="5807" y="1048"/>
                      <a:pt x="5807" y="1048"/>
                    </a:cubicBezTo>
                    <a:cubicBezTo>
                      <a:pt x="5678" y="1048"/>
                      <a:pt x="5244" y="1031"/>
                      <a:pt x="5116" y="1031"/>
                    </a:cubicBezTo>
                    <a:cubicBezTo>
                      <a:pt x="4987" y="1031"/>
                      <a:pt x="4858" y="1546"/>
                      <a:pt x="5019" y="1546"/>
                    </a:cubicBezTo>
                    <a:cubicBezTo>
                      <a:pt x="5212" y="1563"/>
                      <a:pt x="5549" y="1563"/>
                      <a:pt x="5774" y="1578"/>
                    </a:cubicBezTo>
                    <a:cubicBezTo>
                      <a:pt x="5774" y="1578"/>
                      <a:pt x="5759" y="2736"/>
                      <a:pt x="5759" y="3090"/>
                    </a:cubicBezTo>
                    <a:lnTo>
                      <a:pt x="5759" y="3203"/>
                    </a:lnTo>
                    <a:cubicBezTo>
                      <a:pt x="5646" y="3847"/>
                      <a:pt x="5212" y="4184"/>
                      <a:pt x="5212" y="4184"/>
                    </a:cubicBezTo>
                    <a:cubicBezTo>
                      <a:pt x="5309" y="3766"/>
                      <a:pt x="5116" y="3444"/>
                      <a:pt x="4777" y="3187"/>
                    </a:cubicBezTo>
                    <a:cubicBezTo>
                      <a:pt x="4649" y="3090"/>
                      <a:pt x="4408" y="2897"/>
                      <a:pt x="4118" y="2689"/>
                    </a:cubicBezTo>
                    <a:cubicBezTo>
                      <a:pt x="4118" y="2689"/>
                      <a:pt x="4279" y="2528"/>
                      <a:pt x="4423" y="2221"/>
                    </a:cubicBezTo>
                    <a:cubicBezTo>
                      <a:pt x="4537" y="1996"/>
                      <a:pt x="4537" y="1739"/>
                      <a:pt x="4279" y="1675"/>
                    </a:cubicBezTo>
                    <a:cubicBezTo>
                      <a:pt x="4228" y="1662"/>
                      <a:pt x="4177" y="1656"/>
                      <a:pt x="4129" y="1656"/>
                    </a:cubicBezTo>
                    <a:cubicBezTo>
                      <a:pt x="3794" y="1656"/>
                      <a:pt x="3527" y="1925"/>
                      <a:pt x="3443" y="2206"/>
                    </a:cubicBezTo>
                    <a:cubicBezTo>
                      <a:pt x="3362" y="2447"/>
                      <a:pt x="3411" y="2640"/>
                      <a:pt x="3555" y="2833"/>
                    </a:cubicBezTo>
                    <a:cubicBezTo>
                      <a:pt x="3572" y="2833"/>
                      <a:pt x="3587" y="2849"/>
                      <a:pt x="3587" y="2865"/>
                    </a:cubicBezTo>
                    <a:cubicBezTo>
                      <a:pt x="3507" y="3042"/>
                      <a:pt x="3378" y="3283"/>
                      <a:pt x="3265" y="3476"/>
                    </a:cubicBezTo>
                    <a:cubicBezTo>
                      <a:pt x="2976" y="3991"/>
                      <a:pt x="2751" y="4394"/>
                      <a:pt x="2574" y="4394"/>
                    </a:cubicBezTo>
                    <a:cubicBezTo>
                      <a:pt x="2446" y="4394"/>
                      <a:pt x="2446" y="3975"/>
                      <a:pt x="2446" y="3589"/>
                    </a:cubicBezTo>
                    <a:cubicBezTo>
                      <a:pt x="2446" y="3251"/>
                      <a:pt x="2461" y="2753"/>
                      <a:pt x="2493" y="2238"/>
                    </a:cubicBezTo>
                    <a:cubicBezTo>
                      <a:pt x="2493" y="2061"/>
                      <a:pt x="2413" y="1964"/>
                      <a:pt x="2268" y="1884"/>
                    </a:cubicBezTo>
                    <a:cubicBezTo>
                      <a:pt x="2172" y="1820"/>
                      <a:pt x="1995" y="1723"/>
                      <a:pt x="1882" y="1723"/>
                    </a:cubicBezTo>
                    <a:cubicBezTo>
                      <a:pt x="1721" y="1723"/>
                      <a:pt x="1255" y="1739"/>
                      <a:pt x="805" y="3010"/>
                    </a:cubicBezTo>
                    <a:cubicBezTo>
                      <a:pt x="756" y="3171"/>
                      <a:pt x="644" y="3476"/>
                      <a:pt x="644" y="3476"/>
                    </a:cubicBezTo>
                    <a:lnTo>
                      <a:pt x="660" y="1932"/>
                    </a:lnTo>
                    <a:cubicBezTo>
                      <a:pt x="660" y="1900"/>
                      <a:pt x="644" y="1868"/>
                      <a:pt x="595" y="1835"/>
                    </a:cubicBezTo>
                    <a:cubicBezTo>
                      <a:pt x="515" y="1803"/>
                      <a:pt x="322" y="1723"/>
                      <a:pt x="145" y="1723"/>
                    </a:cubicBezTo>
                    <a:cubicBezTo>
                      <a:pt x="65" y="1723"/>
                      <a:pt x="16" y="1756"/>
                      <a:pt x="16" y="1835"/>
                    </a:cubicBezTo>
                    <a:lnTo>
                      <a:pt x="1" y="4233"/>
                    </a:lnTo>
                    <a:cubicBezTo>
                      <a:pt x="1" y="4426"/>
                      <a:pt x="1" y="4634"/>
                      <a:pt x="33" y="4731"/>
                    </a:cubicBezTo>
                    <a:cubicBezTo>
                      <a:pt x="48" y="4812"/>
                      <a:pt x="80" y="4891"/>
                      <a:pt x="113" y="4940"/>
                    </a:cubicBezTo>
                    <a:cubicBezTo>
                      <a:pt x="145" y="4988"/>
                      <a:pt x="194" y="5020"/>
                      <a:pt x="258" y="5037"/>
                    </a:cubicBezTo>
                    <a:cubicBezTo>
                      <a:pt x="284" y="5043"/>
                      <a:pt x="357" y="5052"/>
                      <a:pt x="436" y="5052"/>
                    </a:cubicBezTo>
                    <a:cubicBezTo>
                      <a:pt x="553" y="5052"/>
                      <a:pt x="682" y="5033"/>
                      <a:pt x="692" y="4956"/>
                    </a:cubicBezTo>
                    <a:cubicBezTo>
                      <a:pt x="708" y="4795"/>
                      <a:pt x="708" y="4619"/>
                      <a:pt x="885" y="3975"/>
                    </a:cubicBezTo>
                    <a:cubicBezTo>
                      <a:pt x="1174" y="2978"/>
                      <a:pt x="1545" y="2479"/>
                      <a:pt x="1721" y="2302"/>
                    </a:cubicBezTo>
                    <a:cubicBezTo>
                      <a:pt x="1736" y="2288"/>
                      <a:pt x="1750" y="2280"/>
                      <a:pt x="1762" y="2280"/>
                    </a:cubicBezTo>
                    <a:cubicBezTo>
                      <a:pt x="1776" y="2280"/>
                      <a:pt x="1785" y="2292"/>
                      <a:pt x="1785" y="2318"/>
                    </a:cubicBezTo>
                    <a:cubicBezTo>
                      <a:pt x="1785" y="2543"/>
                      <a:pt x="1753" y="3090"/>
                      <a:pt x="1738" y="3557"/>
                    </a:cubicBezTo>
                    <a:cubicBezTo>
                      <a:pt x="1689" y="4812"/>
                      <a:pt x="1914" y="5052"/>
                      <a:pt x="2253" y="5052"/>
                    </a:cubicBezTo>
                    <a:cubicBezTo>
                      <a:pt x="2493" y="5052"/>
                      <a:pt x="2847" y="4795"/>
                      <a:pt x="3218" y="4168"/>
                    </a:cubicBezTo>
                    <a:cubicBezTo>
                      <a:pt x="3458" y="3782"/>
                      <a:pt x="3683" y="3396"/>
                      <a:pt x="3844" y="3122"/>
                    </a:cubicBezTo>
                    <a:cubicBezTo>
                      <a:pt x="3958" y="3235"/>
                      <a:pt x="4086" y="3347"/>
                      <a:pt x="4215" y="3461"/>
                    </a:cubicBezTo>
                    <a:cubicBezTo>
                      <a:pt x="4520" y="3750"/>
                      <a:pt x="4616" y="4023"/>
                      <a:pt x="4552" y="4265"/>
                    </a:cubicBezTo>
                    <a:cubicBezTo>
                      <a:pt x="4518" y="4404"/>
                      <a:pt x="4409" y="4550"/>
                      <a:pt x="4224" y="4550"/>
                    </a:cubicBezTo>
                    <a:cubicBezTo>
                      <a:pt x="4152" y="4550"/>
                      <a:pt x="4068" y="4528"/>
                      <a:pt x="3973" y="4473"/>
                    </a:cubicBezTo>
                    <a:cubicBezTo>
                      <a:pt x="3876" y="4409"/>
                      <a:pt x="3844" y="4377"/>
                      <a:pt x="3748" y="4312"/>
                    </a:cubicBezTo>
                    <a:cubicBezTo>
                      <a:pt x="3722" y="4286"/>
                      <a:pt x="3685" y="4275"/>
                      <a:pt x="3650" y="4275"/>
                    </a:cubicBezTo>
                    <a:cubicBezTo>
                      <a:pt x="3621" y="4275"/>
                      <a:pt x="3593" y="4282"/>
                      <a:pt x="3572" y="4297"/>
                    </a:cubicBezTo>
                    <a:cubicBezTo>
                      <a:pt x="3443" y="4394"/>
                      <a:pt x="3362" y="4505"/>
                      <a:pt x="3330" y="4651"/>
                    </a:cubicBezTo>
                    <a:cubicBezTo>
                      <a:pt x="3297" y="4795"/>
                      <a:pt x="3426" y="4876"/>
                      <a:pt x="3587" y="4940"/>
                    </a:cubicBezTo>
                    <a:cubicBezTo>
                      <a:pt x="3716" y="5005"/>
                      <a:pt x="3990" y="5052"/>
                      <a:pt x="4166" y="5052"/>
                    </a:cubicBezTo>
                    <a:cubicBezTo>
                      <a:pt x="4194" y="5054"/>
                      <a:pt x="4222" y="5054"/>
                      <a:pt x="4249" y="5054"/>
                    </a:cubicBezTo>
                    <a:cubicBezTo>
                      <a:pt x="4888" y="5054"/>
                      <a:pt x="5420" y="4693"/>
                      <a:pt x="5774" y="3814"/>
                    </a:cubicBezTo>
                    <a:cubicBezTo>
                      <a:pt x="5856" y="4602"/>
                      <a:pt x="6145" y="5052"/>
                      <a:pt x="6643" y="5052"/>
                    </a:cubicBezTo>
                    <a:cubicBezTo>
                      <a:pt x="6981" y="5052"/>
                      <a:pt x="7319" y="4619"/>
                      <a:pt x="7479" y="4184"/>
                    </a:cubicBezTo>
                    <a:cubicBezTo>
                      <a:pt x="7512" y="4361"/>
                      <a:pt x="7576" y="4505"/>
                      <a:pt x="7657" y="4634"/>
                    </a:cubicBezTo>
                    <a:cubicBezTo>
                      <a:pt x="7835" y="4924"/>
                      <a:pt x="8096" y="5049"/>
                      <a:pt x="8361" y="5049"/>
                    </a:cubicBezTo>
                    <a:cubicBezTo>
                      <a:pt x="8670" y="5049"/>
                      <a:pt x="8986" y="4879"/>
                      <a:pt x="9184" y="4602"/>
                    </a:cubicBezTo>
                    <a:cubicBezTo>
                      <a:pt x="9298" y="4441"/>
                      <a:pt x="9330" y="4377"/>
                      <a:pt x="9330" y="4377"/>
                    </a:cubicBezTo>
                    <a:cubicBezTo>
                      <a:pt x="9377" y="4876"/>
                      <a:pt x="9780" y="5052"/>
                      <a:pt x="10005" y="5052"/>
                    </a:cubicBezTo>
                    <a:cubicBezTo>
                      <a:pt x="10263" y="5052"/>
                      <a:pt x="10520" y="4924"/>
                      <a:pt x="10713" y="4505"/>
                    </a:cubicBezTo>
                    <a:cubicBezTo>
                      <a:pt x="10729" y="4554"/>
                      <a:pt x="10761" y="4602"/>
                      <a:pt x="10777" y="4634"/>
                    </a:cubicBezTo>
                    <a:cubicBezTo>
                      <a:pt x="10963" y="4924"/>
                      <a:pt x="11224" y="5049"/>
                      <a:pt x="11488" y="5049"/>
                    </a:cubicBezTo>
                    <a:cubicBezTo>
                      <a:pt x="11795" y="5049"/>
                      <a:pt x="12106" y="4879"/>
                      <a:pt x="12305" y="4602"/>
                    </a:cubicBezTo>
                    <a:cubicBezTo>
                      <a:pt x="12322" y="4570"/>
                      <a:pt x="12337" y="4554"/>
                      <a:pt x="12354" y="4538"/>
                    </a:cubicBezTo>
                    <a:lnTo>
                      <a:pt x="12369" y="4859"/>
                    </a:lnTo>
                    <a:cubicBezTo>
                      <a:pt x="12369" y="4859"/>
                      <a:pt x="12144" y="5052"/>
                      <a:pt x="12015" y="5181"/>
                    </a:cubicBezTo>
                    <a:cubicBezTo>
                      <a:pt x="11436" y="5712"/>
                      <a:pt x="10986" y="6131"/>
                      <a:pt x="10954" y="6596"/>
                    </a:cubicBezTo>
                    <a:cubicBezTo>
                      <a:pt x="10906" y="7208"/>
                      <a:pt x="11404" y="7433"/>
                      <a:pt x="11775" y="7465"/>
                    </a:cubicBezTo>
                    <a:cubicBezTo>
                      <a:pt x="11799" y="7467"/>
                      <a:pt x="11824" y="7468"/>
                      <a:pt x="11848" y="7468"/>
                    </a:cubicBezTo>
                    <a:cubicBezTo>
                      <a:pt x="12203" y="7468"/>
                      <a:pt x="12511" y="7253"/>
                      <a:pt x="12708" y="6967"/>
                    </a:cubicBezTo>
                    <a:cubicBezTo>
                      <a:pt x="12901" y="6693"/>
                      <a:pt x="13013" y="6114"/>
                      <a:pt x="13013" y="5552"/>
                    </a:cubicBezTo>
                    <a:cubicBezTo>
                      <a:pt x="12997" y="5326"/>
                      <a:pt x="12997" y="5037"/>
                      <a:pt x="12997" y="4715"/>
                    </a:cubicBezTo>
                    <a:cubicBezTo>
                      <a:pt x="13206" y="4473"/>
                      <a:pt x="13431" y="4184"/>
                      <a:pt x="13641" y="3830"/>
                    </a:cubicBezTo>
                    <a:cubicBezTo>
                      <a:pt x="13881" y="3444"/>
                      <a:pt x="14123" y="2914"/>
                      <a:pt x="14252" y="2511"/>
                    </a:cubicBezTo>
                    <a:cubicBezTo>
                      <a:pt x="14252" y="2511"/>
                      <a:pt x="14352" y="2518"/>
                      <a:pt x="14485" y="2518"/>
                    </a:cubicBezTo>
                    <a:cubicBezTo>
                      <a:pt x="14552" y="2518"/>
                      <a:pt x="14627" y="2517"/>
                      <a:pt x="14702" y="2511"/>
                    </a:cubicBezTo>
                    <a:cubicBezTo>
                      <a:pt x="14721" y="2507"/>
                      <a:pt x="14736" y="2505"/>
                      <a:pt x="14748" y="2505"/>
                    </a:cubicBezTo>
                    <a:cubicBezTo>
                      <a:pt x="14788" y="2505"/>
                      <a:pt x="14795" y="2526"/>
                      <a:pt x="14782" y="2575"/>
                    </a:cubicBezTo>
                    <a:cubicBezTo>
                      <a:pt x="14766" y="2640"/>
                      <a:pt x="14492" y="3701"/>
                      <a:pt x="14750" y="4409"/>
                    </a:cubicBezTo>
                    <a:cubicBezTo>
                      <a:pt x="14911" y="4891"/>
                      <a:pt x="15297" y="5052"/>
                      <a:pt x="15539" y="5052"/>
                    </a:cubicBezTo>
                    <a:cubicBezTo>
                      <a:pt x="15811" y="5052"/>
                      <a:pt x="16069" y="4844"/>
                      <a:pt x="16197" y="4538"/>
                    </a:cubicBezTo>
                    <a:lnTo>
                      <a:pt x="16246" y="4634"/>
                    </a:lnTo>
                    <a:cubicBezTo>
                      <a:pt x="16432" y="4924"/>
                      <a:pt x="16693" y="5049"/>
                      <a:pt x="16956" y="5049"/>
                    </a:cubicBezTo>
                    <a:cubicBezTo>
                      <a:pt x="17264" y="5049"/>
                      <a:pt x="17575" y="4879"/>
                      <a:pt x="17774" y="4602"/>
                    </a:cubicBezTo>
                    <a:cubicBezTo>
                      <a:pt x="17870" y="4473"/>
                      <a:pt x="17919" y="4377"/>
                      <a:pt x="17919" y="4377"/>
                    </a:cubicBezTo>
                    <a:cubicBezTo>
                      <a:pt x="17999" y="4891"/>
                      <a:pt x="18402" y="5052"/>
                      <a:pt x="18627" y="5052"/>
                    </a:cubicBezTo>
                    <a:cubicBezTo>
                      <a:pt x="18867" y="5052"/>
                      <a:pt x="19093" y="4956"/>
                      <a:pt x="19270" y="4522"/>
                    </a:cubicBezTo>
                    <a:cubicBezTo>
                      <a:pt x="19286" y="4715"/>
                      <a:pt x="19286" y="4859"/>
                      <a:pt x="19318" y="4908"/>
                    </a:cubicBezTo>
                    <a:cubicBezTo>
                      <a:pt x="19318" y="4940"/>
                      <a:pt x="19382" y="4988"/>
                      <a:pt x="19431" y="5005"/>
                    </a:cubicBezTo>
                    <a:cubicBezTo>
                      <a:pt x="19527" y="5039"/>
                      <a:pt x="19623" y="5050"/>
                      <a:pt x="19707" y="5050"/>
                    </a:cubicBezTo>
                    <a:cubicBezTo>
                      <a:pt x="19822" y="5050"/>
                      <a:pt x="19915" y="5030"/>
                      <a:pt x="19961" y="5020"/>
                    </a:cubicBezTo>
                    <a:cubicBezTo>
                      <a:pt x="20010" y="5020"/>
                      <a:pt x="20058" y="4973"/>
                      <a:pt x="20074" y="4844"/>
                    </a:cubicBezTo>
                    <a:cubicBezTo>
                      <a:pt x="20090" y="4538"/>
                      <a:pt x="20074" y="4023"/>
                      <a:pt x="20171" y="3637"/>
                    </a:cubicBezTo>
                    <a:cubicBezTo>
                      <a:pt x="20332" y="2993"/>
                      <a:pt x="20476" y="2736"/>
                      <a:pt x="20540" y="2607"/>
                    </a:cubicBezTo>
                    <a:cubicBezTo>
                      <a:pt x="20566" y="2574"/>
                      <a:pt x="20587" y="2553"/>
                      <a:pt x="20601" y="2553"/>
                    </a:cubicBezTo>
                    <a:cubicBezTo>
                      <a:pt x="20614" y="2553"/>
                      <a:pt x="20621" y="2570"/>
                      <a:pt x="20621" y="2607"/>
                    </a:cubicBezTo>
                    <a:cubicBezTo>
                      <a:pt x="20637" y="2753"/>
                      <a:pt x="20637" y="3187"/>
                      <a:pt x="20701" y="3782"/>
                    </a:cubicBezTo>
                    <a:cubicBezTo>
                      <a:pt x="20750" y="4216"/>
                      <a:pt x="20798" y="4473"/>
                      <a:pt x="20847" y="4554"/>
                    </a:cubicBezTo>
                    <a:cubicBezTo>
                      <a:pt x="20975" y="4780"/>
                      <a:pt x="21136" y="4795"/>
                      <a:pt x="21280" y="4795"/>
                    </a:cubicBezTo>
                    <a:cubicBezTo>
                      <a:pt x="21361" y="4795"/>
                      <a:pt x="21538" y="4780"/>
                      <a:pt x="21522" y="4619"/>
                    </a:cubicBezTo>
                    <a:cubicBezTo>
                      <a:pt x="21505" y="4554"/>
                      <a:pt x="21522" y="4104"/>
                      <a:pt x="21683" y="3476"/>
                    </a:cubicBezTo>
                    <a:cubicBezTo>
                      <a:pt x="21779" y="3058"/>
                      <a:pt x="21956" y="2672"/>
                      <a:pt x="22005" y="2543"/>
                    </a:cubicBezTo>
                    <a:cubicBezTo>
                      <a:pt x="22017" y="2518"/>
                      <a:pt x="22025" y="2510"/>
                      <a:pt x="22030" y="2510"/>
                    </a:cubicBezTo>
                    <a:cubicBezTo>
                      <a:pt x="22037" y="2510"/>
                      <a:pt x="22037" y="2528"/>
                      <a:pt x="22037" y="2528"/>
                    </a:cubicBezTo>
                    <a:cubicBezTo>
                      <a:pt x="22037" y="2817"/>
                      <a:pt x="22005" y="3766"/>
                      <a:pt x="22117" y="4280"/>
                    </a:cubicBezTo>
                    <a:cubicBezTo>
                      <a:pt x="22277" y="4973"/>
                      <a:pt x="22745" y="5052"/>
                      <a:pt x="22905" y="5052"/>
                    </a:cubicBezTo>
                    <a:cubicBezTo>
                      <a:pt x="23243" y="5052"/>
                      <a:pt x="23517" y="4795"/>
                      <a:pt x="23613" y="4104"/>
                    </a:cubicBezTo>
                    <a:cubicBezTo>
                      <a:pt x="23629" y="3943"/>
                      <a:pt x="23596" y="3814"/>
                      <a:pt x="23500" y="3814"/>
                    </a:cubicBezTo>
                    <a:cubicBezTo>
                      <a:pt x="23420" y="3814"/>
                      <a:pt x="23388" y="3894"/>
                      <a:pt x="23356" y="4023"/>
                    </a:cubicBezTo>
                    <a:cubicBezTo>
                      <a:pt x="23259" y="4505"/>
                      <a:pt x="23146" y="4602"/>
                      <a:pt x="23002" y="4602"/>
                    </a:cubicBezTo>
                    <a:cubicBezTo>
                      <a:pt x="22856" y="4602"/>
                      <a:pt x="22712" y="4377"/>
                      <a:pt x="22680" y="3911"/>
                    </a:cubicBezTo>
                    <a:cubicBezTo>
                      <a:pt x="22648" y="3540"/>
                      <a:pt x="22648" y="2865"/>
                      <a:pt x="22696" y="2189"/>
                    </a:cubicBezTo>
                    <a:cubicBezTo>
                      <a:pt x="22696" y="2061"/>
                      <a:pt x="22663" y="1916"/>
                      <a:pt x="22294" y="1788"/>
                    </a:cubicBezTo>
                    <a:cubicBezTo>
                      <a:pt x="22220" y="1758"/>
                      <a:pt x="22128" y="1725"/>
                      <a:pt x="22039" y="1725"/>
                    </a:cubicBezTo>
                    <a:cubicBezTo>
                      <a:pt x="21937" y="1725"/>
                      <a:pt x="21840" y="1769"/>
                      <a:pt x="21779" y="1916"/>
                    </a:cubicBezTo>
                    <a:cubicBezTo>
                      <a:pt x="21458" y="2704"/>
                      <a:pt x="21329" y="3332"/>
                      <a:pt x="21297" y="3589"/>
                    </a:cubicBezTo>
                    <a:cubicBezTo>
                      <a:pt x="21297" y="3589"/>
                      <a:pt x="21293" y="3593"/>
                      <a:pt x="21289" y="3593"/>
                    </a:cubicBezTo>
                    <a:cubicBezTo>
                      <a:pt x="21285" y="3593"/>
                      <a:pt x="21280" y="3589"/>
                      <a:pt x="21280" y="3573"/>
                    </a:cubicBezTo>
                    <a:cubicBezTo>
                      <a:pt x="21265" y="3364"/>
                      <a:pt x="21216" y="2993"/>
                      <a:pt x="21216" y="2221"/>
                    </a:cubicBezTo>
                    <a:cubicBezTo>
                      <a:pt x="21216" y="2061"/>
                      <a:pt x="21184" y="1932"/>
                      <a:pt x="21007" y="1835"/>
                    </a:cubicBezTo>
                    <a:cubicBezTo>
                      <a:pt x="20943" y="1793"/>
                      <a:pt x="20772" y="1721"/>
                      <a:pt x="20631" y="1721"/>
                    </a:cubicBezTo>
                    <a:cubicBezTo>
                      <a:pt x="20561" y="1721"/>
                      <a:pt x="20498" y="1739"/>
                      <a:pt x="20460" y="1788"/>
                    </a:cubicBezTo>
                    <a:cubicBezTo>
                      <a:pt x="20347" y="1900"/>
                      <a:pt x="20235" y="2221"/>
                      <a:pt x="20107" y="2592"/>
                    </a:cubicBezTo>
                    <a:cubicBezTo>
                      <a:pt x="20010" y="2897"/>
                      <a:pt x="19946" y="3107"/>
                      <a:pt x="19946" y="3107"/>
                    </a:cubicBezTo>
                    <a:lnTo>
                      <a:pt x="19946" y="1981"/>
                    </a:lnTo>
                    <a:cubicBezTo>
                      <a:pt x="19946" y="1852"/>
                      <a:pt x="19865" y="1820"/>
                      <a:pt x="19833" y="1803"/>
                    </a:cubicBezTo>
                    <a:cubicBezTo>
                      <a:pt x="19721" y="1771"/>
                      <a:pt x="19511" y="1723"/>
                      <a:pt x="19414" y="1723"/>
                    </a:cubicBezTo>
                    <a:cubicBezTo>
                      <a:pt x="19302" y="1723"/>
                      <a:pt x="19270" y="1788"/>
                      <a:pt x="19270" y="1884"/>
                    </a:cubicBezTo>
                    <a:cubicBezTo>
                      <a:pt x="19270" y="1884"/>
                      <a:pt x="19253" y="2961"/>
                      <a:pt x="19253" y="3718"/>
                    </a:cubicBezTo>
                    <a:lnTo>
                      <a:pt x="19253" y="3830"/>
                    </a:lnTo>
                    <a:cubicBezTo>
                      <a:pt x="19189" y="4168"/>
                      <a:pt x="18996" y="4634"/>
                      <a:pt x="18771" y="4634"/>
                    </a:cubicBezTo>
                    <a:cubicBezTo>
                      <a:pt x="18546" y="4634"/>
                      <a:pt x="18449" y="4441"/>
                      <a:pt x="18449" y="3540"/>
                    </a:cubicBezTo>
                    <a:cubicBezTo>
                      <a:pt x="18449" y="3026"/>
                      <a:pt x="18466" y="2800"/>
                      <a:pt x="18466" y="2414"/>
                    </a:cubicBezTo>
                    <a:cubicBezTo>
                      <a:pt x="18481" y="2206"/>
                      <a:pt x="18481" y="2028"/>
                      <a:pt x="18481" y="1996"/>
                    </a:cubicBezTo>
                    <a:cubicBezTo>
                      <a:pt x="18481" y="1884"/>
                      <a:pt x="18273" y="1820"/>
                      <a:pt x="18192" y="1803"/>
                    </a:cubicBezTo>
                    <a:cubicBezTo>
                      <a:pt x="18095" y="1771"/>
                      <a:pt x="18016" y="1771"/>
                      <a:pt x="17951" y="1771"/>
                    </a:cubicBezTo>
                    <a:cubicBezTo>
                      <a:pt x="17855" y="1771"/>
                      <a:pt x="17790" y="1835"/>
                      <a:pt x="17790" y="1916"/>
                    </a:cubicBezTo>
                    <a:lnTo>
                      <a:pt x="17790" y="2045"/>
                    </a:lnTo>
                    <a:cubicBezTo>
                      <a:pt x="17677" y="1868"/>
                      <a:pt x="17484" y="1739"/>
                      <a:pt x="17372" y="1691"/>
                    </a:cubicBezTo>
                    <a:cubicBezTo>
                      <a:pt x="17292" y="1668"/>
                      <a:pt x="17210" y="1656"/>
                      <a:pt x="17129" y="1656"/>
                    </a:cubicBezTo>
                    <a:cubicBezTo>
                      <a:pt x="16871" y="1656"/>
                      <a:pt x="16619" y="1779"/>
                      <a:pt x="16423" y="2061"/>
                    </a:cubicBezTo>
                    <a:cubicBezTo>
                      <a:pt x="16214" y="2350"/>
                      <a:pt x="16085" y="2689"/>
                      <a:pt x="16037" y="3154"/>
                    </a:cubicBezTo>
                    <a:cubicBezTo>
                      <a:pt x="15989" y="3508"/>
                      <a:pt x="16004" y="3862"/>
                      <a:pt x="16069" y="4168"/>
                    </a:cubicBezTo>
                    <a:cubicBezTo>
                      <a:pt x="15989" y="4490"/>
                      <a:pt x="15844" y="4634"/>
                      <a:pt x="15683" y="4634"/>
                    </a:cubicBezTo>
                    <a:cubicBezTo>
                      <a:pt x="15457" y="4634"/>
                      <a:pt x="15297" y="4265"/>
                      <a:pt x="15313" y="3605"/>
                    </a:cubicBezTo>
                    <a:cubicBezTo>
                      <a:pt x="15329" y="3187"/>
                      <a:pt x="15410" y="2882"/>
                      <a:pt x="15506" y="2447"/>
                    </a:cubicBezTo>
                    <a:cubicBezTo>
                      <a:pt x="15539" y="2254"/>
                      <a:pt x="15506" y="2157"/>
                      <a:pt x="15425" y="2077"/>
                    </a:cubicBezTo>
                    <a:cubicBezTo>
                      <a:pt x="15381" y="2010"/>
                      <a:pt x="15290" y="1974"/>
                      <a:pt x="15164" y="1974"/>
                    </a:cubicBezTo>
                    <a:cubicBezTo>
                      <a:pt x="15107" y="1974"/>
                      <a:pt x="15044" y="1982"/>
                      <a:pt x="14975" y="1996"/>
                    </a:cubicBezTo>
                    <a:cubicBezTo>
                      <a:pt x="14799" y="2028"/>
                      <a:pt x="14573" y="2077"/>
                      <a:pt x="14364" y="2109"/>
                    </a:cubicBezTo>
                    <a:cubicBezTo>
                      <a:pt x="14364" y="2109"/>
                      <a:pt x="14380" y="2061"/>
                      <a:pt x="14380" y="1964"/>
                    </a:cubicBezTo>
                    <a:cubicBezTo>
                      <a:pt x="14420" y="1678"/>
                      <a:pt x="14241" y="1580"/>
                      <a:pt x="14056" y="1580"/>
                    </a:cubicBezTo>
                    <a:cubicBezTo>
                      <a:pt x="13940" y="1580"/>
                      <a:pt x="13821" y="1619"/>
                      <a:pt x="13753" y="1675"/>
                    </a:cubicBezTo>
                    <a:cubicBezTo>
                      <a:pt x="13656" y="1771"/>
                      <a:pt x="13592" y="1884"/>
                      <a:pt x="13576" y="2077"/>
                    </a:cubicBezTo>
                    <a:cubicBezTo>
                      <a:pt x="13527" y="2367"/>
                      <a:pt x="13785" y="2511"/>
                      <a:pt x="13785" y="2511"/>
                    </a:cubicBezTo>
                    <a:cubicBezTo>
                      <a:pt x="13688" y="2897"/>
                      <a:pt x="13495" y="3380"/>
                      <a:pt x="13287" y="3733"/>
                    </a:cubicBezTo>
                    <a:cubicBezTo>
                      <a:pt x="13173" y="3911"/>
                      <a:pt x="13094" y="4055"/>
                      <a:pt x="12980" y="4200"/>
                    </a:cubicBezTo>
                    <a:lnTo>
                      <a:pt x="12980" y="4040"/>
                    </a:lnTo>
                    <a:cubicBezTo>
                      <a:pt x="12980" y="3251"/>
                      <a:pt x="12997" y="2640"/>
                      <a:pt x="12997" y="2414"/>
                    </a:cubicBezTo>
                    <a:cubicBezTo>
                      <a:pt x="12997" y="2206"/>
                      <a:pt x="13013" y="2045"/>
                      <a:pt x="13013" y="1996"/>
                    </a:cubicBezTo>
                    <a:cubicBezTo>
                      <a:pt x="13013" y="1916"/>
                      <a:pt x="12965" y="1884"/>
                      <a:pt x="12852" y="1835"/>
                    </a:cubicBezTo>
                    <a:cubicBezTo>
                      <a:pt x="12772" y="1803"/>
                      <a:pt x="12659" y="1788"/>
                      <a:pt x="12547" y="1771"/>
                    </a:cubicBezTo>
                    <a:cubicBezTo>
                      <a:pt x="12535" y="1770"/>
                      <a:pt x="12523" y="1769"/>
                      <a:pt x="12512" y="1769"/>
                    </a:cubicBezTo>
                    <a:cubicBezTo>
                      <a:pt x="12389" y="1769"/>
                      <a:pt x="12322" y="1843"/>
                      <a:pt x="12322" y="1932"/>
                    </a:cubicBezTo>
                    <a:lnTo>
                      <a:pt x="12322" y="2045"/>
                    </a:lnTo>
                    <a:cubicBezTo>
                      <a:pt x="12208" y="1868"/>
                      <a:pt x="12015" y="1739"/>
                      <a:pt x="11887" y="1691"/>
                    </a:cubicBezTo>
                    <a:cubicBezTo>
                      <a:pt x="11810" y="1668"/>
                      <a:pt x="11732" y="1656"/>
                      <a:pt x="11653" y="1656"/>
                    </a:cubicBezTo>
                    <a:cubicBezTo>
                      <a:pt x="11402" y="1656"/>
                      <a:pt x="11150" y="1779"/>
                      <a:pt x="10954" y="2061"/>
                    </a:cubicBezTo>
                    <a:cubicBezTo>
                      <a:pt x="10729" y="2350"/>
                      <a:pt x="10600" y="2768"/>
                      <a:pt x="10568" y="3154"/>
                    </a:cubicBezTo>
                    <a:cubicBezTo>
                      <a:pt x="10520" y="3525"/>
                      <a:pt x="10536" y="3830"/>
                      <a:pt x="10584" y="4104"/>
                    </a:cubicBezTo>
                    <a:cubicBezTo>
                      <a:pt x="10520" y="4361"/>
                      <a:pt x="10375" y="4634"/>
                      <a:pt x="10198" y="4634"/>
                    </a:cubicBezTo>
                    <a:cubicBezTo>
                      <a:pt x="9973" y="4634"/>
                      <a:pt x="9860" y="4441"/>
                      <a:pt x="9860" y="3540"/>
                    </a:cubicBezTo>
                    <a:cubicBezTo>
                      <a:pt x="9860" y="3026"/>
                      <a:pt x="9877" y="2800"/>
                      <a:pt x="9877" y="2414"/>
                    </a:cubicBezTo>
                    <a:cubicBezTo>
                      <a:pt x="9877" y="2206"/>
                      <a:pt x="9892" y="2028"/>
                      <a:pt x="9892" y="1996"/>
                    </a:cubicBezTo>
                    <a:cubicBezTo>
                      <a:pt x="9892" y="1884"/>
                      <a:pt x="9684" y="1820"/>
                      <a:pt x="9587" y="1803"/>
                    </a:cubicBezTo>
                    <a:cubicBezTo>
                      <a:pt x="9491" y="1771"/>
                      <a:pt x="9410" y="1771"/>
                      <a:pt x="9345" y="1771"/>
                    </a:cubicBezTo>
                    <a:cubicBezTo>
                      <a:pt x="9266" y="1788"/>
                      <a:pt x="9201" y="1852"/>
                      <a:pt x="9201" y="1916"/>
                    </a:cubicBezTo>
                    <a:lnTo>
                      <a:pt x="9201" y="2045"/>
                    </a:lnTo>
                    <a:cubicBezTo>
                      <a:pt x="9088" y="1868"/>
                      <a:pt x="8895" y="1739"/>
                      <a:pt x="8766" y="1691"/>
                    </a:cubicBezTo>
                    <a:cubicBezTo>
                      <a:pt x="8690" y="1668"/>
                      <a:pt x="8611" y="1656"/>
                      <a:pt x="8532" y="1656"/>
                    </a:cubicBezTo>
                    <a:cubicBezTo>
                      <a:pt x="8281" y="1656"/>
                      <a:pt x="8026" y="1779"/>
                      <a:pt x="7818" y="2061"/>
                    </a:cubicBezTo>
                    <a:cubicBezTo>
                      <a:pt x="7657" y="2302"/>
                      <a:pt x="7512" y="2560"/>
                      <a:pt x="7432" y="3154"/>
                    </a:cubicBezTo>
                    <a:cubicBezTo>
                      <a:pt x="7415" y="3315"/>
                      <a:pt x="7415" y="3476"/>
                      <a:pt x="7415" y="3621"/>
                    </a:cubicBezTo>
                    <a:cubicBezTo>
                      <a:pt x="7335" y="4055"/>
                      <a:pt x="7029" y="4538"/>
                      <a:pt x="6788" y="4538"/>
                    </a:cubicBezTo>
                    <a:cubicBezTo>
                      <a:pt x="6643" y="4538"/>
                      <a:pt x="6499" y="4248"/>
                      <a:pt x="6499" y="3654"/>
                    </a:cubicBezTo>
                    <a:cubicBezTo>
                      <a:pt x="6499" y="2849"/>
                      <a:pt x="6547" y="1707"/>
                      <a:pt x="6563" y="1595"/>
                    </a:cubicBezTo>
                    <a:cubicBezTo>
                      <a:pt x="6563" y="1595"/>
                      <a:pt x="6868" y="1578"/>
                      <a:pt x="6933" y="1578"/>
                    </a:cubicBezTo>
                    <a:cubicBezTo>
                      <a:pt x="7040" y="1578"/>
                      <a:pt x="7140" y="1585"/>
                      <a:pt x="7257" y="1585"/>
                    </a:cubicBezTo>
                    <a:cubicBezTo>
                      <a:pt x="7315" y="1585"/>
                      <a:pt x="7378" y="1584"/>
                      <a:pt x="7447" y="1578"/>
                    </a:cubicBezTo>
                    <a:cubicBezTo>
                      <a:pt x="7544" y="1563"/>
                      <a:pt x="7657" y="1192"/>
                      <a:pt x="7544" y="1144"/>
                    </a:cubicBezTo>
                    <a:cubicBezTo>
                      <a:pt x="7496" y="1128"/>
                      <a:pt x="7142" y="1112"/>
                      <a:pt x="7014" y="1095"/>
                    </a:cubicBezTo>
                    <a:cubicBezTo>
                      <a:pt x="6900" y="1095"/>
                      <a:pt x="6563" y="1080"/>
                      <a:pt x="6563" y="1080"/>
                    </a:cubicBezTo>
                    <a:cubicBezTo>
                      <a:pt x="6563" y="1080"/>
                      <a:pt x="6595" y="323"/>
                      <a:pt x="6611" y="244"/>
                    </a:cubicBezTo>
                    <a:cubicBezTo>
                      <a:pt x="6611" y="163"/>
                      <a:pt x="6531" y="130"/>
                      <a:pt x="6482" y="115"/>
                    </a:cubicBezTo>
                    <a:cubicBezTo>
                      <a:pt x="6354" y="66"/>
                      <a:pt x="6242" y="34"/>
                      <a:pt x="6113" y="18"/>
                    </a:cubicBezTo>
                    <a:cubicBezTo>
                      <a:pt x="6068" y="6"/>
                      <a:pt x="6030" y="0"/>
                      <a:pt x="5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-2467432" y="1140953"/>
                <a:ext cx="1616960" cy="2376"/>
              </a:xfrm>
              <a:custGeom>
                <a:avLst/>
                <a:gdLst/>
                <a:ahLst/>
                <a:cxnLst/>
                <a:rect l="l" t="t" r="r" b="b"/>
                <a:pathLst>
                  <a:path w="9676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96766" y="129"/>
                    </a:lnTo>
                    <a:lnTo>
                      <a:pt x="96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-2410001" y="956128"/>
                <a:ext cx="117051" cy="10015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22" extrusionOk="0">
                    <a:moveTo>
                      <a:pt x="3571" y="275"/>
                    </a:moveTo>
                    <a:cubicBezTo>
                      <a:pt x="3700" y="275"/>
                      <a:pt x="3813" y="322"/>
                      <a:pt x="3910" y="403"/>
                    </a:cubicBezTo>
                    <a:lnTo>
                      <a:pt x="4167" y="676"/>
                    </a:lnTo>
                    <a:cubicBezTo>
                      <a:pt x="4408" y="918"/>
                      <a:pt x="4714" y="1047"/>
                      <a:pt x="5051" y="1047"/>
                    </a:cubicBezTo>
                    <a:lnTo>
                      <a:pt x="5164" y="1047"/>
                    </a:lnTo>
                    <a:cubicBezTo>
                      <a:pt x="5583" y="1047"/>
                      <a:pt x="5937" y="1384"/>
                      <a:pt x="5937" y="1819"/>
                    </a:cubicBezTo>
                    <a:lnTo>
                      <a:pt x="5937" y="4392"/>
                    </a:lnTo>
                    <a:cubicBezTo>
                      <a:pt x="5937" y="4601"/>
                      <a:pt x="5855" y="4794"/>
                      <a:pt x="5711" y="4939"/>
                    </a:cubicBezTo>
                    <a:cubicBezTo>
                      <a:pt x="5566" y="5083"/>
                      <a:pt x="5373" y="5164"/>
                      <a:pt x="5164" y="5164"/>
                    </a:cubicBezTo>
                    <a:lnTo>
                      <a:pt x="1030" y="5164"/>
                    </a:lnTo>
                    <a:cubicBezTo>
                      <a:pt x="612" y="5164"/>
                      <a:pt x="258" y="4826"/>
                      <a:pt x="258" y="4392"/>
                    </a:cubicBezTo>
                    <a:lnTo>
                      <a:pt x="258" y="1819"/>
                    </a:lnTo>
                    <a:cubicBezTo>
                      <a:pt x="258" y="1609"/>
                      <a:pt x="339" y="1416"/>
                      <a:pt x="483" y="1272"/>
                    </a:cubicBezTo>
                    <a:cubicBezTo>
                      <a:pt x="629" y="1127"/>
                      <a:pt x="822" y="1047"/>
                      <a:pt x="1030" y="1047"/>
                    </a:cubicBezTo>
                    <a:lnTo>
                      <a:pt x="1143" y="1047"/>
                    </a:lnTo>
                    <a:cubicBezTo>
                      <a:pt x="1465" y="1047"/>
                      <a:pt x="1787" y="918"/>
                      <a:pt x="2027" y="676"/>
                    </a:cubicBezTo>
                    <a:lnTo>
                      <a:pt x="2285" y="403"/>
                    </a:lnTo>
                    <a:cubicBezTo>
                      <a:pt x="2381" y="322"/>
                      <a:pt x="2494" y="275"/>
                      <a:pt x="2623" y="275"/>
                    </a:cubicBezTo>
                    <a:close/>
                    <a:moveTo>
                      <a:pt x="2623" y="1"/>
                    </a:moveTo>
                    <a:cubicBezTo>
                      <a:pt x="2430" y="1"/>
                      <a:pt x="2252" y="82"/>
                      <a:pt x="2108" y="226"/>
                    </a:cubicBezTo>
                    <a:lnTo>
                      <a:pt x="1834" y="500"/>
                    </a:lnTo>
                    <a:cubicBezTo>
                      <a:pt x="1658" y="676"/>
                      <a:pt x="1401" y="789"/>
                      <a:pt x="1143" y="789"/>
                    </a:cubicBezTo>
                    <a:lnTo>
                      <a:pt x="1030" y="789"/>
                    </a:lnTo>
                    <a:cubicBezTo>
                      <a:pt x="468" y="789"/>
                      <a:pt x="1" y="1240"/>
                      <a:pt x="1" y="1819"/>
                    </a:cubicBezTo>
                    <a:lnTo>
                      <a:pt x="1" y="4392"/>
                    </a:lnTo>
                    <a:cubicBezTo>
                      <a:pt x="1" y="4971"/>
                      <a:pt x="468" y="5422"/>
                      <a:pt x="1030" y="5422"/>
                    </a:cubicBezTo>
                    <a:lnTo>
                      <a:pt x="5164" y="5422"/>
                    </a:lnTo>
                    <a:cubicBezTo>
                      <a:pt x="5727" y="5422"/>
                      <a:pt x="6194" y="4971"/>
                      <a:pt x="6194" y="4392"/>
                    </a:cubicBezTo>
                    <a:lnTo>
                      <a:pt x="6194" y="1819"/>
                    </a:lnTo>
                    <a:cubicBezTo>
                      <a:pt x="6194" y="1240"/>
                      <a:pt x="5727" y="789"/>
                      <a:pt x="5164" y="789"/>
                    </a:cubicBezTo>
                    <a:lnTo>
                      <a:pt x="5051" y="789"/>
                    </a:lnTo>
                    <a:cubicBezTo>
                      <a:pt x="4794" y="789"/>
                      <a:pt x="4537" y="676"/>
                      <a:pt x="4360" y="483"/>
                    </a:cubicBezTo>
                    <a:lnTo>
                      <a:pt x="4086" y="226"/>
                    </a:lnTo>
                    <a:cubicBezTo>
                      <a:pt x="3942" y="82"/>
                      <a:pt x="3764" y="1"/>
                      <a:pt x="3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-2380823" y="982580"/>
                <a:ext cx="58696" cy="5708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90" extrusionOk="0">
                    <a:moveTo>
                      <a:pt x="1545" y="258"/>
                    </a:moveTo>
                    <a:cubicBezTo>
                      <a:pt x="2269" y="258"/>
                      <a:pt x="2848" y="837"/>
                      <a:pt x="2848" y="1545"/>
                    </a:cubicBezTo>
                    <a:cubicBezTo>
                      <a:pt x="2848" y="2253"/>
                      <a:pt x="2269" y="2832"/>
                      <a:pt x="1545" y="2832"/>
                    </a:cubicBezTo>
                    <a:cubicBezTo>
                      <a:pt x="837" y="2832"/>
                      <a:pt x="258" y="2253"/>
                      <a:pt x="258" y="1545"/>
                    </a:cubicBezTo>
                    <a:cubicBezTo>
                      <a:pt x="258" y="837"/>
                      <a:pt x="837" y="258"/>
                      <a:pt x="1545" y="258"/>
                    </a:cubicBezTo>
                    <a:close/>
                    <a:moveTo>
                      <a:pt x="1545" y="1"/>
                    </a:moveTo>
                    <a:cubicBezTo>
                      <a:pt x="693" y="1"/>
                      <a:pt x="1" y="692"/>
                      <a:pt x="1" y="1545"/>
                    </a:cubicBezTo>
                    <a:cubicBezTo>
                      <a:pt x="1" y="2397"/>
                      <a:pt x="693" y="3089"/>
                      <a:pt x="1545" y="3089"/>
                    </a:cubicBezTo>
                    <a:cubicBezTo>
                      <a:pt x="2413" y="3089"/>
                      <a:pt x="3106" y="2397"/>
                      <a:pt x="3106" y="1545"/>
                    </a:cubicBezTo>
                    <a:cubicBezTo>
                      <a:pt x="3106" y="692"/>
                      <a:pt x="2413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30"/>
            <p:cNvGrpSpPr/>
            <p:nvPr/>
          </p:nvGrpSpPr>
          <p:grpSpPr>
            <a:xfrm>
              <a:off x="-3629423" y="679726"/>
              <a:ext cx="1853353" cy="3784074"/>
              <a:chOff x="5746273" y="628276"/>
              <a:chExt cx="1994354" cy="4071962"/>
            </a:xfrm>
          </p:grpSpPr>
          <p:sp>
            <p:nvSpPr>
              <p:cNvPr id="277" name="Google Shape;277;p30"/>
              <p:cNvSpPr/>
              <p:nvPr/>
            </p:nvSpPr>
            <p:spPr>
              <a:xfrm>
                <a:off x="5768056" y="628286"/>
                <a:ext cx="1952041" cy="407195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823750" y="693874"/>
                <a:ext cx="1839166" cy="394077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6242301" y="628276"/>
                <a:ext cx="1002057" cy="23068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782412" y="644126"/>
                <a:ext cx="1923080" cy="404027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6950959" y="742385"/>
                <a:ext cx="43813" cy="42571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6600748" y="744613"/>
                <a:ext cx="285157" cy="37868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7363390" y="760453"/>
                <a:ext cx="75250" cy="58411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7279724" y="768868"/>
                <a:ext cx="65596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7457946" y="770105"/>
                <a:ext cx="98270" cy="47521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7662654" y="996819"/>
                <a:ext cx="57428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5768056" y="996819"/>
                <a:ext cx="55942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7719834" y="1583649"/>
                <a:ext cx="20793" cy="3019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5746273" y="1855160"/>
                <a:ext cx="22030" cy="3031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5746273" y="1477965"/>
                <a:ext cx="22030" cy="303441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5746273" y="1207691"/>
                <a:ext cx="22030" cy="947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7662654" y="4302225"/>
                <a:ext cx="57428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5768056" y="4302225"/>
                <a:ext cx="55942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6459105" y="3570987"/>
                <a:ext cx="3912" cy="3803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5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267231" y="3359009"/>
            <a:ext cx="4592361" cy="366300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Entendendo o Churn dos Clientes 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um serviço de Telecom.</a:t>
            </a:r>
            <a:endParaRPr lang="en" sz="1600" b="1" dirty="0">
              <a:solidFill>
                <a:srgbClr val="FFFFFF"/>
              </a:solidFill>
            </a:endParaRPr>
          </a:p>
        </p:txBody>
      </p:sp>
      <p:grpSp>
        <p:nvGrpSpPr>
          <p:cNvPr id="297" name="Google Shape;297;p30"/>
          <p:cNvGrpSpPr/>
          <p:nvPr/>
        </p:nvGrpSpPr>
        <p:grpSpPr>
          <a:xfrm>
            <a:off x="5076556" y="327509"/>
            <a:ext cx="662151" cy="4488481"/>
            <a:chOff x="5056389" y="323238"/>
            <a:chExt cx="662151" cy="4488481"/>
          </a:xfrm>
        </p:grpSpPr>
        <p:sp>
          <p:nvSpPr>
            <p:cNvPr id="299" name="Google Shape;299;p30"/>
            <p:cNvSpPr/>
            <p:nvPr/>
          </p:nvSpPr>
          <p:spPr>
            <a:xfrm>
              <a:off x="5058293" y="1859452"/>
              <a:ext cx="658344" cy="6583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56389" y="323238"/>
              <a:ext cx="662151" cy="6621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058293" y="1093248"/>
              <a:ext cx="658344" cy="6583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058293" y="4153375"/>
              <a:ext cx="658344" cy="65834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058290" y="2625656"/>
              <a:ext cx="658350" cy="6583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058293" y="3391866"/>
              <a:ext cx="658344" cy="6583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051D474-C9A7-83DF-34BE-11E24FCF3BC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6099" r="1609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5"/>
          <p:cNvSpPr txBox="1">
            <a:spLocks noGrp="1"/>
          </p:cNvSpPr>
          <p:nvPr>
            <p:ph type="subTitle" idx="13"/>
          </p:nvPr>
        </p:nvSpPr>
        <p:spPr>
          <a:xfrm>
            <a:off x="6438873" y="694534"/>
            <a:ext cx="2096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Pandas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4" name="Google Shape;1014;p45"/>
          <p:cNvSpPr txBox="1">
            <a:spLocks noGrp="1"/>
          </p:cNvSpPr>
          <p:nvPr>
            <p:ph type="subTitle" idx="15"/>
          </p:nvPr>
        </p:nvSpPr>
        <p:spPr>
          <a:xfrm>
            <a:off x="6465372" y="3229331"/>
            <a:ext cx="2096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XGBoost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5" name="Google Shape;1015;p45"/>
          <p:cNvSpPr txBox="1">
            <a:spLocks noGrp="1"/>
          </p:cNvSpPr>
          <p:nvPr>
            <p:ph type="subTitle" idx="7"/>
          </p:nvPr>
        </p:nvSpPr>
        <p:spPr>
          <a:xfrm>
            <a:off x="3916423" y="694534"/>
            <a:ext cx="20988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Python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6" name="Google Shape;1016;p45"/>
          <p:cNvSpPr txBox="1">
            <a:spLocks noGrp="1"/>
          </p:cNvSpPr>
          <p:nvPr>
            <p:ph type="subTitle" idx="8"/>
          </p:nvPr>
        </p:nvSpPr>
        <p:spPr>
          <a:xfrm>
            <a:off x="3914473" y="2102042"/>
            <a:ext cx="21027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Scikit-Learn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7" name="Google Shape;1017;p45"/>
          <p:cNvSpPr txBox="1">
            <a:spLocks noGrp="1"/>
          </p:cNvSpPr>
          <p:nvPr>
            <p:ph type="subTitle" idx="9"/>
          </p:nvPr>
        </p:nvSpPr>
        <p:spPr>
          <a:xfrm>
            <a:off x="6438874" y="2352300"/>
            <a:ext cx="2096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Regressão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Logísitca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8" name="Google Shape;1018;p45"/>
          <p:cNvSpPr txBox="1">
            <a:spLocks noGrp="1"/>
          </p:cNvSpPr>
          <p:nvPr>
            <p:ph type="subTitle" idx="14"/>
          </p:nvPr>
        </p:nvSpPr>
        <p:spPr>
          <a:xfrm>
            <a:off x="3914473" y="3509550"/>
            <a:ext cx="21027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Random Forest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266293" y="2009400"/>
            <a:ext cx="3114027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10000"/>
                  </a:schemeClr>
                </a:solidFill>
              </a:rPr>
              <a:t>Ferramentas</a:t>
            </a:r>
            <a:endParaRPr b="1" dirty="0">
              <a:solidFill>
                <a:schemeClr val="accent6">
                  <a:lumMod val="10000"/>
                </a:schemeClr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pic>
        <p:nvPicPr>
          <p:cNvPr id="2058" name="Picture 10" descr="Python Logo, symbol, meaning, history, PNG, brand">
            <a:extLst>
              <a:ext uri="{FF2B5EF4-FFF2-40B4-BE49-F238E27FC236}">
                <a16:creationId xmlns:a16="http://schemas.microsoft.com/office/drawing/2014/main" id="{45CD0664-BB24-35D2-5FD9-F6234C4B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10" y="1284026"/>
            <a:ext cx="845573" cy="4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71FD669-C303-F164-AC17-9D636477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27" y="1296757"/>
            <a:ext cx="1142693" cy="4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cikit-learn: librerie Python per il Machine Learning - Pulp Learning -  Tutto sul Machine Learning">
            <a:extLst>
              <a:ext uri="{FF2B5EF4-FFF2-40B4-BE49-F238E27FC236}">
                <a16:creationId xmlns:a16="http://schemas.microsoft.com/office/drawing/2014/main" id="{DB4E929B-B3C7-B441-9E7A-38D41F16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75" y="2525850"/>
            <a:ext cx="730045" cy="3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>
          <a:extLst>
            <a:ext uri="{FF2B5EF4-FFF2-40B4-BE49-F238E27FC236}">
              <a16:creationId xmlns:a16="http://schemas.microsoft.com/office/drawing/2014/main" id="{41804682-2B24-F6C4-45FC-1BA09D70C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5">
            <a:extLst>
              <a:ext uri="{FF2B5EF4-FFF2-40B4-BE49-F238E27FC236}">
                <a16:creationId xmlns:a16="http://schemas.microsoft.com/office/drawing/2014/main" id="{68ED8B6B-1A83-B6BE-7598-92A112DABD0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69699" y="591631"/>
            <a:ext cx="3637936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Comparação dos Modelos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4" name="Google Shape;1357;p55">
            <a:extLst>
              <a:ext uri="{FF2B5EF4-FFF2-40B4-BE49-F238E27FC236}">
                <a16:creationId xmlns:a16="http://schemas.microsoft.com/office/drawing/2014/main" id="{ABAD9367-5293-9BFB-DD19-3690CC0CDD42}"/>
              </a:ext>
            </a:extLst>
          </p:cNvPr>
          <p:cNvSpPr txBox="1">
            <a:spLocks/>
          </p:cNvSpPr>
          <p:nvPr/>
        </p:nvSpPr>
        <p:spPr>
          <a:xfrm>
            <a:off x="5094997" y="318786"/>
            <a:ext cx="3785418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sz="3600" dirty="0">
                <a:solidFill>
                  <a:srgbClr val="000000"/>
                </a:solidFill>
              </a:rPr>
              <a:t>Variáveis mais importantes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36E386F-6C15-5955-5285-08E10499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36224"/>
              </p:ext>
            </p:extLst>
          </p:nvPr>
        </p:nvGraphicFramePr>
        <p:xfrm>
          <a:off x="569699" y="2088167"/>
          <a:ext cx="3637936" cy="1569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9998">
                  <a:extLst>
                    <a:ext uri="{9D8B030D-6E8A-4147-A177-3AD203B41FA5}">
                      <a16:colId xmlns:a16="http://schemas.microsoft.com/office/drawing/2014/main" val="2143576017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570823671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4095231071"/>
                    </a:ext>
                  </a:extLst>
                </a:gridCol>
                <a:gridCol w="734390">
                  <a:extLst>
                    <a:ext uri="{9D8B030D-6E8A-4147-A177-3AD203B41FA5}">
                      <a16:colId xmlns:a16="http://schemas.microsoft.com/office/drawing/2014/main" val="148236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Regressão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Random</a:t>
                      </a:r>
                    </a:p>
                    <a:p>
                      <a:pPr algn="l"/>
                      <a:r>
                        <a:rPr lang="pt-BR" sz="12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XGBoost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71105"/>
                  </a:ext>
                </a:extLst>
              </a:tr>
            </a:tbl>
          </a:graphicData>
        </a:graphic>
      </p:graphicFrame>
      <p:sp>
        <p:nvSpPr>
          <p:cNvPr id="16" name="Google Shape;567;p37">
            <a:extLst>
              <a:ext uri="{FF2B5EF4-FFF2-40B4-BE49-F238E27FC236}">
                <a16:creationId xmlns:a16="http://schemas.microsoft.com/office/drawing/2014/main" id="{4805BF1F-0759-7A98-D6CF-0A6C2B659B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09297" y="1443486"/>
            <a:ext cx="3556818" cy="270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TotalCharges (26%);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Tenure (17%);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Contrato - Mês a Mês (9%);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Segurança Online – Não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Contrato – 2 anos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Suporte Técnico – Não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Pagamento – Cheque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Internet – Fibra Ótica (3%)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Backup Online – Não (3%)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Conta Sem Papel – Não (3%)</a:t>
            </a:r>
            <a:endParaRPr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7" name="Google Shape;1033;p46">
            <a:extLst>
              <a:ext uri="{FF2B5EF4-FFF2-40B4-BE49-F238E27FC236}">
                <a16:creationId xmlns:a16="http://schemas.microsoft.com/office/drawing/2014/main" id="{0B41147D-2237-677B-AE31-7D6A8C096A22}"/>
              </a:ext>
            </a:extLst>
          </p:cNvPr>
          <p:cNvSpPr txBox="1">
            <a:spLocks/>
          </p:cNvSpPr>
          <p:nvPr/>
        </p:nvSpPr>
        <p:spPr>
          <a:xfrm>
            <a:off x="5675672" y="4218045"/>
            <a:ext cx="3355914" cy="87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 algn="just"/>
            <a:r>
              <a:rPr lang="pt-BR" sz="1200" dirty="0">
                <a:solidFill>
                  <a:srgbClr val="000000"/>
                </a:solidFill>
              </a:rPr>
              <a:t>Contém variáveis que não podemos utilizar na análise preditiva (</a:t>
            </a:r>
            <a:r>
              <a:rPr lang="pt-BR" sz="1200" dirty="0" err="1">
                <a:solidFill>
                  <a:srgbClr val="000000"/>
                </a:solidFill>
              </a:rPr>
              <a:t>TotalCharges</a:t>
            </a:r>
            <a:r>
              <a:rPr lang="pt-BR" sz="1200" dirty="0">
                <a:solidFill>
                  <a:srgbClr val="000000"/>
                </a:solidFill>
              </a:rPr>
              <a:t> e </a:t>
            </a:r>
            <a:r>
              <a:rPr lang="pt-BR" sz="1200" dirty="0" err="1">
                <a:solidFill>
                  <a:srgbClr val="000000"/>
                </a:solidFill>
              </a:rPr>
              <a:t>Tenure</a:t>
            </a:r>
            <a:r>
              <a:rPr lang="pt-BR" sz="1200" dirty="0">
                <a:solidFill>
                  <a:srgbClr val="000000"/>
                </a:solidFill>
              </a:rPr>
              <a:t>) mesmo sendo as mais influentes.</a:t>
            </a:r>
          </a:p>
        </p:txBody>
      </p:sp>
      <p:sp>
        <p:nvSpPr>
          <p:cNvPr id="18" name="Google Shape;1070;p46">
            <a:extLst>
              <a:ext uri="{FF2B5EF4-FFF2-40B4-BE49-F238E27FC236}">
                <a16:creationId xmlns:a16="http://schemas.microsoft.com/office/drawing/2014/main" id="{530DFF21-5133-EBFC-A118-ED48E844C769}"/>
              </a:ext>
            </a:extLst>
          </p:cNvPr>
          <p:cNvSpPr/>
          <p:nvPr/>
        </p:nvSpPr>
        <p:spPr>
          <a:xfrm>
            <a:off x="4937672" y="4284102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ráfico 18" descr="Ponto de exclamação">
            <a:extLst>
              <a:ext uri="{FF2B5EF4-FFF2-40B4-BE49-F238E27FC236}">
                <a16:creationId xmlns:a16="http://schemas.microsoft.com/office/drawing/2014/main" id="{63974FC6-D64C-133E-B1B1-C31A6E1B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7672" y="4293030"/>
            <a:ext cx="738000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" grpId="0"/>
      <p:bldP spid="14" grpId="0"/>
      <p:bldP spid="16" grpId="0" build="p"/>
      <p:bldP spid="17" grpId="0" build="allAtOnce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>
          <a:extLst>
            <a:ext uri="{FF2B5EF4-FFF2-40B4-BE49-F238E27FC236}">
              <a16:creationId xmlns:a16="http://schemas.microsoft.com/office/drawing/2014/main" id="{7652FEFA-9D86-9920-C0B0-14759F2F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5">
            <a:extLst>
              <a:ext uri="{FF2B5EF4-FFF2-40B4-BE49-F238E27FC236}">
                <a16:creationId xmlns:a16="http://schemas.microsoft.com/office/drawing/2014/main" id="{36569120-B4AD-62D3-B2BD-6E5D30A45C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22547" y="503141"/>
            <a:ext cx="3532238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Comparação dos Modelos</a:t>
            </a:r>
            <a:br>
              <a:rPr lang="en" sz="3600" b="1" dirty="0">
                <a:solidFill>
                  <a:srgbClr val="FFFFFF"/>
                </a:solidFill>
              </a:rPr>
            </a:br>
            <a:r>
              <a:rPr lang="en" sz="3600" b="1" dirty="0">
                <a:solidFill>
                  <a:srgbClr val="FFFFFF"/>
                </a:solidFill>
              </a:rPr>
              <a:t>Preditivos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14" name="Google Shape;1357;p55">
            <a:extLst>
              <a:ext uri="{FF2B5EF4-FFF2-40B4-BE49-F238E27FC236}">
                <a16:creationId xmlns:a16="http://schemas.microsoft.com/office/drawing/2014/main" id="{1D136DD0-EF75-97A1-9BD1-79E2E7D94ED7}"/>
              </a:ext>
            </a:extLst>
          </p:cNvPr>
          <p:cNvSpPr txBox="1">
            <a:spLocks/>
          </p:cNvSpPr>
          <p:nvPr/>
        </p:nvSpPr>
        <p:spPr>
          <a:xfrm>
            <a:off x="5115233" y="422025"/>
            <a:ext cx="3866534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sz="3600" dirty="0">
                <a:solidFill>
                  <a:srgbClr val="000000"/>
                </a:solidFill>
              </a:rPr>
              <a:t>Variáveis mais importantes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3FEB2383-A106-1F23-6ED1-04C80073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32427"/>
              </p:ext>
            </p:extLst>
          </p:nvPr>
        </p:nvGraphicFramePr>
        <p:xfrm>
          <a:off x="569699" y="2088167"/>
          <a:ext cx="3637936" cy="1569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9998">
                  <a:extLst>
                    <a:ext uri="{9D8B030D-6E8A-4147-A177-3AD203B41FA5}">
                      <a16:colId xmlns:a16="http://schemas.microsoft.com/office/drawing/2014/main" val="2143576017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570823671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4095231071"/>
                    </a:ext>
                  </a:extLst>
                </a:gridCol>
                <a:gridCol w="734390">
                  <a:extLst>
                    <a:ext uri="{9D8B030D-6E8A-4147-A177-3AD203B41FA5}">
                      <a16:colId xmlns:a16="http://schemas.microsoft.com/office/drawing/2014/main" val="148236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Regressão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0.794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Random</a:t>
                      </a:r>
                    </a:p>
                    <a:p>
                      <a:pPr algn="l"/>
                      <a:r>
                        <a:rPr lang="pt-BR" sz="12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/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XGBoost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71105"/>
                  </a:ext>
                </a:extLst>
              </a:tr>
            </a:tbl>
          </a:graphicData>
        </a:graphic>
      </p:graphicFrame>
      <p:sp>
        <p:nvSpPr>
          <p:cNvPr id="16" name="Google Shape;567;p37">
            <a:extLst>
              <a:ext uri="{FF2B5EF4-FFF2-40B4-BE49-F238E27FC236}">
                <a16:creationId xmlns:a16="http://schemas.microsoft.com/office/drawing/2014/main" id="{CFC32A31-41EA-B606-1118-D562E3C4F7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09297" y="1627841"/>
            <a:ext cx="3556818" cy="270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Contrato - Mês a Mês (10%);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Quantidade de Serviços (5%);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Contrato – 2 anos (5%)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Suporte Técnico – Não (4%)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Pagamento – Cheque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Segurança Online – Não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Sênior – Não (4%)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Internet – Fibra Ótica (3%)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Gênero – Mulher (3%)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</a:rPr>
              <a:t>Gênero – Homem (3%)</a:t>
            </a:r>
          </a:p>
        </p:txBody>
      </p:sp>
      <p:sp>
        <p:nvSpPr>
          <p:cNvPr id="2" name="Google Shape;645;p39">
            <a:extLst>
              <a:ext uri="{FF2B5EF4-FFF2-40B4-BE49-F238E27FC236}">
                <a16:creationId xmlns:a16="http://schemas.microsoft.com/office/drawing/2014/main" id="{7BCEAB80-D40E-4D5D-0A89-555803764516}"/>
              </a:ext>
            </a:extLst>
          </p:cNvPr>
          <p:cNvSpPr txBox="1">
            <a:spLocks/>
          </p:cNvSpPr>
          <p:nvPr/>
        </p:nvSpPr>
        <p:spPr>
          <a:xfrm>
            <a:off x="464002" y="3868745"/>
            <a:ext cx="3743633" cy="91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 algn="just"/>
            <a:r>
              <a:rPr lang="pt-BR" sz="1200" dirty="0">
                <a:solidFill>
                  <a:srgbClr val="000000"/>
                </a:solidFill>
              </a:rPr>
              <a:t>O modelo preditivo de </a:t>
            </a:r>
            <a:r>
              <a:rPr lang="pt-BR" sz="1200" dirty="0" err="1">
                <a:solidFill>
                  <a:srgbClr val="000000"/>
                </a:solidFill>
              </a:rPr>
              <a:t>Churn</a:t>
            </a:r>
            <a:r>
              <a:rPr lang="pt-BR" sz="1200" dirty="0">
                <a:solidFill>
                  <a:srgbClr val="000000"/>
                </a:solidFill>
              </a:rPr>
              <a:t> agora pode nos ajudar a entender na hora da contratação quais </a:t>
            </a:r>
            <a:r>
              <a:rPr lang="pt-BR" sz="1200" b="1" dirty="0">
                <a:solidFill>
                  <a:srgbClr val="000000"/>
                </a:solidFill>
              </a:rPr>
              <a:t>cliente já começam com maior propensão ao </a:t>
            </a:r>
            <a:r>
              <a:rPr lang="pt-BR" sz="1200" b="1" dirty="0" err="1">
                <a:solidFill>
                  <a:srgbClr val="000000"/>
                </a:solidFill>
              </a:rPr>
              <a:t>Churn</a:t>
            </a:r>
            <a:r>
              <a:rPr lang="pt-BR" sz="1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8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" grpId="0"/>
      <p:bldP spid="14" grpId="0"/>
      <p:bldP spid="16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>
          <a:extLst>
            <a:ext uri="{FF2B5EF4-FFF2-40B4-BE49-F238E27FC236}">
              <a16:creationId xmlns:a16="http://schemas.microsoft.com/office/drawing/2014/main" id="{15430C84-91DE-4D5B-0C05-6B6F49D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Moldura Branca - Moldura Branca Quadro Png Transparent PNG - 842x596 - Free  Download on NicePNG">
            <a:extLst>
              <a:ext uri="{FF2B5EF4-FFF2-40B4-BE49-F238E27FC236}">
                <a16:creationId xmlns:a16="http://schemas.microsoft.com/office/drawing/2014/main" id="{7865CDB5-BC1D-C95A-C2D1-EDA8C8E6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18" y="1272702"/>
            <a:ext cx="2579930" cy="280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Google Shape;1145;p51">
            <a:extLst>
              <a:ext uri="{FF2B5EF4-FFF2-40B4-BE49-F238E27FC236}">
                <a16:creationId xmlns:a16="http://schemas.microsoft.com/office/drawing/2014/main" id="{B1BCC512-567D-DF83-73C2-B8A2EE354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950" y="2571750"/>
            <a:ext cx="3340511" cy="68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Ações e Impacto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287" name="Google Shape;1287;p51">
            <a:extLst>
              <a:ext uri="{FF2B5EF4-FFF2-40B4-BE49-F238E27FC236}">
                <a16:creationId xmlns:a16="http://schemas.microsoft.com/office/drawing/2014/main" id="{62ADA6A7-1AE8-17E8-2DA1-898BB9B580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812" y="3453414"/>
            <a:ext cx="4232788" cy="41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Estimativa do impacto e oportunidades.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1288" name="Google Shape;1288;p51">
            <a:extLst>
              <a:ext uri="{FF2B5EF4-FFF2-40B4-BE49-F238E27FC236}">
                <a16:creationId xmlns:a16="http://schemas.microsoft.com/office/drawing/2014/main" id="{4B317261-3BA0-EA72-99B1-5BB705B7AB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04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AutoShape 2" descr="Tomada de decisão: o que é, qual a importância e como realizar">
            <a:extLst>
              <a:ext uri="{FF2B5EF4-FFF2-40B4-BE49-F238E27FC236}">
                <a16:creationId xmlns:a16="http://schemas.microsoft.com/office/drawing/2014/main" id="{40326671-8C07-9B42-E225-CE94DE8969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 descr="Duvidando do empresário escolhendo direções diferentes para qual caminho  seguir a ilustração vetorial, o homem de negócios tem um dilema porque ou  diferentes opções ou oportunidades. | Vetor Premium">
            <a:extLst>
              <a:ext uri="{FF2B5EF4-FFF2-40B4-BE49-F238E27FC236}">
                <a16:creationId xmlns:a16="http://schemas.microsoft.com/office/drawing/2014/main" id="{2532E420-448C-B554-5C91-670AD58F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68" y="1603845"/>
            <a:ext cx="2181229" cy="213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>
          <a:extLst>
            <a:ext uri="{FF2B5EF4-FFF2-40B4-BE49-F238E27FC236}">
              <a16:creationId xmlns:a16="http://schemas.microsoft.com/office/drawing/2014/main" id="{16DDF468-E2B1-4761-800D-F0E45AFC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5">
            <a:extLst>
              <a:ext uri="{FF2B5EF4-FFF2-40B4-BE49-F238E27FC236}">
                <a16:creationId xmlns:a16="http://schemas.microsoft.com/office/drawing/2014/main" id="{63ED510C-012A-C408-EB9A-420D072C8B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64704" y="2136986"/>
            <a:ext cx="3676715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Assumimos 3 suposições de custos de instalação 3, 6 e 12 vezes a fatura média mensal menos o total do valor pago pelo cliente. Ou seja, assim temos uma hipótese otimista, moderada e pessimista de perdas.</a:t>
            </a:r>
            <a:endParaRPr sz="1200" dirty="0"/>
          </a:p>
        </p:txBody>
      </p:sp>
      <p:sp>
        <p:nvSpPr>
          <p:cNvPr id="1341" name="Google Shape;1341;p55">
            <a:extLst>
              <a:ext uri="{FF2B5EF4-FFF2-40B4-BE49-F238E27FC236}">
                <a16:creationId xmlns:a16="http://schemas.microsoft.com/office/drawing/2014/main" id="{22B89035-79F2-9ABC-FEA8-97FA5F05E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93" y="2335867"/>
            <a:ext cx="2277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32%</a:t>
            </a:r>
            <a:endParaRPr dirty="0">
              <a:solidFill>
                <a:schemeClr val="accent6">
                  <a:lumMod val="50000"/>
                </a:schemeClr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342" name="Google Shape;1342;p55">
            <a:extLst>
              <a:ext uri="{FF2B5EF4-FFF2-40B4-BE49-F238E27FC236}">
                <a16:creationId xmlns:a16="http://schemas.microsoft.com/office/drawing/2014/main" id="{31ECD575-4043-31E8-CE7A-BEFE7496513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20227" y="3855388"/>
            <a:ext cx="2952332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Utilizando um modelo preditivo para verificar clientes com maior propensão a Churn, podemos reduzir os casos com perda em 32%.</a:t>
            </a:r>
            <a:endParaRPr sz="1200" dirty="0">
              <a:solidFill>
                <a:srgbClr val="000000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ECACDAD-1E4D-49C9-B9AF-62E127BBA2F5}"/>
              </a:ext>
            </a:extLst>
          </p:cNvPr>
          <p:cNvGrpSpPr/>
          <p:nvPr/>
        </p:nvGrpSpPr>
        <p:grpSpPr>
          <a:xfrm>
            <a:off x="1406393" y="1620217"/>
            <a:ext cx="1980000" cy="1980000"/>
            <a:chOff x="1406393" y="1430064"/>
            <a:chExt cx="1980000" cy="1980000"/>
          </a:xfrm>
        </p:grpSpPr>
        <p:sp>
          <p:nvSpPr>
            <p:cNvPr id="1349" name="Google Shape;1349;p55">
              <a:extLst>
                <a:ext uri="{FF2B5EF4-FFF2-40B4-BE49-F238E27FC236}">
                  <a16:creationId xmlns:a16="http://schemas.microsoft.com/office/drawing/2014/main" id="{19F9BDDB-57F7-0E60-814E-8F11898CAC86}"/>
                </a:ext>
              </a:extLst>
            </p:cNvPr>
            <p:cNvSpPr/>
            <p:nvPr/>
          </p:nvSpPr>
          <p:spPr>
            <a:xfrm>
              <a:off x="1406393" y="1430377"/>
              <a:ext cx="1980000" cy="1979374"/>
            </a:xfrm>
            <a:prstGeom prst="donut">
              <a:avLst>
                <a:gd name="adj" fmla="val 1368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>
              <a:extLst>
                <a:ext uri="{FF2B5EF4-FFF2-40B4-BE49-F238E27FC236}">
                  <a16:creationId xmlns:a16="http://schemas.microsoft.com/office/drawing/2014/main" id="{05B6E79C-207F-BD59-70F0-200A8C93DF7D}"/>
                </a:ext>
              </a:extLst>
            </p:cNvPr>
            <p:cNvSpPr/>
            <p:nvPr/>
          </p:nvSpPr>
          <p:spPr>
            <a:xfrm rot="5400000" flipH="1">
              <a:off x="1406393" y="1430377"/>
              <a:ext cx="1980000" cy="1979374"/>
            </a:xfrm>
            <a:prstGeom prst="blockArc">
              <a:avLst>
                <a:gd name="adj1" fmla="val 6722316"/>
                <a:gd name="adj2" fmla="val 21598127"/>
                <a:gd name="adj3" fmla="val 1374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55">
            <a:extLst>
              <a:ext uri="{FF2B5EF4-FFF2-40B4-BE49-F238E27FC236}">
                <a16:creationId xmlns:a16="http://schemas.microsoft.com/office/drawing/2014/main" id="{188BA4A7-B977-6BAB-F774-FE50CE0C0CC2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848017" y="3778456"/>
            <a:ext cx="1501163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Perda = 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357" name="Google Shape;1357;p55">
            <a:extLst>
              <a:ext uri="{FF2B5EF4-FFF2-40B4-BE49-F238E27FC236}">
                <a16:creationId xmlns:a16="http://schemas.microsoft.com/office/drawing/2014/main" id="{E38AA4E8-3B3B-BAFD-59F9-7085D66DE87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175693" y="342217"/>
            <a:ext cx="24414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Redução de Perda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" name="Google Shape;1357;p55">
            <a:extLst>
              <a:ext uri="{FF2B5EF4-FFF2-40B4-BE49-F238E27FC236}">
                <a16:creationId xmlns:a16="http://schemas.microsoft.com/office/drawing/2014/main" id="{82C977BF-B795-49DF-B113-30467F16FC7F}"/>
              </a:ext>
            </a:extLst>
          </p:cNvPr>
          <p:cNvSpPr txBox="1">
            <a:spLocks/>
          </p:cNvSpPr>
          <p:nvPr/>
        </p:nvSpPr>
        <p:spPr>
          <a:xfrm>
            <a:off x="5065154" y="495517"/>
            <a:ext cx="3875816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sz="3600" dirty="0">
                <a:solidFill>
                  <a:srgbClr val="000000"/>
                </a:solidFill>
              </a:rPr>
              <a:t>Como foi feito o cálculo?</a:t>
            </a:r>
          </a:p>
        </p:txBody>
      </p:sp>
      <p:sp>
        <p:nvSpPr>
          <p:cNvPr id="2" name="Google Shape;1356;p55">
            <a:extLst>
              <a:ext uri="{FF2B5EF4-FFF2-40B4-BE49-F238E27FC236}">
                <a16:creationId xmlns:a16="http://schemas.microsoft.com/office/drawing/2014/main" id="{3768A7BE-9C79-155D-9950-AEED09C7AD92}"/>
              </a:ext>
            </a:extLst>
          </p:cNvPr>
          <p:cNvSpPr txBox="1">
            <a:spLocks/>
          </p:cNvSpPr>
          <p:nvPr/>
        </p:nvSpPr>
        <p:spPr>
          <a:xfrm>
            <a:off x="6152932" y="3778456"/>
            <a:ext cx="150116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4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Total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Gasto</a:t>
            </a:r>
          </a:p>
        </p:txBody>
      </p:sp>
      <p:sp>
        <p:nvSpPr>
          <p:cNvPr id="3" name="Google Shape;1356;p55">
            <a:extLst>
              <a:ext uri="{FF2B5EF4-FFF2-40B4-BE49-F238E27FC236}">
                <a16:creationId xmlns:a16="http://schemas.microsoft.com/office/drawing/2014/main" id="{3354C1FB-6C34-0668-5BC7-9F9569EF3513}"/>
              </a:ext>
            </a:extLst>
          </p:cNvPr>
          <p:cNvSpPr txBox="1">
            <a:spLocks/>
          </p:cNvSpPr>
          <p:nvPr/>
        </p:nvSpPr>
        <p:spPr>
          <a:xfrm>
            <a:off x="7457847" y="3778456"/>
            <a:ext cx="31465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4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-</a:t>
            </a:r>
          </a:p>
        </p:txBody>
      </p:sp>
      <p:sp>
        <p:nvSpPr>
          <p:cNvPr id="4" name="Google Shape;1356;p55">
            <a:extLst>
              <a:ext uri="{FF2B5EF4-FFF2-40B4-BE49-F238E27FC236}">
                <a16:creationId xmlns:a16="http://schemas.microsoft.com/office/drawing/2014/main" id="{8AC19275-4D79-C1FA-C04A-8DCE7D8771FD}"/>
              </a:ext>
            </a:extLst>
          </p:cNvPr>
          <p:cNvSpPr txBox="1">
            <a:spLocks/>
          </p:cNvSpPr>
          <p:nvPr/>
        </p:nvSpPr>
        <p:spPr>
          <a:xfrm>
            <a:off x="7576253" y="3778456"/>
            <a:ext cx="150116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4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Custo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6972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" grpId="0" build="p"/>
      <p:bldP spid="1341" grpId="0"/>
      <p:bldP spid="1342" grpId="0" build="p"/>
      <p:bldP spid="1356" grpId="0"/>
      <p:bldP spid="1357" grpId="0"/>
      <p:bldP spid="7" grpId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5"/>
          <p:cNvSpPr txBox="1">
            <a:spLocks noGrp="1"/>
          </p:cNvSpPr>
          <p:nvPr>
            <p:ph type="title"/>
          </p:nvPr>
        </p:nvSpPr>
        <p:spPr>
          <a:xfrm>
            <a:off x="1257893" y="2335867"/>
            <a:ext cx="2277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32%</a:t>
            </a:r>
            <a:endParaRPr dirty="0">
              <a:solidFill>
                <a:schemeClr val="accent6">
                  <a:lumMod val="50000"/>
                </a:schemeClr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342" name="Google Shape;1342;p55"/>
          <p:cNvSpPr txBox="1">
            <a:spLocks noGrp="1"/>
          </p:cNvSpPr>
          <p:nvPr>
            <p:ph type="subTitle" idx="2"/>
          </p:nvPr>
        </p:nvSpPr>
        <p:spPr>
          <a:xfrm>
            <a:off x="920227" y="3855388"/>
            <a:ext cx="2952332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Utilizando um modelo preditivo para verificar clientes com maior propensão a Churn, podemos reduzir os casos com perda em 32%.</a:t>
            </a:r>
            <a:endParaRPr sz="1200" dirty="0">
              <a:solidFill>
                <a:srgbClr val="000000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AEFA5C-CCE7-60DB-3FDC-2B12452A3142}"/>
              </a:ext>
            </a:extLst>
          </p:cNvPr>
          <p:cNvGrpSpPr/>
          <p:nvPr/>
        </p:nvGrpSpPr>
        <p:grpSpPr>
          <a:xfrm>
            <a:off x="1406393" y="1620217"/>
            <a:ext cx="1980000" cy="1980000"/>
            <a:chOff x="1406393" y="1430064"/>
            <a:chExt cx="1980000" cy="1980000"/>
          </a:xfrm>
        </p:grpSpPr>
        <p:sp>
          <p:nvSpPr>
            <p:cNvPr id="1349" name="Google Shape;1349;p55"/>
            <p:cNvSpPr/>
            <p:nvPr/>
          </p:nvSpPr>
          <p:spPr>
            <a:xfrm>
              <a:off x="1406393" y="1430377"/>
              <a:ext cx="1980000" cy="1979374"/>
            </a:xfrm>
            <a:prstGeom prst="donut">
              <a:avLst>
                <a:gd name="adj" fmla="val 1368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 rot="5400000" flipH="1">
              <a:off x="1406393" y="1430377"/>
              <a:ext cx="1980000" cy="1979374"/>
            </a:xfrm>
            <a:prstGeom prst="blockArc">
              <a:avLst>
                <a:gd name="adj1" fmla="val 6722316"/>
                <a:gd name="adj2" fmla="val 21598127"/>
                <a:gd name="adj3" fmla="val 1374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55"/>
          <p:cNvSpPr txBox="1">
            <a:spLocks noGrp="1"/>
          </p:cNvSpPr>
          <p:nvPr>
            <p:ph type="title" idx="5"/>
          </p:nvPr>
        </p:nvSpPr>
        <p:spPr>
          <a:xfrm>
            <a:off x="5839925" y="1471382"/>
            <a:ext cx="2277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$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90.478</a:t>
            </a:r>
            <a:endParaRPr sz="3400" dirty="0">
              <a:solidFill>
                <a:schemeClr val="accent6">
                  <a:lumMod val="50000"/>
                </a:schemeClr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357" name="Google Shape;1357;p55"/>
          <p:cNvSpPr txBox="1">
            <a:spLocks noGrp="1"/>
          </p:cNvSpPr>
          <p:nvPr>
            <p:ph type="title" idx="6"/>
          </p:nvPr>
        </p:nvSpPr>
        <p:spPr>
          <a:xfrm>
            <a:off x="1175693" y="342217"/>
            <a:ext cx="24414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Redução de Perda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" name="Google Shape;1357;p55">
            <a:extLst>
              <a:ext uri="{FF2B5EF4-FFF2-40B4-BE49-F238E27FC236}">
                <a16:creationId xmlns:a16="http://schemas.microsoft.com/office/drawing/2014/main" id="{90991284-31C0-D4AC-3F4A-5B08B0FBFC65}"/>
              </a:ext>
            </a:extLst>
          </p:cNvPr>
          <p:cNvSpPr txBox="1">
            <a:spLocks/>
          </p:cNvSpPr>
          <p:nvPr/>
        </p:nvSpPr>
        <p:spPr>
          <a:xfrm>
            <a:off x="5400920" y="64082"/>
            <a:ext cx="315501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dirty="0">
                <a:solidFill>
                  <a:srgbClr val="000000"/>
                </a:solidFill>
              </a:rPr>
              <a:t>Cenários</a:t>
            </a:r>
          </a:p>
        </p:txBody>
      </p:sp>
      <p:sp>
        <p:nvSpPr>
          <p:cNvPr id="10" name="Google Shape;1357;p55">
            <a:extLst>
              <a:ext uri="{FF2B5EF4-FFF2-40B4-BE49-F238E27FC236}">
                <a16:creationId xmlns:a16="http://schemas.microsoft.com/office/drawing/2014/main" id="{2280788D-7593-8173-76D9-012F3C8925E7}"/>
              </a:ext>
            </a:extLst>
          </p:cNvPr>
          <p:cNvSpPr txBox="1">
            <a:spLocks/>
          </p:cNvSpPr>
          <p:nvPr/>
        </p:nvSpPr>
        <p:spPr>
          <a:xfrm>
            <a:off x="5325979" y="1004789"/>
            <a:ext cx="3155010" cy="36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Cenário 1 - Otimista</a:t>
            </a:r>
          </a:p>
        </p:txBody>
      </p:sp>
      <p:sp>
        <p:nvSpPr>
          <p:cNvPr id="11" name="Google Shape;1340;p55">
            <a:extLst>
              <a:ext uri="{FF2B5EF4-FFF2-40B4-BE49-F238E27FC236}">
                <a16:creationId xmlns:a16="http://schemas.microsoft.com/office/drawing/2014/main" id="{A3E04081-DFFA-6A87-6F2D-9B564DCD8A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6725" y="2007387"/>
            <a:ext cx="4343399" cy="313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00"/>
                </a:solidFill>
              </a:rPr>
              <a:t>em perdas reduzidas com </a:t>
            </a:r>
            <a:r>
              <a:rPr lang="pt-BR" sz="1200" dirty="0" err="1">
                <a:solidFill>
                  <a:srgbClr val="000000"/>
                </a:solidFill>
              </a:rPr>
              <a:t>Churn</a:t>
            </a:r>
            <a:r>
              <a:rPr lang="pt-BR" sz="1200" dirty="0">
                <a:solidFill>
                  <a:srgbClr val="000000"/>
                </a:solidFill>
              </a:rPr>
              <a:t> antes do </a:t>
            </a:r>
            <a:r>
              <a:rPr lang="pt-BR" sz="1200" dirty="0" err="1">
                <a:solidFill>
                  <a:srgbClr val="000000"/>
                </a:solidFill>
              </a:rPr>
              <a:t>breakeven</a:t>
            </a:r>
            <a:r>
              <a:rPr lang="pt-BR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12" name="Google Shape;1356;p55">
            <a:extLst>
              <a:ext uri="{FF2B5EF4-FFF2-40B4-BE49-F238E27FC236}">
                <a16:creationId xmlns:a16="http://schemas.microsoft.com/office/drawing/2014/main" id="{9C99225B-3F59-8E86-5F9E-377E611A0161}"/>
              </a:ext>
            </a:extLst>
          </p:cNvPr>
          <p:cNvSpPr txBox="1">
            <a:spLocks/>
          </p:cNvSpPr>
          <p:nvPr/>
        </p:nvSpPr>
        <p:spPr>
          <a:xfrm>
            <a:off x="5757609" y="2713050"/>
            <a:ext cx="2359316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4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pPr lvl="0"/>
            <a:r>
              <a:rPr lang="pt-BR" sz="32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$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284.444</a:t>
            </a:r>
          </a:p>
        </p:txBody>
      </p:sp>
      <p:sp>
        <p:nvSpPr>
          <p:cNvPr id="13" name="Google Shape;1357;p55">
            <a:extLst>
              <a:ext uri="{FF2B5EF4-FFF2-40B4-BE49-F238E27FC236}">
                <a16:creationId xmlns:a16="http://schemas.microsoft.com/office/drawing/2014/main" id="{553CF6B8-1748-04B7-5592-2275AE0601BB}"/>
              </a:ext>
            </a:extLst>
          </p:cNvPr>
          <p:cNvSpPr txBox="1">
            <a:spLocks/>
          </p:cNvSpPr>
          <p:nvPr/>
        </p:nvSpPr>
        <p:spPr>
          <a:xfrm>
            <a:off x="5325979" y="2343248"/>
            <a:ext cx="3155010" cy="36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Cenário 2 - Moderado</a:t>
            </a:r>
          </a:p>
        </p:txBody>
      </p:sp>
      <p:sp>
        <p:nvSpPr>
          <p:cNvPr id="14" name="Google Shape;1340;p55">
            <a:extLst>
              <a:ext uri="{FF2B5EF4-FFF2-40B4-BE49-F238E27FC236}">
                <a16:creationId xmlns:a16="http://schemas.microsoft.com/office/drawing/2014/main" id="{237C9579-930C-B8C2-921E-B3C8E47EBE75}"/>
              </a:ext>
            </a:extLst>
          </p:cNvPr>
          <p:cNvSpPr txBox="1">
            <a:spLocks/>
          </p:cNvSpPr>
          <p:nvPr/>
        </p:nvSpPr>
        <p:spPr>
          <a:xfrm>
            <a:off x="4800601" y="3250112"/>
            <a:ext cx="4343399" cy="31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 algn="just"/>
            <a:r>
              <a:rPr lang="pt-BR" sz="1200" dirty="0">
                <a:solidFill>
                  <a:srgbClr val="000000"/>
                </a:solidFill>
              </a:rPr>
              <a:t>em perdas reduzidas com </a:t>
            </a:r>
            <a:r>
              <a:rPr lang="pt-BR" sz="1200" dirty="0" err="1">
                <a:solidFill>
                  <a:srgbClr val="000000"/>
                </a:solidFill>
              </a:rPr>
              <a:t>Churn</a:t>
            </a:r>
            <a:r>
              <a:rPr lang="pt-BR" sz="1200" dirty="0">
                <a:solidFill>
                  <a:srgbClr val="000000"/>
                </a:solidFill>
              </a:rPr>
              <a:t> antes do </a:t>
            </a:r>
            <a:r>
              <a:rPr lang="pt-BR" sz="1200" dirty="0" err="1">
                <a:solidFill>
                  <a:srgbClr val="000000"/>
                </a:solidFill>
              </a:rPr>
              <a:t>breakeven</a:t>
            </a:r>
            <a:r>
              <a:rPr lang="pt-BR" sz="1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5" name="Google Shape;1356;p55">
            <a:extLst>
              <a:ext uri="{FF2B5EF4-FFF2-40B4-BE49-F238E27FC236}">
                <a16:creationId xmlns:a16="http://schemas.microsoft.com/office/drawing/2014/main" id="{8FA10D40-E988-0F98-0005-CDE5FE9205A5}"/>
              </a:ext>
            </a:extLst>
          </p:cNvPr>
          <p:cNvSpPr txBox="1">
            <a:spLocks/>
          </p:cNvSpPr>
          <p:nvPr/>
        </p:nvSpPr>
        <p:spPr>
          <a:xfrm>
            <a:off x="5887086" y="3954718"/>
            <a:ext cx="230478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4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pPr lvl="0"/>
            <a:r>
              <a:rPr lang="pt-BR" sz="32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$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rPr>
              <a:t>873.933</a:t>
            </a:r>
          </a:p>
        </p:txBody>
      </p:sp>
      <p:sp>
        <p:nvSpPr>
          <p:cNvPr id="16" name="Google Shape;1357;p55">
            <a:extLst>
              <a:ext uri="{FF2B5EF4-FFF2-40B4-BE49-F238E27FC236}">
                <a16:creationId xmlns:a16="http://schemas.microsoft.com/office/drawing/2014/main" id="{2E2E914C-B13F-67FB-0307-513C438950EE}"/>
              </a:ext>
            </a:extLst>
          </p:cNvPr>
          <p:cNvSpPr txBox="1">
            <a:spLocks/>
          </p:cNvSpPr>
          <p:nvPr/>
        </p:nvSpPr>
        <p:spPr>
          <a:xfrm>
            <a:off x="5400920" y="3584916"/>
            <a:ext cx="3155010" cy="36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000" b="0" i="0" u="none" strike="noStrike" cap="non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Cenário 3 - Pessimista</a:t>
            </a:r>
          </a:p>
        </p:txBody>
      </p:sp>
      <p:sp>
        <p:nvSpPr>
          <p:cNvPr id="17" name="Google Shape;1340;p55">
            <a:extLst>
              <a:ext uri="{FF2B5EF4-FFF2-40B4-BE49-F238E27FC236}">
                <a16:creationId xmlns:a16="http://schemas.microsoft.com/office/drawing/2014/main" id="{B43256A5-7405-93AA-3D80-D0889E026E4A}"/>
              </a:ext>
            </a:extLst>
          </p:cNvPr>
          <p:cNvSpPr txBox="1">
            <a:spLocks/>
          </p:cNvSpPr>
          <p:nvPr/>
        </p:nvSpPr>
        <p:spPr>
          <a:xfrm>
            <a:off x="4731784" y="4559294"/>
            <a:ext cx="4343399" cy="31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/>
            <a:r>
              <a:rPr lang="pt-BR" sz="1200" dirty="0">
                <a:solidFill>
                  <a:srgbClr val="000000"/>
                </a:solidFill>
              </a:rPr>
              <a:t>em perdas reduzidas com </a:t>
            </a:r>
            <a:r>
              <a:rPr lang="pt-BR" sz="1200" dirty="0" err="1">
                <a:solidFill>
                  <a:srgbClr val="000000"/>
                </a:solidFill>
              </a:rPr>
              <a:t>Churn</a:t>
            </a:r>
            <a:r>
              <a:rPr lang="pt-BR" sz="1200" dirty="0">
                <a:solidFill>
                  <a:srgbClr val="000000"/>
                </a:solidFill>
              </a:rPr>
              <a:t> antes do </a:t>
            </a:r>
            <a:r>
              <a:rPr lang="pt-BR" sz="1200" dirty="0" err="1">
                <a:solidFill>
                  <a:srgbClr val="000000"/>
                </a:solidFill>
              </a:rPr>
              <a:t>breakeven</a:t>
            </a:r>
            <a:r>
              <a:rPr lang="pt-BR" sz="12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" grpId="0"/>
      <p:bldP spid="7" grpId="0"/>
      <p:bldP spid="10" grpId="0"/>
      <p:bldP spid="11" grpId="0" build="p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2"/>
          <p:cNvSpPr txBox="1">
            <a:spLocks noGrp="1"/>
          </p:cNvSpPr>
          <p:nvPr>
            <p:ph type="title"/>
          </p:nvPr>
        </p:nvSpPr>
        <p:spPr>
          <a:xfrm>
            <a:off x="874819" y="396282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Ações: Muitas oportunidades!</a:t>
            </a:r>
            <a:endParaRPr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1295" name="Google Shape;1295;p52"/>
          <p:cNvGraphicFramePr/>
          <p:nvPr>
            <p:extLst>
              <p:ext uri="{D42A27DB-BD31-4B8C-83A1-F6EECF244321}">
                <p14:modId xmlns:p14="http://schemas.microsoft.com/office/powerpoint/2010/main" val="3937170236"/>
              </p:ext>
            </p:extLst>
          </p:nvPr>
        </p:nvGraphicFramePr>
        <p:xfrm>
          <a:off x="463757" y="1304234"/>
          <a:ext cx="3769031" cy="3588870"/>
        </p:xfrm>
        <a:graphic>
          <a:graphicData uri="http://schemas.openxmlformats.org/drawingml/2006/table">
            <a:tbl>
              <a:tblPr>
                <a:noFill/>
                <a:tableStyleId>{6B63968D-C93C-4F9A-8C87-F0F94ADE4FB1}</a:tableStyleId>
              </a:tblPr>
              <a:tblGrid>
                <a:gridCol w="148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Ações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Pré-Instalação</a:t>
                      </a:r>
                      <a:endParaRPr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Migrar Contrato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Incentivar “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One-year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” (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cashback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 ou 1ª mensalidade reduzida) para prospects “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Month-to-month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 high-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risk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”.</a:t>
                      </a:r>
                      <a:endParaRPr sz="1050" dirty="0">
                        <a:solidFill>
                          <a:srgbClr val="000000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Método de pagamento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Bônus para débito automático (migrar de “</a:t>
                      </a:r>
                      <a:r>
                        <a:rPr lang="pt-BR" sz="1050" b="0" dirty="0" err="1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Electronic</a:t>
                      </a: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pt-BR" sz="1050" b="0" dirty="0" err="1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check</a:t>
                      </a: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”).</a:t>
                      </a:r>
                      <a:endParaRPr sz="1050" b="0" dirty="0">
                        <a:solidFill>
                          <a:srgbClr val="000000"/>
                        </a:solidFill>
                        <a:latin typeface="Sora" panose="020B0604020202020204" charset="0"/>
                        <a:ea typeface="Sora"/>
                        <a:cs typeface="Sora" panose="020B0604020202020204" charset="0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Preço de entrada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3 meses com desconto progressivo para clientes com Faturas no Q3/Q4 (sensíveis a preço).</a:t>
                      </a:r>
                      <a:endParaRPr sz="1050" b="0" dirty="0">
                        <a:solidFill>
                          <a:srgbClr val="000000"/>
                        </a:solidFill>
                        <a:latin typeface="Sora" panose="020B0604020202020204" charset="0"/>
                        <a:ea typeface="Sora"/>
                        <a:cs typeface="Sora" panose="020B0604020202020204" charset="0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Bundle de valor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0" dirty="0" err="1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OnlineSecurity</a:t>
                      </a: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 + </a:t>
                      </a:r>
                      <a:r>
                        <a:rPr lang="pt-BR" sz="1050" b="0" dirty="0" err="1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TechSupport</a:t>
                      </a: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 gratuitos/desconto por 90 dias para quem contratar fibra,</a:t>
                      </a:r>
                      <a:endParaRPr sz="1050" b="0" dirty="0">
                        <a:solidFill>
                          <a:srgbClr val="000000"/>
                        </a:solidFill>
                        <a:latin typeface="Sora" panose="020B0604020202020204" charset="0"/>
                        <a:ea typeface="Sora"/>
                        <a:cs typeface="Sora" panose="020B0604020202020204" charset="0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Google Shape;1295;p52">
            <a:extLst>
              <a:ext uri="{FF2B5EF4-FFF2-40B4-BE49-F238E27FC236}">
                <a16:creationId xmlns:a16="http://schemas.microsoft.com/office/drawing/2014/main" id="{D27F7A06-80B2-544A-5FB0-224B665AF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265247"/>
              </p:ext>
            </p:extLst>
          </p:nvPr>
        </p:nvGraphicFramePr>
        <p:xfrm>
          <a:off x="4767319" y="1277564"/>
          <a:ext cx="3769031" cy="3642210"/>
        </p:xfrm>
        <a:graphic>
          <a:graphicData uri="http://schemas.openxmlformats.org/drawingml/2006/table">
            <a:tbl>
              <a:tblPr>
                <a:noFill/>
                <a:tableStyleId>{6B63968D-C93C-4F9A-8C87-F0F94ADE4FB1}</a:tableStyleId>
              </a:tblPr>
              <a:tblGrid>
                <a:gridCol w="148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Ações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Pós-Instalação</a:t>
                      </a:r>
                      <a:endParaRPr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Programa “Early-Life”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SMS/E-mail de boas-vindas, 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call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/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bot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 perguntando qualidade e satisfação (NPS).</a:t>
                      </a:r>
                      <a:endParaRPr sz="1050" dirty="0">
                        <a:solidFill>
                          <a:srgbClr val="000000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Programa de fidelidade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Pontos por permanência, bônus em upgrade/família (reduz 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churn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 em clientes com 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Partner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/</a:t>
                      </a:r>
                      <a:r>
                        <a:rPr lang="pt-BR" sz="1050" dirty="0" err="1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Dependents</a:t>
                      </a:r>
                      <a:r>
                        <a:rPr lang="pt-BR" sz="1050" dirty="0">
                          <a:solidFill>
                            <a:srgbClr val="000000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).</a:t>
                      </a:r>
                      <a:endParaRPr sz="1050" dirty="0">
                        <a:solidFill>
                          <a:srgbClr val="000000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Ticket Analytics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Entender e classificar as causas raiz que fazem os clientes  cancelar o serviço.</a:t>
                      </a:r>
                      <a:endParaRPr sz="1050" b="0" dirty="0">
                        <a:solidFill>
                          <a:srgbClr val="000000"/>
                        </a:solidFill>
                        <a:latin typeface="Sora" panose="020B0604020202020204" charset="0"/>
                        <a:ea typeface="Sora"/>
                        <a:cs typeface="Sora" panose="020B0604020202020204" charset="0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>
                              <a:lumMod val="25000"/>
                            </a:schemeClr>
                          </a:solidFill>
                          <a:latin typeface="Sora SemiBold"/>
                          <a:ea typeface="Sora SemiBold"/>
                          <a:cs typeface="Sora SemiBold"/>
                          <a:sym typeface="Sora SemiBold"/>
                        </a:rPr>
                        <a:t>Melhorar modelo</a:t>
                      </a:r>
                      <a:endParaRPr dirty="0">
                        <a:solidFill>
                          <a:schemeClr val="accent6">
                            <a:lumMod val="25000"/>
                          </a:schemeClr>
                        </a:solidFill>
                        <a:latin typeface="Sora SemiBold"/>
                        <a:ea typeface="Sora SemiBold"/>
                        <a:cs typeface="Sora SemiBold"/>
                        <a:sym typeface="Sora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b="0" dirty="0">
                          <a:solidFill>
                            <a:srgbClr val="00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Desenvolver modelo para classificar clientes com alto risco de cancelamento para reversão da intenção.</a:t>
                      </a:r>
                      <a:endParaRPr sz="1050" b="0" dirty="0">
                        <a:solidFill>
                          <a:srgbClr val="000000"/>
                        </a:solidFill>
                        <a:latin typeface="Sora" panose="020B0604020202020204" charset="0"/>
                        <a:ea typeface="Sora"/>
                        <a:cs typeface="Sora" panose="020B0604020202020204" charset="0"/>
                        <a:sym typeface="Sor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>
          <a:extLst>
            <a:ext uri="{FF2B5EF4-FFF2-40B4-BE49-F238E27FC236}">
              <a16:creationId xmlns:a16="http://schemas.microsoft.com/office/drawing/2014/main" id="{5CB7FD78-55FB-90AA-985F-5A9E2B44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oldura Branca - Moldura Branca Quadro Png Transparent PNG - 842x596 - Free  Download on NicePNG">
            <a:extLst>
              <a:ext uri="{FF2B5EF4-FFF2-40B4-BE49-F238E27FC236}">
                <a16:creationId xmlns:a16="http://schemas.microsoft.com/office/drawing/2014/main" id="{B228E666-78BA-9B12-8FF7-56061E2D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27" y="1484733"/>
            <a:ext cx="3530395" cy="249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Google Shape;1145;p51">
            <a:extLst>
              <a:ext uri="{FF2B5EF4-FFF2-40B4-BE49-F238E27FC236}">
                <a16:creationId xmlns:a16="http://schemas.microsoft.com/office/drawing/2014/main" id="{BE4CDFCC-FBC1-95ED-5322-C15EE26AE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129" y="2158527"/>
            <a:ext cx="3340511" cy="68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Roadmap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287" name="Google Shape;1287;p51">
            <a:extLst>
              <a:ext uri="{FF2B5EF4-FFF2-40B4-BE49-F238E27FC236}">
                <a16:creationId xmlns:a16="http://schemas.microsoft.com/office/drawing/2014/main" id="{6BAFFACB-281D-860F-36C9-4AB4013657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971" y="2982119"/>
            <a:ext cx="4011562" cy="41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Calendário de entrega e próximos passos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1288" name="Google Shape;1288;p51">
            <a:extLst>
              <a:ext uri="{FF2B5EF4-FFF2-40B4-BE49-F238E27FC236}">
                <a16:creationId xmlns:a16="http://schemas.microsoft.com/office/drawing/2014/main" id="{CF82B841-99B9-9FA7-249C-BF5D18A5E91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96152" y="1039314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05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6146" name="Picture 2" descr="Product Roadmaps: Your Secret Weapon to Success | Scrum Alliance">
            <a:extLst>
              <a:ext uri="{FF2B5EF4-FFF2-40B4-BE49-F238E27FC236}">
                <a16:creationId xmlns:a16="http://schemas.microsoft.com/office/drawing/2014/main" id="{39276D3B-D081-43F6-51EE-23DE36CA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35" y="1769807"/>
            <a:ext cx="2906055" cy="19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3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3"/>
          <p:cNvSpPr txBox="1">
            <a:spLocks noGrp="1"/>
          </p:cNvSpPr>
          <p:nvPr>
            <p:ph type="title"/>
          </p:nvPr>
        </p:nvSpPr>
        <p:spPr>
          <a:xfrm>
            <a:off x="66368" y="103999"/>
            <a:ext cx="914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Timeline</a:t>
            </a:r>
            <a:endParaRPr sz="3600" dirty="0">
              <a:solidFill>
                <a:srgbClr val="000000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2210FE5-996E-EBA3-621A-DD8BC394EAD1}"/>
              </a:ext>
            </a:extLst>
          </p:cNvPr>
          <p:cNvGrpSpPr/>
          <p:nvPr/>
        </p:nvGrpSpPr>
        <p:grpSpPr>
          <a:xfrm>
            <a:off x="715088" y="767724"/>
            <a:ext cx="4133953" cy="3991702"/>
            <a:chOff x="715088" y="381474"/>
            <a:chExt cx="4133953" cy="3991702"/>
          </a:xfrm>
        </p:grpSpPr>
        <p:sp>
          <p:nvSpPr>
            <p:cNvPr id="1303" name="Google Shape;1303;p53"/>
            <p:cNvSpPr/>
            <p:nvPr/>
          </p:nvSpPr>
          <p:spPr>
            <a:xfrm>
              <a:off x="715100" y="451838"/>
              <a:ext cx="1280100" cy="73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Sora ExtraLight"/>
                  <a:ea typeface="Sora ExtraLight"/>
                  <a:cs typeface="Sora ExtraLight"/>
                  <a:sym typeface="Sora ExtraLight"/>
                </a:rPr>
                <a:t>1-3 Semanas</a:t>
              </a:r>
              <a:endParaRPr sz="1600" b="1" dirty="0">
                <a:latin typeface="Sora ExtraLight"/>
                <a:ea typeface="Sora ExtraLight"/>
                <a:cs typeface="Sora ExtraLight"/>
                <a:sym typeface="Sora ExtraLight"/>
              </a:endParaRPr>
            </a:p>
          </p:txBody>
        </p:sp>
        <p:sp>
          <p:nvSpPr>
            <p:cNvPr id="1304" name="Google Shape;1304;p53"/>
            <p:cNvSpPr txBox="1"/>
            <p:nvPr/>
          </p:nvSpPr>
          <p:spPr>
            <a:xfrm flipH="1">
              <a:off x="2178188" y="381474"/>
              <a:ext cx="219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Preparação</a:t>
              </a:r>
              <a:endParaRPr sz="2000" b="1" dirty="0">
                <a:solidFill>
                  <a:srgbClr val="FFFFFF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1305" name="Google Shape;1305;p53"/>
            <p:cNvSpPr txBox="1"/>
            <p:nvPr/>
          </p:nvSpPr>
          <p:spPr>
            <a:xfrm flipH="1">
              <a:off x="2178188" y="837941"/>
              <a:ext cx="2194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Sora Light"/>
                  <a:ea typeface="Sora Light"/>
                  <a:cs typeface="Sora Light"/>
                  <a:sym typeface="Sora Light"/>
                </a:rPr>
                <a:t>Alinhamento de escopo, métricas de sucesso e ações a serem desenvolvidas.</a:t>
              </a:r>
              <a:endParaRPr sz="1100" dirty="0">
                <a:solidFill>
                  <a:srgbClr val="FFFFFF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715099" y="1980638"/>
              <a:ext cx="1280100" cy="73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ora ExtraLight"/>
                  <a:ea typeface="Sora ExtraLight"/>
                  <a:cs typeface="Sora ExtraLight"/>
                  <a:sym typeface="Sora ExtraLight"/>
                </a:rPr>
                <a:t>1-2 Semanas</a:t>
              </a:r>
            </a:p>
          </p:txBody>
        </p:sp>
        <p:sp>
          <p:nvSpPr>
            <p:cNvPr id="1307" name="Google Shape;1307;p53"/>
            <p:cNvSpPr txBox="1"/>
            <p:nvPr/>
          </p:nvSpPr>
          <p:spPr>
            <a:xfrm flipH="1">
              <a:off x="1937680" y="1796062"/>
              <a:ext cx="291136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Desenho das ações</a:t>
              </a:r>
              <a:endParaRPr sz="2000" b="1" dirty="0">
                <a:solidFill>
                  <a:srgbClr val="FFFFFF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1308" name="Google Shape;1308;p53"/>
            <p:cNvSpPr txBox="1"/>
            <p:nvPr/>
          </p:nvSpPr>
          <p:spPr>
            <a:xfrm flipH="1">
              <a:off x="2188510" y="2261403"/>
              <a:ext cx="2337814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EF0E9"/>
                  </a:solidFill>
                  <a:effectLst/>
                  <a:uLnTx/>
                  <a:uFillTx/>
                  <a:latin typeface="Sora Light"/>
                  <a:ea typeface="Sora Light"/>
                  <a:cs typeface="Sora Light"/>
                  <a:sym typeface="Sora Light"/>
                </a:rPr>
                <a:t>Definir canal e orçamento, planejar os testes A/B (Grupo Controle e Tratamento).</a:t>
              </a:r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715088" y="3509338"/>
              <a:ext cx="1280100" cy="73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281F12"/>
                </a:solidFill>
                <a:effectLst/>
                <a:uLnTx/>
                <a:uFillTx/>
                <a:latin typeface="Sora ExtraLight"/>
                <a:ea typeface="Sora ExtraLight"/>
                <a:cs typeface="Sora ExtraLight"/>
                <a:sym typeface="Sora Extra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pt-BR" sz="1600" b="1" dirty="0">
                  <a:latin typeface="Sora ExtraLight"/>
                  <a:ea typeface="Sora ExtraLight"/>
                  <a:cs typeface="Sora ExtraLight"/>
                  <a:sym typeface="Sora ExtraLight"/>
                </a:rPr>
                <a:t>6</a:t>
              </a: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ora ExtraLight"/>
                  <a:ea typeface="Sora ExtraLight"/>
                  <a:cs typeface="Sora ExtraLight"/>
                  <a:sym typeface="Sora ExtraLight"/>
                </a:rPr>
                <a:t>-8 Semanas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00" dirty="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endParaRPr>
            </a:p>
          </p:txBody>
        </p:sp>
        <p:sp>
          <p:nvSpPr>
            <p:cNvPr id="1310" name="Google Shape;1310;p53"/>
            <p:cNvSpPr txBox="1"/>
            <p:nvPr/>
          </p:nvSpPr>
          <p:spPr>
            <a:xfrm flipH="1">
              <a:off x="2235190" y="3304459"/>
              <a:ext cx="219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Piloto</a:t>
              </a:r>
              <a:endParaRPr sz="2000" b="1" dirty="0">
                <a:solidFill>
                  <a:srgbClr val="FFFFFF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1311" name="Google Shape;1311;p53"/>
            <p:cNvSpPr txBox="1"/>
            <p:nvPr/>
          </p:nvSpPr>
          <p:spPr>
            <a:xfrm flipH="1">
              <a:off x="2209256" y="3861076"/>
              <a:ext cx="2194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Sora Light"/>
                  <a:ea typeface="Sora Light"/>
                  <a:cs typeface="Sora Light"/>
                  <a:sym typeface="Sora Light"/>
                </a:rPr>
                <a:t>Rodar piloto e acompanhar com painel diário.</a:t>
              </a:r>
              <a:endParaRPr sz="1100" dirty="0">
                <a:solidFill>
                  <a:srgbClr val="FFFFFF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cxnSp>
          <p:nvCxnSpPr>
            <p:cNvPr id="1312" name="Google Shape;1312;p53"/>
            <p:cNvCxnSpPr>
              <a:stCxn id="1303" idx="2"/>
              <a:endCxn id="1306" idx="0"/>
            </p:cNvCxnSpPr>
            <p:nvPr/>
          </p:nvCxnSpPr>
          <p:spPr>
            <a:xfrm>
              <a:off x="1355150" y="1182638"/>
              <a:ext cx="0" cy="798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53"/>
            <p:cNvCxnSpPr>
              <a:stCxn id="1306" idx="2"/>
              <a:endCxn id="1309" idx="0"/>
            </p:cNvCxnSpPr>
            <p:nvPr/>
          </p:nvCxnSpPr>
          <p:spPr>
            <a:xfrm>
              <a:off x="1355149" y="2712038"/>
              <a:ext cx="0" cy="7974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14" name="Google Shape;1314;p53"/>
          <p:cNvCxnSpPr>
            <a:cxnSpLocks/>
          </p:cNvCxnSpPr>
          <p:nvPr/>
        </p:nvCxnSpPr>
        <p:spPr>
          <a:xfrm>
            <a:off x="1355149" y="4626988"/>
            <a:ext cx="0" cy="726677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E82625A-2513-B05D-E378-EC74BF3E66DB}"/>
              </a:ext>
            </a:extLst>
          </p:cNvPr>
          <p:cNvGrpSpPr/>
          <p:nvPr/>
        </p:nvGrpSpPr>
        <p:grpSpPr>
          <a:xfrm>
            <a:off x="5257863" y="716599"/>
            <a:ext cx="3805020" cy="4042827"/>
            <a:chOff x="5257863" y="1102849"/>
            <a:chExt cx="3805020" cy="4042827"/>
          </a:xfrm>
        </p:grpSpPr>
        <p:sp>
          <p:nvSpPr>
            <p:cNvPr id="2" name="Google Shape;1322;p54">
              <a:extLst>
                <a:ext uri="{FF2B5EF4-FFF2-40B4-BE49-F238E27FC236}">
                  <a16:creationId xmlns:a16="http://schemas.microsoft.com/office/drawing/2014/main" id="{4F60E6D6-A02E-D5C8-6D16-5A4DDE1A5FFB}"/>
                </a:ext>
              </a:extLst>
            </p:cNvPr>
            <p:cNvSpPr/>
            <p:nvPr/>
          </p:nvSpPr>
          <p:spPr>
            <a:xfrm>
              <a:off x="5257875" y="1224338"/>
              <a:ext cx="1280100" cy="73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281F12"/>
                </a:solidFill>
                <a:effectLst/>
                <a:uLnTx/>
                <a:uFillTx/>
                <a:latin typeface="Sora ExtraLight"/>
                <a:ea typeface="Sora ExtraLight"/>
                <a:cs typeface="Sora ExtraLight"/>
                <a:sym typeface="Sora Extra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pt-BR" sz="1600" b="1" dirty="0">
                  <a:latin typeface="Sora ExtraLight"/>
                  <a:ea typeface="Sora ExtraLight"/>
                  <a:cs typeface="Sora ExtraLight"/>
                  <a:sym typeface="Sora ExtraLight"/>
                </a:rPr>
                <a:t>2</a:t>
              </a: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ora ExtraLight"/>
                  <a:ea typeface="Sora ExtraLight"/>
                  <a:cs typeface="Sora ExtraLight"/>
                  <a:sym typeface="Sora ExtraLight"/>
                </a:rPr>
                <a:t>-4 Semanas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00" dirty="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endParaRPr>
            </a:p>
          </p:txBody>
        </p:sp>
        <p:sp>
          <p:nvSpPr>
            <p:cNvPr id="3" name="Google Shape;1323;p54">
              <a:extLst>
                <a:ext uri="{FF2B5EF4-FFF2-40B4-BE49-F238E27FC236}">
                  <a16:creationId xmlns:a16="http://schemas.microsoft.com/office/drawing/2014/main" id="{4E490594-1BA9-07FE-FEA6-BCF7AFBF1A05}"/>
                </a:ext>
              </a:extLst>
            </p:cNvPr>
            <p:cNvSpPr txBox="1"/>
            <p:nvPr/>
          </p:nvSpPr>
          <p:spPr>
            <a:xfrm flipH="1">
              <a:off x="6681236" y="1102849"/>
              <a:ext cx="219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Análise</a:t>
              </a:r>
              <a:endParaRPr sz="2000" dirty="0">
                <a:solidFill>
                  <a:schemeClr val="accent4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4" name="Google Shape;1324;p54">
              <a:extLst>
                <a:ext uri="{FF2B5EF4-FFF2-40B4-BE49-F238E27FC236}">
                  <a16:creationId xmlns:a16="http://schemas.microsoft.com/office/drawing/2014/main" id="{42234C1A-2BA6-E1B2-6806-F98A56E5C2E2}"/>
                </a:ext>
              </a:extLst>
            </p:cNvPr>
            <p:cNvSpPr txBox="1"/>
            <p:nvPr/>
          </p:nvSpPr>
          <p:spPr>
            <a:xfrm flipH="1">
              <a:off x="6629475" y="1576076"/>
              <a:ext cx="2194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Sora Light"/>
                  <a:ea typeface="Sora Light"/>
                  <a:cs typeface="Sora Light"/>
                  <a:sym typeface="Sora Light"/>
                </a:rPr>
                <a:t>Realizar testes estatísticos e EDA final dos pilotos.</a:t>
              </a:r>
              <a:endParaRPr sz="1100" dirty="0"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5" name="Google Shape;1325;p54">
              <a:extLst>
                <a:ext uri="{FF2B5EF4-FFF2-40B4-BE49-F238E27FC236}">
                  <a16:creationId xmlns:a16="http://schemas.microsoft.com/office/drawing/2014/main" id="{868E1165-86C6-E7EA-F57A-D4914BF2E13A}"/>
                </a:ext>
              </a:extLst>
            </p:cNvPr>
            <p:cNvSpPr/>
            <p:nvPr/>
          </p:nvSpPr>
          <p:spPr>
            <a:xfrm>
              <a:off x="5257874" y="2753138"/>
              <a:ext cx="1280100" cy="7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2400" dirty="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ora ExtraLight"/>
                  <a:ea typeface="Sora ExtraLight"/>
                  <a:cs typeface="Sora ExtraLight"/>
                  <a:sym typeface="Sora ExtraLight"/>
                </a:rPr>
                <a:t>1-2 Semanas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endParaRPr>
            </a:p>
          </p:txBody>
        </p:sp>
        <p:sp>
          <p:nvSpPr>
            <p:cNvPr id="6" name="Google Shape;1326;p54">
              <a:extLst>
                <a:ext uri="{FF2B5EF4-FFF2-40B4-BE49-F238E27FC236}">
                  <a16:creationId xmlns:a16="http://schemas.microsoft.com/office/drawing/2014/main" id="{D4243B1C-A3B4-E0AA-2EC0-02AFBE367B93}"/>
                </a:ext>
              </a:extLst>
            </p:cNvPr>
            <p:cNvSpPr txBox="1"/>
            <p:nvPr/>
          </p:nvSpPr>
          <p:spPr>
            <a:xfrm flipH="1">
              <a:off x="6629463" y="2647650"/>
              <a:ext cx="219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Go/No-Go</a:t>
              </a:r>
              <a:endParaRPr sz="2000" dirty="0">
                <a:solidFill>
                  <a:schemeClr val="accent4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7" name="Google Shape;1327;p54">
              <a:extLst>
                <a:ext uri="{FF2B5EF4-FFF2-40B4-BE49-F238E27FC236}">
                  <a16:creationId xmlns:a16="http://schemas.microsoft.com/office/drawing/2014/main" id="{76896E2E-3805-3E00-326F-49DA6A415874}"/>
                </a:ext>
              </a:extLst>
            </p:cNvPr>
            <p:cNvSpPr txBox="1"/>
            <p:nvPr/>
          </p:nvSpPr>
          <p:spPr>
            <a:xfrm flipH="1">
              <a:off x="6629474" y="3104826"/>
              <a:ext cx="2359667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Sora Light"/>
                  <a:ea typeface="Sora Light"/>
                  <a:cs typeface="Sora Light"/>
                  <a:sym typeface="Sora Light"/>
                </a:rPr>
                <a:t>Decisão por cenário, considerando as métricas,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Sora Light"/>
                  <a:ea typeface="Sora Light"/>
                  <a:cs typeface="Sora Light"/>
                  <a:sym typeface="Sora Light"/>
                </a:rPr>
                <a:t>a análise estatística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Sora Light"/>
                  <a:ea typeface="Sora Light"/>
                  <a:cs typeface="Sora Light"/>
                  <a:sym typeface="Sora Light"/>
                </a:rPr>
                <a:t> e o orçamento.</a:t>
              </a:r>
              <a:endParaRPr sz="1100" dirty="0"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sp>
          <p:nvSpPr>
            <p:cNvPr id="8" name="Google Shape;1328;p54">
              <a:extLst>
                <a:ext uri="{FF2B5EF4-FFF2-40B4-BE49-F238E27FC236}">
                  <a16:creationId xmlns:a16="http://schemas.microsoft.com/office/drawing/2014/main" id="{9BCD3C42-F809-5634-7E2C-FC553410B215}"/>
                </a:ext>
              </a:extLst>
            </p:cNvPr>
            <p:cNvSpPr/>
            <p:nvPr/>
          </p:nvSpPr>
          <p:spPr>
            <a:xfrm>
              <a:off x="5257863" y="4281838"/>
              <a:ext cx="1280100" cy="73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281F12"/>
                </a:solidFill>
                <a:effectLst/>
                <a:uLnTx/>
                <a:uFillTx/>
                <a:latin typeface="Sora ExtraLight"/>
                <a:ea typeface="Sora ExtraLight"/>
                <a:cs typeface="Sora ExtraLight"/>
                <a:sym typeface="Sora Extra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ora ExtraLight"/>
                  <a:ea typeface="Sora ExtraLight"/>
                  <a:cs typeface="Sora ExtraLight"/>
                  <a:sym typeface="Sora ExtraLight"/>
                </a:rPr>
                <a:t>1-3 Semanas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endParaRPr>
            </a:p>
          </p:txBody>
        </p:sp>
        <p:sp>
          <p:nvSpPr>
            <p:cNvPr id="9" name="Google Shape;1329;p54">
              <a:extLst>
                <a:ext uri="{FF2B5EF4-FFF2-40B4-BE49-F238E27FC236}">
                  <a16:creationId xmlns:a16="http://schemas.microsoft.com/office/drawing/2014/main" id="{B181543A-DE8C-95AB-B089-002D4307FB66}"/>
                </a:ext>
              </a:extLst>
            </p:cNvPr>
            <p:cNvSpPr txBox="1"/>
            <p:nvPr/>
          </p:nvSpPr>
          <p:spPr>
            <a:xfrm flipH="1">
              <a:off x="6712057" y="4136039"/>
              <a:ext cx="2194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Manutenção</a:t>
              </a:r>
              <a:endParaRPr sz="2000" dirty="0">
                <a:solidFill>
                  <a:schemeClr val="accent4">
                    <a:lumMod val="50000"/>
                  </a:schemeClr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10" name="Google Shape;1330;p54">
              <a:extLst>
                <a:ext uri="{FF2B5EF4-FFF2-40B4-BE49-F238E27FC236}">
                  <a16:creationId xmlns:a16="http://schemas.microsoft.com/office/drawing/2014/main" id="{5A61DF7D-3F27-1E52-6323-E39E294ABAE5}"/>
                </a:ext>
              </a:extLst>
            </p:cNvPr>
            <p:cNvSpPr txBox="1"/>
            <p:nvPr/>
          </p:nvSpPr>
          <p:spPr>
            <a:xfrm flipH="1">
              <a:off x="6629474" y="4633576"/>
              <a:ext cx="2433409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Sora Light"/>
                  <a:ea typeface="Sora Light"/>
                  <a:cs typeface="Sora Light"/>
                  <a:sym typeface="Sora Light"/>
                </a:rPr>
                <a:t>Desenvolver painéis para o acompanhamento das ações e dos modelos pós-piloto.</a:t>
              </a:r>
              <a:endParaRPr sz="1100" dirty="0"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  <p:cxnSp>
          <p:nvCxnSpPr>
            <p:cNvPr id="11" name="Google Shape;1331;p54">
              <a:extLst>
                <a:ext uri="{FF2B5EF4-FFF2-40B4-BE49-F238E27FC236}">
                  <a16:creationId xmlns:a16="http://schemas.microsoft.com/office/drawing/2014/main" id="{2D902786-1E5B-4700-4730-A7AE8B26117A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5897925" y="1955138"/>
              <a:ext cx="0" cy="798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332;p54">
              <a:extLst>
                <a:ext uri="{FF2B5EF4-FFF2-40B4-BE49-F238E27FC236}">
                  <a16:creationId xmlns:a16="http://schemas.microsoft.com/office/drawing/2014/main" id="{308E8AA2-24FD-C764-D212-19F5CFDD05E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5897924" y="3484538"/>
              <a:ext cx="0" cy="7974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" name="Google Shape;1333;p54">
            <a:extLst>
              <a:ext uri="{FF2B5EF4-FFF2-40B4-BE49-F238E27FC236}">
                <a16:creationId xmlns:a16="http://schemas.microsoft.com/office/drawing/2014/main" id="{6AF2738A-50D8-8EDD-9A3F-B055764752E0}"/>
              </a:ext>
            </a:extLst>
          </p:cNvPr>
          <p:cNvCxnSpPr>
            <a:cxnSpLocks/>
          </p:cNvCxnSpPr>
          <p:nvPr/>
        </p:nvCxnSpPr>
        <p:spPr>
          <a:xfrm flipV="1">
            <a:off x="5897924" y="-213988"/>
            <a:ext cx="0" cy="1052076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>
          <a:extLst>
            <a:ext uri="{FF2B5EF4-FFF2-40B4-BE49-F238E27FC236}">
              <a16:creationId xmlns:a16="http://schemas.microsoft.com/office/drawing/2014/main" id="{DF8C59CF-FBC5-96BF-D6C7-6498D2DB4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Moldura Branca - Moldura Branca Quadro Png Transparent PNG - 842x596 - Free  Download on NicePNG">
            <a:extLst>
              <a:ext uri="{FF2B5EF4-FFF2-40B4-BE49-F238E27FC236}">
                <a16:creationId xmlns:a16="http://schemas.microsoft.com/office/drawing/2014/main" id="{534CF0F1-024A-1352-1ABC-7AFD0DD4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50" y="1238873"/>
            <a:ext cx="2743201" cy="28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Google Shape;1145;p51">
            <a:extLst>
              <a:ext uri="{FF2B5EF4-FFF2-40B4-BE49-F238E27FC236}">
                <a16:creationId xmlns:a16="http://schemas.microsoft.com/office/drawing/2014/main" id="{52B9CD09-F53A-6715-461C-6887AFA78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051" y="2070304"/>
            <a:ext cx="3340511" cy="68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Conclusões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287" name="Google Shape;1287;p51">
            <a:extLst>
              <a:ext uri="{FF2B5EF4-FFF2-40B4-BE49-F238E27FC236}">
                <a16:creationId xmlns:a16="http://schemas.microsoft.com/office/drawing/2014/main" id="{8077E54A-7195-27CF-53F8-D1C69DCC97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1051" y="2982120"/>
            <a:ext cx="3340511" cy="41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Principais insights da análise.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1288" name="Google Shape;1288;p51">
            <a:extLst>
              <a:ext uri="{FF2B5EF4-FFF2-40B4-BE49-F238E27FC236}">
                <a16:creationId xmlns:a16="http://schemas.microsoft.com/office/drawing/2014/main" id="{796F7AE2-8944-B331-E900-78CC2949A9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06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174" name="Picture 6" descr="idéia luz lâmpada criativo pensando conceito amarelo cérebro ícone Projeto  ilustração vetor 25768160 Vetor no Vecteezy">
            <a:extLst>
              <a:ext uri="{FF2B5EF4-FFF2-40B4-BE49-F238E27FC236}">
                <a16:creationId xmlns:a16="http://schemas.microsoft.com/office/drawing/2014/main" id="{C5EC0196-1C54-4558-5C8C-AC570BCA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10" y="1499201"/>
            <a:ext cx="2355280" cy="23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01CB78E9-56C3-BC8E-FF91-FE744631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B9BB5087-BBE9-38D4-6C6B-796702B2C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9845" y="42566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01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49" name="Google Shape;349;p32">
            <a:extLst>
              <a:ext uri="{FF2B5EF4-FFF2-40B4-BE49-F238E27FC236}">
                <a16:creationId xmlns:a16="http://schemas.microsoft.com/office/drawing/2014/main" id="{F964BF85-1410-0F99-98DF-7216EDA185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01181" y="1333455"/>
            <a:ext cx="2463600" cy="36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Apresentação.</a:t>
            </a:r>
            <a:endParaRPr dirty="0"/>
          </a:p>
        </p:txBody>
      </p:sp>
      <p:sp>
        <p:nvSpPr>
          <p:cNvPr id="350" name="Google Shape;350;p32">
            <a:extLst>
              <a:ext uri="{FF2B5EF4-FFF2-40B4-BE49-F238E27FC236}">
                <a16:creationId xmlns:a16="http://schemas.microsoft.com/office/drawing/2014/main" id="{69909615-D2C1-A93F-C870-CA9DD6611D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820497" y="455674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02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51" name="Google Shape;351;p32">
            <a:extLst>
              <a:ext uri="{FF2B5EF4-FFF2-40B4-BE49-F238E27FC236}">
                <a16:creationId xmlns:a16="http://schemas.microsoft.com/office/drawing/2014/main" id="{B0C31006-D488-5F7C-731D-6913D4D57F0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35158" y="1254119"/>
            <a:ext cx="293358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Compreendendo as variáveis de maior impacto.</a:t>
            </a:r>
            <a:endParaRPr dirty="0"/>
          </a:p>
        </p:txBody>
      </p:sp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D093D26B-4181-4562-5115-B45209C7630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295331" y="181503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03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F74ACBA4-B9C9-3996-79D0-14124F8C622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870192" y="2709069"/>
            <a:ext cx="246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inferencial e preditiva do Churn.</a:t>
            </a:r>
            <a:endParaRPr dirty="0"/>
          </a:p>
        </p:txBody>
      </p:sp>
      <p:sp>
        <p:nvSpPr>
          <p:cNvPr id="354" name="Google Shape;354;p32">
            <a:extLst>
              <a:ext uri="{FF2B5EF4-FFF2-40B4-BE49-F238E27FC236}">
                <a16:creationId xmlns:a16="http://schemas.microsoft.com/office/drawing/2014/main" id="{EE989584-7C4D-567C-81AB-BFC1487BC33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0497" y="1822759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04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55" name="Google Shape;355;p32">
            <a:extLst>
              <a:ext uri="{FF2B5EF4-FFF2-40B4-BE49-F238E27FC236}">
                <a16:creationId xmlns:a16="http://schemas.microsoft.com/office/drawing/2014/main" id="{E3D66EB4-22DF-9067-FBE5-0E47E9013FC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249308" y="2780697"/>
            <a:ext cx="2632567" cy="34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Avaliação dos impactos </a:t>
            </a:r>
          </a:p>
          <a:p>
            <a:pPr marL="0" lvl="0" indent="0"/>
            <a:r>
              <a:rPr lang="pt-BR" dirty="0"/>
              <a:t>e oportunidades.</a:t>
            </a:r>
            <a:endParaRPr dirty="0"/>
          </a:p>
        </p:txBody>
      </p:sp>
      <p:sp>
        <p:nvSpPr>
          <p:cNvPr id="356" name="Google Shape;356;p32">
            <a:extLst>
              <a:ext uri="{FF2B5EF4-FFF2-40B4-BE49-F238E27FC236}">
                <a16:creationId xmlns:a16="http://schemas.microsoft.com/office/drawing/2014/main" id="{70461272-0D19-36C1-5BE3-F50EDD4407AC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4295331" y="3339269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05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57" name="Google Shape;357;p32">
            <a:extLst>
              <a:ext uri="{FF2B5EF4-FFF2-40B4-BE49-F238E27FC236}">
                <a16:creationId xmlns:a16="http://schemas.microsoft.com/office/drawing/2014/main" id="{1BE0AC3A-74CF-CE4A-99E5-696ABA6FABB6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801153" y="4123574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Calendário das entregas e próximos passos.</a:t>
            </a:r>
            <a:endParaRPr dirty="0"/>
          </a:p>
        </p:txBody>
      </p:sp>
      <p:sp>
        <p:nvSpPr>
          <p:cNvPr id="358" name="Google Shape;358;p32">
            <a:extLst>
              <a:ext uri="{FF2B5EF4-FFF2-40B4-BE49-F238E27FC236}">
                <a16:creationId xmlns:a16="http://schemas.microsoft.com/office/drawing/2014/main" id="{A13F34D6-D739-CB02-1042-489B0F19BCD7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864302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10000"/>
                  </a:schemeClr>
                </a:solidFill>
              </a:rPr>
              <a:t>06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59" name="Google Shape;359;p32">
            <a:extLst>
              <a:ext uri="{FF2B5EF4-FFF2-40B4-BE49-F238E27FC236}">
                <a16:creationId xmlns:a16="http://schemas.microsoft.com/office/drawing/2014/main" id="{37A407B7-3D21-F0F4-5DB9-0B693A731D33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6333791" y="4154352"/>
            <a:ext cx="246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insights da análise.</a:t>
            </a:r>
            <a:endParaRPr dirty="0"/>
          </a:p>
        </p:txBody>
      </p:sp>
      <p:sp>
        <p:nvSpPr>
          <p:cNvPr id="360" name="Google Shape;360;p32">
            <a:extLst>
              <a:ext uri="{FF2B5EF4-FFF2-40B4-BE49-F238E27FC236}">
                <a16:creationId xmlns:a16="http://schemas.microsoft.com/office/drawing/2014/main" id="{579F4FEB-665D-7041-F90E-2A5BC7C7640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47309" y="1993438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rPr>
              <a:t>Sumário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61" name="Google Shape;361;p32">
            <a:extLst>
              <a:ext uri="{FF2B5EF4-FFF2-40B4-BE49-F238E27FC236}">
                <a16:creationId xmlns:a16="http://schemas.microsoft.com/office/drawing/2014/main" id="{AE29AEE1-B809-4231-52E8-78A0457A8350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3701181" y="957409"/>
            <a:ext cx="24636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Introdução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2" name="Google Shape;362;p32">
            <a:extLst>
              <a:ext uri="{FF2B5EF4-FFF2-40B4-BE49-F238E27FC236}">
                <a16:creationId xmlns:a16="http://schemas.microsoft.com/office/drawing/2014/main" id="{97F87201-9FFB-3833-6C55-023FB3F0C1DD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6157582" y="989148"/>
            <a:ext cx="24690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Análise dos Dados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3" name="Google Shape;363;p32">
            <a:extLst>
              <a:ext uri="{FF2B5EF4-FFF2-40B4-BE49-F238E27FC236}">
                <a16:creationId xmlns:a16="http://schemas.microsoft.com/office/drawing/2014/main" id="{D5B04B26-2C79-4B5B-102E-A18E41D4C960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3806553" y="2318200"/>
            <a:ext cx="2463600" cy="247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Modelagem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4" name="Google Shape;364;p32">
            <a:extLst>
              <a:ext uri="{FF2B5EF4-FFF2-40B4-BE49-F238E27FC236}">
                <a16:creationId xmlns:a16="http://schemas.microsoft.com/office/drawing/2014/main" id="{35D68D18-F48C-1F8E-64FC-21E807920747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6333792" y="2321204"/>
            <a:ext cx="2463600" cy="247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Ações e Impacto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5" name="Google Shape;365;p32">
            <a:extLst>
              <a:ext uri="{FF2B5EF4-FFF2-40B4-BE49-F238E27FC236}">
                <a16:creationId xmlns:a16="http://schemas.microsoft.com/office/drawing/2014/main" id="{2D0CAB33-573F-CCAA-0EC5-2C93A8BFC3A1}"/>
              </a:ext>
            </a:extLst>
          </p:cNvPr>
          <p:cNvSpPr txBox="1">
            <a:spLocks noGrp="1"/>
          </p:cNvSpPr>
          <p:nvPr>
            <p:ph type="subTitle" idx="20"/>
          </p:nvPr>
        </p:nvSpPr>
        <p:spPr>
          <a:xfrm>
            <a:off x="3832972" y="3875445"/>
            <a:ext cx="24690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Roadmap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6" name="Google Shape;366;p32">
            <a:extLst>
              <a:ext uri="{FF2B5EF4-FFF2-40B4-BE49-F238E27FC236}">
                <a16:creationId xmlns:a16="http://schemas.microsoft.com/office/drawing/2014/main" id="{17ECA962-C3D5-F542-8645-9E5BD94F8528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6333791" y="3913379"/>
            <a:ext cx="24636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Conclusão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32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900" dirty="0"/>
              <a:t>Contrato mensal, método de pagamento “</a:t>
            </a:r>
            <a:r>
              <a:rPr lang="pt-BR" sz="900" dirty="0" err="1"/>
              <a:t>Electronic</a:t>
            </a:r>
            <a:r>
              <a:rPr lang="pt-BR" sz="900" dirty="0"/>
              <a:t> </a:t>
            </a:r>
            <a:r>
              <a:rPr lang="pt-BR" sz="900" dirty="0" err="1"/>
              <a:t>check</a:t>
            </a:r>
            <a:r>
              <a:rPr lang="pt-BR" sz="900" dirty="0"/>
              <a:t>”, internet Fibra e faturas no 4º quartil elevam o risco de </a:t>
            </a:r>
            <a:r>
              <a:rPr lang="pt-BR" sz="900" dirty="0" err="1"/>
              <a:t>churn</a:t>
            </a:r>
            <a:r>
              <a:rPr lang="pt-BR" sz="900" dirty="0"/>
              <a:t>.</a:t>
            </a:r>
            <a:endParaRPr sz="900" dirty="0"/>
          </a:p>
        </p:txBody>
      </p:sp>
      <p:sp>
        <p:nvSpPr>
          <p:cNvPr id="350" name="Google Shape;350;p32"/>
          <p:cNvSpPr txBox="1">
            <a:spLocks noGrp="1"/>
          </p:cNvSpPr>
          <p:nvPr>
            <p:ph type="title" idx="2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900" dirty="0"/>
              <a:t>Clientes com 6 add-ons (Tech </a:t>
            </a:r>
            <a:r>
              <a:rPr lang="pt-BR" sz="900" dirty="0" err="1"/>
              <a:t>Support</a:t>
            </a:r>
            <a:r>
              <a:rPr lang="pt-BR" sz="900" dirty="0"/>
              <a:t>, </a:t>
            </a:r>
            <a:r>
              <a:rPr lang="pt-BR" sz="900" dirty="0" err="1"/>
              <a:t>StreamingTV</a:t>
            </a:r>
            <a:r>
              <a:rPr lang="pt-BR" sz="900" dirty="0"/>
              <a:t>/</a:t>
            </a:r>
            <a:r>
              <a:rPr lang="pt-BR" sz="900" dirty="0" err="1"/>
              <a:t>Movies</a:t>
            </a:r>
            <a:r>
              <a:rPr lang="pt-BR" sz="900" dirty="0"/>
              <a:t>, ...) apresentam </a:t>
            </a:r>
            <a:r>
              <a:rPr lang="pt-BR" sz="900" dirty="0" err="1"/>
              <a:t>churn</a:t>
            </a:r>
            <a:r>
              <a:rPr lang="pt-BR" sz="900" dirty="0"/>
              <a:t> de 5 % vs. 46 %, redução 90 %.</a:t>
            </a:r>
            <a:endParaRPr sz="900" dirty="0"/>
          </a:p>
        </p:txBody>
      </p:sp>
      <p:sp>
        <p:nvSpPr>
          <p:cNvPr id="352" name="Google Shape;352;p32"/>
          <p:cNvSpPr txBox="1">
            <a:spLocks noGrp="1"/>
          </p:cNvSpPr>
          <p:nvPr>
            <p:ph type="title" idx="4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900" dirty="0"/>
              <a:t>Modelo </a:t>
            </a:r>
            <a:r>
              <a:rPr lang="pt-BR" sz="900" dirty="0" err="1"/>
              <a:t>pré</a:t>
            </a:r>
            <a:r>
              <a:rPr lang="pt-BR" sz="900" dirty="0"/>
              <a:t>-setup (Random</a:t>
            </a:r>
            <a:br>
              <a:rPr lang="pt-BR" sz="900" dirty="0"/>
            </a:br>
            <a:r>
              <a:rPr lang="pt-BR" sz="900" dirty="0"/>
              <a:t>Forest) alcança F1 de 0.75 validando que os drivers explicam o risco antes da instalação.</a:t>
            </a:r>
          </a:p>
        </p:txBody>
      </p:sp>
      <p:sp>
        <p:nvSpPr>
          <p:cNvPr id="354" name="Google Shape;354;p32"/>
          <p:cNvSpPr txBox="1">
            <a:spLocks noGrp="1"/>
          </p:cNvSpPr>
          <p:nvPr>
            <p:ph type="title" idx="6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900" dirty="0"/>
              <a:t>Aplicar o modelo antes da instalação pode reduzir perdas em até 32 % (cenário setup = 12 × mensalidade), poupando até $ 870k nesta base.</a:t>
            </a:r>
          </a:p>
        </p:txBody>
      </p:sp>
      <p:sp>
        <p:nvSpPr>
          <p:cNvPr id="356" name="Google Shape;356;p32"/>
          <p:cNvSpPr txBox="1">
            <a:spLocks noGrp="1"/>
          </p:cNvSpPr>
          <p:nvPr>
            <p:ph type="title" idx="8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900" dirty="0"/>
              <a:t>Mensurar e </a:t>
            </a:r>
            <a:r>
              <a:rPr lang="pt-BR" sz="900" dirty="0" err="1"/>
              <a:t>Impklementar</a:t>
            </a:r>
            <a:r>
              <a:rPr lang="pt-BR" sz="900" dirty="0"/>
              <a:t> NPS </a:t>
            </a:r>
            <a:r>
              <a:rPr lang="pt-BR" sz="900" dirty="0" err="1"/>
              <a:t>early-life</a:t>
            </a:r>
            <a:r>
              <a:rPr lang="pt-BR" sz="900" dirty="0"/>
              <a:t> e classificar tickets via NLP permitem corrigir falhas e diminuir </a:t>
            </a:r>
            <a:r>
              <a:rPr lang="pt-BR" sz="900" dirty="0" err="1"/>
              <a:t>churn</a:t>
            </a:r>
            <a:r>
              <a:rPr lang="pt-BR" sz="900" dirty="0"/>
              <a:t> técnico.</a:t>
            </a:r>
            <a:endParaRPr sz="900"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title" idx="13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900" dirty="0"/>
              <a:t>Oportunidades de pilotos A/B validar hipóteses: oferta de migração de contrato, desconto progressivo de entrada, pacote de add-ons, ...</a:t>
            </a:r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Insights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Oportunidades</a:t>
            </a:r>
            <a:endParaRPr sz="1600"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Serviços adicioanis</a:t>
            </a:r>
            <a:endParaRPr sz="1600"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pt-BR" sz="1600" dirty="0"/>
              <a:t>Modelagem Precisa</a:t>
            </a:r>
          </a:p>
        </p:txBody>
      </p:sp>
      <p:sp>
        <p:nvSpPr>
          <p:cNvPr id="364" name="Google Shape;364;p32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pt-BR" sz="1600" dirty="0"/>
              <a:t>Impacto Financeiro</a:t>
            </a:r>
          </a:p>
        </p:txBody>
      </p:sp>
      <p:sp>
        <p:nvSpPr>
          <p:cNvPr id="365" name="Google Shape;365;p32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Experiência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/>
            <a:r>
              <a:rPr lang="pt-BR" dirty="0"/>
              <a:t>Pilotos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2"/>
          <p:cNvSpPr/>
          <p:nvPr/>
        </p:nvSpPr>
        <p:spPr>
          <a:xfrm rot="10800000">
            <a:off x="4071225" y="-78375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4" name="Google Shape;1514;p60">
            <a:extLst>
              <a:ext uri="{FF2B5EF4-FFF2-40B4-BE49-F238E27FC236}">
                <a16:creationId xmlns:a16="http://schemas.microsoft.com/office/drawing/2014/main" id="{2CBFE74A-7DBF-C2AE-AD1D-89B7BA767062}"/>
              </a:ext>
            </a:extLst>
          </p:cNvPr>
          <p:cNvSpPr txBox="1">
            <a:spLocks/>
          </p:cNvSpPr>
          <p:nvPr/>
        </p:nvSpPr>
        <p:spPr>
          <a:xfrm>
            <a:off x="0" y="1442025"/>
            <a:ext cx="914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2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a ExtraLight"/>
              <a:buNone/>
              <a:defRPr sz="6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r>
              <a:rPr lang="pt-BR" sz="7000" b="1" dirty="0">
                <a:solidFill>
                  <a:srgbClr val="000000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Obrigado!</a:t>
            </a:r>
          </a:p>
        </p:txBody>
      </p:sp>
      <p:sp>
        <p:nvSpPr>
          <p:cNvPr id="5" name="Google Shape;1516;p60">
            <a:extLst>
              <a:ext uri="{FF2B5EF4-FFF2-40B4-BE49-F238E27FC236}">
                <a16:creationId xmlns:a16="http://schemas.microsoft.com/office/drawing/2014/main" id="{AD49AA2E-9509-EC55-7D3E-9F059219450D}"/>
              </a:ext>
            </a:extLst>
          </p:cNvPr>
          <p:cNvSpPr txBox="1">
            <a:spLocks/>
          </p:cNvSpPr>
          <p:nvPr/>
        </p:nvSpPr>
        <p:spPr>
          <a:xfrm>
            <a:off x="2319598" y="3879527"/>
            <a:ext cx="4504804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latin typeface="Sora SemiBold"/>
                <a:ea typeface="Sora SemiBold"/>
                <a:cs typeface="Sora SemiBold"/>
                <a:sym typeface="Sora SemiBold"/>
              </a:rPr>
              <a:t>Alguma</a:t>
            </a:r>
            <a:r>
              <a:rPr lang="en-US" sz="1600" b="1" dirty="0">
                <a:latin typeface="Sora SemiBold"/>
                <a:ea typeface="Sora SemiBold"/>
                <a:cs typeface="Sora SemiBold"/>
                <a:sym typeface="Sora SemiBold"/>
              </a:rPr>
              <a:t> </a:t>
            </a:r>
            <a:r>
              <a:rPr lang="en-US" sz="1600" b="1" dirty="0" err="1">
                <a:latin typeface="Sora SemiBold"/>
                <a:ea typeface="Sora SemiBold"/>
                <a:cs typeface="Sora SemiBold"/>
                <a:sym typeface="Sora SemiBold"/>
              </a:rPr>
              <a:t>dúvida</a:t>
            </a:r>
            <a:r>
              <a:rPr lang="en-US" sz="1600" b="1" dirty="0">
                <a:latin typeface="Sora SemiBold"/>
                <a:ea typeface="Sora SemiBold"/>
                <a:cs typeface="Sora SemiBold"/>
                <a:sym typeface="Sora SemiBold"/>
              </a:rPr>
              <a:t>?</a:t>
            </a:r>
          </a:p>
          <a:p>
            <a:pPr algn="ctr"/>
            <a:r>
              <a:rPr lang="en-US" sz="1600" dirty="0"/>
              <a:t>vitorpereira3115@gmail.com</a:t>
            </a:r>
          </a:p>
          <a:p>
            <a:pPr algn="ctr"/>
            <a:r>
              <a:rPr lang="en-US" sz="1600" dirty="0"/>
              <a:t>+55 9 9982 5258</a:t>
            </a:r>
          </a:p>
          <a:p>
            <a:pPr algn="ctr"/>
            <a:r>
              <a:rPr lang="en-US" sz="1600" dirty="0"/>
              <a:t>https://github.com/VitorBSP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182523" y="811034"/>
            <a:ext cx="4470593" cy="1430623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just"/>
            <a:r>
              <a:rPr lang="pt-BR" dirty="0"/>
              <a:t>Avaliar o cenário de </a:t>
            </a:r>
            <a:r>
              <a:rPr lang="pt-BR" b="1" dirty="0" err="1"/>
              <a:t>churn</a:t>
            </a:r>
            <a:r>
              <a:rPr lang="pt-BR" dirty="0"/>
              <a:t> elevado dos seus clientes, uma vez que estamos falando de um produto com </a:t>
            </a:r>
            <a:r>
              <a:rPr lang="pt-BR" b="1" dirty="0"/>
              <a:t>custo elevado de setup</a:t>
            </a:r>
            <a:r>
              <a:rPr lang="pt-BR" dirty="0"/>
              <a:t> a empresa gostaria de uma estratégia para reduzir isso.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5381208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Introdução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" name="Google Shape;373;p33">
            <a:extLst>
              <a:ext uri="{FF2B5EF4-FFF2-40B4-BE49-F238E27FC236}">
                <a16:creationId xmlns:a16="http://schemas.microsoft.com/office/drawing/2014/main" id="{5A1F21E5-C390-C1DB-FE34-E882371A3074}"/>
              </a:ext>
            </a:extLst>
          </p:cNvPr>
          <p:cNvSpPr txBox="1">
            <a:spLocks/>
          </p:cNvSpPr>
          <p:nvPr/>
        </p:nvSpPr>
        <p:spPr>
          <a:xfrm>
            <a:off x="632350" y="2547213"/>
            <a:ext cx="3562500" cy="2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/>
            <a:endParaRPr lang="pt-BR" sz="2400" b="1" dirty="0"/>
          </a:p>
          <a:p>
            <a:pPr marL="0" indent="0"/>
            <a:r>
              <a:rPr lang="pt-BR" sz="2400" b="1" dirty="0"/>
              <a:t>Reduzir o </a:t>
            </a:r>
            <a:r>
              <a:rPr lang="pt-BR" sz="2400" b="1" dirty="0" err="1"/>
              <a:t>churn</a:t>
            </a:r>
            <a:endParaRPr lang="pt-BR" sz="2400" b="1" dirty="0"/>
          </a:p>
        </p:txBody>
      </p:sp>
      <p:pic>
        <p:nvPicPr>
          <p:cNvPr id="4" name="Gráfico 3" descr="Alvo">
            <a:extLst>
              <a:ext uri="{FF2B5EF4-FFF2-40B4-BE49-F238E27FC236}">
                <a16:creationId xmlns:a16="http://schemas.microsoft.com/office/drawing/2014/main" id="{F4EEA569-1CCF-A75F-DA7A-1C1C36BF5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400" y="257175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oldura Branca - Moldura Branca Quadro Png Transparent PNG - 842x596 - Free  Download on NicePNG">
            <a:extLst>
              <a:ext uri="{FF2B5EF4-FFF2-40B4-BE49-F238E27FC236}">
                <a16:creationId xmlns:a16="http://schemas.microsoft.com/office/drawing/2014/main" id="{8E428949-3F8D-D969-59E2-8ADDBF1B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74" y="1539976"/>
            <a:ext cx="3431432" cy="260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Google Shape;1145;p51"/>
          <p:cNvSpPr txBox="1">
            <a:spLocks noGrp="1"/>
          </p:cNvSpPr>
          <p:nvPr>
            <p:ph type="title"/>
          </p:nvPr>
        </p:nvSpPr>
        <p:spPr>
          <a:xfrm>
            <a:off x="896152" y="2003085"/>
            <a:ext cx="2946176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Análise dos Dados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287" name="Google Shape;1287;p51"/>
          <p:cNvSpPr txBox="1">
            <a:spLocks noGrp="1"/>
          </p:cNvSpPr>
          <p:nvPr>
            <p:ph type="subTitle" idx="1"/>
          </p:nvPr>
        </p:nvSpPr>
        <p:spPr>
          <a:xfrm>
            <a:off x="785912" y="3490938"/>
            <a:ext cx="3056416" cy="55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Entendendo as variáveis.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288" name="Google Shape;1288;p51"/>
          <p:cNvSpPr txBox="1">
            <a:spLocks noGrp="1"/>
          </p:cNvSpPr>
          <p:nvPr>
            <p:ph type="title" idx="2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02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074" name="Picture 2" descr="Análise de dados com Power BI: como é feita em 5 passos">
            <a:extLst>
              <a:ext uri="{FF2B5EF4-FFF2-40B4-BE49-F238E27FC236}">
                <a16:creationId xmlns:a16="http://schemas.microsoft.com/office/drawing/2014/main" id="{996BF7B3-D329-58B5-0600-32127A25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62" y="1655692"/>
            <a:ext cx="3228456" cy="23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6"/>
          <p:cNvSpPr txBox="1">
            <a:spLocks noGrp="1"/>
          </p:cNvSpPr>
          <p:nvPr>
            <p:ph type="title"/>
          </p:nvPr>
        </p:nvSpPr>
        <p:spPr>
          <a:xfrm>
            <a:off x="1284000" y="10011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26,5%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424110" y="4095270"/>
            <a:ext cx="6576000" cy="499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5">
                    <a:lumMod val="10000"/>
                  </a:schemeClr>
                </a:solidFill>
              </a:rPr>
              <a:t>Segundo a empresa </a:t>
            </a:r>
            <a:r>
              <a:rPr lang="pt-BR" sz="1400" dirty="0" err="1">
                <a:solidFill>
                  <a:schemeClr val="accent5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CustomerGauge</a:t>
            </a:r>
            <a:r>
              <a:rPr lang="pt-BR" sz="1400" dirty="0">
                <a:solidFill>
                  <a:schemeClr val="accent5">
                    <a:lumMod val="10000"/>
                  </a:schemeClr>
                </a:solidFill>
              </a:rPr>
              <a:t>, especializada em </a:t>
            </a:r>
            <a:r>
              <a:rPr lang="pt-BR" sz="1400" dirty="0" err="1">
                <a:solidFill>
                  <a:schemeClr val="accent5">
                    <a:lumMod val="10000"/>
                  </a:schemeClr>
                </a:solidFill>
              </a:rPr>
              <a:t>Customer</a:t>
            </a:r>
            <a:r>
              <a:rPr lang="pt-BR" sz="1400" dirty="0">
                <a:solidFill>
                  <a:schemeClr val="accent5">
                    <a:lumMod val="10000"/>
                  </a:schemeClr>
                </a:solidFill>
              </a:rPr>
              <a:t> Experience, o </a:t>
            </a:r>
            <a:r>
              <a:rPr lang="pt-BR" sz="1400" dirty="0" err="1">
                <a:solidFill>
                  <a:schemeClr val="accent5">
                    <a:lumMod val="10000"/>
                  </a:schemeClr>
                </a:solidFill>
              </a:rPr>
              <a:t>Churn</a:t>
            </a:r>
            <a:r>
              <a:rPr lang="pt-BR" sz="1400" dirty="0">
                <a:solidFill>
                  <a:schemeClr val="accent5">
                    <a:lumMod val="10000"/>
                  </a:schemeClr>
                </a:solidFill>
              </a:rPr>
              <a:t> em empresas de </a:t>
            </a:r>
            <a:r>
              <a:rPr lang="pt-BR" sz="1400" dirty="0" err="1">
                <a:solidFill>
                  <a:schemeClr val="accent5">
                    <a:lumMod val="10000"/>
                  </a:schemeClr>
                </a:solidFill>
              </a:rPr>
              <a:t>telecom</a:t>
            </a:r>
            <a:r>
              <a:rPr lang="pt-BR" sz="1400" dirty="0">
                <a:solidFill>
                  <a:schemeClr val="accent5">
                    <a:lumMod val="10000"/>
                  </a:schemeClr>
                </a:solidFill>
              </a:rPr>
              <a:t> varia de 15% a 25%.</a:t>
            </a:r>
            <a:endParaRPr sz="1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546000" y="3976225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33;p46">
            <a:extLst>
              <a:ext uri="{FF2B5EF4-FFF2-40B4-BE49-F238E27FC236}">
                <a16:creationId xmlns:a16="http://schemas.microsoft.com/office/drawing/2014/main" id="{35176A07-87B3-4086-DAA5-BC36043AEA04}"/>
              </a:ext>
            </a:extLst>
          </p:cNvPr>
          <p:cNvSpPr txBox="1">
            <a:spLocks/>
          </p:cNvSpPr>
          <p:nvPr/>
        </p:nvSpPr>
        <p:spPr>
          <a:xfrm>
            <a:off x="1195510" y="2457526"/>
            <a:ext cx="6576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ra Light"/>
              <a:buNone/>
              <a:defRPr sz="16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/>
            <a:r>
              <a:rPr lang="en-US" b="1" dirty="0"/>
              <a:t>De Churn.</a:t>
            </a:r>
          </a:p>
        </p:txBody>
      </p:sp>
      <p:pic>
        <p:nvPicPr>
          <p:cNvPr id="4" name="Gráfico 3" descr="Ponto de exclamação">
            <a:extLst>
              <a:ext uri="{FF2B5EF4-FFF2-40B4-BE49-F238E27FC236}">
                <a16:creationId xmlns:a16="http://schemas.microsoft.com/office/drawing/2014/main" id="{8C545657-4BB5-76BB-390D-9882A9A2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000" y="3985153"/>
            <a:ext cx="738000" cy="7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uild="p"/>
      <p:bldP spid="10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/>
          <p:cNvSpPr txBox="1">
            <a:spLocks noGrp="1"/>
          </p:cNvSpPr>
          <p:nvPr>
            <p:ph type="title"/>
          </p:nvPr>
        </p:nvSpPr>
        <p:spPr>
          <a:xfrm>
            <a:off x="679324" y="423667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Churn e Contrato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A3BF12B-9C33-A6BB-1AFD-63108D6C7A25}"/>
              </a:ext>
            </a:extLst>
          </p:cNvPr>
          <p:cNvGrpSpPr/>
          <p:nvPr/>
        </p:nvGrpSpPr>
        <p:grpSpPr>
          <a:xfrm>
            <a:off x="1214746" y="1411267"/>
            <a:ext cx="2443752" cy="1542089"/>
            <a:chOff x="292074" y="1488704"/>
            <a:chExt cx="2443752" cy="1542089"/>
          </a:xfrm>
        </p:grpSpPr>
        <p:sp>
          <p:nvSpPr>
            <p:cNvPr id="7" name="Google Shape;1479;p58">
              <a:extLst>
                <a:ext uri="{FF2B5EF4-FFF2-40B4-BE49-F238E27FC236}">
                  <a16:creationId xmlns:a16="http://schemas.microsoft.com/office/drawing/2014/main" id="{E8A0A328-C4AC-EF0D-DC5C-392FBF4A2471}"/>
                </a:ext>
              </a:extLst>
            </p:cNvPr>
            <p:cNvSpPr/>
            <p:nvPr/>
          </p:nvSpPr>
          <p:spPr>
            <a:xfrm>
              <a:off x="292074" y="1488704"/>
              <a:ext cx="2443752" cy="1542089"/>
            </a:xfrm>
            <a:prstGeom prst="rect">
              <a:avLst/>
            </a:prstGeom>
            <a:solidFill>
              <a:srgbClr val="899AA3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Google Shape;1479;p58">
              <a:extLst>
                <a:ext uri="{FF2B5EF4-FFF2-40B4-BE49-F238E27FC236}">
                  <a16:creationId xmlns:a16="http://schemas.microsoft.com/office/drawing/2014/main" id="{2D690670-246F-68D1-DDF9-5809FA0618B7}"/>
                </a:ext>
              </a:extLst>
            </p:cNvPr>
            <p:cNvSpPr/>
            <p:nvPr/>
          </p:nvSpPr>
          <p:spPr>
            <a:xfrm>
              <a:off x="375450" y="1552914"/>
              <a:ext cx="2277000" cy="1413668"/>
            </a:xfrm>
            <a:prstGeom prst="rect">
              <a:avLst/>
            </a:prstGeom>
            <a:solidFill>
              <a:srgbClr val="C0D0D8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" name="Google Shape;1340;p55">
              <a:extLst>
                <a:ext uri="{FF2B5EF4-FFF2-40B4-BE49-F238E27FC236}">
                  <a16:creationId xmlns:a16="http://schemas.microsoft.com/office/drawing/2014/main" id="{7A7EFE4A-1E75-C225-7334-218A1062498D}"/>
                </a:ext>
              </a:extLst>
            </p:cNvPr>
            <p:cNvSpPr txBox="1">
              <a:spLocks/>
            </p:cNvSpPr>
            <p:nvPr/>
          </p:nvSpPr>
          <p:spPr>
            <a:xfrm>
              <a:off x="401527" y="2325601"/>
              <a:ext cx="2277000" cy="539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De churn </a:t>
              </a:r>
              <a:r>
                <a:rPr lang="en-US" dirty="0" err="1"/>
                <a:t>nos</a:t>
              </a:r>
              <a:r>
                <a:rPr lang="en-US" dirty="0"/>
                <a:t> 6</a:t>
              </a:r>
            </a:p>
            <a:p>
              <a:pPr algn="ctr"/>
              <a:r>
                <a:rPr lang="en-US" dirty="0" err="1"/>
                <a:t>primeiros</a:t>
              </a:r>
              <a:r>
                <a:rPr lang="en-US" dirty="0"/>
                <a:t> meses.</a:t>
              </a:r>
            </a:p>
          </p:txBody>
        </p:sp>
        <p:sp>
          <p:nvSpPr>
            <p:cNvPr id="4" name="Google Shape;1356;p55">
              <a:extLst>
                <a:ext uri="{FF2B5EF4-FFF2-40B4-BE49-F238E27FC236}">
                  <a16:creationId xmlns:a16="http://schemas.microsoft.com/office/drawing/2014/main" id="{EF1D6686-15E5-417B-FBB3-9CFA1A488023}"/>
                </a:ext>
              </a:extLst>
            </p:cNvPr>
            <p:cNvSpPr txBox="1">
              <a:spLocks/>
            </p:cNvSpPr>
            <p:nvPr/>
          </p:nvSpPr>
          <p:spPr>
            <a:xfrm>
              <a:off x="401527" y="1812073"/>
              <a:ext cx="2277000" cy="548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54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53%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9E5C2D0-FCBF-14BF-9809-56ADEC2A4F71}"/>
              </a:ext>
            </a:extLst>
          </p:cNvPr>
          <p:cNvGrpSpPr/>
          <p:nvPr/>
        </p:nvGrpSpPr>
        <p:grpSpPr>
          <a:xfrm>
            <a:off x="4446362" y="3182936"/>
            <a:ext cx="3677297" cy="1880336"/>
            <a:chOff x="4315299" y="1350114"/>
            <a:chExt cx="4083907" cy="2174341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0C8B7A98-E3B0-33B7-3D34-C5835B563038}"/>
                </a:ext>
              </a:extLst>
            </p:cNvPr>
            <p:cNvGrpSpPr/>
            <p:nvPr/>
          </p:nvGrpSpPr>
          <p:grpSpPr>
            <a:xfrm>
              <a:off x="4315299" y="1350114"/>
              <a:ext cx="4083907" cy="2154538"/>
              <a:chOff x="292074" y="1488704"/>
              <a:chExt cx="2443752" cy="1542089"/>
            </a:xfrm>
          </p:grpSpPr>
          <p:sp>
            <p:nvSpPr>
              <p:cNvPr id="43" name="Google Shape;1479;p58">
                <a:extLst>
                  <a:ext uri="{FF2B5EF4-FFF2-40B4-BE49-F238E27FC236}">
                    <a16:creationId xmlns:a16="http://schemas.microsoft.com/office/drawing/2014/main" id="{B2869A75-662F-5089-437D-740814FA843C}"/>
                  </a:ext>
                </a:extLst>
              </p:cNvPr>
              <p:cNvSpPr/>
              <p:nvPr/>
            </p:nvSpPr>
            <p:spPr>
              <a:xfrm>
                <a:off x="292074" y="1488704"/>
                <a:ext cx="2443752" cy="1542089"/>
              </a:xfrm>
              <a:prstGeom prst="rect">
                <a:avLst/>
              </a:prstGeom>
              <a:solidFill>
                <a:srgbClr val="899AA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1479;p58">
                <a:extLst>
                  <a:ext uri="{FF2B5EF4-FFF2-40B4-BE49-F238E27FC236}">
                    <a16:creationId xmlns:a16="http://schemas.microsoft.com/office/drawing/2014/main" id="{0E8E7E0D-A9A6-02BD-1550-083DEEA814CF}"/>
                  </a:ext>
                </a:extLst>
              </p:cNvPr>
              <p:cNvSpPr/>
              <p:nvPr/>
            </p:nvSpPr>
            <p:spPr>
              <a:xfrm>
                <a:off x="375450" y="1552914"/>
                <a:ext cx="2277000" cy="1413668"/>
              </a:xfrm>
              <a:prstGeom prst="rect">
                <a:avLst/>
              </a:prstGeom>
              <a:solidFill>
                <a:srgbClr val="EEF0E9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42" name="Gráfico 41">
              <a:extLst>
                <a:ext uri="{FF2B5EF4-FFF2-40B4-BE49-F238E27FC236}">
                  <a16:creationId xmlns:a16="http://schemas.microsoft.com/office/drawing/2014/main" id="{60A03937-B464-52E2-36F7-AB4CFDD93E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1890194"/>
                </p:ext>
              </p:extLst>
            </p:nvPr>
          </p:nvGraphicFramePr>
          <p:xfrm>
            <a:off x="4332978" y="1350114"/>
            <a:ext cx="4008307" cy="21743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737A18F-2762-D95D-FAAF-51ED2EF527DE}"/>
              </a:ext>
            </a:extLst>
          </p:cNvPr>
          <p:cNvGrpSpPr/>
          <p:nvPr/>
        </p:nvGrpSpPr>
        <p:grpSpPr>
          <a:xfrm>
            <a:off x="4446362" y="1242144"/>
            <a:ext cx="3677297" cy="1880336"/>
            <a:chOff x="4315299" y="1350114"/>
            <a:chExt cx="4083907" cy="2174341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E8BF6D6-3DC6-CF31-BE9B-B668109566B1}"/>
                </a:ext>
              </a:extLst>
            </p:cNvPr>
            <p:cNvGrpSpPr/>
            <p:nvPr/>
          </p:nvGrpSpPr>
          <p:grpSpPr>
            <a:xfrm>
              <a:off x="4315299" y="1350114"/>
              <a:ext cx="4083907" cy="2154538"/>
              <a:chOff x="292074" y="1488704"/>
              <a:chExt cx="2443752" cy="1542089"/>
            </a:xfrm>
          </p:grpSpPr>
          <p:sp>
            <p:nvSpPr>
              <p:cNvPr id="48" name="Google Shape;1479;p58">
                <a:extLst>
                  <a:ext uri="{FF2B5EF4-FFF2-40B4-BE49-F238E27FC236}">
                    <a16:creationId xmlns:a16="http://schemas.microsoft.com/office/drawing/2014/main" id="{EDEEF941-62BA-3A4D-7F96-29A7B76BD401}"/>
                  </a:ext>
                </a:extLst>
              </p:cNvPr>
              <p:cNvSpPr/>
              <p:nvPr/>
            </p:nvSpPr>
            <p:spPr>
              <a:xfrm>
                <a:off x="292074" y="1488704"/>
                <a:ext cx="2443752" cy="1542089"/>
              </a:xfrm>
              <a:prstGeom prst="rect">
                <a:avLst/>
              </a:prstGeom>
              <a:solidFill>
                <a:srgbClr val="899AA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1479;p58">
                <a:extLst>
                  <a:ext uri="{FF2B5EF4-FFF2-40B4-BE49-F238E27FC236}">
                    <a16:creationId xmlns:a16="http://schemas.microsoft.com/office/drawing/2014/main" id="{43021C4A-D564-4DBC-DECD-28D798DB075B}"/>
                  </a:ext>
                </a:extLst>
              </p:cNvPr>
              <p:cNvSpPr/>
              <p:nvPr/>
            </p:nvSpPr>
            <p:spPr>
              <a:xfrm>
                <a:off x="375450" y="1552914"/>
                <a:ext cx="2277000" cy="1413668"/>
              </a:xfrm>
              <a:prstGeom prst="rect">
                <a:avLst/>
              </a:prstGeom>
              <a:solidFill>
                <a:srgbClr val="EEF0E9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47" name="Gráfico 46">
              <a:extLst>
                <a:ext uri="{FF2B5EF4-FFF2-40B4-BE49-F238E27FC236}">
                  <a16:creationId xmlns:a16="http://schemas.microsoft.com/office/drawing/2014/main" id="{E3DE42D3-5FD3-2CA7-E59F-448067C758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4886196"/>
                </p:ext>
              </p:extLst>
            </p:nvPr>
          </p:nvGraphicFramePr>
          <p:xfrm>
            <a:off x="4332978" y="1350114"/>
            <a:ext cx="4008307" cy="21743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286F6A6-CA0B-4B35-3E6C-51BA6E9A70A5}"/>
              </a:ext>
            </a:extLst>
          </p:cNvPr>
          <p:cNvGrpSpPr/>
          <p:nvPr/>
        </p:nvGrpSpPr>
        <p:grpSpPr>
          <a:xfrm>
            <a:off x="559487" y="3343496"/>
            <a:ext cx="3753557" cy="1542089"/>
            <a:chOff x="-363185" y="1488704"/>
            <a:chExt cx="3753557" cy="1542089"/>
          </a:xfrm>
        </p:grpSpPr>
        <p:sp>
          <p:nvSpPr>
            <p:cNvPr id="51" name="Google Shape;1479;p58">
              <a:extLst>
                <a:ext uri="{FF2B5EF4-FFF2-40B4-BE49-F238E27FC236}">
                  <a16:creationId xmlns:a16="http://schemas.microsoft.com/office/drawing/2014/main" id="{66691D2A-1F20-EB0D-F916-8D1215DEEC1B}"/>
                </a:ext>
              </a:extLst>
            </p:cNvPr>
            <p:cNvSpPr/>
            <p:nvPr/>
          </p:nvSpPr>
          <p:spPr>
            <a:xfrm>
              <a:off x="292074" y="1488704"/>
              <a:ext cx="2443752" cy="1542089"/>
            </a:xfrm>
            <a:prstGeom prst="rect">
              <a:avLst/>
            </a:prstGeom>
            <a:solidFill>
              <a:srgbClr val="899AA3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" name="Google Shape;1479;p58">
              <a:extLst>
                <a:ext uri="{FF2B5EF4-FFF2-40B4-BE49-F238E27FC236}">
                  <a16:creationId xmlns:a16="http://schemas.microsoft.com/office/drawing/2014/main" id="{DBEA32F6-9306-8FDC-7AD9-C6827DCE4195}"/>
                </a:ext>
              </a:extLst>
            </p:cNvPr>
            <p:cNvSpPr/>
            <p:nvPr/>
          </p:nvSpPr>
          <p:spPr>
            <a:xfrm>
              <a:off x="375450" y="1552914"/>
              <a:ext cx="2277000" cy="1413668"/>
            </a:xfrm>
            <a:prstGeom prst="rect">
              <a:avLst/>
            </a:prstGeom>
            <a:solidFill>
              <a:srgbClr val="C0D0D8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" name="Google Shape;1340;p55">
              <a:extLst>
                <a:ext uri="{FF2B5EF4-FFF2-40B4-BE49-F238E27FC236}">
                  <a16:creationId xmlns:a16="http://schemas.microsoft.com/office/drawing/2014/main" id="{A7B3A80F-1987-A454-A3F9-BF9A6231EBBD}"/>
                </a:ext>
              </a:extLst>
            </p:cNvPr>
            <p:cNvSpPr txBox="1">
              <a:spLocks/>
            </p:cNvSpPr>
            <p:nvPr/>
          </p:nvSpPr>
          <p:spPr>
            <a:xfrm>
              <a:off x="-363185" y="2189588"/>
              <a:ext cx="3753557" cy="539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Mais Churn </a:t>
              </a:r>
              <a:r>
                <a:rPr lang="en-US" dirty="0" err="1"/>
                <a:t>quando</a:t>
              </a:r>
              <a:r>
                <a:rPr lang="en-US" dirty="0"/>
                <a:t> a </a:t>
              </a:r>
              <a:r>
                <a:rPr lang="en-US" dirty="0" err="1"/>
                <a:t>conta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passa</a:t>
              </a:r>
              <a:r>
                <a:rPr lang="en-US" dirty="0"/>
                <a:t> dos $ 70 </a:t>
              </a:r>
              <a:r>
                <a:rPr lang="en-US" sz="1100" dirty="0"/>
                <a:t>(35% vs 18%).</a:t>
              </a:r>
              <a:r>
                <a:rPr lang="en-US" dirty="0"/>
                <a:t> </a:t>
              </a:r>
            </a:p>
          </p:txBody>
        </p:sp>
        <p:sp>
          <p:nvSpPr>
            <p:cNvPr id="54" name="Google Shape;1356;p55">
              <a:extLst>
                <a:ext uri="{FF2B5EF4-FFF2-40B4-BE49-F238E27FC236}">
                  <a16:creationId xmlns:a16="http://schemas.microsoft.com/office/drawing/2014/main" id="{F49BB7AF-563B-B9B1-B187-EDBC33C5F8E9}"/>
                </a:ext>
              </a:extLst>
            </p:cNvPr>
            <p:cNvSpPr txBox="1">
              <a:spLocks/>
            </p:cNvSpPr>
            <p:nvPr/>
          </p:nvSpPr>
          <p:spPr>
            <a:xfrm>
              <a:off x="412104" y="1699622"/>
              <a:ext cx="2277000" cy="548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4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96%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B0029510-2330-46DA-D3A0-03132C1CF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>
            <a:extLst>
              <a:ext uri="{FF2B5EF4-FFF2-40B4-BE49-F238E27FC236}">
                <a16:creationId xmlns:a16="http://schemas.microsoft.com/office/drawing/2014/main" id="{07D00746-2B6E-DF66-D40F-6C40BD145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523" y="372168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Churn e Serviços/Produtos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55A3AF2-8664-31E9-B7A1-A2A9D794DBCE}"/>
              </a:ext>
            </a:extLst>
          </p:cNvPr>
          <p:cNvGrpSpPr/>
          <p:nvPr/>
        </p:nvGrpSpPr>
        <p:grpSpPr>
          <a:xfrm>
            <a:off x="685523" y="1483831"/>
            <a:ext cx="3827483" cy="2961146"/>
            <a:chOff x="4315299" y="1350114"/>
            <a:chExt cx="4083907" cy="2174341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D711109B-D509-AACE-A58E-451833464BDA}"/>
                </a:ext>
              </a:extLst>
            </p:cNvPr>
            <p:cNvGrpSpPr/>
            <p:nvPr/>
          </p:nvGrpSpPr>
          <p:grpSpPr>
            <a:xfrm>
              <a:off x="4315299" y="1350114"/>
              <a:ext cx="4083907" cy="2154538"/>
              <a:chOff x="292074" y="1488704"/>
              <a:chExt cx="2443752" cy="1542089"/>
            </a:xfrm>
          </p:grpSpPr>
          <p:sp>
            <p:nvSpPr>
              <p:cNvPr id="48" name="Google Shape;1479;p58">
                <a:extLst>
                  <a:ext uri="{FF2B5EF4-FFF2-40B4-BE49-F238E27FC236}">
                    <a16:creationId xmlns:a16="http://schemas.microsoft.com/office/drawing/2014/main" id="{7800BDD4-650F-6DAB-EDD9-C179880B92A5}"/>
                  </a:ext>
                </a:extLst>
              </p:cNvPr>
              <p:cNvSpPr/>
              <p:nvPr/>
            </p:nvSpPr>
            <p:spPr>
              <a:xfrm>
                <a:off x="292074" y="1488704"/>
                <a:ext cx="2443752" cy="1542089"/>
              </a:xfrm>
              <a:prstGeom prst="rect">
                <a:avLst/>
              </a:prstGeom>
              <a:solidFill>
                <a:srgbClr val="899AA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1479;p58">
                <a:extLst>
                  <a:ext uri="{FF2B5EF4-FFF2-40B4-BE49-F238E27FC236}">
                    <a16:creationId xmlns:a16="http://schemas.microsoft.com/office/drawing/2014/main" id="{5D5020C6-CCCA-AB68-F834-CAA87ECA03F8}"/>
                  </a:ext>
                </a:extLst>
              </p:cNvPr>
              <p:cNvSpPr/>
              <p:nvPr/>
            </p:nvSpPr>
            <p:spPr>
              <a:xfrm>
                <a:off x="375450" y="1552914"/>
                <a:ext cx="2277000" cy="1413668"/>
              </a:xfrm>
              <a:prstGeom prst="rect">
                <a:avLst/>
              </a:prstGeom>
              <a:solidFill>
                <a:srgbClr val="EEF0E9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47" name="Gráfico 46">
              <a:extLst>
                <a:ext uri="{FF2B5EF4-FFF2-40B4-BE49-F238E27FC236}">
                  <a16:creationId xmlns:a16="http://schemas.microsoft.com/office/drawing/2014/main" id="{41FC32FC-6AA8-63F5-8F22-7CB928479F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5155897"/>
                </p:ext>
              </p:extLst>
            </p:nvPr>
          </p:nvGraphicFramePr>
          <p:xfrm>
            <a:off x="4332978" y="1350114"/>
            <a:ext cx="4008307" cy="21743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2F7E976-1663-EBA8-50A4-2C42FFDDD118}"/>
              </a:ext>
            </a:extLst>
          </p:cNvPr>
          <p:cNvGrpSpPr/>
          <p:nvPr/>
        </p:nvGrpSpPr>
        <p:grpSpPr>
          <a:xfrm>
            <a:off x="4908478" y="1483831"/>
            <a:ext cx="3827483" cy="2961146"/>
            <a:chOff x="4315299" y="1350114"/>
            <a:chExt cx="4083907" cy="2174341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4382C401-F811-49C5-A012-82664D44A17C}"/>
                </a:ext>
              </a:extLst>
            </p:cNvPr>
            <p:cNvGrpSpPr/>
            <p:nvPr/>
          </p:nvGrpSpPr>
          <p:grpSpPr>
            <a:xfrm>
              <a:off x="4315299" y="1350114"/>
              <a:ext cx="4083907" cy="2154538"/>
              <a:chOff x="292074" y="1488704"/>
              <a:chExt cx="2443752" cy="1542089"/>
            </a:xfrm>
          </p:grpSpPr>
          <p:sp>
            <p:nvSpPr>
              <p:cNvPr id="14" name="Google Shape;1479;p58">
                <a:extLst>
                  <a:ext uri="{FF2B5EF4-FFF2-40B4-BE49-F238E27FC236}">
                    <a16:creationId xmlns:a16="http://schemas.microsoft.com/office/drawing/2014/main" id="{13673D42-2FF3-0D17-3E43-74753C5737BE}"/>
                  </a:ext>
                </a:extLst>
              </p:cNvPr>
              <p:cNvSpPr/>
              <p:nvPr/>
            </p:nvSpPr>
            <p:spPr>
              <a:xfrm>
                <a:off x="292074" y="1488704"/>
                <a:ext cx="2443752" cy="1542089"/>
              </a:xfrm>
              <a:prstGeom prst="rect">
                <a:avLst/>
              </a:prstGeom>
              <a:solidFill>
                <a:srgbClr val="899AA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479;p58">
                <a:extLst>
                  <a:ext uri="{FF2B5EF4-FFF2-40B4-BE49-F238E27FC236}">
                    <a16:creationId xmlns:a16="http://schemas.microsoft.com/office/drawing/2014/main" id="{2D189D9E-4CE1-BDDD-7584-78DE5B77ADFE}"/>
                  </a:ext>
                </a:extLst>
              </p:cNvPr>
              <p:cNvSpPr/>
              <p:nvPr/>
            </p:nvSpPr>
            <p:spPr>
              <a:xfrm>
                <a:off x="375450" y="1552914"/>
                <a:ext cx="2277000" cy="1413668"/>
              </a:xfrm>
              <a:prstGeom prst="rect">
                <a:avLst/>
              </a:prstGeom>
              <a:solidFill>
                <a:srgbClr val="EEF0E9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13" name="Gráfico 12">
              <a:extLst>
                <a:ext uri="{FF2B5EF4-FFF2-40B4-BE49-F238E27FC236}">
                  <a16:creationId xmlns:a16="http://schemas.microsoft.com/office/drawing/2014/main" id="{8AF838E0-3549-659D-68CE-DED65D459C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5035283"/>
                </p:ext>
              </p:extLst>
            </p:nvPr>
          </p:nvGraphicFramePr>
          <p:xfrm>
            <a:off x="4332978" y="1350114"/>
            <a:ext cx="4008307" cy="21743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459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020CF071-4825-6415-9552-B9AB3B43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>
            <a:extLst>
              <a:ext uri="{FF2B5EF4-FFF2-40B4-BE49-F238E27FC236}">
                <a16:creationId xmlns:a16="http://schemas.microsoft.com/office/drawing/2014/main" id="{081099FC-612E-6AE5-1D2B-02FE22FF8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466" y="423667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Churn e Serviços Adicionais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DF3A03D-8C3D-0240-FFCE-4CCC6C55617B}"/>
              </a:ext>
            </a:extLst>
          </p:cNvPr>
          <p:cNvGrpSpPr/>
          <p:nvPr/>
        </p:nvGrpSpPr>
        <p:grpSpPr>
          <a:xfrm>
            <a:off x="1214746" y="1411267"/>
            <a:ext cx="2456524" cy="1542089"/>
            <a:chOff x="292074" y="1488704"/>
            <a:chExt cx="2456524" cy="1542089"/>
          </a:xfrm>
        </p:grpSpPr>
        <p:sp>
          <p:nvSpPr>
            <p:cNvPr id="7" name="Google Shape;1479;p58">
              <a:extLst>
                <a:ext uri="{FF2B5EF4-FFF2-40B4-BE49-F238E27FC236}">
                  <a16:creationId xmlns:a16="http://schemas.microsoft.com/office/drawing/2014/main" id="{8F294F52-F1F2-2C19-8099-BDE4AF65CBBD}"/>
                </a:ext>
              </a:extLst>
            </p:cNvPr>
            <p:cNvSpPr/>
            <p:nvPr/>
          </p:nvSpPr>
          <p:spPr>
            <a:xfrm>
              <a:off x="292074" y="1488704"/>
              <a:ext cx="2443752" cy="1542089"/>
            </a:xfrm>
            <a:prstGeom prst="rect">
              <a:avLst/>
            </a:prstGeom>
            <a:solidFill>
              <a:srgbClr val="899AA3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Google Shape;1479;p58">
              <a:extLst>
                <a:ext uri="{FF2B5EF4-FFF2-40B4-BE49-F238E27FC236}">
                  <a16:creationId xmlns:a16="http://schemas.microsoft.com/office/drawing/2014/main" id="{6C1D6A8C-0416-D5FF-7BD0-6DD04B27AFAB}"/>
                </a:ext>
              </a:extLst>
            </p:cNvPr>
            <p:cNvSpPr/>
            <p:nvPr/>
          </p:nvSpPr>
          <p:spPr>
            <a:xfrm>
              <a:off x="375450" y="1552914"/>
              <a:ext cx="2277000" cy="1413668"/>
            </a:xfrm>
            <a:prstGeom prst="rect">
              <a:avLst/>
            </a:prstGeom>
            <a:solidFill>
              <a:srgbClr val="C0D0D8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" name="Google Shape;1340;p55">
              <a:extLst>
                <a:ext uri="{FF2B5EF4-FFF2-40B4-BE49-F238E27FC236}">
                  <a16:creationId xmlns:a16="http://schemas.microsoft.com/office/drawing/2014/main" id="{20C1BD17-FAB5-09ED-E20B-78D5C2852DF4}"/>
                </a:ext>
              </a:extLst>
            </p:cNvPr>
            <p:cNvSpPr txBox="1">
              <a:spLocks/>
            </p:cNvSpPr>
            <p:nvPr/>
          </p:nvSpPr>
          <p:spPr>
            <a:xfrm>
              <a:off x="388222" y="2379487"/>
              <a:ext cx="2360376" cy="539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100" dirty="0"/>
                <a:t>De churn, para </a:t>
              </a:r>
              <a:r>
                <a:rPr lang="en-US" sz="1100" dirty="0" err="1"/>
                <a:t>clientes</a:t>
              </a:r>
              <a:r>
                <a:rPr lang="en-US" sz="1100" dirty="0"/>
                <a:t> que </a:t>
              </a:r>
              <a:r>
                <a:rPr lang="en-US" sz="1100" dirty="0" err="1"/>
                <a:t>não</a:t>
              </a:r>
              <a:r>
                <a:rPr lang="en-US" sz="1100" dirty="0"/>
                <a:t> </a:t>
              </a:r>
              <a:r>
                <a:rPr lang="en-US" sz="1100" dirty="0" err="1"/>
                <a:t>tem</a:t>
              </a:r>
              <a:r>
                <a:rPr lang="en-US" sz="1100" dirty="0"/>
                <a:t> </a:t>
              </a:r>
              <a:r>
                <a:rPr lang="en-US" sz="1100" dirty="0" err="1"/>
                <a:t>serviço</a:t>
              </a:r>
              <a:r>
                <a:rPr lang="en-US" sz="1100" dirty="0"/>
                <a:t> de </a:t>
              </a:r>
              <a:r>
                <a:rPr lang="en-US" sz="1100" dirty="0" err="1"/>
                <a:t>Segurança</a:t>
              </a:r>
              <a:r>
                <a:rPr lang="en-US" sz="1100" dirty="0"/>
                <a:t> Online.</a:t>
              </a:r>
            </a:p>
          </p:txBody>
        </p:sp>
        <p:sp>
          <p:nvSpPr>
            <p:cNvPr id="4" name="Google Shape;1356;p55">
              <a:extLst>
                <a:ext uri="{FF2B5EF4-FFF2-40B4-BE49-F238E27FC236}">
                  <a16:creationId xmlns:a16="http://schemas.microsoft.com/office/drawing/2014/main" id="{F53D1435-F9D8-B31F-B3E5-80D90807D93C}"/>
                </a:ext>
              </a:extLst>
            </p:cNvPr>
            <p:cNvSpPr txBox="1">
              <a:spLocks/>
            </p:cNvSpPr>
            <p:nvPr/>
          </p:nvSpPr>
          <p:spPr>
            <a:xfrm>
              <a:off x="458826" y="1803177"/>
              <a:ext cx="2277000" cy="548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54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42%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2D706F8-9634-1826-0248-222571D7F82A}"/>
              </a:ext>
            </a:extLst>
          </p:cNvPr>
          <p:cNvGrpSpPr/>
          <p:nvPr/>
        </p:nvGrpSpPr>
        <p:grpSpPr>
          <a:xfrm>
            <a:off x="4335749" y="1662473"/>
            <a:ext cx="3827483" cy="2961146"/>
            <a:chOff x="4315299" y="1350114"/>
            <a:chExt cx="4083907" cy="2174341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54258991-7C91-DCC6-6859-3E8683C62348}"/>
                </a:ext>
              </a:extLst>
            </p:cNvPr>
            <p:cNvGrpSpPr/>
            <p:nvPr/>
          </p:nvGrpSpPr>
          <p:grpSpPr>
            <a:xfrm>
              <a:off x="4315299" y="1350114"/>
              <a:ext cx="4083907" cy="2154538"/>
              <a:chOff x="292074" y="1488704"/>
              <a:chExt cx="2443752" cy="1542089"/>
            </a:xfrm>
          </p:grpSpPr>
          <p:sp>
            <p:nvSpPr>
              <p:cNvPr id="48" name="Google Shape;1479;p58">
                <a:extLst>
                  <a:ext uri="{FF2B5EF4-FFF2-40B4-BE49-F238E27FC236}">
                    <a16:creationId xmlns:a16="http://schemas.microsoft.com/office/drawing/2014/main" id="{87D80A07-C839-7B7C-DF32-1AD3BADF4241}"/>
                  </a:ext>
                </a:extLst>
              </p:cNvPr>
              <p:cNvSpPr/>
              <p:nvPr/>
            </p:nvSpPr>
            <p:spPr>
              <a:xfrm>
                <a:off x="292074" y="1488704"/>
                <a:ext cx="2443752" cy="1542089"/>
              </a:xfrm>
              <a:prstGeom prst="rect">
                <a:avLst/>
              </a:prstGeom>
              <a:solidFill>
                <a:srgbClr val="899AA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1479;p58">
                <a:extLst>
                  <a:ext uri="{FF2B5EF4-FFF2-40B4-BE49-F238E27FC236}">
                    <a16:creationId xmlns:a16="http://schemas.microsoft.com/office/drawing/2014/main" id="{CF912859-7FAB-64F2-781B-5D36B5DE13C0}"/>
                  </a:ext>
                </a:extLst>
              </p:cNvPr>
              <p:cNvSpPr/>
              <p:nvPr/>
            </p:nvSpPr>
            <p:spPr>
              <a:xfrm>
                <a:off x="375450" y="1552914"/>
                <a:ext cx="2277000" cy="1413668"/>
              </a:xfrm>
              <a:prstGeom prst="rect">
                <a:avLst/>
              </a:prstGeom>
              <a:solidFill>
                <a:srgbClr val="EEF0E9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47" name="Gráfico 46">
              <a:extLst>
                <a:ext uri="{FF2B5EF4-FFF2-40B4-BE49-F238E27FC236}">
                  <a16:creationId xmlns:a16="http://schemas.microsoft.com/office/drawing/2014/main" id="{ECFA3C34-36AA-7156-ADB4-6828928851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4977413"/>
                </p:ext>
              </p:extLst>
            </p:nvPr>
          </p:nvGraphicFramePr>
          <p:xfrm>
            <a:off x="4332978" y="1350114"/>
            <a:ext cx="4008307" cy="21743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2740765-BB41-737C-3E96-356AC0F7FC33}"/>
              </a:ext>
            </a:extLst>
          </p:cNvPr>
          <p:cNvGrpSpPr/>
          <p:nvPr/>
        </p:nvGrpSpPr>
        <p:grpSpPr>
          <a:xfrm>
            <a:off x="1214746" y="3177616"/>
            <a:ext cx="2443752" cy="1542089"/>
            <a:chOff x="292074" y="1488704"/>
            <a:chExt cx="2443752" cy="1542089"/>
          </a:xfrm>
        </p:grpSpPr>
        <p:sp>
          <p:nvSpPr>
            <p:cNvPr id="5" name="Google Shape;1479;p58">
              <a:extLst>
                <a:ext uri="{FF2B5EF4-FFF2-40B4-BE49-F238E27FC236}">
                  <a16:creationId xmlns:a16="http://schemas.microsoft.com/office/drawing/2014/main" id="{56D0C8D0-C2F2-9C13-93A2-5A0EC8C0E04F}"/>
                </a:ext>
              </a:extLst>
            </p:cNvPr>
            <p:cNvSpPr/>
            <p:nvPr/>
          </p:nvSpPr>
          <p:spPr>
            <a:xfrm>
              <a:off x="292074" y="1488704"/>
              <a:ext cx="2443752" cy="1542089"/>
            </a:xfrm>
            <a:prstGeom prst="rect">
              <a:avLst/>
            </a:prstGeom>
            <a:solidFill>
              <a:srgbClr val="899AA3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" name="Google Shape;1479;p58">
              <a:extLst>
                <a:ext uri="{FF2B5EF4-FFF2-40B4-BE49-F238E27FC236}">
                  <a16:creationId xmlns:a16="http://schemas.microsoft.com/office/drawing/2014/main" id="{431A06BE-5A76-1759-6A11-84316B573E09}"/>
                </a:ext>
              </a:extLst>
            </p:cNvPr>
            <p:cNvSpPr/>
            <p:nvPr/>
          </p:nvSpPr>
          <p:spPr>
            <a:xfrm>
              <a:off x="375450" y="1552914"/>
              <a:ext cx="2277000" cy="1413668"/>
            </a:xfrm>
            <a:prstGeom prst="rect">
              <a:avLst/>
            </a:prstGeom>
            <a:solidFill>
              <a:srgbClr val="C0D0D8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" name="Google Shape;1340;p55">
              <a:extLst>
                <a:ext uri="{FF2B5EF4-FFF2-40B4-BE49-F238E27FC236}">
                  <a16:creationId xmlns:a16="http://schemas.microsoft.com/office/drawing/2014/main" id="{64A418BA-2DEE-5580-12CA-762CA23D1DD5}"/>
                </a:ext>
              </a:extLst>
            </p:cNvPr>
            <p:cNvSpPr txBox="1">
              <a:spLocks/>
            </p:cNvSpPr>
            <p:nvPr/>
          </p:nvSpPr>
          <p:spPr>
            <a:xfrm>
              <a:off x="389908" y="2322945"/>
              <a:ext cx="2277000" cy="539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100" dirty="0"/>
                <a:t>De churn, para </a:t>
              </a:r>
              <a:r>
                <a:rPr lang="en-US" sz="1100" dirty="0" err="1"/>
                <a:t>clientes</a:t>
              </a:r>
              <a:r>
                <a:rPr lang="en-US" sz="1100" dirty="0"/>
                <a:t> que </a:t>
              </a:r>
              <a:r>
                <a:rPr lang="en-US" sz="1100" dirty="0" err="1"/>
                <a:t>não</a:t>
              </a:r>
              <a:r>
                <a:rPr lang="en-US" sz="1100" dirty="0"/>
                <a:t> </a:t>
              </a:r>
              <a:r>
                <a:rPr lang="en-US" sz="1100" dirty="0" err="1"/>
                <a:t>tem</a:t>
              </a:r>
              <a:r>
                <a:rPr lang="en-US" sz="1100" dirty="0"/>
                <a:t> </a:t>
              </a:r>
              <a:r>
                <a:rPr lang="en-US" sz="1100" dirty="0" err="1"/>
                <a:t>serviço</a:t>
              </a:r>
              <a:r>
                <a:rPr lang="en-US" sz="1100" dirty="0"/>
                <a:t> de </a:t>
              </a:r>
              <a:r>
                <a:rPr lang="en-US" sz="1100" dirty="0" err="1"/>
                <a:t>Suporte</a:t>
              </a:r>
              <a:r>
                <a:rPr lang="en-US" sz="1100" dirty="0"/>
                <a:t> Técnico.</a:t>
              </a:r>
            </a:p>
          </p:txBody>
        </p:sp>
        <p:sp>
          <p:nvSpPr>
            <p:cNvPr id="10" name="Google Shape;1356;p55">
              <a:extLst>
                <a:ext uri="{FF2B5EF4-FFF2-40B4-BE49-F238E27FC236}">
                  <a16:creationId xmlns:a16="http://schemas.microsoft.com/office/drawing/2014/main" id="{7337BC51-66E6-0C37-2CBF-6CE0D304CDF3}"/>
                </a:ext>
              </a:extLst>
            </p:cNvPr>
            <p:cNvSpPr txBox="1">
              <a:spLocks/>
            </p:cNvSpPr>
            <p:nvPr/>
          </p:nvSpPr>
          <p:spPr>
            <a:xfrm>
              <a:off x="429910" y="1774245"/>
              <a:ext cx="2277000" cy="548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5400" dirty="0">
                  <a:solidFill>
                    <a:schemeClr val="accent4">
                      <a:lumMod val="50000"/>
                    </a:schemeClr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42%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>
          <a:extLst>
            <a:ext uri="{FF2B5EF4-FFF2-40B4-BE49-F238E27FC236}">
              <a16:creationId xmlns:a16="http://schemas.microsoft.com/office/drawing/2014/main" id="{0B53F591-F357-58A8-3AD3-0E517FDE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Moldura Branca - Moldura Branca Quadro Png Transparent PNG - 842x596 - Free  Download on NicePNG">
            <a:extLst>
              <a:ext uri="{FF2B5EF4-FFF2-40B4-BE49-F238E27FC236}">
                <a16:creationId xmlns:a16="http://schemas.microsoft.com/office/drawing/2014/main" id="{3A31D686-3CE6-C01F-CA47-935D8C43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94" y="851719"/>
            <a:ext cx="3440061" cy="34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Google Shape;1145;p51">
            <a:extLst>
              <a:ext uri="{FF2B5EF4-FFF2-40B4-BE49-F238E27FC236}">
                <a16:creationId xmlns:a16="http://schemas.microsoft.com/office/drawing/2014/main" id="{7574C0A1-E141-8531-C7B9-4E9CF9D35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172" y="2229342"/>
            <a:ext cx="3340511" cy="631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Modelagem</a:t>
            </a:r>
            <a:endParaRPr sz="3600" b="1" dirty="0">
              <a:solidFill>
                <a:srgbClr val="FFFFFF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287" name="Google Shape;1287;p51">
            <a:extLst>
              <a:ext uri="{FF2B5EF4-FFF2-40B4-BE49-F238E27FC236}">
                <a16:creationId xmlns:a16="http://schemas.microsoft.com/office/drawing/2014/main" id="{988F66E1-E9EF-A5DC-F91A-809AAF7E87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568" y="3041113"/>
            <a:ext cx="2718000" cy="631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Análise inferencial e preditiva do Churn.</a:t>
            </a:r>
          </a:p>
        </p:txBody>
      </p:sp>
      <p:sp>
        <p:nvSpPr>
          <p:cNvPr id="1288" name="Google Shape;1288;p51">
            <a:extLst>
              <a:ext uri="{FF2B5EF4-FFF2-40B4-BE49-F238E27FC236}">
                <a16:creationId xmlns:a16="http://schemas.microsoft.com/office/drawing/2014/main" id="{551B481D-9F33-6A28-A177-9FF0D71B4C4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91828" y="903300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03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100" name="Picture 4" descr="Análise de dados: Entenda como interpretar e tomar decisões">
            <a:extLst>
              <a:ext uri="{FF2B5EF4-FFF2-40B4-BE49-F238E27FC236}">
                <a16:creationId xmlns:a16="http://schemas.microsoft.com/office/drawing/2014/main" id="{8D802CE4-E9B5-885F-1FCD-1ECDDD5F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1231490"/>
            <a:ext cx="2811412" cy="26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39641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8587</TotalTime>
  <Words>1101</Words>
  <Application>Microsoft Office PowerPoint</Application>
  <PresentationFormat>Apresentação na tela (16:9)</PresentationFormat>
  <Paragraphs>236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Sora SemiBold</vt:lpstr>
      <vt:lpstr>Arial</vt:lpstr>
      <vt:lpstr>Sora Medium</vt:lpstr>
      <vt:lpstr>Sora ExtraBold</vt:lpstr>
      <vt:lpstr>Sora Light</vt:lpstr>
      <vt:lpstr>Sora ExtraLight</vt:lpstr>
      <vt:lpstr>Sora</vt:lpstr>
      <vt:lpstr>Strategy for Social Media MK Plan by Slidesgo</vt:lpstr>
      <vt:lpstr>Customer CHURN</vt:lpstr>
      <vt:lpstr>01</vt:lpstr>
      <vt:lpstr>Introdução</vt:lpstr>
      <vt:lpstr>Análise dos Dados</vt:lpstr>
      <vt:lpstr>26,5%</vt:lpstr>
      <vt:lpstr>Churn e Contrato</vt:lpstr>
      <vt:lpstr>Churn e Serviços/Produtos</vt:lpstr>
      <vt:lpstr>Churn e Serviços Adicionais</vt:lpstr>
      <vt:lpstr>Modelagem</vt:lpstr>
      <vt:lpstr>Ferramentas</vt:lpstr>
      <vt:lpstr>Comparação dos Modelos</vt:lpstr>
      <vt:lpstr>Comparação dos Modelos Preditivos</vt:lpstr>
      <vt:lpstr>Ações e Impacto</vt:lpstr>
      <vt:lpstr>32%</vt:lpstr>
      <vt:lpstr>32%</vt:lpstr>
      <vt:lpstr>Ações: Muitas oportunidades!</vt:lpstr>
      <vt:lpstr>Roadmap</vt:lpstr>
      <vt:lpstr>Timeline</vt:lpstr>
      <vt:lpstr>Conclusões</vt:lpstr>
      <vt:lpstr>01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6</cp:revision>
  <cp:lastPrinted>2025-08-05T19:35:31Z</cp:lastPrinted>
  <dcterms:modified xsi:type="dcterms:W3CDTF">2025-08-11T21:12:16Z</dcterms:modified>
</cp:coreProperties>
</file>