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0" r:id="rId4"/>
    <p:sldId id="264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883"/>
    <a:srgbClr val="3E647D"/>
    <a:srgbClr val="263A47"/>
    <a:srgbClr val="25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442" y="17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17643-2AA1-4260-9C5D-3A40AE9458CC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7FF04-E1B5-4FFF-9255-D7D6431F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2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3D0A-1041-4184-AE41-ECC26C87B492}" type="datetime1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6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7B39-E80D-4E0C-97D0-DBC998B3BBE6}" type="datetime1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9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26DB-309B-43C2-A0D8-ABA263CAC0C0}" type="datetime1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2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908-C9FC-4B2D-A00B-D5EAEA349AE5}" type="datetime1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0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29A2-304F-444C-86EC-B66E9103114B}" type="datetime1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5F2E-C956-450F-A64D-BF349DA4147D}" type="datetime1">
              <a:rPr lang="pt-BR" smtClean="0"/>
              <a:t>08/10/2025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8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292A-6A94-4B8F-A4E9-0A2B55026F86}" type="datetime1">
              <a:rPr lang="pt-BR" smtClean="0"/>
              <a:t>08/10/2025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84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3C4-C0D0-413E-8A76-2620AAC422D7}" type="datetime1">
              <a:rPr lang="pt-BR" smtClean="0"/>
              <a:t>08/10/2025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0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43F2-1818-4867-ACFB-125142B97CE9}" type="datetime1">
              <a:rPr lang="pt-BR" smtClean="0"/>
              <a:t>08/10/2025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341C-76F6-4BF7-AE2C-1C3E13A3445D}" type="datetime1">
              <a:rPr lang="pt-BR" smtClean="0"/>
              <a:t>08/10/2025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C3B8-D2B4-4D4C-9FD9-7119161258DA}" type="datetime1">
              <a:rPr lang="pt-BR" smtClean="0"/>
              <a:t>08/10/2025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5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EA4E0-CBE7-444F-92EA-05FCF5859BC9}" type="datetime1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Mundo Simulado - Vitor H. C. Carvalho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4ACC3-156C-4E02-A7A8-E70F44F97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05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torDTA" TargetMode="Externa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0AC0-669C-AD6C-9769-9E714FD2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58F29A6-1647-5357-D71E-AD59FE89FDF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20000">
                <a:srgbClr val="3E647D"/>
              </a:gs>
              <a:gs pos="37000">
                <a:srgbClr val="426883"/>
              </a:gs>
              <a:gs pos="73000">
                <a:srgbClr val="263A4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Desenho de uma cidade&#10;&#10;O conteúdo gerado por IA pode estar incorreto.">
            <a:extLst>
              <a:ext uri="{FF2B5EF4-FFF2-40B4-BE49-F238E27FC236}">
                <a16:creationId xmlns:a16="http://schemas.microsoft.com/office/drawing/2014/main" id="{A0425183-C8CD-959B-AC8E-73082373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200400"/>
            <a:ext cx="9601200" cy="9601200"/>
          </a:xfrm>
          <a:prstGeom prst="rect">
            <a:avLst/>
          </a:prstGeom>
        </p:spPr>
      </p:pic>
      <p:pic>
        <p:nvPicPr>
          <p:cNvPr id="4" name="Imagem 3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876082DB-BC94-4AAA-31AA-A26C91E32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38" y="10060539"/>
            <a:ext cx="6703103" cy="18545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20FD6-A827-E981-528F-39CB58B91ECB}"/>
              </a:ext>
            </a:extLst>
          </p:cNvPr>
          <p:cNvSpPr txBox="1"/>
          <p:nvPr/>
        </p:nvSpPr>
        <p:spPr>
          <a:xfrm>
            <a:off x="0" y="336470"/>
            <a:ext cx="9601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Mundo Simulado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F4E0AA-4C6B-0BE7-240E-CA4D38ECE412}"/>
              </a:ext>
            </a:extLst>
          </p:cNvPr>
          <p:cNvSpPr txBox="1"/>
          <p:nvPr/>
        </p:nvSpPr>
        <p:spPr>
          <a:xfrm>
            <a:off x="0" y="1844575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Estatística em Movimento no ARENA</a:t>
            </a:r>
            <a:endParaRPr lang="pt-BR" sz="5400" dirty="0">
              <a:latin typeface="Franklin Gothic Heavy" panose="020B09030201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00AD4F1-79E0-4CA9-1336-354C819F308B}"/>
              </a:ext>
            </a:extLst>
          </p:cNvPr>
          <p:cNvSpPr/>
          <p:nvPr/>
        </p:nvSpPr>
        <p:spPr>
          <a:xfrm>
            <a:off x="0" y="12153659"/>
            <a:ext cx="2576945" cy="3114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Vitor H. C. Carvalho</a:t>
            </a:r>
          </a:p>
        </p:txBody>
      </p:sp>
    </p:spTree>
    <p:extLst>
      <p:ext uri="{BB962C8B-B14F-4D97-AF65-F5344CB8AC3E}">
        <p14:creationId xmlns:p14="http://schemas.microsoft.com/office/powerpoint/2010/main" val="426419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08B9-AE0D-8E8C-8E64-E85DE68D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282E9E-B1CB-EEB5-1548-8C58315AE871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D97A33-4051-50EF-6752-369D32042EA4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Assign</a:t>
            </a:r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Atribuindo Informações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02EC2-874E-142E-A68B-F7848C1A3F9A}"/>
              </a:ext>
            </a:extLst>
          </p:cNvPr>
          <p:cNvSpPr txBox="1"/>
          <p:nvPr/>
        </p:nvSpPr>
        <p:spPr>
          <a:xfrm>
            <a:off x="1371600" y="2641061"/>
            <a:ext cx="7683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 o módulo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é possível definir ou alterar atributos das entidades, como tempo de chegada, custo acumulado ou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prioridade.Serve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para armazenar dados que podem ser usados em decisões futuras ou análises de desempenho.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E6D14E-304C-8757-235C-E718AE913339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B8E477-0EEC-7839-6D72-1306CB79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316" y="7566613"/>
            <a:ext cx="6848568" cy="2881357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2214DD7-AA84-78FE-DB7B-9606F630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9FFEF06-0199-EA0D-855B-F2AD8511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10</a:t>
            </a:fld>
            <a:endParaRPr lang="pt-BR"/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580DB902-6269-7147-CB10-306DE53A8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BB32859E-AC0F-74B3-1D8F-EE558320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4ED2F-EC43-9B79-B88F-CEF1E046C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E3CC77-6C37-C7BC-3CC2-ACC708081582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569C72-38E6-3CEF-9520-31D222B33F74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Record – Registrando Resultados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FEAA2B-A465-59D1-C816-A370222448B7}"/>
              </a:ext>
            </a:extLst>
          </p:cNvPr>
          <p:cNvSpPr txBox="1"/>
          <p:nvPr/>
        </p:nvSpPr>
        <p:spPr>
          <a:xfrm>
            <a:off x="1371600" y="2641061"/>
            <a:ext cx="7683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módulo Record coleta estatísticas personalizadas durante a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simulação.É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ideal para registrar tempos de espera, custos, quantidades processadas ou qualquer variável específica que o analista queira monitorar.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070E08-4E8B-912A-7DAE-D2CB0671554F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AC0B9D-EF1E-D57A-2288-A612EF73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0308" y="6981309"/>
            <a:ext cx="6100583" cy="405196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3A4F2D3-D49B-F6F9-B1C4-5ACFC0DD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7984DED-1122-9351-C478-14C88FAC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37CC55A7-D56E-9BB8-5994-5A0DF97C2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5EB50CC8-36AD-FA01-57E0-906B9CD38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8728B-6EDA-AD19-291A-3F043694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57A29D-5616-0F2D-0FC8-B96C187CEF35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733ED2-C648-3F37-CD21-7B9D406B6E98}"/>
              </a:ext>
            </a:extLst>
          </p:cNvPr>
          <p:cNvSpPr txBox="1"/>
          <p:nvPr/>
        </p:nvSpPr>
        <p:spPr>
          <a:xfrm>
            <a:off x="1371600" y="1768326"/>
            <a:ext cx="7683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Batch e </a:t>
            </a:r>
            <a:r>
              <a:rPr lang="pt-B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Separate</a:t>
            </a:r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Manipulando Grupos de Entidades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24DB2E-BC8D-9BD7-6B6A-C4B9B5331372}"/>
              </a:ext>
            </a:extLst>
          </p:cNvPr>
          <p:cNvSpPr txBox="1"/>
          <p:nvPr/>
        </p:nvSpPr>
        <p:spPr>
          <a:xfrm>
            <a:off x="1371600" y="2974434"/>
            <a:ext cx="7683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Esses dois módulos trabalham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juntos:Batch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agrupa entidades em lotes (exemplo: empacotamento de produtos).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divide um lote em unidades individuais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novamente.São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úteis para processos que envolvem agrupamento, empacotamento ou desmontagem.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36E239A-EE7E-82AE-DD48-E4D5EE854C81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04A625-11AF-0277-8159-82D995A2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845" y="6981309"/>
            <a:ext cx="5961510" cy="405196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46943FB-CAE9-33E9-4FC2-A1580CD2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9FE36E6-13E7-0C44-A9C0-E4E4821E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12</a:t>
            </a:fld>
            <a:endParaRPr lang="pt-BR"/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3AC26CFF-968C-10E6-2612-D9954E31D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951996"/>
            <a:ext cx="6737031" cy="1927489"/>
          </a:xfrm>
          <a:prstGeom prst="rect">
            <a:avLst/>
          </a:prstGeom>
        </p:spPr>
      </p:pic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53904079-910D-F04B-5C40-AF7B504D7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E9A73-3E42-02F0-3954-FBDC2AD1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D3D95C5-7647-B5CE-BA71-F7EE23CBC647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69B0C0-45D1-AD7E-87EB-2C7B011C535D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Hold</a:t>
            </a:r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pt-B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Signal</a:t>
            </a:r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Controle de Fluxo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FC07F7-FBEE-D90E-469E-D463C6F4AD61}"/>
              </a:ext>
            </a:extLst>
          </p:cNvPr>
          <p:cNvSpPr txBox="1"/>
          <p:nvPr/>
        </p:nvSpPr>
        <p:spPr>
          <a:xfrm>
            <a:off x="1371600" y="2641061"/>
            <a:ext cx="7683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mantém entidades paradas até que uma condição seja atendida. </a:t>
            </a:r>
          </a:p>
          <a:p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envia o sinal que libera as entidades retidas. Esses módulos são aplicados quando há necessidade de sincronização entre partes do sistema.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FD4275-88FD-9016-F121-A60A12837ECE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36D6C2-260D-7CB7-57ED-49C45AF2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216" y="6981309"/>
            <a:ext cx="5394768" cy="4051965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65A34BD-7148-D335-1AC7-4340B97F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4A985D47-1FBE-F5A9-8640-34A3F0F9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13</a:t>
            </a:fld>
            <a:endParaRPr lang="pt-BR"/>
          </a:p>
        </p:txBody>
      </p:sp>
      <p:pic>
        <p:nvPicPr>
          <p:cNvPr id="14" name="Imagem 13" descr="Forma&#10;&#10;O conteúdo gerado por IA pode estar incorreto.">
            <a:extLst>
              <a:ext uri="{FF2B5EF4-FFF2-40B4-BE49-F238E27FC236}">
                <a16:creationId xmlns:a16="http://schemas.microsoft.com/office/drawing/2014/main" id="{7FF9DA56-53BD-EABF-E1BD-1AF63C181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5" name="Imagem 14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2CBDD050-4328-4297-91C0-3E33A9D40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9130C-94DC-B37A-34B1-F12070827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9310582-6633-037E-8511-80849448E993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D4B338-53D0-F933-A4DC-857DA481359C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Delay – Atrasos Controlados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58CE6A-56A7-9303-BFF8-4C6012559E9E}"/>
              </a:ext>
            </a:extLst>
          </p:cNvPr>
          <p:cNvSpPr txBox="1"/>
          <p:nvPr/>
        </p:nvSpPr>
        <p:spPr>
          <a:xfrm>
            <a:off x="1371600" y="2641061"/>
            <a:ext cx="768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Delay representa esperas temporárias sem envolver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recursos.É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usado para simular tempos de transporte, inspeções automáticas ou períodos de resfriamento.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DA3D4B-733B-7A6A-81D3-606D4E4B7097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27A260-0E2D-F652-10BA-38A2A5F8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316" y="7316115"/>
            <a:ext cx="6848568" cy="338235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B95D8A2-7801-4E57-9794-A346B04A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59131CC-99FE-F6DD-E95A-1D6A3A10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14</a:t>
            </a:fld>
            <a:endParaRPr lang="pt-BR"/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580F3720-F2CC-421C-0061-EAE7074B9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B2399F71-0C8B-DC9F-DAF6-6E6BBD1A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9F90-17C6-FF62-6F9E-A82E45D5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85719D-7339-19CD-B446-66A88C45665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22D2E1-B132-E3A7-07F7-977B06095B70}"/>
              </a:ext>
            </a:extLst>
          </p:cNvPr>
          <p:cNvSpPr txBox="1"/>
          <p:nvPr/>
        </p:nvSpPr>
        <p:spPr>
          <a:xfrm>
            <a:off x="0" y="4870766"/>
            <a:ext cx="960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/>
                </a:solidFill>
                <a:latin typeface="Impact" panose="020B0806030902050204" pitchFamily="34" charset="0"/>
              </a:rPr>
              <a:t>Conclusões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4C2BFD-7934-875A-4D54-3B4E29A29B79}"/>
              </a:ext>
            </a:extLst>
          </p:cNvPr>
          <p:cNvSpPr/>
          <p:nvPr/>
        </p:nvSpPr>
        <p:spPr>
          <a:xfrm>
            <a:off x="899652" y="7758470"/>
            <a:ext cx="7801896" cy="854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032DE5A-B8B3-34EE-DA7A-E1740A8C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273A9AD-6A87-C641-8BC8-C0DDA52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AC8E9-B65F-C9F6-6703-0A0D1BA0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D0EE2CBF-5FF8-CE2A-B3F3-5B79CBBC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277710A-C7FD-BD44-5CDD-8E64BFFC6B1E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Obrigado por ler meu conteúdo!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B076D1-6F1D-C329-89A6-4DC8D80EF630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Conteúdo criado com IA para </a:t>
            </a:r>
            <a:r>
              <a:rPr lang="pt-B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Bootcamp</a:t>
            </a:r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DIO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98CAE5-1A10-C58B-FAB5-30087F86D439}"/>
              </a:ext>
            </a:extLst>
          </p:cNvPr>
          <p:cNvSpPr txBox="1"/>
          <p:nvPr/>
        </p:nvSpPr>
        <p:spPr>
          <a:xfrm>
            <a:off x="1371600" y="2641061"/>
            <a:ext cx="768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Este ebook possui uma introdução do meu conhecimento no software ARENA, o qual usei na faculdade e ainda uso em trabalhos de pesquisa acadêmica.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F3EB442-0C48-5116-F1BB-BFC179A7CA9B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47E5C06-D490-8165-02C1-0AFC077C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AA84B93-BF5F-2FDC-DDCF-B27B2EB3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16</a:t>
            </a:fld>
            <a:endParaRPr lang="pt-BR"/>
          </a:p>
        </p:txBody>
      </p:sp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2AFA3135-04ED-3811-9EB1-94707BB5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  <p:pic>
        <p:nvPicPr>
          <p:cNvPr id="3074" name="Picture 2" descr="Github Logo - Free social media icons">
            <a:extLst>
              <a:ext uri="{FF2B5EF4-FFF2-40B4-BE49-F238E27FC236}">
                <a16:creationId xmlns:a16="http://schemas.microsoft.com/office/drawing/2014/main" id="{64BFA9B0-AC02-7846-51A8-0C217C93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47" y="4129350"/>
            <a:ext cx="2828303" cy="28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079FC5-4756-26F6-4EF1-5448D00CC5CA}"/>
              </a:ext>
            </a:extLst>
          </p:cNvPr>
          <p:cNvSpPr txBox="1"/>
          <p:nvPr/>
        </p:nvSpPr>
        <p:spPr>
          <a:xfrm>
            <a:off x="958643" y="7277102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https://github.com/VitorDTA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DF66CB0-4AF9-4205-9805-76C8C0C7D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516" y="8089862"/>
            <a:ext cx="5582163" cy="26364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3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BCBE2DC-5263-858C-D1FB-B1CA8FB0B4F3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Simulando o Mundo Com Arena: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252FD7-3B08-9549-B6B2-89E3DE6C4997}"/>
              </a:ext>
            </a:extLst>
          </p:cNvPr>
          <p:cNvSpPr txBox="1"/>
          <p:nvPr/>
        </p:nvSpPr>
        <p:spPr>
          <a:xfrm>
            <a:off x="1371600" y="1636887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Aplicações da Estatística e Análise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4A8493-FC30-80F1-3813-237C0E6B3FC7}"/>
              </a:ext>
            </a:extLst>
          </p:cNvPr>
          <p:cNvSpPr txBox="1"/>
          <p:nvPr/>
        </p:nvSpPr>
        <p:spPr>
          <a:xfrm>
            <a:off x="1371600" y="3207120"/>
            <a:ext cx="7683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ARENA, desenvolvido pela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Paragon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é um software amplamente utilizado para simulação de eventos discretos. Ele permite representar digitalmente o funcionamento de sistemas reais, como linhas de produção, processos logísticos, atendimentos ou serviços, e avaliar seu desempenho por meio da modelagem e análise de dados.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simulação no ARENA ajuda a testar diferentes cenários sem interferir no ambiente real, o que reduz custos e riscos.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8DCE3D-6482-6435-1880-34387877307B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B8E8FFDC-492B-F3B2-AC5C-6A576FBB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200"/>
          <a:stretch>
            <a:fillRect/>
          </a:stretch>
        </p:blipFill>
        <p:spPr>
          <a:xfrm>
            <a:off x="959444" y="8076929"/>
            <a:ext cx="7682311" cy="234079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BC8B4-49AA-CE65-7EC9-4EAAF92D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B4D35F-9E6C-1A45-C9EE-D9DDBE0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2</a:t>
            </a:fld>
            <a:endParaRPr lang="pt-BR" dirty="0"/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6995C2B5-D776-EC37-DE7D-6A0D4E887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3" y="1723855"/>
            <a:ext cx="6737031" cy="19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3DA836-430F-7AF4-EE55-A8BFD1EBBAE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0F3C7A-A5E6-04FA-EC52-B9712DCB9FAC}"/>
              </a:ext>
            </a:extLst>
          </p:cNvPr>
          <p:cNvSpPr txBox="1"/>
          <p:nvPr/>
        </p:nvSpPr>
        <p:spPr>
          <a:xfrm>
            <a:off x="0" y="6621422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Introdução à Simulação com o ARENA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ED0711-B1B3-A579-C971-5C4444F80E53}"/>
              </a:ext>
            </a:extLst>
          </p:cNvPr>
          <p:cNvSpPr txBox="1"/>
          <p:nvPr/>
        </p:nvSpPr>
        <p:spPr>
          <a:xfrm>
            <a:off x="1010264" y="2630537"/>
            <a:ext cx="758067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426883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C0DF1C1-04B9-C56A-6EC6-23B4EC119323}"/>
              </a:ext>
            </a:extLst>
          </p:cNvPr>
          <p:cNvSpPr/>
          <p:nvPr/>
        </p:nvSpPr>
        <p:spPr>
          <a:xfrm>
            <a:off x="899652" y="8702366"/>
            <a:ext cx="7801896" cy="854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1610D3E-2CCF-B9CF-27E3-282AD2D2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0C5D84-6B74-3047-51F2-FD86F81E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6776F-CE39-7856-B08D-7B808E9C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7D2718F-C18E-D77B-A1BD-3ED8149ABD67}"/>
              </a:ext>
            </a:extLst>
          </p:cNvPr>
          <p:cNvSpPr txBox="1"/>
          <p:nvPr/>
        </p:nvSpPr>
        <p:spPr>
          <a:xfrm>
            <a:off x="1371600" y="676414"/>
            <a:ext cx="7683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à Simulação com o ARENA: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4E0417-799C-CBAD-59EF-06DC62D7FD86}"/>
              </a:ext>
            </a:extLst>
          </p:cNvPr>
          <p:cNvSpPr txBox="1"/>
          <p:nvPr/>
        </p:nvSpPr>
        <p:spPr>
          <a:xfrm>
            <a:off x="1371600" y="2383879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Entendendo a simulação de eventos discretos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639FAA-AB81-FCBB-1885-DC9FE961BC5F}"/>
              </a:ext>
            </a:extLst>
          </p:cNvPr>
          <p:cNvSpPr txBox="1"/>
          <p:nvPr/>
        </p:nvSpPr>
        <p:spPr>
          <a:xfrm>
            <a:off x="1371600" y="3352680"/>
            <a:ext cx="7683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Uma das principais vantagens do ARENA é a sua interface visual, que utiliza módulos em forma de blocos para representar cada etapa do processo. Esses módulos são conectados para formar o fluxo completo de um sistema, tornando a modelagem intuitiva e adaptável a praticamente qualquer tipo de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processo.Em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resumo, o ARENA é uma ferramenta que une simplicidade visual e poder analítico, sendo amplamente usada em áreas como engenharia de produção, logística, manufatura e gestão de operações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700288-56CE-7163-29D9-19515E1E93CD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Teclado e mouse em cima da mesa&#10;&#10;O conteúdo gerado por IA pode estar incorreto.">
            <a:extLst>
              <a:ext uri="{FF2B5EF4-FFF2-40B4-BE49-F238E27FC236}">
                <a16:creationId xmlns:a16="http://schemas.microsoft.com/office/drawing/2014/main" id="{1035A535-E377-510D-EC63-30C74227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61" y="7153026"/>
            <a:ext cx="7113621" cy="5297107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3BAE3AB-849A-58B3-F726-1EA352EF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6D2B24-09E4-CCD1-0F31-A278CD7D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 descr="Forma&#10;&#10;O conteúdo gerado por IA pode estar incorreto.">
            <a:extLst>
              <a:ext uri="{FF2B5EF4-FFF2-40B4-BE49-F238E27FC236}">
                <a16:creationId xmlns:a16="http://schemas.microsoft.com/office/drawing/2014/main" id="{4C09BE66-4FB2-58FD-09E6-073307B38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3" y="2190233"/>
            <a:ext cx="6737031" cy="1927489"/>
          </a:xfrm>
          <a:prstGeom prst="rect">
            <a:avLst/>
          </a:prstGeom>
        </p:spPr>
      </p:pic>
      <p:pic>
        <p:nvPicPr>
          <p:cNvPr id="9" name="Imagem 8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2633535E-B869-A973-AC7D-1FF3AEBC3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3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5FDE2-BF45-745A-3D42-74856A1A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3E7429F-F480-4D55-37B7-413923F92AE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9810E4-E34C-8692-EFC4-62D995DE7875}"/>
              </a:ext>
            </a:extLst>
          </p:cNvPr>
          <p:cNvSpPr txBox="1"/>
          <p:nvPr/>
        </p:nvSpPr>
        <p:spPr>
          <a:xfrm>
            <a:off x="0" y="6621422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4F0148-16E6-C323-34D8-332041D01F20}"/>
              </a:ext>
            </a:extLst>
          </p:cNvPr>
          <p:cNvSpPr txBox="1"/>
          <p:nvPr/>
        </p:nvSpPr>
        <p:spPr>
          <a:xfrm>
            <a:off x="1010264" y="2630537"/>
            <a:ext cx="758067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426883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612A05-D36D-9FA8-A291-C4C1ECF5B21A}"/>
              </a:ext>
            </a:extLst>
          </p:cNvPr>
          <p:cNvSpPr/>
          <p:nvPr/>
        </p:nvSpPr>
        <p:spPr>
          <a:xfrm>
            <a:off x="899652" y="8702366"/>
            <a:ext cx="7801896" cy="854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2B2C91-2A2F-88AB-B023-4A782EA89229}"/>
              </a:ext>
            </a:extLst>
          </p:cNvPr>
          <p:cNvSpPr txBox="1"/>
          <p:nvPr/>
        </p:nvSpPr>
        <p:spPr>
          <a:xfrm>
            <a:off x="899652" y="9031337"/>
            <a:ext cx="768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módulos do ARENA são os </a:t>
            </a:r>
            <a:r>
              <a:rPr lang="pt-BR" sz="2400" b="1" dirty="0">
                <a:solidFill>
                  <a:schemeClr val="bg1"/>
                </a:solidFill>
              </a:rPr>
              <a:t>blocos fundamentais da modelagem</a:t>
            </a:r>
            <a:r>
              <a:rPr lang="pt-BR" sz="2400" dirty="0">
                <a:solidFill>
                  <a:schemeClr val="bg1"/>
                </a:solidFill>
              </a:rPr>
              <a:t>, e cada um possui uma função específica dentro do sistema.</a:t>
            </a:r>
            <a:endParaRPr lang="pt-BR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55EA7A-DC78-F4A0-0921-47BB3916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A9313B5-A2CB-FEC0-2936-2A0B3AE4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1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E18E1-80D6-D656-B20C-9CAFD5C56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809E51-DC0D-DDA9-4948-680AEEAD6F96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DCAE9B-51F1-9C87-B69D-2DA481BC667D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</a:t>
            </a:r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O Ponto de Entrada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BB55315-00F9-E671-D4CC-D6DBFA42CDD2}"/>
              </a:ext>
            </a:extLst>
          </p:cNvPr>
          <p:cNvSpPr txBox="1"/>
          <p:nvPr/>
        </p:nvSpPr>
        <p:spPr>
          <a:xfrm>
            <a:off x="1371600" y="2641061"/>
            <a:ext cx="7683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módulo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é responsável por gerar as entidades que entram no sistema, como clientes, produtos ou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pedidos.Permite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configurar o intervalo de chegada, a quantidade de entidades e o tipo de entrada. Ele marca o início do fluxo de simulação.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B39A3C-A111-EE59-BAAF-FC8A4C259CDC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29A273-58FC-C27C-CE14-B16BFF22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6" y="6981309"/>
            <a:ext cx="6848568" cy="4051965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294801-FD9A-EE65-E22F-CEA0AD46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51231C-0DDE-F5C6-1577-DB669CC3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 descr="Forma&#10;&#10;O conteúdo gerado por IA pode estar incorreto.">
            <a:extLst>
              <a:ext uri="{FF2B5EF4-FFF2-40B4-BE49-F238E27FC236}">
                <a16:creationId xmlns:a16="http://schemas.microsoft.com/office/drawing/2014/main" id="{88C3B566-C945-E0ED-715E-831DA735E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1" name="Imagem 10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4F175573-7E8E-F4BA-6D5E-07EB8BB2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3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A1B0A-082C-6485-5982-3B6F8BB0E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B03678-4837-5153-D5EF-CEAB35D83B84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CFA6F7-7D99-C98E-5E76-65B86AE613AB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 – O Coração do Sistema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6A8C14-B77E-EE2D-23D9-48633B33C1FE}"/>
              </a:ext>
            </a:extLst>
          </p:cNvPr>
          <p:cNvSpPr txBox="1"/>
          <p:nvPr/>
        </p:nvSpPr>
        <p:spPr>
          <a:xfrm>
            <a:off x="1371600" y="2641061"/>
            <a:ext cx="7683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Process representa a etapa de processamento ou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atendimento.Aqui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são definidos o tempo de operação, os recursos necessários (como máquinas ou operadores) e o tipo de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fila.É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o módulo mais utilizado e central em praticamente todos os modelos.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271B24-EE93-8C01-8810-F7B08B45860C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308ABE-BD2B-295F-E00A-182A5E759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3501" y="6400800"/>
            <a:ext cx="6155595" cy="525623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DF0A026-4360-09DC-1690-945C769B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63B5B0E-15B3-4AA4-DD79-B1CE921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7</a:t>
            </a:fld>
            <a:endParaRPr lang="pt-BR"/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2F0D251E-A09C-11C1-879A-81F7F2F22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EAAA5DE7-A90F-F6F3-7C38-C283C9B4F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1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58F24-17B8-E55F-9939-8B240A6E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98D7C6-0A2F-2D00-7764-E84F5E5743CB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07E15D-3D11-F0CB-25D8-102145B4B0EF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Decide – Tomando Decisões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4BBBA6-600E-EB3B-4247-785A352AB2DE}"/>
              </a:ext>
            </a:extLst>
          </p:cNvPr>
          <p:cNvSpPr txBox="1"/>
          <p:nvPr/>
        </p:nvSpPr>
        <p:spPr>
          <a:xfrm>
            <a:off x="1371600" y="2641061"/>
            <a:ext cx="7683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Decide adiciona condições lógicas ao modelo. Pode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representar:Decisões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binárias (Sim/Não)Roteamentos probabilísticos (porcentagens de caminho)Permite criar bifurcações e diferentes rotas de processamento dentro do sistema.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8018F0-8083-277E-44BB-0BF4F80A4642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8DE411-D0DD-8587-ECF6-6E4C65252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316" y="7068584"/>
            <a:ext cx="6848568" cy="3877414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9467E28-770A-2955-CE7D-EDC3E854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926E8D6-6833-9C9E-11B3-47637A7B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8</a:t>
            </a:fld>
            <a:endParaRPr lang="pt-BR"/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2D7AA32B-4583-E44F-FF66-B2E1E29DB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BF674C29-C3AE-E5BF-3A5F-5D451C860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CB5A-AB0B-DC84-8C49-BD0268B2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A4DDBEE-23FA-302D-002D-9F0F1B6F644F}"/>
              </a:ext>
            </a:extLst>
          </p:cNvPr>
          <p:cNvSpPr txBox="1"/>
          <p:nvPr/>
        </p:nvSpPr>
        <p:spPr>
          <a:xfrm>
            <a:off x="1371600" y="676414"/>
            <a:ext cx="768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Principais Módulos do ARENA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11E3E3-1734-F346-A7BD-DFA875E5D7D1}"/>
              </a:ext>
            </a:extLst>
          </p:cNvPr>
          <p:cNvSpPr txBox="1"/>
          <p:nvPr/>
        </p:nvSpPr>
        <p:spPr>
          <a:xfrm>
            <a:off x="1371600" y="1768326"/>
            <a:ext cx="768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Dispose</a:t>
            </a:r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– Encerrando o Processo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8ED826-E403-191C-F456-C0573E5BB2B7}"/>
              </a:ext>
            </a:extLst>
          </p:cNvPr>
          <p:cNvSpPr txBox="1"/>
          <p:nvPr/>
        </p:nvSpPr>
        <p:spPr>
          <a:xfrm>
            <a:off x="1371600" y="2641061"/>
            <a:ext cx="768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Dispose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finaliza o percurso da entidade no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modelo.Ele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remove a entidade do sistema e registra estatísticas como tempo total de ciclo e quantidade de itens processados.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C13D67-8F92-1977-59DA-A7389AA4658C}"/>
              </a:ext>
            </a:extLst>
          </p:cNvPr>
          <p:cNvSpPr/>
          <p:nvPr/>
        </p:nvSpPr>
        <p:spPr>
          <a:xfrm>
            <a:off x="1215923" y="0"/>
            <a:ext cx="155677" cy="13843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shade val="30000"/>
                  <a:satMod val="115000"/>
                </a:schemeClr>
              </a:gs>
              <a:gs pos="57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7488C6-E7FC-272C-E2B1-F9AA3B209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6316" y="7313800"/>
            <a:ext cx="6848568" cy="338698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46341B2-A964-70DC-27D2-69F25347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Mundo Simulado - Vitor H. C. Carvalho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4F6E6AE-3C79-9CFB-40F2-13025290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ACC3-156C-4E02-A7A8-E70F44F976B3}" type="slidenum">
              <a:rPr lang="pt-BR" smtClean="0"/>
              <a:t>9</a:t>
            </a:fld>
            <a:endParaRPr lang="pt-BR"/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F420EF96-38EE-35E8-E63A-C036C15D6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4" y="1533337"/>
            <a:ext cx="6737031" cy="1927489"/>
          </a:xfrm>
          <a:prstGeom prst="rect">
            <a:avLst/>
          </a:prstGeom>
        </p:spPr>
      </p:pic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7E43864B-A394-9C00-0853-6F4388259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11581389"/>
            <a:ext cx="2463495" cy="6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3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849</Words>
  <Application>Microsoft Office PowerPoint</Application>
  <PresentationFormat>Papel A3 (297 x 420 mm)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Franklin Gothic Heavy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Correia</dc:creator>
  <cp:lastModifiedBy>vitor Correia</cp:lastModifiedBy>
  <cp:revision>7</cp:revision>
  <dcterms:created xsi:type="dcterms:W3CDTF">2025-10-07T21:06:42Z</dcterms:created>
  <dcterms:modified xsi:type="dcterms:W3CDTF">2025-10-08T15:56:15Z</dcterms:modified>
</cp:coreProperties>
</file>