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79" r:id="rId6"/>
    <p:sldId id="281" r:id="rId7"/>
    <p:sldId id="294" r:id="rId8"/>
    <p:sldId id="296" r:id="rId9"/>
    <p:sldId id="293" r:id="rId10"/>
    <p:sldId id="283" r:id="rId11"/>
    <p:sldId id="284" r:id="rId12"/>
    <p:sldId id="282" r:id="rId13"/>
    <p:sldId id="297" r:id="rId14"/>
    <p:sldId id="298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A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8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1B0ACB-A020-4D92-B858-F976B348786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E9DAE9-5608-4965-8D9C-9AF59AF10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pt-BR" altLang="en-US"/>
          </a:p>
        </p:txBody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/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pt-BR" altLang="en-US"/>
          </a:p>
        </p:txBody>
      </p:sp>
      <p:sp>
        <p:nvSpPr>
          <p:cNvPr id="8194" name="Text Placeholder 2"/>
          <p:cNvSpPr/>
          <p:nvPr>
            <p:ph type="body"/>
          </p:nvPr>
        </p:nvSpPr>
        <p:spPr>
          <a:noFill/>
          <a:ln w="9525">
            <a:miter/>
          </a:ln>
        </p:spPr>
        <p:txBody>
          <a:bodyPr lIns="91440" tIns="45720" rIns="91440" bIns="45720" anchor="t"/>
          <a:p>
            <a:pPr lvl="0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40" tIns="45720" rIns="91440" bIns="45720" rtlCol="0" anchor="b"/>
          <a:p>
            <a:pPr marL="0"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E9DAE9-5608-4965-8D9C-9AF59AF104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0"/>
            <a:ext cx="9148762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矩形 10"/>
          <p:cNvSpPr/>
          <p:nvPr/>
        </p:nvSpPr>
        <p:spPr>
          <a:xfrm>
            <a:off x="-4762" y="0"/>
            <a:ext cx="9148763" cy="66325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395413" y="1325563"/>
            <a:ext cx="6351587" cy="1470025"/>
          </a:xfrm>
        </p:spPr>
        <p:txBody>
          <a:bodyPr/>
          <a:lstStyle>
            <a:lvl1pPr algn="ctr">
              <a:lnSpc>
                <a:spcPct val="100000"/>
              </a:lnSpc>
              <a:defRPr sz="4200" smtClean="0"/>
            </a:lvl1pPr>
          </a:lstStyle>
          <a:p>
            <a:pPr lvl="0" fontAlgn="base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6389" name="KSO_BC1"/>
          <p:cNvSpPr>
            <a:spLocks noGrp="1"/>
          </p:cNvSpPr>
          <p:nvPr>
            <p:ph type="subTitle" idx="1"/>
          </p:nvPr>
        </p:nvSpPr>
        <p:spPr>
          <a:xfrm>
            <a:off x="2393950" y="2919413"/>
            <a:ext cx="4354513" cy="496887"/>
          </a:xfrm>
          <a:prstGeom prst="roundRect">
            <a:avLst>
              <a:gd name="adj" fmla="val 50000"/>
            </a:avLst>
          </a:prstGeom>
          <a:ln>
            <a:solidFill>
              <a:schemeClr val="accent2"/>
            </a:solidFill>
            <a:round/>
          </a:ln>
        </p:spPr>
        <p:txBody>
          <a:bodyPr anchor="ctr"/>
          <a:lstStyle>
            <a:lvl1pPr marL="0" indent="0" algn="ctr">
              <a:buFont typeface="Wingdings 2" pitchFamily="18" charset="2"/>
              <a:buNone/>
              <a:defRPr sz="1800" smtClean="0">
                <a:solidFill>
                  <a:schemeClr val="accent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zh-CN" altLang="en-US" strike="noStrike" noProof="0" smtClean="0"/>
          </a:p>
        </p:txBody>
      </p:sp>
      <p:sp>
        <p:nvSpPr>
          <p:cNvPr id="11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  <a:t>17/06/2017</a:t>
            </a: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81926CE9-F0B3-451E-89A1-1F9B76FBF57C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012949"/>
            <a:ext cx="5995988" cy="1235075"/>
          </a:xfrm>
        </p:spPr>
        <p:txBody>
          <a:bodyPr/>
          <a:lstStyle>
            <a:lvl1pPr algn="ctr">
              <a:defRPr sz="400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>
                        <a:lumMod val="7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886075" y="3292432"/>
            <a:ext cx="3371851" cy="373878"/>
          </a:xfrm>
          <a:prstGeom prst="roundRect">
            <a:avLst>
              <a:gd name="adj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012949"/>
            <a:ext cx="5995988" cy="1235075"/>
          </a:xfrm>
        </p:spPr>
        <p:txBody>
          <a:bodyPr/>
          <a:lstStyle>
            <a:lvl1pPr algn="ctr">
              <a:defRPr sz="400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>
                        <a:lumMod val="7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886075" y="3292432"/>
            <a:ext cx="3371851" cy="373878"/>
          </a:xfrm>
          <a:prstGeom prst="roundRect">
            <a:avLst>
              <a:gd name="adj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52172" y="-78021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zh-CN" altLang="en-US" strike="noStrike" noProof="1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zh-CN" altLang="en-US" strike="noStrike" noProof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zh-CN" altLang="en-US" strike="noStrike" noProof="1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 fontAlgn="base"/>
            <a:r>
              <a:rPr lang="en-US" altLang="zh-CN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4847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7246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/>
          </p:nvPr>
        </p:nvSpPr>
        <p:spPr>
          <a:xfrm>
            <a:off x="438150" y="1165225"/>
            <a:ext cx="826293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339AAF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2"/>
        </a:buClr>
        <a:buSzPct val="60000"/>
        <a:buFont typeface="Wingdings 2" pitchFamily="18" charset="2"/>
        <a:buChar char=""/>
        <a:defRPr sz="2000" kern="1200">
          <a:solidFill>
            <a:srgbClr val="286991"/>
          </a:solidFill>
          <a:latin typeface="Arial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FCDD9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5"/>
          <p:cNvSpPr>
            <a:spLocks noGrp="1"/>
          </p:cNvSpPr>
          <p:nvPr>
            <p:ph type="title" hasCustomPrompt="1"/>
          </p:nvPr>
        </p:nvSpPr>
        <p:spPr>
          <a:xfrm>
            <a:off x="1395413" y="3052763"/>
            <a:ext cx="6351587" cy="949325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zh-CN" sz="5400" dirty="0">
                <a:latin typeface="Calibri" pitchFamily="34" charset="0"/>
              </a:rPr>
              <a:t>SONAIR</a:t>
            </a:r>
            <a:endParaRPr lang="zh-CN" altLang="zh-CN" sz="5400" dirty="0">
              <a:latin typeface="Calibri" pitchFamily="34" charset="0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2171700" y="4249738"/>
            <a:ext cx="4797425" cy="496888"/>
          </a:xfrm>
          <a:ln cap="flat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1440" tIns="45720" rIns="91440" bIns="45720" anchor="ctr"/>
          <a:p>
            <a:pPr eaLnBrk="1" fontAlgn="base" hangingPunct="1">
              <a:lnSpc>
                <a:spcPct val="100000"/>
              </a:lnSpc>
              <a:buSzPct val="60000"/>
              <a:buFont typeface="Wingdings 2" pitchFamily="18" charset="2"/>
              <a:buNone/>
            </a:pPr>
            <a:r>
              <a:rPr lang="x-none" altLang="zh-CN" strike="noStrike" kern="1200" noProof="1" dirty="0">
                <a:latin typeface="Arial" charset="0"/>
                <a:ea typeface="微软雅黑" pitchFamily="34" charset="-122"/>
                <a:cs typeface="+mn-cs"/>
              </a:rPr>
              <a:t>Tecnologias de Reconhecimento Marítmo</a:t>
            </a:r>
            <a:endParaRPr lang="x-none" altLang="zh-CN" strike="noStrike" kern="1200" noProof="1" dirty="0">
              <a:latin typeface="Arial" charset="0"/>
              <a:ea typeface="微软雅黑" pitchFamily="34" charset="-122"/>
              <a:cs typeface="+mn-cs"/>
            </a:endParaRPr>
          </a:p>
        </p:txBody>
      </p:sp>
      <p:pic>
        <p:nvPicPr>
          <p:cNvPr id="2" name="Imagem 1" descr="LogoSonair"/>
          <p:cNvPicPr>
            <a:picLocks noChangeAspect="1"/>
          </p:cNvPicPr>
          <p:nvPr/>
        </p:nvPicPr>
        <p:blipFill>
          <a:blip r:embed="rId1">
            <a:lum contrast="18000"/>
          </a:blip>
          <a:srcRect r="1618"/>
          <a:stretch>
            <a:fillRect/>
          </a:stretch>
        </p:blipFill>
        <p:spPr>
          <a:xfrm>
            <a:off x="2632710" y="1181100"/>
            <a:ext cx="3861435" cy="28009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COMUNICAÇÃO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64" name="Grupo 16"/>
          <p:cNvGrpSpPr/>
          <p:nvPr/>
        </p:nvGrpSpPr>
        <p:grpSpPr>
          <a:xfrm>
            <a:off x="423863" y="2092325"/>
            <a:ext cx="8285162" cy="3082925"/>
            <a:chOff x="668" y="3118"/>
            <a:chExt cx="13048" cy="4856"/>
          </a:xfrm>
        </p:grpSpPr>
        <p:pic>
          <p:nvPicPr>
            <p:cNvPr id="15365" name="Imagem 5" descr="ios9-mail-app-icon-left-wrap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8" y="3134"/>
              <a:ext cx="3748" cy="374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5366" name="Imagem 6" descr="/home/vitor/git/AC8/whatsapp-icon.jpgwhatsapp-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</a:blip>
            <a:srcRect l="774" t="2760" r="2193" b="2383"/>
            <a:stretch>
              <a:fillRect/>
            </a:stretch>
          </p:blipFill>
          <p:spPr>
            <a:xfrm>
              <a:off x="5308" y="3118"/>
              <a:ext cx="3762" cy="378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5367" name="Imagem 7" descr="phon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4" y="3142"/>
              <a:ext cx="3742" cy="374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5368" name="Content Placeholder 2"/>
            <p:cNvSpPr>
              <a:spLocks noGrp="1"/>
            </p:cNvSpPr>
            <p:nvPr/>
          </p:nvSpPr>
          <p:spPr>
            <a:xfrm>
              <a:off x="1288" y="7160"/>
              <a:ext cx="2508" cy="81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ctr" eaLnBrk="0" hangingPunct="0">
                <a:lnSpc>
                  <a:spcPct val="110000"/>
                </a:lnSpc>
                <a:spcBef>
                  <a:spcPts val="1800"/>
                </a:spcBef>
                <a:buClr>
                  <a:schemeClr val="accent2"/>
                </a:buClr>
                <a:buSzPct val="60000"/>
                <a:buFont typeface="Wingdings 2" pitchFamily="18" charset="2"/>
                <a:buNone/>
              </a:pPr>
              <a:r>
                <a:rPr lang="zh-CN" altLang="pt-BR" sz="2000">
                  <a:solidFill>
                    <a:srgbClr val="286991"/>
                  </a:solidFill>
                  <a:latin typeface="Arial" charset="0"/>
                  <a:ea typeface="幼圆" pitchFamily="49" charset="-122"/>
                </a:rPr>
                <a:t>E-MAILS</a:t>
              </a:r>
              <a:endParaRPr lang="zh-CN" altLang="pt-BR" sz="2000">
                <a:solidFill>
                  <a:srgbClr val="286991"/>
                </a:solidFill>
                <a:latin typeface="Arial" charset="0"/>
                <a:ea typeface="幼圆" pitchFamily="49" charset="-122"/>
              </a:endParaRPr>
            </a:p>
          </p:txBody>
        </p:sp>
        <p:sp>
          <p:nvSpPr>
            <p:cNvPr id="15369" name="Content Placeholder 2"/>
            <p:cNvSpPr>
              <a:spLocks noGrp="1"/>
            </p:cNvSpPr>
            <p:nvPr/>
          </p:nvSpPr>
          <p:spPr>
            <a:xfrm>
              <a:off x="5935" y="7160"/>
              <a:ext cx="2508" cy="81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ctr" eaLnBrk="0" hangingPunct="0">
                <a:lnSpc>
                  <a:spcPct val="110000"/>
                </a:lnSpc>
                <a:spcBef>
                  <a:spcPts val="1800"/>
                </a:spcBef>
                <a:buClr>
                  <a:schemeClr val="accent2"/>
                </a:buClr>
                <a:buSzPct val="60000"/>
                <a:buFont typeface="Wingdings 2" pitchFamily="18" charset="2"/>
                <a:buNone/>
              </a:pPr>
              <a:r>
                <a:rPr lang="zh-CN" altLang="pt-BR" sz="2000">
                  <a:solidFill>
                    <a:srgbClr val="286991"/>
                  </a:solidFill>
                  <a:latin typeface="Arial" charset="0"/>
                  <a:ea typeface="幼圆" pitchFamily="49" charset="-122"/>
                </a:rPr>
                <a:t>WHATSAPP</a:t>
              </a:r>
              <a:endParaRPr lang="zh-CN" altLang="pt-BR" sz="2000">
                <a:solidFill>
                  <a:srgbClr val="286991"/>
                </a:solidFill>
                <a:latin typeface="Arial" charset="0"/>
                <a:ea typeface="幼圆" pitchFamily="49" charset="-122"/>
              </a:endParaRPr>
            </a:p>
          </p:txBody>
        </p:sp>
        <p:sp>
          <p:nvSpPr>
            <p:cNvPr id="15370" name="Content Placeholder 2"/>
            <p:cNvSpPr>
              <a:spLocks noGrp="1"/>
            </p:cNvSpPr>
            <p:nvPr/>
          </p:nvSpPr>
          <p:spPr>
            <a:xfrm>
              <a:off x="10607" y="7160"/>
              <a:ext cx="2508" cy="81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ctr" eaLnBrk="0" hangingPunct="0">
                <a:lnSpc>
                  <a:spcPct val="110000"/>
                </a:lnSpc>
                <a:spcBef>
                  <a:spcPts val="1800"/>
                </a:spcBef>
                <a:buClr>
                  <a:schemeClr val="accent2"/>
                </a:buClr>
                <a:buSzPct val="60000"/>
                <a:buFont typeface="Wingdings 2" pitchFamily="18" charset="2"/>
                <a:buNone/>
              </a:pPr>
              <a:r>
                <a:rPr lang="zh-CN" altLang="pt-BR" sz="2000">
                  <a:solidFill>
                    <a:srgbClr val="286991"/>
                  </a:solidFill>
                  <a:latin typeface="Arial" charset="0"/>
                  <a:ea typeface="幼圆" pitchFamily="49" charset="-122"/>
                </a:rPr>
                <a:t>CELULAR</a:t>
              </a:r>
              <a:endParaRPr lang="zh-CN" altLang="pt-BR" sz="2000">
                <a:solidFill>
                  <a:srgbClr val="286991"/>
                </a:solidFill>
                <a:latin typeface="Arial" charset="0"/>
                <a:ea typeface="幼圆" pitchFamily="49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EQUIPE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150" y="1257300"/>
            <a:ext cx="8264525" cy="5100638"/>
          </a:xfrm>
          <a:ln/>
        </p:spPr>
        <p:txBody>
          <a:bodyPr anchor="t"/>
          <a:p>
            <a:endParaRPr lang="zh-CN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2801938"/>
            <a:ext cx="7248525" cy="1349375"/>
          </a:xfrm>
          <a:ln/>
        </p:spPr>
        <p:txBody>
          <a:bodyPr anchor="b"/>
          <a:p>
            <a:pPr algn="ctr"/>
            <a:r>
              <a:rPr lang="zh-CN" altLang="pt-BR" sz="8800">
                <a:latin typeface="Calibri" pitchFamily="34" charset="0"/>
              </a:rPr>
              <a:t>Obrigado!</a:t>
            </a:r>
            <a:endParaRPr lang="zh-CN" altLang="pt-BR" sz="880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SENÁRIO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150" y="1257300"/>
            <a:ext cx="8264525" cy="5100638"/>
          </a:xfrm>
          <a:ln/>
        </p:spPr>
        <p:txBody>
          <a:bodyPr anchor="t"/>
          <a:p>
            <a:r>
              <a:rPr lang="zh-CN" altLang="pt-BR"/>
              <a:t>Os golfinhos se locomovem e identificam seu ambiente através da Ecolocalização,que parte do princípio de emissão e reflexão de ondas sonoras dentro do oceano. </a:t>
            </a:r>
            <a:endParaRPr lang="zh-CN" altLang="pt-BR"/>
          </a:p>
          <a:p>
            <a:r>
              <a:rPr lang="zh-CN" altLang="pt-BR"/>
              <a:t>Os sonares utilizados em grandes embarcações, acabam  interferindo nas ondas dos golfinhos e distorcendo a compreensão do animal;</a:t>
            </a:r>
            <a:endParaRPr lang="zh-CN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9" name="Imagem 9" descr="Seleção_027"/>
          <p:cNvPicPr>
            <a:picLocks noChangeAspect="1"/>
          </p:cNvPicPr>
          <p:nvPr/>
        </p:nvPicPr>
        <p:blipFill>
          <a:blip r:embed="rId1"/>
          <a:srcRect t="13945"/>
          <a:stretch>
            <a:fillRect/>
          </a:stretch>
        </p:blipFill>
        <p:spPr>
          <a:xfrm>
            <a:off x="5842000" y="3429000"/>
            <a:ext cx="1985963" cy="242887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6150" name="Grupo 11"/>
          <p:cNvGrpSpPr/>
          <p:nvPr/>
        </p:nvGrpSpPr>
        <p:grpSpPr>
          <a:xfrm>
            <a:off x="977900" y="3683000"/>
            <a:ext cx="3397250" cy="2425700"/>
            <a:chOff x="1541" y="5800"/>
            <a:chExt cx="5350" cy="3820"/>
          </a:xfrm>
        </p:grpSpPr>
        <p:pic>
          <p:nvPicPr>
            <p:cNvPr id="6151" name="Imagem 8" descr="Seleção_026"/>
            <p:cNvPicPr>
              <a:picLocks noChangeAspect="1"/>
            </p:cNvPicPr>
            <p:nvPr/>
          </p:nvPicPr>
          <p:blipFill>
            <a:blip r:embed="rId2"/>
            <a:srcRect l="2139" t="1656" r="2495" b="8278"/>
            <a:stretch>
              <a:fillRect/>
            </a:stretch>
          </p:blipFill>
          <p:spPr>
            <a:xfrm>
              <a:off x="1541" y="5800"/>
              <a:ext cx="5351" cy="3264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6152" name="TextBox 10"/>
            <p:cNvSpPr txBox="1"/>
            <p:nvPr/>
          </p:nvSpPr>
          <p:spPr>
            <a:xfrm>
              <a:off x="2009" y="9040"/>
              <a:ext cx="4415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eaLnBrk="0" hangingPunct="0">
                <a:lnSpc>
                  <a:spcPct val="130000"/>
                </a:lnSpc>
              </a:pPr>
              <a:r>
                <a:rPr lang="pt-BR" altLang="en-US" sz="1400" dirty="0">
                  <a:latin typeface="Arial" charset="0"/>
                  <a:ea typeface="微软雅黑" pitchFamily="34" charset="-122"/>
                </a:rPr>
                <a:t>Golfinhos utilizam ecolocalização</a:t>
              </a:r>
              <a:endParaRPr lang="pt-BR" altLang="en-US" sz="1400" dirty="0"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6153" name="TextBox 12"/>
          <p:cNvSpPr txBox="1"/>
          <p:nvPr/>
        </p:nvSpPr>
        <p:spPr>
          <a:xfrm>
            <a:off x="5402263" y="5854700"/>
            <a:ext cx="2867025" cy="644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ctr" eaLnBrk="0" hangingPunct="0">
              <a:lnSpc>
                <a:spcPct val="130000"/>
              </a:lnSpc>
            </a:pPr>
            <a:r>
              <a:rPr lang="pt-BR" altLang="en-US" sz="1400" dirty="0">
                <a:latin typeface="Arial" charset="0"/>
                <a:ea typeface="微软雅黑" pitchFamily="34" charset="-122"/>
              </a:rPr>
              <a:t> Navio utiliza</a:t>
            </a:r>
            <a:r>
              <a:rPr lang="zh-CN" altLang="pt-BR" sz="1400" dirty="0">
                <a:latin typeface="Arial" charset="0"/>
                <a:ea typeface="微软雅黑" pitchFamily="34" charset="-122"/>
              </a:rPr>
              <a:t>ndo</a:t>
            </a:r>
            <a:r>
              <a:rPr lang="pt-BR" altLang="en-US" sz="1400" dirty="0">
                <a:latin typeface="Arial" charset="0"/>
                <a:ea typeface="微软雅黑" pitchFamily="34" charset="-122"/>
              </a:rPr>
              <a:t> </a:t>
            </a:r>
            <a:r>
              <a:rPr lang="zh-CN" altLang="en-US" sz="1400" dirty="0">
                <a:latin typeface="Arial" charset="0"/>
                <a:ea typeface="微软雅黑" pitchFamily="34" charset="-122"/>
              </a:rPr>
              <a:t>soar </a:t>
            </a:r>
            <a:r>
              <a:rPr lang="pt-BR" altLang="en-US" sz="1400" dirty="0">
                <a:latin typeface="Arial" charset="0"/>
                <a:ea typeface="微软雅黑" pitchFamily="34" charset="-122"/>
              </a:rPr>
              <a:t>para identificação de sólidos</a:t>
            </a:r>
            <a:endParaRPr lang="pt-BR" altLang="en-US" sz="1400" dirty="0"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OBJETIVO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717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150" y="1257300"/>
            <a:ext cx="8264525" cy="5100638"/>
          </a:xfrm>
          <a:ln/>
        </p:spPr>
        <p:txBody>
          <a:bodyPr anchor="t"/>
          <a:p>
            <a:r>
              <a:rPr lang="zh-CN" altLang="pt-BR"/>
              <a:t>Reduzir a interferência das ondas sonoras emitidas pelos sonares de embarcações no processo de ecolocalização dos golfinhos nos oceanos;</a:t>
            </a:r>
            <a:endParaRPr lang="zh-CN" altLang="pt-BR"/>
          </a:p>
          <a:p>
            <a:endParaRPr lang="zh-CN" altLang="pt-BR" sz="1200"/>
          </a:p>
          <a:p>
            <a:r>
              <a:rPr lang="zh-CN" altLang="pt-BR"/>
              <a:t>Diminuir as causas de mortalidade dos golfinhos por sonares de embarcações em 20% a 30%;</a:t>
            </a:r>
            <a:endParaRPr lang="zh-CN" altLang="pt-BR"/>
          </a:p>
          <a:p>
            <a:endParaRPr lang="zh-CN" altLang="pt-BR" sz="1200"/>
          </a:p>
          <a:p>
            <a:r>
              <a:rPr lang="zh-CN" altLang="pt-BR"/>
              <a:t>Aprimorar ou substituir as tecnologias atuais de ecolocalização, considerando aspectos financeiros e tempo de desenvolvimento à cerca do sonar convencional;</a:t>
            </a:r>
            <a:endParaRPr lang="zh-CN" altLang="pt-BR"/>
          </a:p>
          <a:p>
            <a:endParaRPr lang="zh-CN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CRONOGRAMA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Content Placeholder 8"/>
          <p:cNvGraphicFramePr/>
          <p:nvPr>
            <p:ph idx="1"/>
          </p:nvPr>
        </p:nvGraphicFramePr>
        <p:xfrm>
          <a:off x="438150" y="1724025"/>
          <a:ext cx="826293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"/>
                <a:gridCol w="4820920"/>
                <a:gridCol w="1431290"/>
                <a:gridCol w="13589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Nº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Frente / Pacote de Trabalho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Data Início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Data Fim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Criação do Cronograma</a:t>
                      </a:r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15/03/17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16/03/17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Manutenção do PM Canvas</a:t>
                      </a:r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15/03/17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16/06/17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Criar relatório custo x benefício</a:t>
                      </a:r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20/04/17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20/04/17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Relatório final do Plano de Pojeto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16/06/17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17/06/17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Apresentação dinal do Plano de Projeto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16/06/17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17/06/17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Intensidade das ondas de sonar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20/03/17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20/04/17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Periodicidade das ondas sonoras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20/03/17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20/03/17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Direcionamento das ondas do sonar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20/03/17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20/03/17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Aplicabilidade das ondas do sonar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20/03/17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20/04/17</a:t>
                      </a:r>
                      <a:endParaRPr lang="x-none"/>
                    </a:p>
                  </a:txBody>
                  <a:tcPr anchor="b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CRONOGRAMA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438150" y="1724025"/>
          <a:ext cx="8262938" cy="330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"/>
                <a:gridCol w="4820285"/>
                <a:gridCol w="1432560"/>
                <a:gridCol w="13582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Nº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Frente / Pacote de Trabalho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Data Início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Data Fim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Custo de implementação de um sonar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20/03/17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30/03/17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Propor alterações na intensidade do sinal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21/04/17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22/05/17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Propor alterações na periodicidade do sinal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21/04/17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22/05/17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13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Propor alterações no di</a:t>
                      </a:r>
                      <a:r>
                        <a:rPr lang="x-none"/>
                        <a:t>recionamento</a:t>
                      </a:r>
                      <a:r>
                        <a:t> do sinal</a:t>
                      </a:r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21/04/17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22/05/17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Otimizar a utilização do sonar em 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conjunto com outras tecnologias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22/05/17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02/06/17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Colher resultados dos restes feitos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05/06/17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15/06/17</a:t>
                      </a:r>
                      <a:endParaRPr lang="x-none"/>
                    </a:p>
                  </a:txBody>
                  <a:tcPr anchor="b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16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Formatar os dados obtidos, para análise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15/06/17</a:t>
                      </a:r>
                      <a:endParaRPr lang="x-none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16/06/17</a:t>
                      </a:r>
                      <a:endParaRPr lang="x-none"/>
                    </a:p>
                  </a:txBody>
                  <a:tcPr anchor="b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ANÁLISE DE RISCOS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ela 2"/>
          <p:cNvGraphicFramePr/>
          <p:nvPr/>
        </p:nvGraphicFramePr>
        <p:xfrm>
          <a:off x="349250" y="1628775"/>
          <a:ext cx="8418513" cy="413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565"/>
                <a:gridCol w="1374140"/>
                <a:gridCol w="1288415"/>
                <a:gridCol w="27597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Descrição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Criticidade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Estratégia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Resposta ao Risco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</a:t>
                      </a:r>
                      <a:r>
                        <a:t>lterações no sonar pode</a:t>
                      </a:r>
                      <a:r>
                        <a:rPr lang="x-none"/>
                        <a:t>m</a:t>
                      </a:r>
                      <a:r>
                        <a:t> torná-lo ineficaz 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Muito Alto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Evitar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Reanalisar as alterações e criar um novo cenário</a:t>
                      </a:r>
                    </a:p>
                  </a:txBody>
                  <a:tcPr anchor="ctr" anchorCtr="0"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Alterações no sonar podem agravar o impacto ambiental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Muito Alto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Mitigar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Retrair alterações e recriar cenário p/ o sonar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Dificuldades de controlar o ambiente de deste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Baixo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Aceitar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Realizar teste em ambiente não controlado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Novas tecnologias podem não ser aprovadas pela Marinha do Brasil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Médio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Aceitar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Arquivar projeto p/ uso academico e científico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Custo muito mais elevado que um sonar convencional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Médio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Mitigar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Otimizar a utilização de recursos e reduzir custos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ANÁLISE DE RISCOS</a:t>
            </a:r>
            <a:endParaRPr lang="zh-CN" altLang="pt-BR" sz="420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ela 9"/>
          <p:cNvGraphicFramePr/>
          <p:nvPr/>
        </p:nvGraphicFramePr>
        <p:xfrm>
          <a:off x="558800" y="1228725"/>
          <a:ext cx="8045450" cy="198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255"/>
                <a:gridCol w="1768475"/>
                <a:gridCol w="2204085"/>
              </a:tblGrid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PASSOS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ESTRATÉGIA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IMPACTO</a:t>
                      </a:r>
                      <a:endParaRPr lang="x-none"/>
                    </a:p>
                  </a:txBody>
                  <a:tcPr anchor="ctr" anchorCtr="0"/>
                </a:tc>
              </a:tr>
              <a:tr h="1269365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1. Liste os riscos identificados</a:t>
                      </a:r>
                      <a:r>
                        <a:rPr lang="x-none" sz="1400"/>
                        <a:t>;</a:t>
                      </a:r>
                      <a:endParaRPr lang="x-none" sz="1400"/>
                    </a:p>
                    <a:p>
                      <a:pPr>
                        <a:buNone/>
                      </a:pPr>
                      <a:r>
                        <a:rPr sz="1400"/>
                        <a:t>2. Qualifique-os – Probabilidade, Impacto e</a:t>
                      </a:r>
                      <a:endParaRPr sz="1400"/>
                    </a:p>
                    <a:p>
                      <a:pPr>
                        <a:buNone/>
                      </a:pPr>
                      <a:r>
                        <a:rPr sz="1400"/>
                        <a:t>    </a:t>
                      </a:r>
                      <a:r>
                        <a:rPr lang="x-none" sz="1400"/>
                        <a:t>C</a:t>
                      </a:r>
                      <a:r>
                        <a:rPr sz="1400"/>
                        <a:t>riticidade</a:t>
                      </a:r>
                      <a:r>
                        <a:rPr lang="x-none" sz="1400"/>
                        <a:t>;</a:t>
                      </a:r>
                      <a:endParaRPr lang="x-none" sz="1400"/>
                    </a:p>
                    <a:p>
                      <a:pPr>
                        <a:buNone/>
                      </a:pPr>
                      <a:r>
                        <a:rPr sz="1400"/>
                        <a:t>3. Selecione uma estratégia – Mitigar, Evitar,</a:t>
                      </a:r>
                      <a:endParaRPr sz="1400"/>
                    </a:p>
                    <a:p>
                      <a:pPr>
                        <a:buNone/>
                      </a:pPr>
                      <a:r>
                        <a:rPr sz="1400"/>
                        <a:t>    Aceitar, Transferir</a:t>
                      </a:r>
                      <a:r>
                        <a:rPr lang="x-none" sz="1400"/>
                        <a:t>;</a:t>
                      </a:r>
                      <a:endParaRPr lang="x-none" sz="1400"/>
                    </a:p>
                    <a:p>
                      <a:pPr>
                        <a:buNone/>
                      </a:pPr>
                      <a:r>
                        <a:rPr sz="1400"/>
                        <a:t>4. Desenvolva uma resposta aos Riscos</a:t>
                      </a:r>
                      <a:r>
                        <a:rPr lang="x-none" sz="1400"/>
                        <a:t>;</a:t>
                      </a:r>
                      <a:endParaRPr lang="x-none" sz="1400"/>
                    </a:p>
                    <a:p>
                      <a:pPr>
                        <a:buNone/>
                      </a:pPr>
                      <a:r>
                        <a:rPr sz="1400"/>
                        <a:t>5. Mantenha controle sobre eles</a:t>
                      </a:r>
                      <a:r>
                        <a:rPr lang="x-none" sz="1400"/>
                        <a:t>;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x-none" sz="1600"/>
                        <a:t>  </a:t>
                      </a:r>
                      <a:r>
                        <a:rPr sz="1600"/>
                        <a:t>A – Aceitar</a:t>
                      </a:r>
                      <a:endParaRPr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sz="1600"/>
                        <a:t>  E – Evitar</a:t>
                      </a:r>
                      <a:endParaRPr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sz="1600"/>
                        <a:t>  M – Mitigar</a:t>
                      </a:r>
                      <a:endParaRPr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sz="1600"/>
                        <a:t>  T - Transferir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x-none" sz="1600"/>
                        <a:t>  </a:t>
                      </a:r>
                      <a:r>
                        <a:rPr sz="1600"/>
                        <a:t>MA – Muito Alto(a)</a:t>
                      </a:r>
                      <a:endParaRPr sz="1600"/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sz="1600"/>
                        <a:t>  A – Alto(a)</a:t>
                      </a:r>
                      <a:endParaRPr sz="1600"/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sz="1600"/>
                        <a:t>  M – Médio(a)</a:t>
                      </a:r>
                      <a:endParaRPr sz="1600"/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sz="1600"/>
                        <a:t>  B – Baixo(a)</a:t>
                      </a:r>
                      <a:endParaRPr sz="1600"/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sz="1600"/>
                        <a:t>  MB – Muito Baixo(a)</a:t>
                      </a:r>
                      <a:endParaRPr sz="16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549275" y="3254375"/>
          <a:ext cx="8061325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960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MATRIZ DE PROBABILIDADE x IMPACTO</a:t>
                      </a:r>
                      <a:endParaRPr lang="x-none"/>
                    </a:p>
                  </a:txBody>
                  <a:tcPr anchor="ctr" anchorCtr="0"/>
                </a:tc>
              </a:tr>
              <a:tr h="261175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314" name="Grupo 23"/>
          <p:cNvGrpSpPr/>
          <p:nvPr/>
        </p:nvGrpSpPr>
        <p:grpSpPr>
          <a:xfrm>
            <a:off x="1149350" y="3954463"/>
            <a:ext cx="6629400" cy="2139950"/>
            <a:chOff x="1914" y="5699"/>
            <a:chExt cx="10438" cy="3371"/>
          </a:xfrm>
        </p:grpSpPr>
        <p:pic>
          <p:nvPicPr>
            <p:cNvPr id="12315" name="Imagem 11" descr="Seleção_0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79" y="5706"/>
              <a:ext cx="8462" cy="2843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2316" name="TextBox 12"/>
            <p:cNvSpPr txBox="1"/>
            <p:nvPr/>
          </p:nvSpPr>
          <p:spPr>
            <a:xfrm>
              <a:off x="2136" y="5699"/>
              <a:ext cx="1630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Muito Alta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17" name="TextBox 13"/>
            <p:cNvSpPr txBox="1"/>
            <p:nvPr/>
          </p:nvSpPr>
          <p:spPr>
            <a:xfrm>
              <a:off x="2957" y="6258"/>
              <a:ext cx="817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Alta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18" name="TextBox 14"/>
            <p:cNvSpPr txBox="1"/>
            <p:nvPr/>
          </p:nvSpPr>
          <p:spPr>
            <a:xfrm>
              <a:off x="2688" y="6830"/>
              <a:ext cx="1082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Média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19" name="TextBox 15"/>
            <p:cNvSpPr txBox="1"/>
            <p:nvPr/>
          </p:nvSpPr>
          <p:spPr>
            <a:xfrm>
              <a:off x="2730" y="7390"/>
              <a:ext cx="1036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Baixa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20" name="TextBox 16"/>
            <p:cNvSpPr txBox="1"/>
            <p:nvPr/>
          </p:nvSpPr>
          <p:spPr>
            <a:xfrm>
              <a:off x="1914" y="7962"/>
              <a:ext cx="1860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Muito Baixa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21" name="TextBox 18"/>
            <p:cNvSpPr txBox="1"/>
            <p:nvPr/>
          </p:nvSpPr>
          <p:spPr>
            <a:xfrm>
              <a:off x="3826" y="8490"/>
              <a:ext cx="1630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 algn="ct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Muito Alta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22" name="TextBox 19"/>
            <p:cNvSpPr txBox="1"/>
            <p:nvPr/>
          </p:nvSpPr>
          <p:spPr>
            <a:xfrm>
              <a:off x="5498" y="8490"/>
              <a:ext cx="1660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ct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Alta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23" name="TextBox 20"/>
            <p:cNvSpPr txBox="1"/>
            <p:nvPr/>
          </p:nvSpPr>
          <p:spPr>
            <a:xfrm>
              <a:off x="7186" y="8490"/>
              <a:ext cx="1660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ct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Média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24" name="TextBox 21"/>
            <p:cNvSpPr txBox="1"/>
            <p:nvPr/>
          </p:nvSpPr>
          <p:spPr>
            <a:xfrm>
              <a:off x="10421" y="8490"/>
              <a:ext cx="1931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ct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Muito Baixa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2325" name="TextBox 22"/>
            <p:cNvSpPr txBox="1"/>
            <p:nvPr/>
          </p:nvSpPr>
          <p:spPr>
            <a:xfrm>
              <a:off x="8862" y="8490"/>
              <a:ext cx="1660" cy="5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ctr" eaLnBrk="0" hangingPunct="0">
                <a:lnSpc>
                  <a:spcPct val="130000"/>
                </a:lnSpc>
              </a:pPr>
              <a:r>
                <a:rPr lang="zh-CN" altLang="pt-BR" sz="1400" b="1" dirty="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rPr>
                <a:t>Baixo</a:t>
              </a:r>
              <a:endParaRPr lang="zh-CN" altLang="pt-BR" sz="1400" b="1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CUSTOS</a:t>
            </a:r>
            <a:endParaRPr lang="zh-CN" altLang="pt-BR" sz="4200">
              <a:latin typeface="Calibri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438150" y="1117600"/>
          <a:ext cx="8262938" cy="524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165"/>
                <a:gridCol w="2407285"/>
                <a:gridCol w="1614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ATIVIDADE</a:t>
                      </a:r>
                      <a:endParaRPr lang="x-none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RECURSO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PREÇO</a:t>
                      </a:r>
                      <a:endParaRPr lang="x-none"/>
                    </a:p>
                  </a:txBody>
                  <a:tcPr anchor="ctr" anchorCtr="0"/>
                </a:tc>
              </a:tr>
              <a:tr h="6096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/>
                        <a:t>Testes com as componentes da onda</a:t>
                      </a:r>
                      <a:endParaRPr sz="1800"/>
                    </a:p>
                    <a:p>
                      <a:pPr>
                        <a:buNone/>
                      </a:pPr>
                      <a:r>
                        <a:rPr sz="1800"/>
                        <a:t>do sonar atual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Analisador de Espectro MSA830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R$ 18.000,00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/>
                        <a:t>Coleta de resultados dos testes do sinal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Pacote Office (5x)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R$ 169,00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/>
                        <a:t>Elaboração de documentação e cronogramas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MS Project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R$ 100,00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/>
                        <a:t>Desenvolvimento de novas tecnologias para trabalhar junto ao sonar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Notebook Dell i5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R$ 2.200,00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Desenvolvimento de novas tecnologias para trabalhar junto ao sonar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MSP 430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R$ 50,00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Desenvolvimento de novas tecnologias para trabalhar junto ao sonar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Freescale KL25Z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R$ 150,00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Desenvolvimento de novas tecnologias para trabalhar junto ao sonar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Raspberry Pi 3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R$ 200,00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Desenvolvimento de novas tecnologias para trabalhar junto ao sonar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Osciloscópio Digital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R$ 1.000,00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58" name="Content Placeholder 2"/>
          <p:cNvSpPr>
            <a:spLocks noGrp="1"/>
          </p:cNvSpPr>
          <p:nvPr/>
        </p:nvSpPr>
        <p:spPr>
          <a:xfrm>
            <a:off x="438150" y="1241425"/>
            <a:ext cx="8264525" cy="51006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57505" lvl="0" indent="-357505"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  <a:buSzPct val="60000"/>
              <a:buFont typeface="Wingdings 2" pitchFamily="18" charset="2"/>
              <a:buChar char=""/>
            </a:pPr>
            <a:endParaRPr lang="zh-CN" altLang="pt-BR" sz="2000">
              <a:solidFill>
                <a:srgbClr val="286991"/>
              </a:solidFill>
              <a:latin typeface="Arial" charset="0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419100"/>
            <a:ext cx="8272463" cy="700088"/>
          </a:xfrm>
          <a:ln/>
        </p:spPr>
        <p:txBody>
          <a:bodyPr anchor="b"/>
          <a:p>
            <a:pPr>
              <a:lnSpc>
                <a:spcPct val="100000"/>
              </a:lnSpc>
            </a:pPr>
            <a:r>
              <a:rPr lang="zh-CN" altLang="pt-BR" sz="4200">
                <a:latin typeface="Calibri" pitchFamily="34" charset="0"/>
              </a:rPr>
              <a:t>CANVAS</a:t>
            </a:r>
            <a:endParaRPr lang="zh-CN" altLang="pt-BR" sz="4200">
              <a:latin typeface="Calibri" pitchFamily="34" charset="0"/>
            </a:endParaRPr>
          </a:p>
        </p:txBody>
      </p:sp>
      <p:pic>
        <p:nvPicPr>
          <p:cNvPr id="14338" name="Content Placeholder 5" descr="/home/vitor/git/AC8/PM CANVAS.pngPM CANVAS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236538" y="1320800"/>
            <a:ext cx="8637587" cy="4438650"/>
          </a:xfrm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17/06/2017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1" name="TextBox 6"/>
          <p:cNvSpPr txBox="1"/>
          <p:nvPr/>
        </p:nvSpPr>
        <p:spPr>
          <a:xfrm>
            <a:off x="1109663" y="5781675"/>
            <a:ext cx="6923087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30000"/>
              </a:lnSpc>
            </a:pPr>
            <a:r>
              <a:rPr lang="pt-BR" altLang="en-US" sz="1400" dirty="0">
                <a:latin typeface="Arial" charset="0"/>
                <a:ea typeface="微软雅黑" pitchFamily="34" charset="-122"/>
              </a:rPr>
              <a:t>https://pmcanvas-api.herokuapp.com/projects/ea3bc18ab1d817d36a7b/show_canvas</a:t>
            </a:r>
            <a:endParaRPr lang="pt-BR" altLang="en-US" sz="1400" dirty="0"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89PPBG">
  <a:themeElements>
    <a:clrScheme name="KSO_BLUE6">
      <a:dk1>
        <a:srgbClr val="3D3F41"/>
      </a:dk1>
      <a:lt1>
        <a:srgbClr val="FFFFFF"/>
      </a:lt1>
      <a:dk2>
        <a:srgbClr val="454749"/>
      </a:dk2>
      <a:lt2>
        <a:srgbClr val="EAF5FC"/>
      </a:lt2>
      <a:accent1>
        <a:srgbClr val="358CC1"/>
      </a:accent1>
      <a:accent2>
        <a:srgbClr val="5FACC0"/>
      </a:accent2>
      <a:accent3>
        <a:srgbClr val="A4C37B"/>
      </a:accent3>
      <a:accent4>
        <a:srgbClr val="C6BBA6"/>
      </a:accent4>
      <a:accent5>
        <a:srgbClr val="C5D8F2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A000120140530A89PPBG</Template>
  <TotalTime>0</TotalTime>
  <Words>3857</Words>
  <Application>Kingsoft Office WPP</Application>
  <PresentationFormat>On-screen Show (4:3)</PresentationFormat>
  <Paragraphs>387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A000120140530A89PPBG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vitor</cp:lastModifiedBy>
  <cp:revision>55</cp:revision>
  <dcterms:created xsi:type="dcterms:W3CDTF">2017-06-17T13:29:47Z</dcterms:created>
  <dcterms:modified xsi:type="dcterms:W3CDTF">2017-06-17T13:29:47Z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̳_A000120140530A89PPBG</vt:lpwstr>
  </property>
  <property fmtid="{D5CDD505-2E9C-101B-9397-08002B2CF9AE}" pid="4" name="关键字">
    <vt:lpwstr>  4:3  ɫ  װ  V1 ɫ</vt:lpwstr>
  </property>
  <property fmtid="{D5CDD505-2E9C-101B-9397-08002B2CF9AE}" pid="5" name="KSOProductBuildVer">
    <vt:lpwstr>1046-10.1.0.5672</vt:lpwstr>
  </property>
</Properties>
</file>