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61" r:id="rId7"/>
    <p:sldId id="264" r:id="rId8"/>
    <p:sldId id="267" r:id="rId9"/>
    <p:sldId id="263" r:id="rId10"/>
    <p:sldId id="269" r:id="rId11"/>
    <p:sldId id="276" r:id="rId12"/>
    <p:sldId id="274" r:id="rId13"/>
    <p:sldId id="279" r:id="rId14"/>
    <p:sldId id="277" r:id="rId15"/>
    <p:sldId id="280" r:id="rId16"/>
    <p:sldId id="27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D7D7D"/>
    <a:srgbClr val="4061AA"/>
    <a:srgbClr val="40613F"/>
    <a:srgbClr val="323A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211"/>
        <p:guide pos="287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hangingPunct="1"/>
            <a:endParaRPr lang="zh-CN" altLang="en-US" sz="1200" dirty="0">
              <a:ea typeface="宋体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hangingPunct="1"/>
            <a:fld id="{BB962C8B-B14F-4D97-AF65-F5344CB8AC3E}" type="datetimeFigureOut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  <a:miter/>
          </a:ln>
        </p:spPr>
        <p:txBody>
          <a:bodyPr/>
          <a:p>
            <a:endParaRPr lang="pt-BR" altLang="en-US"/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hangingPunct="1"/>
            <a:endParaRPr lang="zh-CN" altLang="en-US" sz="1200" dirty="0">
              <a:ea typeface="宋体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400" b="0" i="0" u="none" kern="1200" baseline="0">
        <a:solidFill>
          <a:srgbClr val="FF0000"/>
        </a:solidFill>
        <a:latin typeface="+mn-lt"/>
        <a:ea typeface="+mn-ea"/>
        <a:cs typeface="+mn-cs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a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a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// Linux usa um sistema parecido (initramfs.gz)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a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a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a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--&gt; </a:t>
            </a:r>
            <a:r>
              <a:rPr lang="pt-BR" altLang="en-US"/>
              <a:t>Tempo real não tem nada haver com o tempo de execução de uma tarefa</a:t>
            </a:r>
            <a:r>
              <a:rPr lang="x-none" altLang="pt-BR"/>
              <a:t>, </a:t>
            </a:r>
            <a:r>
              <a:rPr lang="pt-BR" altLang="en-US"/>
              <a:t>executada imediatamente</a:t>
            </a:r>
            <a:r>
              <a:rPr lang="x-none" altLang="pt-BR"/>
              <a:t>; (</a:t>
            </a:r>
            <a:r>
              <a:rPr lang="pt-BR" altLang="en-US">
                <a:sym typeface="+mn-ea"/>
              </a:rPr>
              <a:t>como costuma-se pensar</a:t>
            </a:r>
            <a:r>
              <a:rPr lang="x-none" altLang="pt-BR">
                <a:sym typeface="+mn-ea"/>
              </a:rPr>
              <a:t>)</a:t>
            </a:r>
            <a:endParaRPr lang="x-none" altLang="pt-BR">
              <a:sym typeface="+mn-ea"/>
            </a:endParaRPr>
          </a:p>
          <a:p>
            <a:r>
              <a:rPr lang="x-none" altLang="pt-BR"/>
              <a:t>      M</a:t>
            </a:r>
            <a:r>
              <a:rPr lang="pt-BR" altLang="en-US"/>
              <a:t>as sim com o tempo de resposta pré-definido à um evento</a:t>
            </a:r>
            <a:r>
              <a:rPr lang="x-none" altLang="pt-BR"/>
              <a:t>; Sistema Deterministico;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## HARD</a:t>
            </a:r>
            <a:endParaRPr lang="x-none" altLang="pt-BR"/>
          </a:p>
          <a:p>
            <a:r>
              <a:rPr lang="x-none" altLang="pt-BR"/>
              <a:t>  - Sistemas de segurança, como o Airbag de carros e Ejeção de Jatos;</a:t>
            </a:r>
            <a:endParaRPr lang="x-none" altLang="pt-BR"/>
          </a:p>
          <a:p>
            <a:r>
              <a:rPr lang="x-none" altLang="pt-BR"/>
              <a:t>  - Sistemas de controle de aeronave;</a:t>
            </a:r>
            <a:endParaRPr lang="x-none" altLang="pt-BR"/>
          </a:p>
          <a:p>
            <a:r>
              <a:rPr lang="x-none" altLang="pt-BR"/>
              <a:t>  - Sistema de controle do fluxo de conbustível de foguetes e jatos;</a:t>
            </a:r>
            <a:endParaRPr lang="x-none" altLang="pt-BR"/>
          </a:p>
          <a:p>
            <a:r>
              <a:rPr lang="x-none" altLang="pt-BR"/>
              <a:t>  - 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SOFT</a:t>
            </a:r>
            <a:endParaRPr lang="x-none" altLang="pt-BR"/>
          </a:p>
          <a:p>
            <a:r>
              <a:rPr lang="x-none" altLang="pt-BR"/>
              <a:t>  - Tocador de Música de um Carro;</a:t>
            </a:r>
            <a:endParaRPr lang="x-none" altLang="pt-BR"/>
          </a:p>
          <a:p>
            <a:r>
              <a:rPr lang="x-none" altLang="pt-BR"/>
              <a:t>  - Driver de CD do PC;</a:t>
            </a:r>
            <a:endParaRPr lang="x-none" altLang="pt-BR"/>
          </a:p>
          <a:p>
            <a:r>
              <a:rPr lang="x-none" altLang="pt-BR"/>
              <a:t>  - Alguns sistemas de controle Fuzzy;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## FreeRTOS</a:t>
            </a:r>
            <a:endParaRPr lang="x-none" altLang="pt-BR"/>
          </a:p>
          <a:p>
            <a:r>
              <a:rPr lang="x-none" altLang="pt-BR"/>
              <a:t>  -  Começou como um sistema acadêmico e totalemnte gratuito;</a:t>
            </a:r>
            <a:endParaRPr lang="x-none" altLang="pt-BR"/>
          </a:p>
          <a:p>
            <a:r>
              <a:rPr lang="x-none" altLang="pt-BR">
                <a:sym typeface="+mn-ea"/>
              </a:rPr>
              <a:t>  - Hoje em dia possui licença para usos comerciais;</a:t>
            </a:r>
            <a:endParaRPr lang="x-none" altLang="pt-BR"/>
          </a:p>
          <a:p>
            <a:r>
              <a:rPr lang="x-none" altLang="pt-BR"/>
              <a:t>  - Largamente utilizado pela industria de produtos e bens de consumo;</a:t>
            </a:r>
            <a:endParaRPr lang="x-none" altLang="pt-BR"/>
          </a:p>
          <a:p>
            <a:r>
              <a:rPr lang="x-none" altLang="pt-BR"/>
              <a:t>  - Utilizado desde equipamentos de segurança e monitoramento, à robos, passando por diversos eletrônicos e eletroeletrônicos (Geladeira e SmartCoisas);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QNX</a:t>
            </a:r>
            <a:endParaRPr lang="x-none" altLang="pt-BR"/>
          </a:p>
          <a:p>
            <a:r>
              <a:rPr lang="x-none" altLang="pt-BR"/>
              <a:t>   - Comprado pela BlackBerry em 2010;</a:t>
            </a:r>
            <a:endParaRPr lang="x-none" altLang="pt-BR"/>
          </a:p>
          <a:p>
            <a:r>
              <a:rPr lang="x-none" altLang="pt-BR"/>
              <a:t>   - Utilizado por marcas como: Ford, BMW, Mercedes-Benz, Honda, Audi, Ferrari, Volvo, Jeep, Jaguar, Lexus, Dodge, entre outras.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uC/OS</a:t>
            </a:r>
            <a:endParaRPr lang="x-none" altLang="pt-BR"/>
          </a:p>
          <a:p>
            <a:r>
              <a:rPr lang="x-none" altLang="pt-BR"/>
              <a:t>   - Scheduler de Tempo Real;</a:t>
            </a:r>
            <a:endParaRPr lang="x-none" altLang="pt-BR"/>
          </a:p>
          <a:p>
            <a:r>
              <a:rPr lang="x-none" altLang="pt-BR"/>
              <a:t>   - Utiliza </a:t>
            </a:r>
            <a:r>
              <a:rPr lang="x-none">
                <a:sym typeface="+mn-ea"/>
              </a:rPr>
              <a:t>Round-robin;</a:t>
            </a:r>
            <a:endParaRPr lang="x-none">
              <a:sym typeface="+mn-ea"/>
            </a:endParaRPr>
          </a:p>
          <a:p>
            <a:r>
              <a:rPr lang="x-none">
                <a:sym typeface="+mn-ea"/>
              </a:rPr>
              <a:t>   - Prevents deadlocks (Proceço);</a:t>
            </a:r>
            <a:endParaRPr lang="x-none">
              <a:sym typeface="+mn-ea"/>
            </a:endParaRPr>
          </a:p>
          <a:p>
            <a:r>
              <a:rPr lang="x-none">
                <a:sym typeface="+mn-ea"/>
              </a:rPr>
              <a:t>   - Prevents morory fragmentation;</a:t>
            </a:r>
            <a:endParaRPr lang="x-none" altLang="pt-BR">
              <a:sym typeface="+mn-ea"/>
            </a:endParaRPr>
          </a:p>
          <a:p>
            <a:endParaRPr lang="x-none" altLang="pt-BR"/>
          </a:p>
          <a:p>
            <a:r>
              <a:rPr lang="x-none" altLang="pt-BR"/>
              <a:t>## u</a:t>
            </a:r>
            <a:r>
              <a:rPr lang="x-none">
                <a:sym typeface="+mn-ea"/>
              </a:rPr>
              <a:t>LipeRTOS </a:t>
            </a:r>
            <a:endParaRPr lang="x-none">
              <a:sym typeface="+mn-ea"/>
            </a:endParaRPr>
          </a:p>
          <a:p>
            <a:r>
              <a:rPr lang="x-none" altLang="pt-BR"/>
              <a:t>   - 100% Nascional;</a:t>
            </a:r>
            <a:endParaRPr lang="x-none" altLang="pt-BR"/>
          </a:p>
          <a:p>
            <a:r>
              <a:rPr lang="x-none" altLang="pt-BR"/>
              <a:t>   - OpenSource;</a:t>
            </a:r>
            <a:br>
              <a:rPr lang="x-none" altLang="pt-BR"/>
            </a:br>
            <a:r>
              <a:rPr lang="x-none" altLang="pt-BR"/>
              <a:t>   - Disponível no GitHub;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HeartOS ##</a:t>
            </a:r>
            <a:endParaRPr lang="x-none" altLang="pt-BR"/>
          </a:p>
          <a:p>
            <a:r>
              <a:rPr lang="x-none" altLang="pt-BR"/>
              <a:t>   - Amplamente utilizado na industria aeronautica;</a:t>
            </a:r>
            <a:endParaRPr lang="x-none" altLang="pt-BR"/>
          </a:p>
          <a:p>
            <a:r>
              <a:rPr lang="x-none" altLang="pt-BR"/>
              <a:t>   - Como em sistemas de controle de fluxo de combustível;</a:t>
            </a:r>
            <a:endParaRPr lang="x-none" altLang="pt-BR"/>
          </a:p>
          <a:p>
            <a:r>
              <a:rPr lang="x-none" altLang="pt-BR"/>
              <a:t>   - Programação em C, C++  e  ADA.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VxWorks</a:t>
            </a:r>
            <a:endParaRPr lang="x-none" altLang="pt-BR"/>
          </a:p>
          <a:p>
            <a:r>
              <a:rPr lang="x-none" altLang="pt-BR"/>
              <a:t>   - Utilizado pela NASA,</a:t>
            </a:r>
            <a:endParaRPr lang="x-none" altLang="pt-BR"/>
          </a:p>
          <a:p>
            <a:r>
              <a:rPr lang="x-none" altLang="pt-BR"/>
              <a:t>      Exercito Americano e Boeing;</a:t>
            </a:r>
            <a:endParaRPr lang="x-none" altLang="pt-BR"/>
          </a:p>
          <a:p>
            <a:r>
              <a:rPr lang="x-none" altLang="pt-BR"/>
              <a:t>   - Utilizado na Sonda Curiosity;</a:t>
            </a:r>
            <a:endParaRPr lang="x-none" altLang="pt-BR"/>
          </a:p>
          <a:p>
            <a:r>
              <a:rPr lang="x-none" altLang="pt-BR"/>
              <a:t>   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>
                <a:sym typeface="+mn-ea"/>
              </a:rPr>
              <a:t>## TEI --&gt;</a:t>
            </a:r>
            <a:br>
              <a:rPr lang="x-none">
                <a:sym typeface="+mn-ea"/>
              </a:rPr>
            </a:br>
            <a:r>
              <a:rPr lang="x-none">
                <a:sym typeface="+mn-ea"/>
              </a:rPr>
              <a:t> Significado: Technological Educational Institute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Sobre os Autores</a:t>
            </a:r>
            <a:endParaRPr lang="x-none" altLang="pt-BR"/>
          </a:p>
          <a:p>
            <a:r>
              <a:rPr lang="x-none" altLang="pt-BR"/>
              <a:t> - O 3 primeiros são da 1ª universidade </a:t>
            </a:r>
            <a:br>
              <a:rPr lang="x-none" altLang="pt-BR"/>
            </a:br>
            <a:r>
              <a:rPr lang="x-none" altLang="pt-BR"/>
              <a:t> - O utimo é da 2ª univercidade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OpenSource:</a:t>
            </a:r>
            <a:br>
              <a:rPr lang="x-none" altLang="pt-BR"/>
            </a:br>
            <a:r>
              <a:rPr lang="x-none" altLang="pt-BR"/>
              <a:t>Apenar de disponível no GitHub, parte do cogido encontra-se ausente. Como a MAIN.C</a:t>
            </a:r>
            <a:endParaRPr lang="x-none" altLang="pt-BR"/>
          </a:p>
          <a:p>
            <a:r>
              <a:rPr lang="x-none" altLang="pt-BR"/>
              <a:t>Segundo os autores, o SIRTOS seria compilável em Windows, Linux e MAC;</a:t>
            </a:r>
            <a:endParaRPr lang="x-none" altLang="pt-BR"/>
          </a:p>
          <a:p>
            <a:r>
              <a:rPr lang="x-none" altLang="pt-BR"/>
              <a:t>C  - 90.8% </a:t>
            </a:r>
            <a:br>
              <a:rPr lang="x-none" altLang="pt-BR"/>
            </a:br>
            <a:r>
              <a:rPr lang="x-none" altLang="pt-BR"/>
              <a:t>Assembly - 4.7% </a:t>
            </a:r>
            <a:br>
              <a:rPr lang="x-none" altLang="pt-BR"/>
            </a:br>
            <a:r>
              <a:rPr lang="x-none" altLang="pt-BR"/>
              <a:t>Makefile - 3.1% </a:t>
            </a:r>
            <a:endParaRPr lang="x-none" altLang="pt-BR"/>
          </a:p>
          <a:p>
            <a:r>
              <a:rPr lang="x-none" altLang="pt-BR"/>
              <a:t>C++ - 1.4% </a:t>
            </a:r>
            <a:endParaRPr lang="x-none" altLang="pt-BR"/>
          </a:p>
          <a:p>
            <a:r>
              <a:rPr lang="x-none" altLang="pt-BR"/>
              <a:t>(Fonte: GitHub) COM ADAPTAÇÕES!!!!!!</a:t>
            </a:r>
            <a:br>
              <a:rPr lang="x-none" altLang="pt-BR"/>
            </a:br>
            <a:endParaRPr lang="x-none" altLang="pt-BR"/>
          </a:p>
          <a:p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0" eaLnBrk="1" hangingPunct="1"/>
            <a:r>
              <a:rPr lang="x-none" b="1">
                <a:sym typeface="+mn-ea"/>
              </a:rPr>
              <a:t>Crucial </a:t>
            </a:r>
            <a:r>
              <a:rPr lang="x-none">
                <a:sym typeface="+mn-ea"/>
              </a:rPr>
              <a:t>em qualquer Sistema Operacional</a:t>
            </a:r>
            <a:endParaRPr lang="x-none">
              <a:sym typeface="+mn-ea"/>
            </a:endParaRPr>
          </a:p>
          <a:p>
            <a:pPr lvl="0" eaLnBrk="1" hangingPunct="1"/>
            <a:endParaRPr lang="x-none">
              <a:sym typeface="+mn-ea"/>
            </a:endParaRPr>
          </a:p>
          <a:p>
            <a:pPr lvl="0" eaLnBrk="1" hangingPunct="1"/>
            <a:r>
              <a:rPr lang="x-none">
                <a:sym typeface="+mn-ea"/>
              </a:rPr>
              <a:t>Indica que algum </a:t>
            </a:r>
            <a:r>
              <a:rPr lang="x-none" b="1">
                <a:sym typeface="+mn-ea"/>
              </a:rPr>
              <a:t>SW </a:t>
            </a:r>
            <a:r>
              <a:rPr lang="x-none">
                <a:sym typeface="+mn-ea"/>
              </a:rPr>
              <a:t>ou </a:t>
            </a:r>
            <a:r>
              <a:rPr lang="x-none" b="1">
                <a:sym typeface="+mn-ea"/>
              </a:rPr>
              <a:t>HW </a:t>
            </a:r>
            <a:r>
              <a:rPr lang="x-none">
                <a:sym typeface="+mn-ea"/>
              </a:rPr>
              <a:t>precisa de</a:t>
            </a:r>
            <a:r>
              <a:rPr lang="x-none" b="1">
                <a:sym typeface="+mn-ea"/>
              </a:rPr>
              <a:t> atenção Imediata;</a:t>
            </a:r>
            <a:endParaRPr lang="x-none" altLang="pt-BR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OBS: A implementação desta forma pde causar fragmentação, mas o problema foi deixado de lado por questões educacionais;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- Parte mais difícil de ser implementada no SIRTOS;</a:t>
            </a:r>
            <a:endParaRPr lang="x-none" altLang="pt-BR"/>
          </a:p>
          <a:p>
            <a:r>
              <a:rPr lang="x-none" altLang="pt-BR"/>
              <a:t>    --&gt; Por isso há muito espaço para melhoras.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Exemplo de tarefas com deadlines curtas:</a:t>
            </a:r>
            <a:endParaRPr lang="x-none" altLang="pt-BR"/>
          </a:p>
          <a:p>
            <a:r>
              <a:rPr lang="x-none" altLang="pt-BR"/>
              <a:t>  - GUI (manter a sensação de estabilidade);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Time Periods</a:t>
            </a:r>
            <a:br>
              <a:rPr lang="x-none" altLang="pt-BR"/>
            </a:br>
            <a:r>
              <a:rPr lang="x-none" altLang="pt-BR"/>
              <a:t>  - Garante também que tarefas com prioridade menor sejam executadas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 * ISR = Interrupt Service Routine;</a:t>
            </a:r>
            <a:endParaRPr lang="x-none" altLang="pt-BR"/>
          </a:p>
          <a:p>
            <a:r>
              <a:rPr lang="x-none" altLang="pt-BR"/>
              <a:t> * Scheduling de tarefas é extremamente complexo; isto causa problemas como os acima;</a:t>
            </a:r>
            <a:endParaRPr lang="x-none" altLang="pt-BR"/>
          </a:p>
          <a:p>
            <a:r>
              <a:rPr lang="x-none" altLang="pt-BR"/>
              <a:t> * Demontra a importacia de um sistema de scheduling eficiente;</a:t>
            </a:r>
            <a:endParaRPr lang="x-none" altLang="pt-BR"/>
          </a:p>
          <a:p>
            <a:r>
              <a:rPr lang="x-none" altLang="pt-BR"/>
              <a:t>      --&gt; Pois varrer listas pode ser muito lento; importante deixar as tarefas em ordem)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  <a:miter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/>
            <a:r>
              <a:t>Click to edit Master title style</a:t>
            </a:r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8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8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8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8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2051" name="Grupo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053" name="Text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/>
            <a:r>
              <a:t>Click to edit Master title style</a:t>
            </a:r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8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8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8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8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25538" y="4562793"/>
            <a:ext cx="6891337" cy="738187"/>
          </a:xfrm>
          <a:ln/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x-none" altLang="zh-CN" sz="3600" dirty="0"/>
              <a:t>RTOS - Real Time Operating Systems</a:t>
            </a:r>
            <a:endParaRPr lang="x-none" altLang="zh-CN" sz="3600" dirty="0"/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546100" y="5446395"/>
            <a:ext cx="3760470" cy="890270"/>
          </a:xfrm>
          <a:ln w="9525">
            <a:noFill/>
            <a:miter/>
          </a:ln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x-none">
                <a:solidFill>
                  <a:schemeClr val="tx1"/>
                </a:solidFill>
                <a:latin typeface="+mj-lt"/>
              </a:rPr>
              <a:t>Samuel Pereira - 882</a:t>
            </a:r>
            <a:br>
              <a:rPr lang="x-none">
                <a:solidFill>
                  <a:schemeClr val="tx1"/>
                </a:solidFill>
                <a:latin typeface="+mj-lt"/>
              </a:rPr>
            </a:br>
            <a:r>
              <a:rPr lang="x-none">
                <a:solidFill>
                  <a:schemeClr val="tx1"/>
                </a:solidFill>
                <a:latin typeface="+mj-lt"/>
                <a:sym typeface="+mn-ea"/>
              </a:rPr>
              <a:t>Vitor Rodrigues Di Toro - 983</a:t>
            </a:r>
            <a:endParaRPr lang="x-none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6"/>
          <p:cNvSpPr>
            <a:spLocks noGrp="1"/>
          </p:cNvSpPr>
          <p:nvPr/>
        </p:nvSpPr>
        <p:spPr>
          <a:xfrm>
            <a:off x="4819650" y="5440045"/>
            <a:ext cx="3760470" cy="89027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x-none" sz="2000">
                <a:solidFill>
                  <a:schemeClr val="tx1"/>
                </a:solidFill>
                <a:latin typeface="+mj-lt"/>
              </a:rPr>
              <a:t>Daniel Sader P. Neves - 713</a:t>
            </a:r>
            <a:br>
              <a:rPr lang="x-none" sz="2000">
                <a:solidFill>
                  <a:schemeClr val="tx1"/>
                </a:solidFill>
                <a:latin typeface="+mj-lt"/>
              </a:rPr>
            </a:br>
            <a:r>
              <a:rPr lang="x-none" sz="2000">
                <a:solidFill>
                  <a:schemeClr val="tx1"/>
                </a:solidFill>
                <a:latin typeface="+mj-lt"/>
              </a:rPr>
              <a:t>Luiz Fernando da Silva - 746</a:t>
            </a:r>
            <a:endParaRPr lang="x-none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12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200" b="0" i="0" u="none" kern="1200" baseline="0">
                <a:solidFill>
                  <a:srgbClr val="949596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Modo Real e Modo Protegido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x-none" sz="2200" b="1">
                <a:sym typeface="+mn-ea"/>
              </a:rPr>
              <a:t>Modo Real:</a:t>
            </a:r>
            <a:endParaRPr lang="x-none" sz="2200" b="1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Modo de Compatibilidade com programas 16-bits;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Acesso a somente 1MB de memória;</a:t>
            </a: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Acesso direto a funções da BIOS;</a:t>
            </a: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Sem suporte a paginação ou gerenciamento de memória;</a:t>
            </a: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1000"/>
          </a:p>
          <a:p>
            <a:pPr lvl="0" eaLnBrk="1" hangingPunct="1"/>
            <a:r>
              <a:rPr lang="x-none" sz="2200" b="1">
                <a:sym typeface="+mn-ea"/>
              </a:rPr>
              <a:t>Modo Protegido:</a:t>
            </a:r>
            <a:endParaRPr lang="x-none" sz="2200" b="1"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Acesso somente a funções do SO (</a:t>
            </a:r>
            <a:r>
              <a:rPr lang="x-none" sz="2100" i="1">
                <a:solidFill>
                  <a:srgbClr val="7D7D7D"/>
                </a:solidFill>
                <a:sym typeface="+mn-ea"/>
              </a:rPr>
              <a:t>System Calls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);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Acesso completo a memória;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>
              <a:solidFill>
                <a:srgbClr val="7D7D7D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Grafico (Implementação)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  <p:sp>
        <p:nvSpPr>
          <p:cNvPr id="4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>
              <a:spcAft>
                <a:spcPts val="300"/>
              </a:spcAft>
            </a:pPr>
            <a:r>
              <a:rPr lang="x-none" sz="2100" b="1"/>
              <a:t>VBE (</a:t>
            </a:r>
            <a:r>
              <a:rPr lang="x-none" sz="2100" b="1" i="1"/>
              <a:t>VESA Bios Extensions</a:t>
            </a:r>
            <a:r>
              <a:rPr lang="x-none" sz="2100" b="1"/>
              <a:t>):</a:t>
            </a:r>
            <a:endParaRPr lang="x-none" sz="2100" b="1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Compatível com qualquer BIOS ou placa gráfica, mas com recursos limitados;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Exige um context switch para o modo real para ser executado;</a:t>
            </a:r>
            <a:endParaRPr lang="x-none" sz="2100"/>
          </a:p>
          <a:p>
            <a:pPr lvl="0" eaLnBrk="1" hangingPunct="1">
              <a:spcAft>
                <a:spcPts val="300"/>
              </a:spcAft>
            </a:pPr>
            <a:r>
              <a:rPr lang="x-none" sz="2100" b="1"/>
              <a:t>Drivers específicos</a:t>
            </a:r>
            <a:r>
              <a:rPr lang="x-none" sz="2100"/>
              <a:t>: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Permite acessar todos os recursos da placa gráfica, mas necessita de um driver específico para cada placa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Necessita da implementação de um Double Buffer, para evitar cintilação da tela;</a:t>
            </a:r>
            <a:endParaRPr lang="x-none" sz="1000"/>
          </a:p>
          <a:p>
            <a:pPr lvl="0" eaLnBrk="1" hangingPunct="1"/>
            <a:endParaRPr lang="x-none" sz="2100">
              <a:solidFill>
                <a:srgbClr val="7D7D7D"/>
              </a:solidFill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>
              <a:solidFill>
                <a:srgbClr val="7D7D7D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dirty="0">
                <a:sym typeface="+mn-ea"/>
              </a:rPr>
              <a:t>SIRTOS - </a:t>
            </a:r>
            <a:r>
              <a:rPr lang="x-none">
                <a:sym typeface="+mn-ea"/>
              </a:rPr>
              <a:t>Grafico (Implementação)</a:t>
            </a:r>
            <a:endParaRPr lang="pt-BR" altLang="en-US"/>
          </a:p>
        </p:txBody>
      </p:sp>
      <p:pic>
        <p:nvPicPr>
          <p:cNvPr id="7" name="Content Placeholder 6" descr="Double-Buffer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850" y="2160270"/>
            <a:ext cx="8231505" cy="26181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en-US" altLang="en-US" dirty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/>
              <a:t>Seminário de [EC 009] - Sistemas Operacionáis.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5985" y="4883150"/>
            <a:ext cx="47885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>
                <a:sym typeface="+mn-ea"/>
              </a:rPr>
              <a:t>Demonstração da técnica de double buffering</a:t>
            </a:r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Sistemas de Arquivos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x-none" sz="2200" b="1">
                <a:sym typeface="+mn-ea"/>
              </a:rPr>
              <a:t>Bootloader:</a:t>
            </a:r>
            <a:endParaRPr lang="x-none" sz="2200" b="1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b="1"/>
              <a:t>GRUB </a:t>
            </a:r>
            <a:r>
              <a:rPr lang="x-none" sz="2100"/>
              <a:t>(Grand Unified Bootloader) - Bootloader padrão na maioria dos sistemas operacionais;</a:t>
            </a:r>
            <a:endParaRPr lang="x-none" sz="2100"/>
          </a:p>
          <a:p>
            <a:pPr lvl="0" eaLnBrk="1" hangingPunct="1"/>
            <a:r>
              <a:rPr lang="x-none" sz="2200" b="1">
                <a:sym typeface="+mn-ea"/>
              </a:rPr>
              <a:t>InitRD (</a:t>
            </a:r>
            <a:r>
              <a:rPr lang="x-none" sz="2200" b="1">
                <a:solidFill>
                  <a:srgbClr val="4061AA"/>
                </a:solidFill>
                <a:sym typeface="+mn-ea"/>
              </a:rPr>
              <a:t>InitRD - Initial Ram Disk</a:t>
            </a:r>
            <a:r>
              <a:rPr lang="x-none" sz="2200" b="1">
                <a:solidFill>
                  <a:srgbClr val="4061AA"/>
                </a:solidFill>
                <a:sym typeface="+mn-ea"/>
              </a:rPr>
              <a:t>)</a:t>
            </a:r>
            <a:r>
              <a:rPr lang="x-none" sz="2200" b="1">
                <a:sym typeface="+mn-ea"/>
              </a:rPr>
              <a:t>:</a:t>
            </a:r>
            <a:endParaRPr lang="x-none" sz="2200" b="1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Um pequeno Sistema de Arquivos é carregado na RAM, com os drivers necessários para o sistema;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pic>
        <p:nvPicPr>
          <p:cNvPr id="7" name="Imagem 6" descr="Init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4056380"/>
            <a:ext cx="5267960" cy="1517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1760" y="5759450"/>
            <a:ext cx="3853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Diagrama de Inicialização do sitema</a:t>
            </a:r>
            <a:endParaRPr lang="x-none" altLang="pt-BR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0685" y="5667375"/>
            <a:ext cx="5648325" cy="0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47585" y="548640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>
                <a:solidFill>
                  <a:srgbClr val="000000"/>
                </a:solidFill>
              </a:rPr>
              <a:t>Tempo</a:t>
            </a:r>
            <a:endParaRPr lang="x-none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Segurança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algn="l" eaLnBrk="1" hangingPunct="1"/>
            <a:r>
              <a:rPr lang="x-none" sz="2200" b="1">
                <a:sym typeface="+mn-ea"/>
              </a:rPr>
              <a:t>Os recursos são divididos em "anéis" de proteção:</a:t>
            </a:r>
            <a:endParaRPr lang="x-none" sz="2200" b="1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90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90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20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br>
              <a:rPr lang="x-none" sz="2200" b="1">
                <a:sym typeface="+mn-ea"/>
              </a:rPr>
            </a:br>
            <a:endParaRPr lang="x-none" sz="2200" b="1"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Usuários diferentes tem acessos a anéis 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diferentes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Senhas são criptografadas utilizando um hash MD5;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Ao fazer login, a senha digitada é criptografada e comparada com a senha em disco;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pic>
        <p:nvPicPr>
          <p:cNvPr id="4" name="Imagem 3" descr="Seg_rings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260" y="1924685"/>
            <a:ext cx="3190875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  <p:pic>
        <p:nvPicPr>
          <p:cNvPr id="4" name="Imagem 3" descr="M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510" y="1181735"/>
            <a:ext cx="503872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pt-BR"/>
              <a:t>Obrigado!</a:t>
            </a:r>
            <a:endParaRPr lang="x-none" altLang="pt-BR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pt-BR"/>
              <a:t>ну почему ты такой тупой Андрюха?</a:t>
            </a:r>
            <a:endParaRPr lang="x-none" alt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RTOS - Definição</a:t>
            </a:r>
            <a:endParaRPr lang="x-none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algn="l" eaLnBrk="1" hangingPunct="1"/>
            <a:r>
              <a:rPr sz="2200" b="1"/>
              <a:t>Sistema Operacional de Tempo Real</a:t>
            </a:r>
            <a:r>
              <a:rPr sz="2200"/>
              <a:t>, ou </a:t>
            </a:r>
            <a:r>
              <a:rPr sz="2200" b="1"/>
              <a:t>RTOS</a:t>
            </a:r>
            <a:r>
              <a:rPr sz="2200"/>
              <a:t> (</a:t>
            </a:r>
            <a:r>
              <a:rPr sz="2200" i="1"/>
              <a:t>Real Time Operatin</a:t>
            </a:r>
            <a:r>
              <a:rPr lang="x-none" sz="2200" i="1"/>
              <a:t>g</a:t>
            </a:r>
            <a:r>
              <a:rPr sz="2200" i="1"/>
              <a:t> System</a:t>
            </a:r>
            <a:r>
              <a:rPr sz="2200"/>
              <a:t>)</a:t>
            </a:r>
            <a:r>
              <a:rPr lang="x-none" sz="2200"/>
              <a:t>;</a:t>
            </a:r>
            <a:endParaRPr sz="1200"/>
          </a:p>
          <a:p>
            <a:pPr lvl="0" eaLnBrk="1" hangingPunct="1"/>
            <a:r>
              <a:rPr sz="2200" b="1"/>
              <a:t>Definição:</a:t>
            </a:r>
            <a:r>
              <a:rPr sz="2200"/>
              <a:t> </a:t>
            </a:r>
            <a:endParaRPr sz="2200"/>
          </a:p>
          <a:p>
            <a:pPr marL="8001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</a:rPr>
              <a:t>RTOS é </a:t>
            </a:r>
            <a:r>
              <a:rPr sz="2100">
                <a:solidFill>
                  <a:srgbClr val="7D7D7D"/>
                </a:solidFill>
              </a:rPr>
              <a:t>um sistema onde cada operação tem um tempo limite</a:t>
            </a:r>
            <a:r>
              <a:rPr lang="x-none" sz="2100">
                <a:solidFill>
                  <a:srgbClr val="7D7D7D"/>
                </a:solidFill>
              </a:rPr>
              <a:t>, </a:t>
            </a:r>
            <a:r>
              <a:rPr sz="2100" i="1">
                <a:solidFill>
                  <a:srgbClr val="7D7D7D"/>
                </a:solidFill>
              </a:rPr>
              <a:t>deadline</a:t>
            </a:r>
            <a:r>
              <a:rPr lang="x-none" sz="2100">
                <a:solidFill>
                  <a:srgbClr val="7D7D7D"/>
                </a:solidFill>
              </a:rPr>
              <a:t>, </a:t>
            </a:r>
            <a:r>
              <a:rPr sz="2100">
                <a:solidFill>
                  <a:srgbClr val="7D7D7D"/>
                </a:solidFill>
              </a:rPr>
              <a:t>para acontecer</a:t>
            </a:r>
            <a:r>
              <a:rPr lang="x-none" sz="2100">
                <a:solidFill>
                  <a:srgbClr val="7D7D7D"/>
                </a:solidFill>
              </a:rPr>
              <a:t>;</a:t>
            </a:r>
            <a:endParaRPr lang="x-none" sz="2100">
              <a:solidFill>
                <a:srgbClr val="7D7D7D"/>
              </a:solidFill>
            </a:endParaRPr>
          </a:p>
          <a:p>
            <a:pPr lvl="0" eaLnBrk="1" hangingPunct="1"/>
            <a:r>
              <a:rPr lang="x-none" sz="2200" b="1"/>
              <a:t>Classificação</a:t>
            </a:r>
            <a:r>
              <a:rPr lang="x-none" sz="2200"/>
              <a:t>: </a:t>
            </a:r>
            <a:endParaRPr lang="x-none" sz="2200"/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i="1"/>
              <a:t>Hard Real Time;</a:t>
            </a:r>
            <a:endParaRPr lang="x-none" sz="2100" i="1"/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i="1"/>
              <a:t>Soft Real Time;</a:t>
            </a:r>
            <a:endParaRPr lang="x-none" sz="2100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pic>
        <p:nvPicPr>
          <p:cNvPr id="5" name="Imagem 4" descr="QNX_logo.svg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5245735"/>
            <a:ext cx="2472055" cy="427355"/>
          </a:xfrm>
          <a:prstGeom prst="rect">
            <a:avLst/>
          </a:prstGeom>
        </p:spPr>
      </p:pic>
      <p:pic>
        <p:nvPicPr>
          <p:cNvPr id="6" name="Imagem 5" descr="freertos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5027295"/>
            <a:ext cx="2457450" cy="919480"/>
          </a:xfrm>
          <a:prstGeom prst="rect">
            <a:avLst/>
          </a:prstGeom>
        </p:spPr>
      </p:pic>
      <p:pic>
        <p:nvPicPr>
          <p:cNvPr id="7" name="Imagem 6" descr="Tux_u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4530090"/>
            <a:ext cx="1483995" cy="17589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RTOS - Classificações</a:t>
            </a:r>
            <a:endParaRPr lang="x-none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x-none" sz="2400" b="1"/>
              <a:t>Hard Real Time:</a:t>
            </a:r>
            <a:endParaRPr lang="x-none" sz="2400" b="1"/>
          </a:p>
          <a:p>
            <a:pPr marL="742950" lvl="2" indent="-285750" algn="l" eaLnBrk="1" hangingPunct="1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x-none" sz="2000">
                <a:solidFill>
                  <a:srgbClr val="7D7D7D"/>
                </a:solidFill>
              </a:rPr>
              <a:t>Também conhecido como Tempo Real Rígido;</a:t>
            </a:r>
            <a:endParaRPr lang="x-none" sz="2000">
              <a:solidFill>
                <a:srgbClr val="7D7D7D"/>
              </a:solidFill>
            </a:endParaRPr>
          </a:p>
          <a:p>
            <a:pPr marL="742950" lvl="2" indent="-285750" algn="l" eaLnBrk="1" hangingPunct="1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x-none" sz="2000">
                <a:solidFill>
                  <a:srgbClr val="7D7D7D"/>
                </a:solidFill>
              </a:rPr>
              <a:t>Caso uma </a:t>
            </a:r>
            <a:r>
              <a:rPr lang="x-none" sz="2000" i="1">
                <a:solidFill>
                  <a:srgbClr val="7D7D7D"/>
                </a:solidFill>
              </a:rPr>
              <a:t>deadline </a:t>
            </a:r>
            <a:r>
              <a:rPr lang="x-none" sz="2000">
                <a:solidFill>
                  <a:srgbClr val="7D7D7D"/>
                </a:solidFill>
              </a:rPr>
              <a:t>não seja respeitada, gera uma falha catastrófica;</a:t>
            </a:r>
            <a:endParaRPr lang="x-none" sz="2000">
              <a:solidFill>
                <a:srgbClr val="7D7D7D"/>
              </a:solidFill>
            </a:endParaRPr>
          </a:p>
          <a:p>
            <a:pPr lvl="0" eaLnBrk="1" hangingPunct="1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</a:pPr>
            <a:r>
              <a:rPr lang="x-none" sz="2400" b="1"/>
              <a:t>Soft Real Time:</a:t>
            </a:r>
            <a:endParaRPr lang="x-none" sz="2400" b="1"/>
          </a:p>
          <a:p>
            <a:pPr marL="742950" lvl="2" indent="-285750" eaLnBrk="1" hangingPunct="1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x-none" sz="2000">
                <a:solidFill>
                  <a:srgbClr val="7D7D7D"/>
                </a:solidFill>
              </a:rPr>
              <a:t>Também conhecido como Tempo Real Flexível;</a:t>
            </a:r>
            <a:endParaRPr lang="x-none" sz="2000">
              <a:solidFill>
                <a:srgbClr val="7D7D7D"/>
              </a:solidFill>
            </a:endParaRPr>
          </a:p>
          <a:p>
            <a:pPr marL="742950" lvl="2" indent="-285750" eaLnBrk="1" hangingPunct="1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x-none" sz="2000">
                <a:solidFill>
                  <a:srgbClr val="7D7D7D"/>
                </a:solidFill>
              </a:rPr>
              <a:t>Caso uma </a:t>
            </a:r>
            <a:r>
              <a:rPr lang="x-none" sz="2000" i="1">
                <a:solidFill>
                  <a:srgbClr val="7D7D7D"/>
                </a:solidFill>
              </a:rPr>
              <a:t>deadline</a:t>
            </a:r>
            <a:r>
              <a:rPr lang="x-none" sz="2000">
                <a:solidFill>
                  <a:srgbClr val="7D7D7D"/>
                </a:solidFill>
              </a:rPr>
              <a:t> não seja respeitada, gera uma falha não catastrófica;</a:t>
            </a:r>
            <a:endParaRPr lang="x-none" sz="2000">
              <a:solidFill>
                <a:srgbClr val="7D7D7D"/>
              </a:solidFill>
            </a:endParaRPr>
          </a:p>
          <a:p>
            <a:pPr marL="742950" lvl="2" indent="-285750" eaLnBrk="1" hangingPunct="1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x-none" sz="2000">
                <a:solidFill>
                  <a:srgbClr val="7D7D7D"/>
                </a:solidFill>
              </a:rPr>
              <a:t>Uma falha costuma afetar:</a:t>
            </a:r>
            <a:endParaRPr lang="x-none" sz="2000">
              <a:solidFill>
                <a:srgbClr val="7D7D7D"/>
              </a:solidFill>
            </a:endParaRPr>
          </a:p>
          <a:p>
            <a:pPr marL="1200150" lvl="3" indent="-285750"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charset="0"/>
              <a:buChar char="•"/>
            </a:pPr>
            <a:r>
              <a:rPr lang="x-none" sz="2000">
                <a:solidFill>
                  <a:srgbClr val="7D7D7D"/>
                </a:solidFill>
              </a:rPr>
              <a:t>Qualidade do Serviço;</a:t>
            </a:r>
            <a:endParaRPr lang="x-none" sz="2000">
              <a:solidFill>
                <a:srgbClr val="7D7D7D"/>
              </a:solidFill>
            </a:endParaRPr>
          </a:p>
          <a:p>
            <a:pPr marL="1200150" lvl="3" indent="-285750"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charset="0"/>
              <a:buChar char="•"/>
            </a:pPr>
            <a:r>
              <a:rPr lang="x-none" sz="2000">
                <a:solidFill>
                  <a:srgbClr val="7D7D7D"/>
                </a:solidFill>
              </a:rPr>
              <a:t>Experiência do Usuário;</a:t>
            </a:r>
            <a:endParaRPr lang="x-none" sz="2000">
              <a:solidFill>
                <a:srgbClr val="7D7D7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RTOS - Exemplos </a:t>
            </a:r>
            <a:endParaRPr lang="x-none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>
          <a:xfrm>
            <a:off x="469900" y="1358900"/>
            <a:ext cx="4117340" cy="5193030"/>
          </a:xfrm>
        </p:spPr>
        <p:txBody>
          <a:bodyPr vert="horz" wrap="square" anchor="t"/>
          <a:p>
            <a:pPr lvl="0" eaLnBrk="1" hangingPunct="1"/>
            <a:r>
              <a:rPr lang="x-none" b="1"/>
              <a:t>FreeRTOS</a:t>
            </a:r>
            <a:endParaRPr lang="x-none" b="1"/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endParaRPr lang="x-none" b="1">
              <a:solidFill>
                <a:srgbClr val="7D7D7D"/>
              </a:solidFill>
            </a:endParaRP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b="1">
                <a:solidFill>
                  <a:srgbClr val="7D7D7D"/>
                </a:solidFill>
              </a:rPr>
              <a:t>Começou como um </a:t>
            </a:r>
            <a:br>
              <a:rPr lang="x-none" b="1">
                <a:solidFill>
                  <a:srgbClr val="7D7D7D"/>
                </a:solidFill>
              </a:rPr>
            </a:br>
            <a:r>
              <a:rPr lang="x-none" b="1">
                <a:solidFill>
                  <a:srgbClr val="7D7D7D"/>
                </a:solidFill>
              </a:rPr>
              <a:t>    sistema academico;</a:t>
            </a:r>
            <a:endParaRPr lang="x-none" b="1">
              <a:solidFill>
                <a:srgbClr val="7D7D7D"/>
              </a:solidFill>
            </a:endParaRP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b="1">
                <a:solidFill>
                  <a:srgbClr val="7D7D7D"/>
                </a:solidFill>
              </a:rPr>
              <a:t>Um dos RTOSs mais largamente </a:t>
            </a:r>
            <a:br>
              <a:rPr lang="x-none" b="1">
                <a:solidFill>
                  <a:srgbClr val="7D7D7D"/>
                </a:solidFill>
              </a:rPr>
            </a:br>
            <a:r>
              <a:rPr lang="x-none" b="1">
                <a:solidFill>
                  <a:srgbClr val="7D7D7D"/>
                </a:solidFill>
              </a:rPr>
              <a:t>    utilizados;</a:t>
            </a:r>
            <a:endParaRPr lang="x-none" b="1"/>
          </a:p>
          <a:p>
            <a:pPr marL="457200" lvl="1" indent="0" ea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None/>
            </a:pPr>
            <a:endParaRPr lang="x-none" sz="400" b="1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200"/>
              </a:spcAft>
            </a:pPr>
            <a:r>
              <a:rPr lang="x-none" b="1">
                <a:noFill/>
              </a:rPr>
              <a:t>QNX</a:t>
            </a:r>
            <a:endParaRPr lang="x-none" b="1">
              <a:noFill/>
            </a:endParaRP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b="1">
                <a:solidFill>
                  <a:srgbClr val="7D7D7D"/>
                </a:solidFill>
              </a:rPr>
              <a:t>Utilizado por diversos fabricantes </a:t>
            </a:r>
            <a:br>
              <a:rPr lang="x-none" b="1">
                <a:solidFill>
                  <a:srgbClr val="7D7D7D"/>
                </a:solidFill>
              </a:rPr>
            </a:br>
            <a:r>
              <a:rPr lang="x-none" b="1">
                <a:solidFill>
                  <a:srgbClr val="7D7D7D"/>
                </a:solidFill>
              </a:rPr>
              <a:t>    de carros;</a:t>
            </a:r>
            <a:endParaRPr lang="x-none" b="1">
              <a:solidFill>
                <a:srgbClr val="7D7D7D"/>
              </a:solidFill>
            </a:endParaRP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b="1">
                <a:solidFill>
                  <a:srgbClr val="7D7D7D"/>
                </a:solidFill>
              </a:rPr>
              <a:t>Exemonia inabalada até mesmo</a:t>
            </a:r>
            <a:br>
              <a:rPr lang="x-none" b="1">
                <a:solidFill>
                  <a:srgbClr val="7D7D7D"/>
                </a:solidFill>
              </a:rPr>
            </a:br>
            <a:r>
              <a:rPr lang="x-none" b="1">
                <a:solidFill>
                  <a:srgbClr val="7D7D7D"/>
                </a:solidFill>
              </a:rPr>
              <a:t>    pola Google e Apple;</a:t>
            </a:r>
            <a:endParaRPr lang="x-none" b="1"/>
          </a:p>
          <a:p>
            <a:pPr marL="457200" lvl="1" indent="0" ea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None/>
            </a:pPr>
            <a:endParaRPr lang="x-none" sz="400" b="1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500"/>
              </a:spcAft>
            </a:pPr>
            <a:r>
              <a:rPr lang="x-none" b="1">
                <a:noFill/>
              </a:rPr>
              <a:t>μC/OS</a:t>
            </a:r>
            <a:endParaRPr lang="x-none" b="1">
              <a:noFill/>
            </a:endParaRPr>
          </a:p>
          <a:p>
            <a:pPr marL="374650" lvl="1" indent="260350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/>
              <a:t>Real-time scheduler;</a:t>
            </a:r>
            <a:endParaRPr lang="x-none" b="1"/>
          </a:p>
          <a:p>
            <a:pPr marL="374650" lvl="1" indent="260350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/>
              <a:t>Prevents deadlocks;</a:t>
            </a:r>
            <a:endParaRPr lang="x-none" b="1"/>
          </a:p>
          <a:p>
            <a:pPr lvl="0" eaLnBrk="1" hangingPunct="1">
              <a:lnSpc>
                <a:spcPct val="110000"/>
              </a:lnSpc>
              <a:spcBef>
                <a:spcPts val="1000"/>
              </a:spcBef>
            </a:pPr>
            <a:endParaRPr lang="x-none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Rectangle 6"/>
          <p:cNvSpPr>
            <a:spLocks noGrp="1"/>
          </p:cNvSpPr>
          <p:nvPr/>
        </p:nvSpPr>
        <p:spPr>
          <a:xfrm>
            <a:off x="4568825" y="1362075"/>
            <a:ext cx="4170680" cy="51930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marL="357505" lvl="0" indent="-357505" algn="just" defTabSz="91440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charset="2"/>
              <a:buChar char=""/>
              <a:defRPr sz="2000" b="0" i="0" u="none" kern="1200" baseline="0">
                <a:solidFill>
                  <a:srgbClr val="4061AA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just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A9B9DF"/>
              </a:buClr>
              <a:buFont typeface="幼圆" pitchFamily="1" charset="-122"/>
              <a:buChar char=" "/>
              <a:defRPr sz="1600" b="0" i="0" u="none" kern="1200" baseline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" lvl="0" indent="291465" eaLnBrk="1" hangingPunct="1"/>
            <a:r>
              <a:rPr lang="x-none" b="1">
                <a:sym typeface="+mn-ea"/>
              </a:rPr>
              <a:t>μLipeRTOS </a:t>
            </a:r>
            <a:endParaRPr lang="x-none" b="1"/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/>
              <a:t>Sistema 100% </a:t>
            </a:r>
            <a:br>
              <a:rPr lang="x-none" b="1"/>
            </a:br>
            <a:r>
              <a:rPr lang="x-none" b="1"/>
              <a:t>    brasileiro;</a:t>
            </a:r>
            <a:endParaRPr lang="x-none" b="1"/>
          </a:p>
          <a:p>
            <a:pPr marL="374650" lvl="1" indent="260350" algn="just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/>
              <a:t>OpenSource;</a:t>
            </a:r>
            <a:endParaRPr lang="x-none" b="1"/>
          </a:p>
          <a:p>
            <a:pPr marL="457200" lvl="1" indent="0" eaLnBrk="1" hangingPunct="1">
              <a:lnSpc>
                <a:spcPct val="100000"/>
              </a:lnSpc>
              <a:buFont typeface="Arial" charset="0"/>
              <a:buNone/>
            </a:pPr>
            <a:endParaRPr lang="x-none" sz="400" b="1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500"/>
              </a:spcAft>
            </a:pPr>
            <a:r>
              <a:rPr lang="x-none" b="1">
                <a:noFill/>
                <a:sym typeface="+mn-ea"/>
              </a:rPr>
              <a:t>HeartOS</a:t>
            </a:r>
            <a:endParaRPr lang="x-none" b="1">
              <a:noFill/>
              <a:sym typeface="+mn-ea"/>
            </a:endParaRP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/>
              <a:t>A POSIX-based Hard Real-time</a:t>
            </a:r>
            <a:br>
              <a:rPr lang="x-none" b="1"/>
            </a:br>
            <a:r>
              <a:rPr lang="x-none" b="1">
                <a:noFill/>
              </a:rPr>
              <a:t>II</a:t>
            </a:r>
            <a:r>
              <a:rPr lang="x-none" b="1"/>
              <a:t>  Operating System</a:t>
            </a:r>
            <a:endParaRPr lang="x-none" b="1"/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/>
              <a:t>Amplamente utilizado na industria</a:t>
            </a:r>
            <a:br>
              <a:rPr lang="x-none" b="1"/>
            </a:br>
            <a:r>
              <a:rPr lang="x-none" b="1"/>
              <a:t>    aeronautica;</a:t>
            </a:r>
            <a:endParaRPr lang="x-none" b="1"/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endParaRPr lang="x-none" sz="700" b="1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</a:pPr>
            <a:r>
              <a:rPr lang="x-none" b="1">
                <a:noFill/>
                <a:sym typeface="+mn-ea"/>
              </a:rPr>
              <a:t>VxWorks</a:t>
            </a:r>
            <a:endParaRPr lang="x-none" b="1">
              <a:noFill/>
              <a:sym typeface="+mn-ea"/>
            </a:endParaRP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/>
              <a:t>Utilizado pela NASA, Boeing,</a:t>
            </a:r>
            <a:br>
              <a:rPr lang="x-none" b="1"/>
            </a:br>
            <a:r>
              <a:rPr lang="x-none" b="1"/>
              <a:t> </a:t>
            </a:r>
            <a:r>
              <a:rPr lang="x-none" b="1">
                <a:noFill/>
              </a:rPr>
              <a:t>..</a:t>
            </a:r>
            <a:r>
              <a:rPr lang="x-none" b="1"/>
              <a:t> exército americano;</a:t>
            </a:r>
            <a:endParaRPr lang="x-none" b="1"/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/>
              <a:t>Utilizado na Sonda Curiosity;</a:t>
            </a:r>
            <a:endParaRPr lang="x-none" b="1"/>
          </a:p>
          <a:p>
            <a:pPr lvl="0" eaLnBrk="1" hangingPunct="1">
              <a:lnSpc>
                <a:spcPct val="110000"/>
              </a:lnSpc>
              <a:spcBef>
                <a:spcPts val="1000"/>
              </a:spcBef>
            </a:pPr>
            <a:endParaRPr lang="x-none" b="1"/>
          </a:p>
        </p:txBody>
      </p:sp>
      <p:pic>
        <p:nvPicPr>
          <p:cNvPr id="6" name="Imagem 5" descr="/home/vitor/Imagens/Seminario SO/vxworks_logoEscuro.pngvxworks_logoEscuro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rcRect/>
          <a:stretch>
            <a:fillRect/>
          </a:stretch>
        </p:blipFill>
        <p:spPr>
          <a:xfrm>
            <a:off x="4953635" y="4438650"/>
            <a:ext cx="1961515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HeartOS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095" y="2756535"/>
            <a:ext cx="1143000" cy="590550"/>
          </a:xfrm>
          <a:prstGeom prst="rect">
            <a:avLst/>
          </a:prstGeom>
        </p:spPr>
      </p:pic>
      <p:pic>
        <p:nvPicPr>
          <p:cNvPr id="8" name="Imagem 7" descr="freertos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1377315"/>
            <a:ext cx="1664970" cy="623570"/>
          </a:xfrm>
          <a:prstGeom prst="rect">
            <a:avLst/>
          </a:prstGeom>
        </p:spPr>
      </p:pic>
      <p:pic>
        <p:nvPicPr>
          <p:cNvPr id="9" name="Imagem 8" descr="QNX_logo.svg_"/>
          <p:cNvPicPr>
            <a:picLocks noChangeAspect="1"/>
          </p:cNvPicPr>
          <p:nvPr/>
        </p:nvPicPr>
        <p:blipFill>
          <a:blip r:embed="rId4"/>
          <a:srcRect r="3871"/>
          <a:stretch>
            <a:fillRect/>
          </a:stretch>
        </p:blipFill>
        <p:spPr>
          <a:xfrm>
            <a:off x="779780" y="3451225"/>
            <a:ext cx="1754505" cy="33528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6885305" y="1487170"/>
            <a:ext cx="1151890" cy="1083945"/>
            <a:chOff x="10447" y="2138"/>
            <a:chExt cx="1814" cy="1707"/>
          </a:xfrm>
        </p:grpSpPr>
        <p:pic>
          <p:nvPicPr>
            <p:cNvPr id="10" name="Imagem 9" descr="uLip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97" y="2138"/>
              <a:ext cx="1314" cy="130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447" y="3365"/>
              <a:ext cx="1814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 fontAlgn="ctr"/>
              <a:r>
                <a:rPr lang="pt-BR" altLang="en-US" sz="1400" b="1"/>
                <a:t>µ</a:t>
              </a:r>
              <a:r>
                <a:rPr lang="x-none" altLang="pt-BR" sz="1400" b="1"/>
                <a:t>LipeRTOS</a:t>
              </a:r>
              <a:endParaRPr lang="x-none" altLang="pt-BR" sz="1400" b="1"/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  <p:pic>
        <p:nvPicPr>
          <p:cNvPr id="15" name="Imagem 14" descr="uC-OS 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30" y="5189855"/>
            <a:ext cx="1842770" cy="392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RTOS - SIRTOS</a:t>
            </a:r>
            <a:endParaRPr lang="x-none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algn="l" eaLnBrk="1" hangingPunct="1"/>
            <a:r>
              <a:rPr lang="x-none" b="1"/>
              <a:t>Criado por</a:t>
            </a:r>
            <a:r>
              <a:rPr lang="x-none"/>
              <a:t>: </a:t>
            </a:r>
            <a:endParaRPr lang="x-none"/>
          </a:p>
          <a:p>
            <a:pPr lvl="0" algn="l" eaLnBrk="1" hangingPunct="1"/>
            <a:endParaRPr lang="x-none" sz="3800"/>
          </a:p>
          <a:p>
            <a:pPr lvl="0" algn="l" eaLnBrk="1" hangingPunct="1">
              <a:lnSpc>
                <a:spcPct val="110000"/>
              </a:lnSpc>
              <a:spcAft>
                <a:spcPts val="500"/>
              </a:spcAft>
            </a:pPr>
            <a:r>
              <a:rPr lang="x-none" b="1"/>
              <a:t>Universidades: </a:t>
            </a:r>
            <a:r>
              <a:rPr lang="x-none">
                <a:solidFill>
                  <a:srgbClr val="7D7D7D"/>
                </a:solidFill>
              </a:rPr>
              <a:t>"TEI of Thessaly" e "University of Ioannina";</a:t>
            </a:r>
            <a:endParaRPr lang="x-none">
              <a:solidFill>
                <a:srgbClr val="7D7D7D"/>
              </a:solidFill>
            </a:endParaRP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b="1">
                <a:sym typeface="+mn-ea"/>
              </a:rPr>
              <a:t>Propósito: </a:t>
            </a:r>
            <a:r>
              <a:rPr lang="x-none">
                <a:solidFill>
                  <a:srgbClr val="7D7D7D"/>
                </a:solidFill>
                <a:sym typeface="+mn-ea"/>
              </a:rPr>
              <a:t>Educacional, visando auxiliar no estudo de RTOS;</a:t>
            </a:r>
            <a:endParaRPr lang="x-none">
              <a:solidFill>
                <a:srgbClr val="7D7D7D"/>
              </a:solidFill>
              <a:sym typeface="+mn-ea"/>
            </a:endParaRP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b="1"/>
              <a:t>Arquitetura: </a:t>
            </a:r>
            <a:r>
              <a:rPr lang="x-none">
                <a:solidFill>
                  <a:srgbClr val="7D7D7D"/>
                </a:solidFill>
              </a:rPr>
              <a:t>x86, multitarefa, com interface gráfica. Visando a facilidade de uso dos alunos;</a:t>
            </a:r>
            <a:endParaRPr lang="x-none">
              <a:solidFill>
                <a:srgbClr val="7D7D7D"/>
              </a:solidFill>
            </a:endParaRP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b="1"/>
              <a:t>OpenSource: </a:t>
            </a:r>
            <a:r>
              <a:rPr lang="x-none" b="1">
                <a:solidFill>
                  <a:srgbClr val="7D7D7D"/>
                </a:solidFill>
              </a:rPr>
              <a:t>"</a:t>
            </a:r>
            <a:r>
              <a:rPr lang="x-none">
                <a:solidFill>
                  <a:srgbClr val="7D7D7D"/>
                </a:solidFill>
              </a:rPr>
              <a:t>Disponível" no GitHub, porém não é compilável por faltar parte dos códigos;</a:t>
            </a:r>
            <a:endParaRPr lang="x-none">
              <a:solidFill>
                <a:srgbClr val="7D7D7D"/>
              </a:solidFill>
            </a:endParaRP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b="1"/>
              <a:t>Tecnologias: </a:t>
            </a:r>
            <a:r>
              <a:rPr lang="x-none">
                <a:solidFill>
                  <a:srgbClr val="7D7D7D"/>
                </a:solidFill>
              </a:rPr>
              <a:t>C, Assembly, </a:t>
            </a:r>
            <a:r>
              <a:rPr lang="x-none">
                <a:solidFill>
                  <a:srgbClr val="7D7D7D"/>
                </a:solidFill>
                <a:sym typeface="+mn-ea"/>
              </a:rPr>
              <a:t>Makefile</a:t>
            </a:r>
            <a:r>
              <a:rPr lang="x-none">
                <a:solidFill>
                  <a:srgbClr val="7D7D7D"/>
                </a:solidFill>
              </a:rPr>
              <a:t> e C++;</a:t>
            </a:r>
            <a:endParaRPr lang="x-none">
              <a:solidFill>
                <a:srgbClr val="7D7D7D"/>
              </a:solidFill>
            </a:endParaRPr>
          </a:p>
          <a:p>
            <a:pPr lvl="0" algn="l" eaLnBrk="1" hangingPunct="1">
              <a:lnSpc>
                <a:spcPct val="110000"/>
              </a:lnSpc>
              <a:spcAft>
                <a:spcPts val="500"/>
              </a:spcAft>
            </a:pPr>
            <a:endParaRPr lang="x-none"/>
          </a:p>
          <a:p>
            <a:pPr lvl="0" eaLnBrk="1" hangingPunct="1">
              <a:lnSpc>
                <a:spcPct val="110000"/>
              </a:lnSpc>
              <a:spcAft>
                <a:spcPts val="500"/>
              </a:spcAft>
            </a:pPr>
            <a:endParaRPr 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37105" y="1385570"/>
            <a:ext cx="2987040" cy="158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>
                <a:solidFill>
                  <a:srgbClr val="7D7D7D"/>
                </a:solidFill>
                <a:sym typeface="+mn-ea"/>
              </a:rPr>
              <a:t>Vasileios Kouliaridis;</a:t>
            </a:r>
            <a:endParaRPr lang="x-none" sz="2000">
              <a:solidFill>
                <a:srgbClr val="7D7D7D"/>
              </a:solidFill>
              <a:sym typeface="+mn-ea"/>
            </a:endParaRPr>
          </a:p>
          <a:p>
            <a:r>
              <a:rPr lang="x-none" sz="2000">
                <a:solidFill>
                  <a:srgbClr val="7D7D7D"/>
                </a:solidFill>
                <a:sym typeface="+mn-ea"/>
              </a:rPr>
              <a:t>Vasileios Vlachos;</a:t>
            </a:r>
            <a:endParaRPr lang="x-none" sz="2000">
              <a:solidFill>
                <a:srgbClr val="7D7D7D"/>
              </a:solidFill>
              <a:sym typeface="+mn-ea"/>
            </a:endParaRPr>
          </a:p>
          <a:p>
            <a:r>
              <a:rPr lang="x-none" sz="2000">
                <a:solidFill>
                  <a:srgbClr val="7D7D7D"/>
                </a:solidFill>
                <a:sym typeface="+mn-ea"/>
              </a:rPr>
              <a:t>Ilias Savvas;</a:t>
            </a:r>
            <a:endParaRPr lang="x-none" sz="2000">
              <a:solidFill>
                <a:srgbClr val="7D7D7D"/>
              </a:solidFill>
              <a:sym typeface="+mn-ea"/>
            </a:endParaRPr>
          </a:p>
          <a:p>
            <a:r>
              <a:rPr lang="x-none" sz="2000">
                <a:solidFill>
                  <a:srgbClr val="7D7D7D"/>
                </a:solidFill>
                <a:sym typeface="+mn-ea"/>
              </a:rPr>
              <a:t>Iosif Androulidakis.</a:t>
            </a:r>
            <a:endParaRPr lang="x-none" sz="2000">
              <a:solidFill>
                <a:srgbClr val="7D7D7D"/>
              </a:solidFill>
              <a:sym typeface="+mn-ea"/>
            </a:endParaRPr>
          </a:p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SIRTOS - Interrupção</a:t>
            </a:r>
            <a:endParaRPr lang="x-none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x-none" sz="2200" b="1"/>
              <a:t>Premissas:</a:t>
            </a:r>
            <a:endParaRPr lang="x-none" sz="2200"/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Manter a maior simplicidade possível;</a:t>
            </a:r>
            <a:endParaRPr lang="x-none" sz="2100"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Atender as requisições o mais rápido;</a:t>
            </a:r>
            <a:endParaRPr lang="x-none" sz="2100"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Evitar problemas de concorrência;</a:t>
            </a:r>
            <a:endParaRPr lang="x-none" sz="2100"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endParaRPr lang="x-none" sz="1000">
              <a:sym typeface="+mn-ea"/>
            </a:endParaRPr>
          </a:p>
          <a:p>
            <a:pPr lvl="0" eaLnBrk="1" hangingPunct="1"/>
            <a:r>
              <a:rPr lang="x-none" sz="2200" b="1"/>
              <a:t>Concepção</a:t>
            </a:r>
            <a:r>
              <a:rPr lang="x-none" b="1"/>
              <a:t>: </a:t>
            </a:r>
            <a:endParaRPr lang="x-none" b="1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Interrupções com maior prioridade que tarefas do sistema;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Não existe encadeamento de interrupções;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Não existe interrupção enquanto uma tarefa utiliza alguma estrutura do Kernel;</a:t>
            </a:r>
            <a:endParaRPr lang="x-none" sz="2100"/>
          </a:p>
          <a:p>
            <a:pPr marL="800100" lvl="1" indent="-342900" eaLnBrk="1" hangingPunct="1">
              <a:buFont typeface="Arial" charset="0"/>
              <a:buChar char="•"/>
            </a:pPr>
            <a:endParaRPr lang="x-none" sz="21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SIRTOS - Gerenciamento de Memória</a:t>
            </a:r>
            <a:endParaRPr lang="x-none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x-none" sz="2200" b="1">
                <a:sym typeface="+mn-ea"/>
              </a:rPr>
              <a:t>Premissas:</a:t>
            </a:r>
            <a:endParaRPr lang="x-none" sz="2200" b="1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Aproveitar o poder computacional do sistema;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Permitir a implementação de um sistema multitarefa com interface gráfica;</a:t>
            </a:r>
            <a:endParaRPr lang="x-none" sz="2100"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None/>
            </a:pPr>
            <a:endParaRPr lang="x-none" sz="1000"/>
          </a:p>
          <a:p>
            <a:pPr lvl="0" eaLnBrk="1" hangingPunct="1"/>
            <a:r>
              <a:rPr lang="x-none" sz="2200" b="1">
                <a:sym typeface="+mn-ea"/>
              </a:rPr>
              <a:t>Concepção:</a:t>
            </a:r>
            <a:endParaRPr lang="x-none" sz="2200" b="1"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Gerenciamento dinâmico</a:t>
            </a:r>
            <a:r>
              <a:rPr lang="x-none" sz="2100" b="1">
                <a:solidFill>
                  <a:srgbClr val="7D7D7D"/>
                </a:solidFill>
                <a:sym typeface="+mn-ea"/>
              </a:rPr>
              <a:t> 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de memória;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Suporte a paginação e segmentação;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Permite a implementação de Swapping e Memória Virtual;</a:t>
            </a: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SIRTOS - Multitasking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  <p:sp>
        <p:nvSpPr>
          <p:cNvPr id="4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x-none" sz="2200" b="1">
                <a:sym typeface="+mn-ea"/>
              </a:rPr>
              <a:t>Premissas:</a:t>
            </a:r>
            <a:endParaRPr lang="x-none" sz="2200" b="1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Criar a ilução de paralelismo;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Permitir a implementação de um sistema com GUI;</a:t>
            </a: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Garantir que cada tarefa "respeite" sua </a:t>
            </a:r>
            <a:r>
              <a:rPr lang="x-none" sz="2100" i="1">
                <a:sym typeface="+mn-ea"/>
              </a:rPr>
              <a:t>deadline</a:t>
            </a:r>
            <a:r>
              <a:rPr lang="x-none" sz="2100">
                <a:sym typeface="+mn-ea"/>
              </a:rPr>
              <a:t>;</a:t>
            </a:r>
            <a:endParaRPr lang="x-none" sz="2100">
              <a:sym typeface="+mn-ea"/>
            </a:endParaRPr>
          </a:p>
          <a:p>
            <a:pPr lvl="0" eaLnBrk="1" hangingPunct="1"/>
            <a:r>
              <a:rPr lang="x-none" sz="2200" b="1">
                <a:sym typeface="+mn-ea"/>
              </a:rPr>
              <a:t>Concepção:</a:t>
            </a:r>
            <a:endParaRPr lang="x-none" sz="2200" b="1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Uso de "</a:t>
            </a:r>
            <a:r>
              <a:rPr lang="x-none" sz="2100" i="1">
                <a:solidFill>
                  <a:srgbClr val="7D7D7D"/>
                </a:solidFill>
                <a:sym typeface="+mn-ea"/>
              </a:rPr>
              <a:t>Time Periods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"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, com duração definida em TICKS;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Prioridade de execução definida com base nas </a:t>
            </a:r>
            <a:r>
              <a:rPr lang="x-none" sz="2100" i="1">
                <a:solidFill>
                  <a:srgbClr val="7D7D7D"/>
                </a:solidFill>
                <a:sym typeface="+mn-ea"/>
              </a:rPr>
              <a:t>deadlines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;</a:t>
            </a:r>
            <a:endParaRPr lang="x-none" sz="2100">
              <a:solidFill>
                <a:srgbClr val="7D7D7D"/>
              </a:solidFill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Nenhuma tarefa é executada duas vezes no mesmo </a:t>
            </a:r>
            <a:r>
              <a:rPr lang="x-none" sz="2100" i="1">
                <a:solidFill>
                  <a:srgbClr val="7D7D7D"/>
                </a:solidFill>
                <a:sym typeface="+mn-ea"/>
              </a:rPr>
              <a:t>Time Period;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 a menos que ela seja a única tarefa restante;</a:t>
            </a: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pic>
        <p:nvPicPr>
          <p:cNvPr id="7" name="Imagem 6" descr="Scheduling-Primei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515" y="5297805"/>
            <a:ext cx="649160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x-none" altLang="zh-CN" dirty="0"/>
              <a:t>SIRTOS - </a:t>
            </a:r>
            <a:r>
              <a:rPr lang="x-none" dirty="0"/>
              <a:t>Multitasking</a:t>
            </a:r>
            <a:endParaRPr 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p>
            <a:pPr lvl="0" eaLnBrk="1" hangingPunct="1"/>
            <a:fld id="{9A0DB2DC-4C9A-4742-B13C-FB6460FD3503}" type="slidenum">
              <a:rPr lang="zh-CN" altLang="en-US" sz="2400" dirty="0"/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  <a:endParaRPr lang="x-none" altLang="zh-CN" dirty="0"/>
          </a:p>
        </p:txBody>
      </p:sp>
      <p:sp>
        <p:nvSpPr>
          <p:cNvPr id="2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x-none" sz="2200" b="1">
                <a:sym typeface="+mn-ea"/>
              </a:rPr>
              <a:t>Problemas:</a:t>
            </a:r>
            <a:endParaRPr lang="x-none" sz="2200" b="1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O tempo das </a:t>
            </a:r>
            <a:r>
              <a:rPr lang="x-none" sz="2100" i="1">
                <a:sym typeface="+mn-ea"/>
              </a:rPr>
              <a:t>deadlines</a:t>
            </a:r>
            <a:r>
              <a:rPr lang="x-none" sz="2100">
                <a:sym typeface="+mn-ea"/>
              </a:rPr>
              <a:t> são multiplos de </a:t>
            </a:r>
            <a:r>
              <a:rPr lang="x-none" sz="2100" i="1">
                <a:sym typeface="+mn-ea"/>
              </a:rPr>
              <a:t>Time Periods;</a:t>
            </a: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 ocorrência de interrupções pode fazer com que uma tarefa não finalize dentro de sua deadline;</a:t>
            </a:r>
            <a:endParaRPr lang="x-none" sz="2100">
              <a:sym typeface="+mn-ea"/>
            </a:endParaRPr>
          </a:p>
          <a:p>
            <a:pPr lvl="0" eaLnBrk="1" hangingPunct="1"/>
            <a:r>
              <a:rPr lang="x-none" sz="2200" b="1">
                <a:sym typeface="+mn-ea"/>
              </a:rPr>
              <a:t>Exemplo:</a:t>
            </a:r>
            <a:endParaRPr lang="x-none" sz="2625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No exemplo, toda tarefa tem uma </a:t>
            </a:r>
            <a:r>
              <a:rPr lang="x-none" sz="2100" i="1">
                <a:sym typeface="+mn-ea"/>
              </a:rPr>
              <a:t>deadline</a:t>
            </a:r>
            <a:r>
              <a:rPr lang="x-none" sz="2100">
                <a:sym typeface="+mn-ea"/>
              </a:rPr>
              <a:t> de 3 </a:t>
            </a:r>
            <a:r>
              <a:rPr lang="x-none" sz="2100" i="1">
                <a:sym typeface="+mn-ea"/>
              </a:rPr>
              <a:t>Time Periods</a:t>
            </a:r>
            <a:r>
              <a:rPr lang="x-none" sz="2100">
                <a:sym typeface="+mn-ea"/>
              </a:rPr>
              <a:t>;</a:t>
            </a: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 tarefa 3 não conseguirá ser executada em tempo certo devido a interrupção;</a:t>
            </a: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pic>
        <p:nvPicPr>
          <p:cNvPr id="19" name="Imagem 18" descr="/home/vitor/Imagens/Seminario SO/Scheduling_ERRO.pngScheduling_ERR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8590" y="3697605"/>
            <a:ext cx="6291580" cy="956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0</TotalTime>
  <Words>5786</Words>
  <Application>Kingsoft Office WPP</Application>
  <PresentationFormat>On-screen Show (4:3)</PresentationFormat>
  <Paragraphs>277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A000120140530A79PPBG</vt:lpstr>
      <vt:lpstr>1_A000120140530A79PPBG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RTOS - Scheduler</vt:lpstr>
      <vt:lpstr>SIRTOS - Modo Real e Modo Protegido</vt:lpstr>
      <vt:lpstr>SIRTOS - Modo Real e Modo Protegido</vt:lpstr>
      <vt:lpstr>PowerPoint 演示文稿</vt:lpstr>
      <vt:lpstr>PowerPoint 演示文稿</vt:lpstr>
      <vt:lpstr>SIRTOS - Segurança</vt:lpstr>
      <vt:lpstr>SIRTOS - Segurança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vitor</cp:lastModifiedBy>
  <cp:revision>76</cp:revision>
  <dcterms:created xsi:type="dcterms:W3CDTF">2017-06-05T02:09:02Z</dcterms:created>
  <dcterms:modified xsi:type="dcterms:W3CDTF">2017-06-05T02:09:02Z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1046-10.1.0.5672</vt:lpwstr>
  </property>
</Properties>
</file>