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8" r:id="rId4"/>
    <p:sldId id="261" r:id="rId5"/>
    <p:sldId id="264" r:id="rId6"/>
    <p:sldId id="267" r:id="rId7"/>
    <p:sldId id="263" r:id="rId8"/>
    <p:sldId id="269" r:id="rId9"/>
    <p:sldId id="276" r:id="rId10"/>
    <p:sldId id="274" r:id="rId11"/>
    <p:sldId id="279" r:id="rId12"/>
    <p:sldId id="277" r:id="rId13"/>
    <p:sldId id="280" r:id="rId14"/>
    <p:sldId id="270" r:id="rId15"/>
    <p:sldId id="281" r:id="rId16"/>
    <p:sldId id="282" r:id="rId17"/>
    <p:sldId id="284" r:id="rId18"/>
    <p:sldId id="283" r:id="rId19"/>
  </p:sldIdLst>
  <p:sldSz cx="9144000" cy="6858000" type="screen4x3"/>
  <p:notesSz cx="7104063" cy="10234613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D7D7D"/>
    <a:srgbClr val="4061AA"/>
    <a:srgbClr val="40613F"/>
    <a:srgbClr val="323A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384" autoAdjust="0"/>
  </p:normalViewPr>
  <p:slideViewPr>
    <p:cSldViewPr snapToGrid="0" showGuides="1">
      <p:cViewPr varScale="1">
        <p:scale>
          <a:sx n="47" d="100"/>
          <a:sy n="47" d="100"/>
        </p:scale>
        <p:origin x="1986" y="54"/>
      </p:cViewPr>
      <p:guideLst>
        <p:guide orient="horz" pos="221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9075" tIns="49538" rIns="99075" bIns="49538"/>
          <a:lstStyle/>
          <a:p>
            <a:pPr lvl="0" eaLnBrk="1" hangingPunct="1"/>
            <a:endParaRPr lang="zh-CN" altLang="en-US" sz="1300" dirty="0">
              <a:ea typeface="宋体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9075" tIns="49538" rIns="99075" bIns="49538"/>
          <a:lstStyle/>
          <a:p>
            <a:pPr lvl="0" algn="r" eaLnBrk="1" hangingPunct="1"/>
            <a:fld id="{BB962C8B-B14F-4D97-AF65-F5344CB8AC3E}" type="datetimeFigureOut">
              <a:rPr lang="zh-CN" altLang="en-US" sz="1300" dirty="0">
                <a:ea typeface="宋体" charset="-122"/>
              </a:rPr>
              <a:t>2017/6/5</a:t>
            </a:fld>
            <a:endParaRPr lang="zh-CN" altLang="en-US" sz="1300" dirty="0">
              <a:ea typeface="宋体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99075" tIns="49538" rIns="99075" bIns="49538"/>
          <a:lstStyle/>
          <a:p>
            <a:endParaRPr lang="pt-BR" altLang="en-US" dirty="0"/>
          </a:p>
        </p:txBody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80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99075" tIns="49538" rIns="99075" bIns="49538" anchor="ctr"/>
          <a:lstStyle/>
          <a:p>
            <a:pPr lvl="0"/>
            <a:r>
              <a:rPr lang="zh-CN" altLang="en-US" dirty="0"/>
              <a:t>模板来自于 </a:t>
            </a:r>
            <a:r>
              <a:rPr lang="en-US" altLang="x-none" dirty="0"/>
              <a:t>http://docer.mysoeasy.com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9075" tIns="49538" rIns="99075" bIns="49538" anchor="b"/>
          <a:lstStyle/>
          <a:p>
            <a:pPr lvl="0" eaLnBrk="1" hangingPunct="1"/>
            <a:endParaRPr lang="zh-CN" altLang="en-US" sz="1300" dirty="0">
              <a:ea typeface="宋体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9075" tIns="49538" rIns="99075" bIns="49538" anchor="b"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‹nº›</a:t>
            </a:fld>
            <a:endParaRPr lang="zh-CN" altLang="en-US" sz="1300" dirty="0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400" b="0" i="0" u="none" kern="1200" baseline="0">
        <a:solidFill>
          <a:srgbClr val="FF0000"/>
        </a:solidFill>
        <a:latin typeface="+mn-lt"/>
        <a:ea typeface="+mn-ea"/>
        <a:cs typeface="+mn-cs"/>
      </a:defRPr>
    </a:lvl1pPr>
    <a:lvl2pPr marL="742950" lvl="1" indent="-28575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1143000" lvl="2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600200" lvl="3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2057400" lvl="4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1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10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11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549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// Linux usa um sistema parecido (initramfs.gz)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13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14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15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653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17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pt-BR" altLang="pt-BR" dirty="0">
                <a:sym typeface="Wingdings" panose="05000000000000000000" pitchFamily="2" charset="2"/>
              </a:rPr>
              <a:t> T</a:t>
            </a:r>
            <a:r>
              <a:rPr lang="pt-BR" altLang="en-US" dirty="0"/>
              <a:t>empo real não tem nada haver com o tempo de execução de uma tarefa</a:t>
            </a:r>
            <a:r>
              <a:rPr lang="x-none" altLang="pt-BR" dirty="0"/>
              <a:t>, </a:t>
            </a:r>
            <a:r>
              <a:rPr lang="pt-BR" altLang="en-US" dirty="0"/>
              <a:t>executada imediatamente</a:t>
            </a:r>
            <a:r>
              <a:rPr lang="x-none" altLang="pt-BR" dirty="0"/>
              <a:t>; (</a:t>
            </a:r>
            <a:r>
              <a:rPr lang="pt-BR" altLang="en-US" dirty="0">
                <a:sym typeface="+mn-ea"/>
              </a:rPr>
              <a:t>como costuma-se pensar</a:t>
            </a:r>
            <a:r>
              <a:rPr lang="x-none" altLang="pt-BR" dirty="0">
                <a:sym typeface="+mn-ea"/>
              </a:rPr>
              <a:t>)</a:t>
            </a:r>
            <a:br>
              <a:rPr lang="pt-BR" altLang="pt-BR" dirty="0">
                <a:sym typeface="+mn-ea"/>
              </a:rPr>
            </a:br>
            <a:r>
              <a:rPr lang="pt-BR" altLang="pt-BR" dirty="0">
                <a:sym typeface="Wingdings" panose="05000000000000000000" pitchFamily="2" charset="2"/>
              </a:rPr>
              <a:t> </a:t>
            </a:r>
            <a:r>
              <a:rPr lang="x-none" altLang="pt-BR" dirty="0"/>
              <a:t>M</a:t>
            </a:r>
            <a:r>
              <a:rPr lang="pt-BR" altLang="en-US" dirty="0"/>
              <a:t>as sim com o tempo de resposta pré-definido à um evento</a:t>
            </a:r>
            <a:r>
              <a:rPr lang="x-none" altLang="pt-BR" dirty="0"/>
              <a:t>; Sistema Deterministico;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2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 dirty="0"/>
              <a:t>## HARD</a:t>
            </a:r>
          </a:p>
          <a:p>
            <a:r>
              <a:rPr lang="x-none" altLang="pt-BR" dirty="0"/>
              <a:t>  - Sistemas de segurança, como o Airbag de carros e Ejeção de Jatos;</a:t>
            </a:r>
          </a:p>
          <a:p>
            <a:r>
              <a:rPr lang="x-none" altLang="pt-BR" dirty="0"/>
              <a:t>  - Sistemas de controle de aeronave;</a:t>
            </a:r>
          </a:p>
          <a:p>
            <a:r>
              <a:rPr lang="x-none" altLang="pt-BR" dirty="0"/>
              <a:t>  - Sistema de controle do fluxo de conbustível de foguetes e jatos;</a:t>
            </a:r>
          </a:p>
          <a:p>
            <a:endParaRPr lang="x-none" altLang="pt-BR" dirty="0"/>
          </a:p>
          <a:p>
            <a:r>
              <a:rPr lang="x-none" altLang="pt-BR" dirty="0"/>
              <a:t>## SOFT</a:t>
            </a:r>
          </a:p>
          <a:p>
            <a:r>
              <a:rPr lang="x-none" altLang="pt-BR" dirty="0"/>
              <a:t>  - Tocador de Música de um Carro;</a:t>
            </a:r>
          </a:p>
          <a:p>
            <a:r>
              <a:rPr lang="x-none" altLang="pt-BR" dirty="0"/>
              <a:t>  - Driver de CD do PC;</a:t>
            </a:r>
          </a:p>
          <a:p>
            <a:r>
              <a:rPr lang="x-none" altLang="pt-BR" dirty="0"/>
              <a:t>  - Alguns sistemas de controle Fuzzy;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3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 dirty="0"/>
              <a:t>## FreeRTOS</a:t>
            </a:r>
            <a:br>
              <a:rPr lang="pt-BR" altLang="pt-BR" dirty="0"/>
            </a:br>
            <a:r>
              <a:rPr lang="x-none" altLang="pt-BR" dirty="0"/>
              <a:t>  -  Começou como um sistema acadêmico e totalemnte gratuito;</a:t>
            </a:r>
            <a:br>
              <a:rPr lang="pt-BR" altLang="pt-BR" dirty="0"/>
            </a:br>
            <a:r>
              <a:rPr lang="x-none" altLang="pt-BR" dirty="0">
                <a:sym typeface="+mn-ea"/>
              </a:rPr>
              <a:t>  - Hoje em dia possui licença para usos comerciais;</a:t>
            </a:r>
            <a:br>
              <a:rPr lang="pt-BR" altLang="pt-BR" dirty="0">
                <a:sym typeface="+mn-ea"/>
              </a:rPr>
            </a:br>
            <a:r>
              <a:rPr lang="x-none" altLang="pt-BR" dirty="0"/>
              <a:t>  - Largamente utilizado pela industria de produtos e bens de consumo;</a:t>
            </a:r>
            <a:br>
              <a:rPr lang="pt-BR" altLang="pt-BR" dirty="0"/>
            </a:br>
            <a:r>
              <a:rPr lang="x-none" altLang="pt-BR" dirty="0"/>
              <a:t>  - Utilizado desde equipamentos de segurança e monitoramento, à robos, passando por diversos eletrônicos e eletroeletrônicos (Geladeira e SmartCoisas);</a:t>
            </a:r>
            <a:br>
              <a:rPr lang="pt-BR" altLang="pt-BR" dirty="0"/>
            </a:br>
            <a:br>
              <a:rPr lang="pt-BR" altLang="pt-BR" dirty="0"/>
            </a:br>
            <a:r>
              <a:rPr lang="x-none" altLang="pt-BR" dirty="0"/>
              <a:t>## QNX</a:t>
            </a:r>
            <a:br>
              <a:rPr lang="pt-BR" altLang="pt-BR" dirty="0"/>
            </a:br>
            <a:r>
              <a:rPr lang="x-none" altLang="pt-BR" dirty="0"/>
              <a:t>   - Comprado pela BlackBerry em 2010;</a:t>
            </a:r>
            <a:br>
              <a:rPr lang="pt-BR" altLang="pt-BR" dirty="0"/>
            </a:br>
            <a:r>
              <a:rPr lang="x-none" altLang="pt-BR" dirty="0"/>
              <a:t>   - Utilizado por marcas como: Ford, BMW, Mercedes-Benz, Honda, Audi, Ferrari, Volvo, Jeep, Jaguar, Lexus, Dodge, entre outras.</a:t>
            </a:r>
            <a:br>
              <a:rPr lang="pt-BR" altLang="pt-BR" dirty="0"/>
            </a:br>
            <a:br>
              <a:rPr lang="pt-BR" altLang="pt-BR" dirty="0"/>
            </a:br>
            <a:r>
              <a:rPr lang="x-none" altLang="pt-BR" dirty="0"/>
              <a:t>## uC/OS</a:t>
            </a:r>
            <a:br>
              <a:rPr lang="pt-BR" altLang="pt-BR" dirty="0"/>
            </a:br>
            <a:r>
              <a:rPr lang="x-none" altLang="pt-BR" dirty="0"/>
              <a:t>   - Scheduler de Tempo Real;</a:t>
            </a:r>
            <a:br>
              <a:rPr lang="pt-BR" altLang="pt-BR" dirty="0"/>
            </a:br>
            <a:r>
              <a:rPr lang="x-none" altLang="pt-BR" dirty="0"/>
              <a:t>   - Utiliza </a:t>
            </a:r>
            <a:r>
              <a:rPr lang="x-none" dirty="0">
                <a:sym typeface="+mn-ea"/>
              </a:rPr>
              <a:t>Round-robin;</a:t>
            </a:r>
            <a:br>
              <a:rPr lang="pt-BR" dirty="0">
                <a:sym typeface="+mn-ea"/>
              </a:rPr>
            </a:br>
            <a:r>
              <a:rPr lang="x-none" dirty="0">
                <a:sym typeface="+mn-ea"/>
              </a:rPr>
              <a:t>   - Prevents deadlocks (Proceço);</a:t>
            </a:r>
            <a:br>
              <a:rPr lang="pt-BR" dirty="0">
                <a:sym typeface="+mn-ea"/>
              </a:rPr>
            </a:br>
            <a:r>
              <a:rPr lang="x-none" dirty="0">
                <a:sym typeface="+mn-ea"/>
              </a:rPr>
              <a:t>   - Prevents morory fragmentation;</a:t>
            </a:r>
            <a:br>
              <a:rPr lang="pt-BR" dirty="0">
                <a:sym typeface="+mn-ea"/>
              </a:rPr>
            </a:br>
            <a:br>
              <a:rPr lang="pt-BR" dirty="0">
                <a:sym typeface="+mn-ea"/>
              </a:rPr>
            </a:br>
            <a:r>
              <a:rPr lang="x-none" altLang="pt-BR" dirty="0"/>
              <a:t>## u</a:t>
            </a:r>
            <a:r>
              <a:rPr lang="x-none" dirty="0">
                <a:sym typeface="+mn-ea"/>
              </a:rPr>
              <a:t>LipeRTOS </a:t>
            </a:r>
            <a:br>
              <a:rPr lang="pt-BR" dirty="0">
                <a:sym typeface="+mn-ea"/>
              </a:rPr>
            </a:br>
            <a:r>
              <a:rPr lang="x-none" altLang="pt-BR" dirty="0"/>
              <a:t>   - 100% Nascional;</a:t>
            </a:r>
            <a:br>
              <a:rPr lang="pt-BR" altLang="pt-BR" dirty="0"/>
            </a:br>
            <a:r>
              <a:rPr lang="x-none" altLang="pt-BR" dirty="0"/>
              <a:t>   - OpenSource;</a:t>
            </a:r>
            <a:br>
              <a:rPr lang="pt-BR" altLang="pt-BR" dirty="0"/>
            </a:br>
            <a:r>
              <a:rPr lang="x-none" altLang="pt-BR" dirty="0"/>
              <a:t>   - Disponível no GitHub;</a:t>
            </a:r>
            <a:br>
              <a:rPr lang="pt-BR" altLang="pt-BR" dirty="0"/>
            </a:br>
            <a:br>
              <a:rPr lang="pt-BR" altLang="pt-BR" dirty="0"/>
            </a:br>
            <a:r>
              <a:rPr lang="x-none" altLang="pt-BR" dirty="0"/>
              <a:t>## HeartOS ##</a:t>
            </a:r>
            <a:br>
              <a:rPr lang="pt-BR" altLang="pt-BR" dirty="0"/>
            </a:br>
            <a:r>
              <a:rPr lang="x-none" altLang="pt-BR" dirty="0"/>
              <a:t>   - Amplamente utilizado na industria aeronautica;</a:t>
            </a:r>
            <a:br>
              <a:rPr lang="pt-BR" altLang="pt-BR" dirty="0"/>
            </a:br>
            <a:r>
              <a:rPr lang="x-none" altLang="pt-BR" dirty="0"/>
              <a:t>   - Como em sistemas de controle de fluxo de combustível;</a:t>
            </a:r>
            <a:br>
              <a:rPr lang="pt-BR" altLang="pt-BR" dirty="0"/>
            </a:br>
            <a:r>
              <a:rPr lang="x-none" altLang="pt-BR" dirty="0"/>
              <a:t>   - Programação em C, C++  e  ADA.</a:t>
            </a:r>
            <a:br>
              <a:rPr lang="pt-BR" altLang="pt-BR" dirty="0"/>
            </a:br>
            <a:br>
              <a:rPr lang="pt-BR" altLang="pt-BR" dirty="0"/>
            </a:br>
            <a:r>
              <a:rPr lang="x-none" altLang="pt-BR" dirty="0"/>
              <a:t>## VxWorks</a:t>
            </a:r>
            <a:br>
              <a:rPr lang="pt-BR" altLang="pt-BR" dirty="0"/>
            </a:br>
            <a:r>
              <a:rPr lang="x-none" altLang="pt-BR" dirty="0"/>
              <a:t>   - Utilizado pela NASA,</a:t>
            </a:r>
            <a:r>
              <a:rPr lang="pt-BR" altLang="pt-BR" dirty="0"/>
              <a:t> </a:t>
            </a:r>
            <a:r>
              <a:rPr lang="x-none" altLang="pt-BR" dirty="0"/>
              <a:t>Exercito Americano e Boeing;</a:t>
            </a:r>
            <a:br>
              <a:rPr lang="pt-BR" altLang="pt-BR" dirty="0"/>
            </a:br>
            <a:r>
              <a:rPr lang="x-none" altLang="pt-BR" dirty="0"/>
              <a:t>   - Utilizado na Sonda Curiosity;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4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dirty="0">
                <a:sym typeface="+mn-ea"/>
              </a:rPr>
              <a:t>## TEI</a:t>
            </a:r>
            <a:r>
              <a:rPr lang="pt-BR" dirty="0">
                <a:sym typeface="+mn-ea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x-none" dirty="0">
                <a:sym typeface="+mn-ea"/>
              </a:rPr>
              <a:t> Technological Educational Institute</a:t>
            </a:r>
            <a:br>
              <a:rPr lang="pt-BR" dirty="0">
                <a:sym typeface="+mn-ea"/>
              </a:rPr>
            </a:br>
            <a:br>
              <a:rPr lang="pt-BR" dirty="0">
                <a:sym typeface="+mn-ea"/>
              </a:rPr>
            </a:br>
            <a:r>
              <a:rPr lang="x-none" altLang="pt-BR" dirty="0"/>
              <a:t>## Sobre os Autores</a:t>
            </a:r>
            <a:br>
              <a:rPr lang="pt-BR" altLang="pt-BR" dirty="0"/>
            </a:br>
            <a:r>
              <a:rPr lang="x-none" altLang="pt-BR" dirty="0"/>
              <a:t> - O 3 primeiros são da 1ª universidade </a:t>
            </a:r>
            <a:br>
              <a:rPr lang="pt-BR" altLang="pt-BR" dirty="0"/>
            </a:br>
            <a:r>
              <a:rPr lang="x-none" altLang="pt-BR" dirty="0"/>
              <a:t> - O utimo é da 2ª univercidade</a:t>
            </a:r>
            <a:br>
              <a:rPr lang="pt-BR" altLang="pt-BR" dirty="0"/>
            </a:br>
            <a:endParaRPr lang="x-none" altLang="pt-BR" dirty="0"/>
          </a:p>
          <a:p>
            <a:r>
              <a:rPr lang="x-none" altLang="pt-BR" dirty="0"/>
              <a:t>## OpenSource:</a:t>
            </a:r>
            <a:br>
              <a:rPr lang="pt-BR" altLang="pt-BR" dirty="0"/>
            </a:br>
            <a:r>
              <a:rPr lang="x-none" altLang="pt-BR" dirty="0"/>
              <a:t>Apenar de disponível no GitHub, parte do cogido encontra-se ausente. Como a MAIN.C</a:t>
            </a:r>
            <a:r>
              <a:rPr lang="pt-BR" altLang="pt-BR" dirty="0"/>
              <a:t>;</a:t>
            </a:r>
            <a:br>
              <a:rPr lang="pt-BR" altLang="pt-BR" dirty="0"/>
            </a:br>
            <a:r>
              <a:rPr lang="x-none" altLang="pt-BR" dirty="0"/>
              <a:t>Segundo os autores, seria compilável em Windows, Linux e MAC;</a:t>
            </a:r>
            <a:endParaRPr lang="pt-BR" altLang="pt-BR" dirty="0"/>
          </a:p>
          <a:p>
            <a:r>
              <a:rPr lang="x-none" altLang="pt-BR" dirty="0"/>
              <a:t>C  - 90.8% </a:t>
            </a:r>
            <a:br>
              <a:rPr lang="pt-BR" altLang="pt-BR" dirty="0"/>
            </a:br>
            <a:r>
              <a:rPr lang="x-none" altLang="pt-BR" dirty="0"/>
              <a:t>Assembly - 4.7%</a:t>
            </a:r>
            <a:br>
              <a:rPr lang="pt-BR" altLang="pt-BR" dirty="0"/>
            </a:br>
            <a:r>
              <a:rPr lang="x-none" altLang="pt-BR" dirty="0"/>
              <a:t>Makefile - 3.1%</a:t>
            </a:r>
            <a:br>
              <a:rPr lang="pt-BR" altLang="pt-BR" dirty="0"/>
            </a:br>
            <a:r>
              <a:rPr lang="x-none" altLang="pt-BR" dirty="0"/>
              <a:t>C++ - 1.4%</a:t>
            </a:r>
            <a:r>
              <a:rPr lang="pt-BR" altLang="pt-BR" dirty="0"/>
              <a:t>-</a:t>
            </a:r>
            <a:br>
              <a:rPr lang="pt-BR" altLang="pt-BR" dirty="0"/>
            </a:br>
            <a:r>
              <a:rPr lang="x-none" altLang="pt-BR" dirty="0"/>
              <a:t>(Fonte: GitHub) COM ADAPTAÇÕES!!!!!!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5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 eaLnBrk="1" hangingPunct="1"/>
            <a:r>
              <a:rPr lang="x-none" b="1" dirty="0">
                <a:sym typeface="+mn-ea"/>
              </a:rPr>
              <a:t>Crucial </a:t>
            </a:r>
            <a:r>
              <a:rPr lang="x-none" dirty="0">
                <a:sym typeface="+mn-ea"/>
              </a:rPr>
              <a:t>em qualquer Sistema Operacional</a:t>
            </a:r>
          </a:p>
          <a:p>
            <a:pPr lvl="0" eaLnBrk="1" hangingPunct="1"/>
            <a:endParaRPr lang="x-none" dirty="0">
              <a:sym typeface="+mn-ea"/>
            </a:endParaRPr>
          </a:p>
          <a:p>
            <a:pPr lvl="0" eaLnBrk="1" hangingPunct="1"/>
            <a:r>
              <a:rPr lang="x-none" dirty="0">
                <a:sym typeface="+mn-ea"/>
              </a:rPr>
              <a:t>Indica que algum </a:t>
            </a:r>
            <a:r>
              <a:rPr lang="x-none" b="1" dirty="0">
                <a:sym typeface="+mn-ea"/>
              </a:rPr>
              <a:t>SW </a:t>
            </a:r>
            <a:r>
              <a:rPr lang="x-none" dirty="0">
                <a:sym typeface="+mn-ea"/>
              </a:rPr>
              <a:t>ou </a:t>
            </a:r>
            <a:r>
              <a:rPr lang="x-none" b="1" dirty="0">
                <a:sym typeface="+mn-ea"/>
              </a:rPr>
              <a:t>HW </a:t>
            </a:r>
            <a:r>
              <a:rPr lang="x-none" dirty="0">
                <a:sym typeface="+mn-ea"/>
              </a:rPr>
              <a:t>precisa de</a:t>
            </a:r>
            <a:r>
              <a:rPr lang="x-none" b="1" dirty="0">
                <a:sym typeface="+mn-ea"/>
              </a:rPr>
              <a:t> atenção Imediata;</a:t>
            </a:r>
            <a:endParaRPr lang="x-none" alt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6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OBS: A implementação desta forma pde causar fragmentação, mas o problema foi deixado de lado por questões educacionais;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7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 dirty="0"/>
              <a:t>- Parte mais difícil de ser implementada no SIRTOS;</a:t>
            </a:r>
            <a:br>
              <a:rPr lang="pt-BR" altLang="pt-BR" dirty="0"/>
            </a:br>
            <a:r>
              <a:rPr lang="pt-BR" altLang="pt-BR" dirty="0"/>
              <a:t>- </a:t>
            </a:r>
            <a:r>
              <a:rPr lang="x-none" altLang="pt-BR" dirty="0"/>
              <a:t>Por isso há muito espaço para melhoras.</a:t>
            </a:r>
            <a:br>
              <a:rPr lang="pt-BR" altLang="pt-BR" dirty="0"/>
            </a:br>
            <a:br>
              <a:rPr lang="pt-BR" altLang="pt-BR" dirty="0"/>
            </a:br>
            <a:r>
              <a:rPr lang="x-none" altLang="pt-BR" dirty="0"/>
              <a:t>## Exemplo de tarefas com deadlines curtas:</a:t>
            </a:r>
            <a:br>
              <a:rPr lang="pt-BR" altLang="pt-BR" dirty="0"/>
            </a:br>
            <a:r>
              <a:rPr lang="x-none" altLang="pt-BR" dirty="0"/>
              <a:t>  - GUI (manter a sensação de estabilidade);</a:t>
            </a:r>
            <a:br>
              <a:rPr lang="pt-BR" altLang="pt-BR" dirty="0"/>
            </a:br>
            <a:br>
              <a:rPr lang="pt-BR" altLang="pt-BR" dirty="0"/>
            </a:br>
            <a:r>
              <a:rPr lang="x-none" altLang="pt-BR" dirty="0"/>
              <a:t>## Time Periods</a:t>
            </a:r>
            <a:br>
              <a:rPr lang="pt-BR" altLang="pt-BR" dirty="0"/>
            </a:br>
            <a:r>
              <a:rPr lang="x-none" altLang="pt-BR" dirty="0"/>
              <a:t>  - Garante também que tarefas com prioridade menor sejam executadas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8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pt-BR"/>
              <a:t> * ISR = Interrupt Service Routine;</a:t>
            </a:r>
          </a:p>
          <a:p>
            <a:r>
              <a:rPr lang="x-none" altLang="pt-BR"/>
              <a:t> * Scheduling de tarefas é extremamente complexo; isto causa problemas como os acima;</a:t>
            </a:r>
          </a:p>
          <a:p>
            <a:r>
              <a:rPr lang="x-none" altLang="pt-BR"/>
              <a:t> * Demontra a importacia de um sistema de scheduling eficiente;</a:t>
            </a:r>
          </a:p>
          <a:p>
            <a:r>
              <a:rPr lang="x-none" altLang="pt-BR"/>
              <a:t>      --&gt; Pois varrer listas pode ser muito lento; importante deixar as tarefas em ordem)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300" dirty="0">
                <a:ea typeface="宋体" charset="-122"/>
              </a:rPr>
              <a:t>9</a:t>
            </a:fld>
            <a:endParaRPr lang="zh-CN" altLang="en-US" sz="1300" dirty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2956479-12F0-434B-996D-A5E581AAACDB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1A49A7B-65BC-48CC-A90A-9D57DB67367B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9CF702A-BC67-45ED-B69E-905D4C236C4D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F5E15246-BE1F-419E-A01D-64E989818E6D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ED96767-84C4-4880-AC58-DCF1A0D7A755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5C0B2C4-8F59-4A04-A3E5-891935F3A687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001806F-4D08-496B-8637-4B4C0D9F9927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398B61A-12BA-4877-BB8A-0DAF97D38459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E663025-DE0C-49E1-A658-F4504671BEDC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491BA3C7-34BF-410D-B630-ACB620C923C9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A4763409-5891-4732-92AE-3535157C51D9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8AD1668-6FF7-4683-900E-7593C8EDE92E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7CDC957-D816-46EB-8F06-D194F50544EC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CDCAA17-80E1-48A9-B7FF-BEBFB38B26CE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CB4B617-6A17-4DB9-8DD7-0AAA41031277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A47310C-0627-4584-B1C5-C2C6F87DFB6D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F3C3FA77-3273-4A76-B1F2-89B72BDB6B51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F85848E1-C682-4005-B3B4-9614B1C64BAF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A191E075-3D95-4AC8-B111-552E98D819B9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90FA3E41-9FC0-4102-8C79-E559E607FBFA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A95B4298-FEB5-4004-B8AE-625E7318CCA6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35FC149-D6FC-4863-B9EF-2409438620E9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/>
          <a:p>
            <a:pPr lvl="0"/>
            <a:r>
              <a:t>Click to edit Master title style</a:t>
            </a:r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27CC694F-B527-4E1A-83D7-C65531D23FD7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237163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2051" name="Grupo 2050"/>
          <p:cNvGrpSpPr/>
          <p:nvPr userDrawn="1"/>
        </p:nvGrpSpPr>
        <p:grpSpPr>
          <a:xfrm>
            <a:off x="0" y="4005263"/>
            <a:ext cx="9144000" cy="2852737"/>
            <a:chOff x="0" y="0"/>
            <a:chExt cx="5760" cy="1797"/>
          </a:xfrm>
        </p:grpSpPr>
        <p:pic>
          <p:nvPicPr>
            <p:cNvPr id="2052" name="矩形 13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053" name="TextBox 2052"/>
            <p:cNvSpPr txBox="1"/>
            <p:nvPr/>
          </p:nvSpPr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x-none" dirty="0">
                <a:solidFill>
                  <a:srgbClr val="FFFFFF"/>
                </a:solidFill>
                <a:latin typeface="Calibri" pitchFamily="2" charset="0"/>
                <a:ea typeface="幼圆" pitchFamily="1" charset="-122"/>
              </a:endParaRPr>
            </a:p>
          </p:txBody>
        </p:sp>
      </p:grpSp>
      <p:sp>
        <p:nvSpPr>
          <p:cNvPr id="2054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/>
          <a:p>
            <a:pPr lvl="0"/>
            <a:r>
              <a:t>Click to edit Master title style</a:t>
            </a:r>
          </a:p>
        </p:txBody>
      </p:sp>
      <p:sp>
        <p:nvSpPr>
          <p:cNvPr id="2055" name="KSO_BC1"/>
          <p:cNvSpPr>
            <a:spLocks noGrp="1"/>
          </p:cNvSpPr>
          <p:nvPr>
            <p:ph type="body" idx="1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</p:txBody>
      </p:sp>
      <p:sp>
        <p:nvSpPr>
          <p:cNvPr id="205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C4ED2A90-5AF5-468F-BE0E-40A889761794}" type="datetime1">
              <a:rPr lang="en-US" altLang="en-US" smtClean="0"/>
              <a:t>6/5/2017</a:t>
            </a:fld>
            <a:endParaRPr lang="zh-CN" altLang="en-US" dirty="0"/>
          </a:p>
        </p:txBody>
      </p:sp>
      <p:sp>
        <p:nvSpPr>
          <p:cNvPr id="205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205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‹nº›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xfrm>
            <a:off x="1125538" y="4562793"/>
            <a:ext cx="6891337" cy="738187"/>
          </a:xfrm>
          <a:ln/>
        </p:spPr>
        <p:txBody>
          <a:bodyPr vert="horz" wrap="square" lIns="0" tIns="0" rIns="0" bIns="0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x-none" altLang="zh-CN" sz="3600" dirty="0"/>
              <a:t>RTOS - Real Time Operating Systems</a:t>
            </a:r>
          </a:p>
        </p:txBody>
      </p:sp>
      <p:sp>
        <p:nvSpPr>
          <p:cNvPr id="4099" name="Rectangle 6"/>
          <p:cNvSpPr>
            <a:spLocks noGrp="1"/>
          </p:cNvSpPr>
          <p:nvPr>
            <p:ph type="subTitle"/>
          </p:nvPr>
        </p:nvSpPr>
        <p:spPr>
          <a:xfrm>
            <a:off x="546100" y="5446395"/>
            <a:ext cx="3760470" cy="890270"/>
          </a:xfrm>
          <a:ln w="9525">
            <a:noFill/>
            <a:miter/>
          </a:ln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x-none">
                <a:solidFill>
                  <a:schemeClr val="tx1"/>
                </a:solidFill>
                <a:latin typeface="+mj-lt"/>
              </a:rPr>
              <a:t>Samuel Pereira - 882</a:t>
            </a:r>
            <a:br>
              <a:rPr lang="x-none">
                <a:solidFill>
                  <a:schemeClr val="tx1"/>
                </a:solidFill>
                <a:latin typeface="+mj-lt"/>
              </a:rPr>
            </a:br>
            <a:r>
              <a:rPr lang="x-none">
                <a:solidFill>
                  <a:schemeClr val="tx1"/>
                </a:solidFill>
                <a:latin typeface="+mj-lt"/>
                <a:sym typeface="+mn-ea"/>
              </a:rPr>
              <a:t>Vitor Rodrigues Di Toro - 983</a:t>
            </a:r>
            <a:endParaRPr lang="x-none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6"/>
          <p:cNvSpPr>
            <a:spLocks noGrp="1"/>
          </p:cNvSpPr>
          <p:nvPr/>
        </p:nvSpPr>
        <p:spPr>
          <a:xfrm>
            <a:off x="4819650" y="5440045"/>
            <a:ext cx="3760470" cy="89027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ctr">
              <a:buNone/>
              <a:defRPr kern="1200"/>
            </a:lvl1pPr>
            <a:lvl2pPr marL="0" lvl="1" indent="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00000"/>
              </a:lnSpc>
            </a:pPr>
            <a:r>
              <a:rPr lang="x-none" sz="2000">
                <a:solidFill>
                  <a:schemeClr val="tx1"/>
                </a:solidFill>
                <a:latin typeface="+mj-lt"/>
              </a:rPr>
              <a:t>Daniel Sader P. Neves - 713</a:t>
            </a:r>
            <a:br>
              <a:rPr lang="x-none" sz="2000">
                <a:solidFill>
                  <a:schemeClr val="tx1"/>
                </a:solidFill>
                <a:latin typeface="+mj-lt"/>
              </a:rPr>
            </a:br>
            <a:r>
              <a:rPr lang="x-none" sz="2000">
                <a:solidFill>
                  <a:schemeClr val="tx1"/>
                </a:solidFill>
                <a:latin typeface="+mj-lt"/>
              </a:rPr>
              <a:t>Luiz Fernando da Silva - 746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13880" y="6298565"/>
            <a:ext cx="2106295" cy="47625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</a:t>
            </a:fld>
            <a:endParaRPr lang="zh-CN" altLang="en-US" sz="2400" dirty="0"/>
          </a:p>
        </p:txBody>
      </p:sp>
      <p:sp>
        <p:nvSpPr>
          <p:cNvPr id="12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200" b="0" i="0" u="none" kern="1200" baseline="0">
                <a:solidFill>
                  <a:srgbClr val="949596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altLang="en-US" dirty="0"/>
              <a:t>5/6/2017</a:t>
            </a:r>
            <a:endParaRPr lang="zh-CN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Modo Real e Modo Protegido</a:t>
            </a:r>
            <a:endParaRPr lang="x-none" altLang="zh-CN" dirty="0"/>
          </a:p>
        </p:txBody>
      </p:sp>
      <p:sp>
        <p:nvSpPr>
          <p:cNvPr id="6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 dirty="0">
                <a:sym typeface="+mn-ea"/>
              </a:rPr>
              <a:t>Modo Real: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Modo de Compatibilidade com programas 16-bits;</a:t>
            </a:r>
            <a:endParaRPr lang="x-none" sz="2100" dirty="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Acesso a somente 1MB de memória;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Acesso direto a funções da BIOS;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Sem suporte a paginação ou gerenciamento de memória;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1000" dirty="0"/>
          </a:p>
          <a:p>
            <a:pPr lvl="0" eaLnBrk="1" hangingPunct="1"/>
            <a:r>
              <a:rPr lang="x-none" sz="2200" b="1" dirty="0">
                <a:sym typeface="+mn-ea"/>
              </a:rPr>
              <a:t>Modo Protegido: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Acesso somente a funções do SO (</a:t>
            </a:r>
            <a:r>
              <a:rPr lang="x-none" sz="2100" i="1" dirty="0">
                <a:solidFill>
                  <a:srgbClr val="7D7D7D"/>
                </a:solidFill>
                <a:sym typeface="+mn-ea"/>
              </a:rPr>
              <a:t>System Calls</a:t>
            </a:r>
            <a:r>
              <a:rPr lang="x-none" sz="2100" dirty="0">
                <a:solidFill>
                  <a:srgbClr val="7D7D7D"/>
                </a:solidFill>
                <a:sym typeface="+mn-ea"/>
              </a:rPr>
              <a:t>);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Acesso completo a memória;</a:t>
            </a: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 dirty="0">
              <a:solidFill>
                <a:srgbClr val="7D7D7D"/>
              </a:solidFill>
              <a:sym typeface="+mn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10</a:t>
            </a:fld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Grafico (Implementação)</a:t>
            </a:r>
            <a:endParaRPr lang="x-none" altLang="zh-CN" dirty="0"/>
          </a:p>
        </p:txBody>
      </p:sp>
      <p:sp>
        <p:nvSpPr>
          <p:cNvPr id="4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>
              <a:spcAft>
                <a:spcPts val="300"/>
              </a:spcAft>
            </a:pPr>
            <a:r>
              <a:rPr lang="x-none" sz="2200" b="1" dirty="0">
                <a:latin typeface="+mj-lt"/>
              </a:rPr>
              <a:t>VBE (</a:t>
            </a:r>
            <a:r>
              <a:rPr lang="x-none" sz="2200" b="1" i="1" dirty="0">
                <a:latin typeface="+mj-lt"/>
              </a:rPr>
              <a:t>VESA Bios Extensions</a:t>
            </a:r>
            <a:r>
              <a:rPr lang="x-none" sz="2200" b="1" dirty="0">
                <a:latin typeface="+mj-lt"/>
              </a:rPr>
              <a:t>):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Compatível com qualquer BIOS ou placa gráfica, mas com recursos limitados;</a:t>
            </a:r>
            <a:endParaRPr lang="x-none" sz="2100" dirty="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/>
              <a:t>Exige um context switch para o modo real para ser executado;</a:t>
            </a:r>
          </a:p>
          <a:p>
            <a:pPr lvl="0" eaLnBrk="1" hangingPunct="1">
              <a:spcAft>
                <a:spcPts val="300"/>
              </a:spcAft>
            </a:pPr>
            <a:r>
              <a:rPr lang="x-none" sz="2200" b="1" dirty="0">
                <a:latin typeface="+mj-lt"/>
              </a:rPr>
              <a:t>Drivers específicos</a:t>
            </a:r>
            <a:r>
              <a:rPr lang="x-none" sz="2200" dirty="0">
                <a:latin typeface="+mj-lt"/>
              </a:rPr>
              <a:t>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Permite acessar todos os recursos da placa gráfica, mas necessita de um driver específico para cada placa</a:t>
            </a:r>
            <a:endParaRPr lang="x-none" sz="2100" dirty="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/>
              <a:t>Necessita da implementação de um Double Buffer, para evitar cintilação da tela;</a:t>
            </a:r>
            <a:endParaRPr lang="x-none" sz="1000" dirty="0"/>
          </a:p>
          <a:p>
            <a:pPr lvl="0" eaLnBrk="1" hangingPunct="1"/>
            <a:endParaRPr lang="x-none" sz="2100" dirty="0">
              <a:solidFill>
                <a:srgbClr val="7D7D7D"/>
              </a:solidFill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 dirty="0">
              <a:solidFill>
                <a:srgbClr val="7D7D7D"/>
              </a:solidFill>
              <a:sym typeface="+mn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11</a:t>
            </a:fld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>
                <a:sym typeface="+mn-ea"/>
              </a:rPr>
              <a:t>SIRTOS - </a:t>
            </a:r>
            <a:r>
              <a:rPr lang="x-none" dirty="0">
                <a:sym typeface="+mn-ea"/>
              </a:rPr>
              <a:t>Grafico (Implementação)</a:t>
            </a:r>
            <a:endParaRPr lang="pt-B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12</a:t>
            </a:fld>
            <a:endParaRPr lang="zh-CN" altLang="en-US" dirty="0"/>
          </a:p>
        </p:txBody>
      </p:sp>
      <p:pic>
        <p:nvPicPr>
          <p:cNvPr id="7" name="Content Placeholder 6" descr="Double-Buffering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64023" y="2160588"/>
            <a:ext cx="8231188" cy="2617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9633" y="4883150"/>
            <a:ext cx="478853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dirty="0">
                <a:sym typeface="+mn-ea"/>
              </a:rPr>
              <a:t>Demonstração da técnica de double buffering</a:t>
            </a:r>
            <a:endParaRPr lang="pt-B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Sistemas de Arquivos</a:t>
            </a:r>
            <a:endParaRPr lang="x-none" altLang="zh-CN" dirty="0"/>
          </a:p>
        </p:txBody>
      </p:sp>
      <p:sp>
        <p:nvSpPr>
          <p:cNvPr id="6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 dirty="0">
                <a:sym typeface="+mn-ea"/>
              </a:rPr>
              <a:t>Bootloader: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b="1" dirty="0"/>
              <a:t>GRUB </a:t>
            </a:r>
            <a:r>
              <a:rPr lang="x-none" sz="2100" dirty="0"/>
              <a:t>(Grand Unified Bootloader) - Bootloader padrão na maioria dos sistemas operacionais;</a:t>
            </a:r>
          </a:p>
          <a:p>
            <a:pPr lvl="0" eaLnBrk="1" hangingPunct="1"/>
            <a:r>
              <a:rPr lang="x-none" sz="2200" b="1" dirty="0">
                <a:sym typeface="+mn-ea"/>
              </a:rPr>
              <a:t>InitRD (</a:t>
            </a:r>
            <a:r>
              <a:rPr lang="x-none" sz="2200" b="1" dirty="0">
                <a:solidFill>
                  <a:srgbClr val="4061AA"/>
                </a:solidFill>
                <a:sym typeface="+mn-ea"/>
              </a:rPr>
              <a:t>InitRD - Initial Ram Disk)</a:t>
            </a:r>
            <a:r>
              <a:rPr lang="x-none" sz="2200" b="1" dirty="0">
                <a:sym typeface="+mn-ea"/>
              </a:rPr>
              <a:t>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Um pequeno Sistema de Arquivos é carregado na RAM, com os drivers necessários para o sistema;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 dirty="0">
              <a:solidFill>
                <a:srgbClr val="7D7D7D"/>
              </a:solidFill>
              <a:sym typeface="+mn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13</a:t>
            </a:fld>
            <a:endParaRPr lang="zh-CN" altLang="en-US" sz="2400" dirty="0"/>
          </a:p>
        </p:txBody>
      </p:sp>
      <p:pic>
        <p:nvPicPr>
          <p:cNvPr id="7" name="Imagem 6" descr="Init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4056380"/>
            <a:ext cx="5267960" cy="1517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1760" y="5759450"/>
            <a:ext cx="3853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/>
              <a:t>Diagrama de Inicialização do sitema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0685" y="5667375"/>
            <a:ext cx="5648325" cy="0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47585" y="548640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pt-BR">
                <a:solidFill>
                  <a:srgbClr val="000000"/>
                </a:solidFill>
              </a:rPr>
              <a:t>Tempo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</a:t>
            </a:r>
            <a:r>
              <a:rPr lang="x-none">
                <a:sym typeface="+mn-ea"/>
              </a:rPr>
              <a:t>Segurança</a:t>
            </a:r>
            <a:endParaRPr lang="x-none" altLang="zh-CN" dirty="0"/>
          </a:p>
        </p:txBody>
      </p:sp>
      <p:sp>
        <p:nvSpPr>
          <p:cNvPr id="6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algn="l" eaLnBrk="1" hangingPunct="1"/>
            <a:r>
              <a:rPr lang="x-none" sz="2200" b="1" dirty="0">
                <a:sym typeface="+mn-ea"/>
              </a:rPr>
              <a:t>Os recursos são divididos em "anéis" de proteção:</a:t>
            </a: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dirty="0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1900" dirty="0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1900" dirty="0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1200" dirty="0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dirty="0">
              <a:sym typeface="+mn-ea"/>
            </a:endParaRP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br>
              <a:rPr lang="x-none" sz="2200" b="1" dirty="0">
                <a:sym typeface="+mn-ea"/>
              </a:rPr>
            </a:br>
            <a:endParaRPr lang="x-none" sz="2200" b="1" dirty="0"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Usuários diferentes tem acessos a anéis diferentes;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Senhas são criptografadas utilizando um hash MD5;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Ao fazer login, a senha digitada é criptografada e comparada com a senha em disco;</a:t>
            </a:r>
          </a:p>
          <a:p>
            <a:pPr marL="457200" lvl="1" indent="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None/>
            </a:pPr>
            <a:endParaRPr lang="x-none" sz="2100" dirty="0">
              <a:solidFill>
                <a:srgbClr val="7D7D7D"/>
              </a:solidFill>
              <a:sym typeface="+mn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14</a:t>
            </a:fld>
            <a:endParaRPr lang="zh-CN" altLang="en-US" sz="2400" dirty="0"/>
          </a:p>
        </p:txBody>
      </p:sp>
      <p:pic>
        <p:nvPicPr>
          <p:cNvPr id="4" name="Imagem 3" descr="Seg_rings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260" y="1924685"/>
            <a:ext cx="3190875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15</a:t>
            </a:fld>
            <a:endParaRPr lang="zh-CN" altLang="en-US" sz="2400" dirty="0"/>
          </a:p>
        </p:txBody>
      </p:sp>
      <p:pic>
        <p:nvPicPr>
          <p:cNvPr id="4" name="Imagem 3" descr="MD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10" y="1181735"/>
            <a:ext cx="503872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E63B7-DC2F-47D6-BE65-A57894E3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28C5BD3-9EEF-46B0-9B49-0536CA08B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4" y="1604514"/>
            <a:ext cx="4868883" cy="1850883"/>
          </a:xfr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97FB66-7570-4D9D-97D3-05D91181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zh-CN" alt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4457BD-98E4-4021-9635-0DB402DD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187590C-780A-4953-8A30-34E8F2B62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024">
            <a:off x="5131497" y="2795518"/>
            <a:ext cx="3825602" cy="24587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BF91335-CD4D-402F-8BE3-23FCC7514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02" y="3812951"/>
            <a:ext cx="3713619" cy="238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1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pt-BR"/>
              <a:t>Obrigado!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pt-BR"/>
              <a:t>ну почему ты такой тупой Андрюха?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17</a:t>
            </a:fld>
            <a:endParaRPr lang="zh-CN" alt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0630" y="6357620"/>
            <a:ext cx="4140200" cy="365125"/>
          </a:xfrm>
        </p:spPr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RTOS - Definição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algn="l" eaLnBrk="1" hangingPunct="1"/>
            <a:r>
              <a:rPr sz="2200" b="1" dirty="0"/>
              <a:t>Sistema </a:t>
            </a:r>
            <a:r>
              <a:rPr lang="pt-BR" sz="2200" b="1" dirty="0"/>
              <a:t>Operacional</a:t>
            </a:r>
            <a:r>
              <a:rPr sz="2200" b="1" dirty="0"/>
              <a:t> de Tempo Real</a:t>
            </a:r>
            <a:r>
              <a:rPr sz="2200" dirty="0"/>
              <a:t>, </a:t>
            </a:r>
            <a:r>
              <a:rPr lang="pt-BR" sz="2200" dirty="0"/>
              <a:t>ou</a:t>
            </a:r>
            <a:r>
              <a:rPr sz="2200" dirty="0"/>
              <a:t> </a:t>
            </a:r>
            <a:r>
              <a:rPr sz="2200" b="1" dirty="0"/>
              <a:t>RTOS</a:t>
            </a:r>
            <a:r>
              <a:rPr sz="2200" dirty="0"/>
              <a:t> (</a:t>
            </a:r>
            <a:r>
              <a:rPr sz="2200" i="1" dirty="0"/>
              <a:t>Real Time </a:t>
            </a:r>
            <a:r>
              <a:rPr sz="2200" i="1" dirty="0" err="1"/>
              <a:t>Operatin</a:t>
            </a:r>
            <a:r>
              <a:rPr lang="x-none" sz="2200" i="1" dirty="0"/>
              <a:t>g</a:t>
            </a:r>
            <a:r>
              <a:rPr sz="2200" i="1" dirty="0"/>
              <a:t> System</a:t>
            </a:r>
            <a:r>
              <a:rPr sz="2200" dirty="0"/>
              <a:t>)</a:t>
            </a:r>
            <a:r>
              <a:rPr lang="x-none" sz="2200" dirty="0"/>
              <a:t>;</a:t>
            </a:r>
            <a:endParaRPr sz="1200" dirty="0"/>
          </a:p>
          <a:p>
            <a:pPr lvl="0" eaLnBrk="1" hangingPunct="1"/>
            <a:r>
              <a:rPr lang="pt-BR" sz="2200" b="1" dirty="0"/>
              <a:t>Definição</a:t>
            </a:r>
            <a:r>
              <a:rPr sz="2200" b="1" dirty="0"/>
              <a:t>:</a:t>
            </a:r>
            <a:r>
              <a:rPr sz="2200" dirty="0"/>
              <a:t> </a:t>
            </a:r>
          </a:p>
          <a:p>
            <a:pPr marL="800100" lvl="1" indent="-34290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</a:rPr>
              <a:t>RTOS é </a:t>
            </a:r>
            <a:r>
              <a:rPr sz="2100" dirty="0">
                <a:solidFill>
                  <a:srgbClr val="7D7D7D"/>
                </a:solidFill>
              </a:rPr>
              <a:t>um sistema </a:t>
            </a:r>
            <a:r>
              <a:rPr lang="pt-BR" sz="2100" dirty="0">
                <a:solidFill>
                  <a:srgbClr val="7D7D7D"/>
                </a:solidFill>
              </a:rPr>
              <a:t>onde</a:t>
            </a:r>
            <a:r>
              <a:rPr sz="2100" dirty="0">
                <a:solidFill>
                  <a:srgbClr val="7D7D7D"/>
                </a:solidFill>
              </a:rPr>
              <a:t> </a:t>
            </a:r>
            <a:r>
              <a:rPr sz="2100" dirty="0" err="1">
                <a:solidFill>
                  <a:srgbClr val="7D7D7D"/>
                </a:solidFill>
              </a:rPr>
              <a:t>cada</a:t>
            </a:r>
            <a:r>
              <a:rPr sz="2100" dirty="0">
                <a:solidFill>
                  <a:srgbClr val="7D7D7D"/>
                </a:solidFill>
              </a:rPr>
              <a:t> </a:t>
            </a:r>
            <a:r>
              <a:rPr sz="2100" dirty="0" err="1">
                <a:solidFill>
                  <a:srgbClr val="7D7D7D"/>
                </a:solidFill>
              </a:rPr>
              <a:t>operação</a:t>
            </a:r>
            <a:r>
              <a:rPr sz="2100" dirty="0">
                <a:solidFill>
                  <a:srgbClr val="7D7D7D"/>
                </a:solidFill>
              </a:rPr>
              <a:t> </a:t>
            </a:r>
            <a:r>
              <a:rPr sz="2100" dirty="0" err="1">
                <a:solidFill>
                  <a:srgbClr val="7D7D7D"/>
                </a:solidFill>
              </a:rPr>
              <a:t>tem</a:t>
            </a:r>
            <a:r>
              <a:rPr sz="2100" dirty="0">
                <a:solidFill>
                  <a:srgbClr val="7D7D7D"/>
                </a:solidFill>
              </a:rPr>
              <a:t> um tempo </a:t>
            </a:r>
            <a:r>
              <a:rPr sz="2100" dirty="0" err="1">
                <a:solidFill>
                  <a:srgbClr val="7D7D7D"/>
                </a:solidFill>
              </a:rPr>
              <a:t>limite</a:t>
            </a:r>
            <a:r>
              <a:rPr lang="x-none" sz="2100" dirty="0">
                <a:solidFill>
                  <a:srgbClr val="7D7D7D"/>
                </a:solidFill>
              </a:rPr>
              <a:t>, </a:t>
            </a:r>
            <a:r>
              <a:rPr sz="2100" i="1" dirty="0">
                <a:solidFill>
                  <a:srgbClr val="7D7D7D"/>
                </a:solidFill>
              </a:rPr>
              <a:t>deadline</a:t>
            </a:r>
            <a:r>
              <a:rPr lang="x-none" sz="2100" dirty="0">
                <a:solidFill>
                  <a:srgbClr val="7D7D7D"/>
                </a:solidFill>
              </a:rPr>
              <a:t>, </a:t>
            </a:r>
            <a:r>
              <a:rPr sz="2100" dirty="0">
                <a:solidFill>
                  <a:srgbClr val="7D7D7D"/>
                </a:solidFill>
              </a:rPr>
              <a:t>para </a:t>
            </a:r>
            <a:r>
              <a:rPr sz="2100" dirty="0" err="1">
                <a:solidFill>
                  <a:srgbClr val="7D7D7D"/>
                </a:solidFill>
              </a:rPr>
              <a:t>acontecer</a:t>
            </a:r>
            <a:r>
              <a:rPr lang="x-none" sz="2100" dirty="0">
                <a:solidFill>
                  <a:srgbClr val="7D7D7D"/>
                </a:solidFill>
              </a:rPr>
              <a:t>;</a:t>
            </a:r>
          </a:p>
          <a:p>
            <a:pPr lvl="0" eaLnBrk="1" hangingPunct="1"/>
            <a:r>
              <a:rPr lang="x-none" sz="2200" b="1" dirty="0"/>
              <a:t>Classificação</a:t>
            </a:r>
            <a:r>
              <a:rPr lang="x-none" sz="2200" dirty="0"/>
              <a:t>: 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i="1" dirty="0"/>
              <a:t>Hard Real Time;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i="1" dirty="0"/>
              <a:t>Soft Real Time;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2</a:t>
            </a:fld>
            <a:endParaRPr lang="zh-CN" altLang="en-US" sz="2400" dirty="0"/>
          </a:p>
        </p:txBody>
      </p:sp>
      <p:pic>
        <p:nvPicPr>
          <p:cNvPr id="5" name="Imagem 4" descr="QNX_logo.svg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5245735"/>
            <a:ext cx="2472055" cy="427355"/>
          </a:xfrm>
          <a:prstGeom prst="rect">
            <a:avLst/>
          </a:prstGeom>
        </p:spPr>
      </p:pic>
      <p:pic>
        <p:nvPicPr>
          <p:cNvPr id="6" name="Imagem 5" descr="freertos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5027295"/>
            <a:ext cx="2457450" cy="919480"/>
          </a:xfrm>
          <a:prstGeom prst="rect">
            <a:avLst/>
          </a:prstGeom>
        </p:spPr>
      </p:pic>
      <p:pic>
        <p:nvPicPr>
          <p:cNvPr id="7" name="Imagem 6" descr="Tux_u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010" y="4530090"/>
            <a:ext cx="1483995" cy="1758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RTOS - Classificações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400" b="1" dirty="0"/>
              <a:t>Hard Real Time:</a:t>
            </a:r>
          </a:p>
          <a:p>
            <a:pPr marL="742950" lvl="2" indent="-285750" algn="l" eaLnBrk="1" hangingPunct="1">
              <a:lnSpc>
                <a:spcPct val="10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</a:rPr>
              <a:t>Também conhecido como Tempo Real Rígido;</a:t>
            </a:r>
          </a:p>
          <a:p>
            <a:pPr marL="742950" lvl="2" indent="-285750" algn="l" eaLnBrk="1" hangingPunct="1">
              <a:lnSpc>
                <a:spcPct val="10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</a:rPr>
              <a:t>Caso uma </a:t>
            </a:r>
            <a:r>
              <a:rPr lang="x-none" sz="2100" i="1" dirty="0">
                <a:solidFill>
                  <a:srgbClr val="7D7D7D"/>
                </a:solidFill>
              </a:rPr>
              <a:t>deadline </a:t>
            </a:r>
            <a:r>
              <a:rPr lang="x-none" sz="2100" dirty="0">
                <a:solidFill>
                  <a:srgbClr val="7D7D7D"/>
                </a:solidFill>
              </a:rPr>
              <a:t>não seja respeitada, gera uma falha catastrófica;</a:t>
            </a:r>
          </a:p>
          <a:p>
            <a:pPr lvl="0" eaLnBrk="1" hangingPunct="1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</a:pPr>
            <a:r>
              <a:rPr lang="x-none" sz="2400" b="1" dirty="0"/>
              <a:t>Soft Real Time:</a:t>
            </a:r>
          </a:p>
          <a:p>
            <a:pPr marL="742950" lvl="2" indent="-285750" eaLnBrk="1" hangingPunct="1">
              <a:lnSpc>
                <a:spcPct val="10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</a:rPr>
              <a:t>Também conhecido como Tempo Real Flexível;</a:t>
            </a:r>
          </a:p>
          <a:p>
            <a:pPr marL="742950" lvl="2" indent="-285750" eaLnBrk="1" hangingPunct="1">
              <a:lnSpc>
                <a:spcPct val="10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</a:rPr>
              <a:t>Caso uma </a:t>
            </a:r>
            <a:r>
              <a:rPr lang="x-none" sz="2100" i="1" dirty="0">
                <a:solidFill>
                  <a:srgbClr val="7D7D7D"/>
                </a:solidFill>
              </a:rPr>
              <a:t>deadline</a:t>
            </a:r>
            <a:r>
              <a:rPr lang="x-none" sz="2100" dirty="0">
                <a:solidFill>
                  <a:srgbClr val="7D7D7D"/>
                </a:solidFill>
              </a:rPr>
              <a:t> não seja respeitada, gera uma falha não catastrófica;</a:t>
            </a:r>
          </a:p>
          <a:p>
            <a:pPr marL="742950" lvl="2" indent="-285750" eaLnBrk="1" hangingPunct="1">
              <a:lnSpc>
                <a:spcPct val="10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</a:rPr>
              <a:t>Uma falha costuma afetar:</a:t>
            </a:r>
          </a:p>
          <a:p>
            <a:pPr marL="1200150" lvl="3" indent="-285750" eaLnBrk="1" hangingPunct="1">
              <a:lnSpc>
                <a:spcPct val="10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</a:rPr>
              <a:t>Qualidade do Serviço;</a:t>
            </a:r>
          </a:p>
          <a:p>
            <a:pPr marL="1200150" lvl="3" indent="-285750" eaLnBrk="1" hangingPunct="1">
              <a:lnSpc>
                <a:spcPct val="10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</a:rPr>
              <a:t>Experiência do Usuário</a:t>
            </a:r>
            <a:r>
              <a:rPr lang="x-none" sz="2000" dirty="0">
                <a:solidFill>
                  <a:srgbClr val="7D7D7D"/>
                </a:solidFill>
              </a:rPr>
              <a:t>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3</a:t>
            </a:fld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RTOS - Exemplos 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>
          <a:xfrm>
            <a:off x="469900" y="1358900"/>
            <a:ext cx="4322445" cy="5192713"/>
          </a:xfrm>
        </p:spPr>
        <p:txBody>
          <a:bodyPr vert="horz" wrap="square" anchor="t"/>
          <a:lstStyle/>
          <a:p>
            <a:pPr lvl="0" eaLnBrk="1" hangingPunct="1">
              <a:spcAft>
                <a:spcPts val="1500"/>
              </a:spcAft>
            </a:pPr>
            <a:r>
              <a:rPr lang="x-none" b="1" dirty="0"/>
              <a:t>FreeRTOS</a:t>
            </a:r>
            <a:endParaRPr lang="x-none" b="1" dirty="0">
              <a:solidFill>
                <a:srgbClr val="7D7D7D"/>
              </a:solidFill>
            </a:endParaRP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>
                <a:solidFill>
                  <a:srgbClr val="7D7D7D"/>
                </a:solidFill>
              </a:rPr>
              <a:t>Começou como um </a:t>
            </a:r>
            <a:br>
              <a:rPr lang="x-none" sz="1800" dirty="0">
                <a:solidFill>
                  <a:srgbClr val="7D7D7D"/>
                </a:solidFill>
              </a:rPr>
            </a:br>
            <a:r>
              <a:rPr lang="x-none" sz="1800" dirty="0">
                <a:solidFill>
                  <a:srgbClr val="7D7D7D"/>
                </a:solidFill>
              </a:rPr>
              <a:t>    sistema academico;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>
                <a:solidFill>
                  <a:srgbClr val="7D7D7D"/>
                </a:solidFill>
              </a:rPr>
              <a:t>Um dos RTOSs mais largamente </a:t>
            </a:r>
            <a:br>
              <a:rPr lang="x-none" sz="1800" dirty="0">
                <a:solidFill>
                  <a:srgbClr val="7D7D7D"/>
                </a:solidFill>
              </a:rPr>
            </a:br>
            <a:r>
              <a:rPr lang="x-none" sz="1800" dirty="0">
                <a:solidFill>
                  <a:srgbClr val="7D7D7D"/>
                </a:solidFill>
              </a:rPr>
              <a:t>    utilizados;</a:t>
            </a:r>
            <a:endParaRPr lang="x-none" sz="400" dirty="0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200"/>
              </a:spcAft>
            </a:pPr>
            <a:r>
              <a:rPr lang="x-none" dirty="0">
                <a:noFill/>
              </a:rPr>
              <a:t>QNX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>
                <a:solidFill>
                  <a:srgbClr val="7D7D7D"/>
                </a:solidFill>
              </a:rPr>
              <a:t>Utilizado por diversos fabricantes </a:t>
            </a:r>
            <a:br>
              <a:rPr lang="x-none" sz="1800" dirty="0">
                <a:solidFill>
                  <a:srgbClr val="7D7D7D"/>
                </a:solidFill>
              </a:rPr>
            </a:br>
            <a:r>
              <a:rPr lang="x-none" sz="1800" dirty="0">
                <a:solidFill>
                  <a:srgbClr val="7D7D7D"/>
                </a:solidFill>
              </a:rPr>
              <a:t>    de carros;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A9B9DF"/>
              </a:buClr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>
                <a:solidFill>
                  <a:srgbClr val="7D7D7D"/>
                </a:solidFill>
              </a:rPr>
              <a:t>Exemonia inabalada até mesmo</a:t>
            </a:r>
            <a:br>
              <a:rPr lang="x-none" sz="1800" dirty="0">
                <a:solidFill>
                  <a:srgbClr val="7D7D7D"/>
                </a:solidFill>
              </a:rPr>
            </a:br>
            <a:r>
              <a:rPr lang="x-none" sz="1800" dirty="0">
                <a:solidFill>
                  <a:srgbClr val="7D7D7D"/>
                </a:solidFill>
              </a:rPr>
              <a:t>    p</a:t>
            </a:r>
            <a:r>
              <a:rPr lang="pt-BR" sz="1800" dirty="0">
                <a:solidFill>
                  <a:srgbClr val="7D7D7D"/>
                </a:solidFill>
              </a:rPr>
              <a:t>e</a:t>
            </a:r>
            <a:r>
              <a:rPr lang="x-none" sz="1800" dirty="0">
                <a:solidFill>
                  <a:srgbClr val="7D7D7D"/>
                </a:solidFill>
              </a:rPr>
              <a:t>la Google e Apple;</a:t>
            </a:r>
            <a:endParaRPr lang="x-none" sz="2000" dirty="0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500"/>
              </a:spcAft>
            </a:pPr>
            <a:r>
              <a:rPr lang="x-none" dirty="0">
                <a:noFill/>
              </a:rPr>
              <a:t>μC/OS</a:t>
            </a:r>
          </a:p>
          <a:p>
            <a:pPr marL="374650" lvl="1" indent="260350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/>
              <a:t>Real-time scheduler;</a:t>
            </a:r>
          </a:p>
          <a:p>
            <a:pPr marL="374650" lvl="1" indent="260350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/>
              <a:t>Prevents deadlocks;</a:t>
            </a:r>
          </a:p>
          <a:p>
            <a:pPr lvl="0" eaLnBrk="1" hangingPunct="1">
              <a:lnSpc>
                <a:spcPct val="110000"/>
              </a:lnSpc>
              <a:spcBef>
                <a:spcPts val="1000"/>
              </a:spcBef>
            </a:pPr>
            <a:endParaRPr lang="x-none" b="1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4</a:t>
            </a:fld>
            <a:endParaRPr lang="zh-CN" altLang="en-US" sz="2400" dirty="0"/>
          </a:p>
        </p:txBody>
      </p:sp>
      <p:sp>
        <p:nvSpPr>
          <p:cNvPr id="2" name="Rectangle 6"/>
          <p:cNvSpPr>
            <a:spLocks noGrp="1"/>
          </p:cNvSpPr>
          <p:nvPr/>
        </p:nvSpPr>
        <p:spPr>
          <a:xfrm>
            <a:off x="4568825" y="1362075"/>
            <a:ext cx="4170680" cy="51930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lstStyle>
            <a:lvl1pPr marL="357505" lvl="0" indent="-357505" algn="just" defTabSz="914400" eaLnBrk="0" fontAlgn="base" latinLnBrk="0" hangingPunct="0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charset="2"/>
              <a:buChar char=""/>
              <a:defRPr sz="2000" b="0" i="0" u="none" kern="1200" baseline="0">
                <a:solidFill>
                  <a:srgbClr val="4061AA"/>
                </a:solidFill>
                <a:latin typeface="+mn-lt"/>
                <a:ea typeface="+mn-ea"/>
                <a:cs typeface="+mn-cs"/>
              </a:defRPr>
            </a:lvl1pPr>
            <a:lvl2pPr marL="357505" lvl="1" indent="-357505" algn="just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A9B9DF"/>
              </a:buClr>
              <a:buFont typeface="幼圆" pitchFamily="1" charset="-122"/>
              <a:buChar char=" "/>
              <a:defRPr sz="1600" b="0" i="0" u="none" kern="1200" baseline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" lvl="0" indent="291465" eaLnBrk="1" hangingPunct="1"/>
            <a:r>
              <a:rPr lang="x-none" b="1" dirty="0">
                <a:sym typeface="+mn-ea"/>
              </a:rPr>
              <a:t>μLipeRTOS </a:t>
            </a:r>
            <a:endParaRPr lang="x-none" b="1" dirty="0"/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/>
              <a:t>100% brasileiro;</a:t>
            </a:r>
          </a:p>
          <a:p>
            <a:pPr marL="374650" lvl="1" indent="260350" algn="just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/>
              <a:t>OpenSource;</a:t>
            </a:r>
            <a:endParaRPr lang="x-none" sz="400" dirty="0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800"/>
              </a:spcAft>
            </a:pPr>
            <a:r>
              <a:rPr lang="x-none" b="1" dirty="0">
                <a:noFill/>
                <a:sym typeface="+mn-ea"/>
              </a:rPr>
              <a:t>HeartOS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/>
              <a:t>A POSIX-based Hard Real-time</a:t>
            </a:r>
            <a:br>
              <a:rPr lang="x-none" sz="1800" dirty="0"/>
            </a:br>
            <a:r>
              <a:rPr lang="x-none" sz="1800" dirty="0">
                <a:noFill/>
              </a:rPr>
              <a:t>II</a:t>
            </a:r>
            <a:r>
              <a:rPr lang="x-none" sz="1800" dirty="0"/>
              <a:t>  Operating System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/>
              <a:t>Amplamente utilizado na</a:t>
            </a:r>
            <a:br>
              <a:rPr lang="pt-BR" sz="1800" dirty="0"/>
            </a:br>
            <a:r>
              <a:rPr lang="pt-BR" sz="1800" dirty="0"/>
              <a:t>    </a:t>
            </a:r>
            <a:r>
              <a:rPr lang="x-none" sz="1800" dirty="0"/>
              <a:t>ind</a:t>
            </a:r>
            <a:r>
              <a:rPr lang="pt-BR" sz="1800" dirty="0"/>
              <a:t>ú</a:t>
            </a:r>
            <a:r>
              <a:rPr lang="x-none" sz="1800" dirty="0"/>
              <a:t>stria</a:t>
            </a:r>
            <a:r>
              <a:rPr lang="pt-BR" sz="1800" dirty="0"/>
              <a:t> </a:t>
            </a:r>
            <a:r>
              <a:rPr lang="x-none" sz="1800" dirty="0"/>
              <a:t>aeronautica;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endParaRPr lang="x-none" sz="700" b="1" dirty="0"/>
          </a:p>
          <a:p>
            <a:pPr lvl="0" eaLnBrk="1" hangingPunct="1">
              <a:lnSpc>
                <a:spcPct val="110000"/>
              </a:lnSpc>
              <a:spcBef>
                <a:spcPts val="1300"/>
              </a:spcBef>
              <a:spcAft>
                <a:spcPts val="800"/>
              </a:spcAft>
            </a:pPr>
            <a:r>
              <a:rPr lang="x-none" b="1" dirty="0">
                <a:noFill/>
                <a:sym typeface="+mn-ea"/>
              </a:rPr>
              <a:t>VxWorks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/>
              <a:t>Utilizado pela NASA, Boeing,</a:t>
            </a:r>
            <a:br>
              <a:rPr lang="x-none" sz="1800" dirty="0"/>
            </a:br>
            <a:r>
              <a:rPr lang="x-none" sz="1800" dirty="0"/>
              <a:t> </a:t>
            </a:r>
            <a:r>
              <a:rPr lang="x-none" sz="1800" dirty="0">
                <a:noFill/>
              </a:rPr>
              <a:t>..</a:t>
            </a:r>
            <a:r>
              <a:rPr lang="x-none" sz="1800" dirty="0"/>
              <a:t> exército americano;</a:t>
            </a:r>
          </a:p>
          <a:p>
            <a:pPr marL="374650" lvl="1" indent="260350" algn="l" defTabSz="914400" eaLnBrk="1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tabLst>
                <a:tab pos="895350" algn="l"/>
              </a:tabLst>
            </a:pPr>
            <a:r>
              <a:rPr lang="x-none" sz="1800" dirty="0"/>
              <a:t>Utilizado na Sonda Curiosity;</a:t>
            </a:r>
          </a:p>
          <a:p>
            <a:pPr lvl="0" eaLnBrk="1" hangingPunct="1">
              <a:lnSpc>
                <a:spcPct val="110000"/>
              </a:lnSpc>
              <a:spcBef>
                <a:spcPts val="1000"/>
              </a:spcBef>
            </a:pPr>
            <a:endParaRPr lang="x-none" b="1" dirty="0"/>
          </a:p>
        </p:txBody>
      </p:sp>
      <p:pic>
        <p:nvPicPr>
          <p:cNvPr id="6" name="Imagem 5" descr="/home/vitor/Imagens/Seminario SO/vxworks_logoEscuro.pngvxworks_logoEscuro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rcRect/>
          <a:stretch>
            <a:fillRect/>
          </a:stretch>
        </p:blipFill>
        <p:spPr>
          <a:xfrm>
            <a:off x="4953635" y="4296760"/>
            <a:ext cx="1961515" cy="8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HeartOS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95" y="2441227"/>
            <a:ext cx="1143000" cy="590550"/>
          </a:xfrm>
          <a:prstGeom prst="rect">
            <a:avLst/>
          </a:prstGeom>
        </p:spPr>
      </p:pic>
      <p:pic>
        <p:nvPicPr>
          <p:cNvPr id="8" name="Imagem 7" descr="freertos_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95" y="1295427"/>
            <a:ext cx="1664970" cy="623570"/>
          </a:xfrm>
          <a:prstGeom prst="rect">
            <a:avLst/>
          </a:prstGeom>
        </p:spPr>
      </p:pic>
      <p:pic>
        <p:nvPicPr>
          <p:cNvPr id="9" name="Imagem 8" descr="QNX_logo.svg_"/>
          <p:cNvPicPr>
            <a:picLocks noChangeAspect="1"/>
          </p:cNvPicPr>
          <p:nvPr/>
        </p:nvPicPr>
        <p:blipFill>
          <a:blip r:embed="rId6"/>
          <a:srcRect r="3871"/>
          <a:stretch>
            <a:fillRect/>
          </a:stretch>
        </p:blipFill>
        <p:spPr>
          <a:xfrm>
            <a:off x="779780" y="3355689"/>
            <a:ext cx="1754505" cy="33528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7032384" y="1399540"/>
            <a:ext cx="1151890" cy="1083945"/>
            <a:chOff x="10447" y="2138"/>
            <a:chExt cx="1814" cy="1707"/>
          </a:xfrm>
        </p:grpSpPr>
        <p:pic>
          <p:nvPicPr>
            <p:cNvPr id="10" name="Imagem 9" descr="uLip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97" y="2138"/>
              <a:ext cx="1314" cy="130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447" y="3365"/>
              <a:ext cx="1814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fontAlgn="ctr"/>
              <a:r>
                <a:rPr lang="pt-BR" altLang="en-US" sz="1400" b="1" dirty="0"/>
                <a:t>µ</a:t>
              </a:r>
              <a:r>
                <a:rPr lang="x-none" altLang="pt-BR" sz="1400" b="1"/>
                <a:t>LipeRTOS</a:t>
              </a:r>
            </a:p>
          </p:txBody>
        </p:sp>
      </p:grpSp>
      <p:pic>
        <p:nvPicPr>
          <p:cNvPr id="15" name="Imagem 14" descr="uC-OS 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430" y="5119497"/>
            <a:ext cx="1842770" cy="392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RTOS - SIRTOS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algn="l" eaLnBrk="1" hangingPunct="1"/>
            <a:r>
              <a:rPr lang="x-none" sz="2100" b="1" dirty="0"/>
              <a:t>Criado por</a:t>
            </a:r>
            <a:r>
              <a:rPr lang="x-none" sz="2100" dirty="0"/>
              <a:t>:</a:t>
            </a:r>
            <a:r>
              <a:rPr lang="x-none" dirty="0"/>
              <a:t> </a:t>
            </a:r>
          </a:p>
          <a:p>
            <a:pPr lvl="0" algn="l" eaLnBrk="1" hangingPunct="1"/>
            <a:endParaRPr lang="x-none" sz="3500" dirty="0"/>
          </a:p>
          <a:p>
            <a:pPr lvl="0" algn="l" eaLnBrk="1" hangingPunct="1">
              <a:lnSpc>
                <a:spcPct val="110000"/>
              </a:lnSpc>
              <a:spcAft>
                <a:spcPts val="500"/>
              </a:spcAft>
            </a:pPr>
            <a:r>
              <a:rPr lang="x-none" sz="2100" b="1" dirty="0"/>
              <a:t>Universidades:</a:t>
            </a:r>
            <a:r>
              <a:rPr lang="x-none" sz="2200" b="1" dirty="0"/>
              <a:t> </a:t>
            </a:r>
            <a:r>
              <a:rPr lang="x-none" dirty="0">
                <a:solidFill>
                  <a:srgbClr val="7D7D7D"/>
                </a:solidFill>
              </a:rPr>
              <a:t>"TEI of Thessaly" e "University of Ioannina";</a:t>
            </a: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sz="2100" b="1" dirty="0">
                <a:sym typeface="+mn-ea"/>
              </a:rPr>
              <a:t>Propósito:</a:t>
            </a:r>
            <a:r>
              <a:rPr lang="x-none" sz="2200" b="1" dirty="0">
                <a:sym typeface="+mn-ea"/>
              </a:rPr>
              <a:t> </a:t>
            </a:r>
            <a:r>
              <a:rPr lang="x-none" dirty="0">
                <a:solidFill>
                  <a:srgbClr val="7D7D7D"/>
                </a:solidFill>
                <a:sym typeface="+mn-ea"/>
              </a:rPr>
              <a:t>Educacional, visando auxiliar no estudo de RTOS;</a:t>
            </a: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sz="2100" b="1" dirty="0"/>
              <a:t>Arquitetura:</a:t>
            </a:r>
            <a:r>
              <a:rPr lang="x-none" sz="2200" b="1" dirty="0"/>
              <a:t> </a:t>
            </a:r>
            <a:r>
              <a:rPr lang="x-none" dirty="0">
                <a:solidFill>
                  <a:srgbClr val="7D7D7D"/>
                </a:solidFill>
              </a:rPr>
              <a:t>x86, multitarefa, com interface gráfica. Visando a facilidade de uso dos alunos;</a:t>
            </a: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sz="2100" b="1" dirty="0"/>
              <a:t>OpenSource: </a:t>
            </a:r>
            <a:r>
              <a:rPr lang="x-none" b="1" dirty="0">
                <a:solidFill>
                  <a:srgbClr val="7D7D7D"/>
                </a:solidFill>
              </a:rPr>
              <a:t>"</a:t>
            </a:r>
            <a:r>
              <a:rPr lang="x-none" dirty="0">
                <a:solidFill>
                  <a:srgbClr val="7D7D7D"/>
                </a:solidFill>
              </a:rPr>
              <a:t>Disponível" no GitHub, porém não é compilável por faltar parte dos códigos;</a:t>
            </a:r>
          </a:p>
          <a:p>
            <a:pPr lvl="0" algn="l" eaLnBrk="1" hangingPunct="1">
              <a:lnSpc>
                <a:spcPct val="110000"/>
              </a:lnSpc>
              <a:spcBef>
                <a:spcPts val="1500"/>
              </a:spcBef>
              <a:spcAft>
                <a:spcPts val="500"/>
              </a:spcAft>
            </a:pPr>
            <a:r>
              <a:rPr lang="x-none" sz="2100" b="1" dirty="0"/>
              <a:t>Tecnologias: </a:t>
            </a:r>
            <a:r>
              <a:rPr lang="x-none" dirty="0">
                <a:solidFill>
                  <a:srgbClr val="7D7D7D"/>
                </a:solidFill>
              </a:rPr>
              <a:t>C, Assembly, </a:t>
            </a:r>
            <a:r>
              <a:rPr lang="x-none" dirty="0">
                <a:solidFill>
                  <a:srgbClr val="7D7D7D"/>
                </a:solidFill>
                <a:sym typeface="+mn-ea"/>
              </a:rPr>
              <a:t>Makefile</a:t>
            </a:r>
            <a:r>
              <a:rPr lang="x-none" dirty="0">
                <a:solidFill>
                  <a:srgbClr val="7D7D7D"/>
                </a:solidFill>
              </a:rPr>
              <a:t> e C++;</a:t>
            </a:r>
          </a:p>
          <a:p>
            <a:pPr lvl="0" algn="l" eaLnBrk="1" hangingPunct="1">
              <a:lnSpc>
                <a:spcPct val="110000"/>
              </a:lnSpc>
              <a:spcAft>
                <a:spcPts val="500"/>
              </a:spcAft>
            </a:pPr>
            <a:endParaRPr lang="x-none" dirty="0"/>
          </a:p>
          <a:p>
            <a:pPr lvl="0" eaLnBrk="1" hangingPunct="1">
              <a:lnSpc>
                <a:spcPct val="110000"/>
              </a:lnSpc>
              <a:spcAft>
                <a:spcPts val="500"/>
              </a:spcAft>
            </a:pPr>
            <a:endParaRPr 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5</a:t>
            </a:fld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331700" y="1385570"/>
            <a:ext cx="3359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Vasileios Kouliaridis;</a:t>
            </a:r>
          </a:p>
          <a:p>
            <a:r>
              <a:rPr lang="x-none" sz="200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Vasileios Vlachos;</a:t>
            </a:r>
          </a:p>
          <a:p>
            <a:r>
              <a:rPr lang="x-none" sz="200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Ilias Savvas;</a:t>
            </a:r>
          </a:p>
          <a:p>
            <a:r>
              <a:rPr lang="x-none" sz="200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Iosif Androulidakis.</a:t>
            </a:r>
            <a:endParaRPr lang="pt-B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Interrupção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 dirty="0"/>
              <a:t>Premissas:</a:t>
            </a:r>
            <a:endParaRPr lang="x-none" sz="2200" dirty="0"/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Manter a maior simplicidade possível;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Atender as requisições o mais rápido;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Evitar problemas de concorrência;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endParaRPr lang="x-none" sz="1000" dirty="0">
              <a:sym typeface="+mn-ea"/>
            </a:endParaRPr>
          </a:p>
          <a:p>
            <a:pPr lvl="0" eaLnBrk="1" hangingPunct="1"/>
            <a:r>
              <a:rPr lang="x-none" sz="2200" b="1" dirty="0"/>
              <a:t>Concepção</a:t>
            </a:r>
            <a:r>
              <a:rPr lang="x-none" b="1" dirty="0"/>
              <a:t>: 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/>
              <a:t>Interrupções com maior prioridade que tarefas do sistema;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/>
              <a:t>Não existe encadeamento de interrupções;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/>
              <a:t>Não existe interrupção enquanto uma tarefa utiliza alguma estrutura do Kernel;</a:t>
            </a:r>
          </a:p>
          <a:p>
            <a:pPr marL="800100" lvl="1" indent="-342900" eaLnBrk="1" hangingPunct="1">
              <a:buFont typeface="Arial" charset="0"/>
              <a:buChar char="•"/>
            </a:pPr>
            <a:endParaRPr lang="x-none" sz="21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6</a:t>
            </a:fld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Gerenciamento de Memória</a:t>
            </a:r>
          </a:p>
        </p:txBody>
      </p:sp>
      <p:sp>
        <p:nvSpPr>
          <p:cNvPr id="5123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 dirty="0">
                <a:sym typeface="+mn-ea"/>
              </a:rPr>
              <a:t>Premissas: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Aproveitar o poder computacional do sistema;</a:t>
            </a:r>
            <a:endParaRPr lang="x-none" sz="2100" dirty="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Permitir a implementação de um sistema multitarefa com interface gráfica;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None/>
            </a:pPr>
            <a:endParaRPr lang="x-none" sz="1000" dirty="0"/>
          </a:p>
          <a:p>
            <a:pPr lvl="0" eaLnBrk="1" hangingPunct="1"/>
            <a:r>
              <a:rPr lang="x-none" sz="2200" b="1" dirty="0">
                <a:sym typeface="+mn-ea"/>
              </a:rPr>
              <a:t>Concepção: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Gerenciamento dinâmico</a:t>
            </a:r>
            <a:r>
              <a:rPr lang="x-none" sz="2100" b="1" dirty="0">
                <a:solidFill>
                  <a:srgbClr val="7D7D7D"/>
                </a:solidFill>
                <a:sym typeface="+mn-ea"/>
              </a:rPr>
              <a:t> </a:t>
            </a:r>
            <a:r>
              <a:rPr lang="x-none" sz="2100" dirty="0">
                <a:solidFill>
                  <a:srgbClr val="7D7D7D"/>
                </a:solidFill>
                <a:sym typeface="+mn-ea"/>
              </a:rPr>
              <a:t>de memória;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Suporte a paginação e segmentação;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Permite a implementação de Swapping e Memória Virtual;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7</a:t>
            </a:fld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Multitasking</a:t>
            </a:r>
          </a:p>
        </p:txBody>
      </p:sp>
      <p:sp>
        <p:nvSpPr>
          <p:cNvPr id="4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 dirty="0">
                <a:sym typeface="+mn-ea"/>
              </a:rPr>
              <a:t>Premissas: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Criar a ilu</a:t>
            </a:r>
            <a:r>
              <a:rPr lang="en-US" sz="2100" dirty="0">
                <a:sym typeface="+mn-ea"/>
              </a:rPr>
              <a:t>s</a:t>
            </a:r>
            <a:r>
              <a:rPr lang="x-none" sz="2100" dirty="0">
                <a:sym typeface="+mn-ea"/>
              </a:rPr>
              <a:t>ão de paralelismo;</a:t>
            </a:r>
            <a:endParaRPr lang="x-none" sz="2100" dirty="0"/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Permitir a implementação de um sistema com GUI;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Garantir que cada tarefa "respeite" sua </a:t>
            </a:r>
            <a:r>
              <a:rPr lang="x-none" sz="2100" i="1" dirty="0">
                <a:sym typeface="+mn-ea"/>
              </a:rPr>
              <a:t>deadline</a:t>
            </a:r>
            <a:r>
              <a:rPr lang="x-none" sz="2100" dirty="0">
                <a:sym typeface="+mn-ea"/>
              </a:rPr>
              <a:t>;</a:t>
            </a:r>
          </a:p>
          <a:p>
            <a:pPr lvl="0" eaLnBrk="1" hangingPunct="1"/>
            <a:r>
              <a:rPr lang="x-none" sz="2200" b="1" dirty="0">
                <a:sym typeface="+mn-ea"/>
              </a:rPr>
              <a:t>Concepção: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Uso de "</a:t>
            </a:r>
            <a:r>
              <a:rPr lang="x-none" sz="2100" i="1" dirty="0">
                <a:solidFill>
                  <a:srgbClr val="7D7D7D"/>
                </a:solidFill>
                <a:sym typeface="+mn-ea"/>
              </a:rPr>
              <a:t>Time Periods</a:t>
            </a:r>
            <a:r>
              <a:rPr lang="x-none" sz="2100" dirty="0">
                <a:solidFill>
                  <a:srgbClr val="7D7D7D"/>
                </a:solidFill>
                <a:sym typeface="+mn-ea"/>
              </a:rPr>
              <a:t>", com duração definida em TICKS;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Prioridade de execução definida com base nas </a:t>
            </a:r>
            <a:r>
              <a:rPr lang="x-none" sz="2100" i="1" dirty="0">
                <a:solidFill>
                  <a:srgbClr val="7D7D7D"/>
                </a:solidFill>
                <a:sym typeface="+mn-ea"/>
              </a:rPr>
              <a:t>deadlines</a:t>
            </a:r>
            <a:r>
              <a:rPr lang="x-none" sz="2100" dirty="0">
                <a:solidFill>
                  <a:srgbClr val="7D7D7D"/>
                </a:solidFill>
                <a:sym typeface="+mn-ea"/>
              </a:rPr>
              <a:t>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olidFill>
                  <a:srgbClr val="7D7D7D"/>
                </a:solidFill>
                <a:sym typeface="+mn-ea"/>
              </a:rPr>
              <a:t>Nenhuma tarefa é executada duas vezes no mesmo </a:t>
            </a:r>
            <a:r>
              <a:rPr lang="x-none" sz="2100" i="1" dirty="0">
                <a:solidFill>
                  <a:srgbClr val="7D7D7D"/>
                </a:solidFill>
                <a:sym typeface="+mn-ea"/>
              </a:rPr>
              <a:t>Time Period;</a:t>
            </a:r>
            <a:r>
              <a:rPr lang="x-none" sz="2100" dirty="0">
                <a:solidFill>
                  <a:srgbClr val="7D7D7D"/>
                </a:solidFill>
                <a:sym typeface="+mn-ea"/>
              </a:rPr>
              <a:t> a menos que ela seja a única tarefa restante;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8</a:t>
            </a:fld>
            <a:endParaRPr lang="zh-CN" altLang="en-US" sz="2400" dirty="0"/>
          </a:p>
        </p:txBody>
      </p:sp>
      <p:pic>
        <p:nvPicPr>
          <p:cNvPr id="7" name="Imagem 6" descr="Scheduling-Primeir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15" y="5297805"/>
            <a:ext cx="649160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b"/>
          <a:lstStyle/>
          <a:p>
            <a:pPr lvl="0" eaLnBrk="1" hangingPunct="1"/>
            <a:r>
              <a:rPr lang="x-none" altLang="zh-CN" dirty="0"/>
              <a:t>SIRTOS - </a:t>
            </a:r>
            <a:r>
              <a:rPr lang="x-none" dirty="0"/>
              <a:t>Multitasking</a:t>
            </a:r>
          </a:p>
        </p:txBody>
      </p:sp>
      <p:sp>
        <p:nvSpPr>
          <p:cNvPr id="2" name="Rectangle 6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/>
            <a:r>
              <a:rPr lang="x-none" sz="2200" b="1" dirty="0">
                <a:sym typeface="+mn-ea"/>
              </a:rPr>
              <a:t>Problemas: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O tempo das </a:t>
            </a:r>
            <a:r>
              <a:rPr lang="x-none" sz="2100" i="1" dirty="0">
                <a:sym typeface="+mn-ea"/>
              </a:rPr>
              <a:t>deadlines</a:t>
            </a:r>
            <a:r>
              <a:rPr lang="x-none" sz="2100" dirty="0">
                <a:sym typeface="+mn-ea"/>
              </a:rPr>
              <a:t> são multiplos de </a:t>
            </a:r>
            <a:r>
              <a:rPr lang="x-none" sz="2100" i="1" dirty="0">
                <a:sym typeface="+mn-ea"/>
              </a:rPr>
              <a:t>Time Periods;</a:t>
            </a:r>
            <a:endParaRPr lang="x-none" sz="2100" dirty="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A ocorrência de interrupções pode fazer com que uma tarefa não finalize dentro de sua deadline;</a:t>
            </a:r>
          </a:p>
          <a:p>
            <a:pPr lvl="0" eaLnBrk="1" hangingPunct="1"/>
            <a:r>
              <a:rPr lang="x-none" sz="2200" b="1" dirty="0">
                <a:sym typeface="+mn-ea"/>
              </a:rPr>
              <a:t>Exemplo:</a:t>
            </a:r>
            <a:endParaRPr lang="x-none" sz="2625" dirty="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2100" dirty="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2100" dirty="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endParaRPr lang="x-none" sz="2100" dirty="0">
              <a:sym typeface="+mn-ea"/>
            </a:endParaRP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No exemplo, toda tarefa tem uma </a:t>
            </a:r>
            <a:r>
              <a:rPr lang="x-none" sz="2100" i="1" dirty="0">
                <a:sym typeface="+mn-ea"/>
              </a:rPr>
              <a:t>deadline</a:t>
            </a:r>
            <a:r>
              <a:rPr lang="x-none" sz="2100" dirty="0">
                <a:sym typeface="+mn-ea"/>
              </a:rPr>
              <a:t> de 3 </a:t>
            </a:r>
            <a:r>
              <a:rPr lang="x-none" sz="2100" i="1" dirty="0">
                <a:sym typeface="+mn-ea"/>
              </a:rPr>
              <a:t>Time Periods</a:t>
            </a:r>
            <a:r>
              <a:rPr lang="x-none" sz="2100" dirty="0">
                <a:sym typeface="+mn-ea"/>
              </a:rPr>
              <a:t>;</a:t>
            </a:r>
          </a:p>
          <a:p>
            <a:pPr marL="800100" lvl="1" indent="-342900" algn="l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charset="0"/>
              <a:buChar char="•"/>
            </a:pPr>
            <a:r>
              <a:rPr lang="x-none" sz="2100" dirty="0">
                <a:sym typeface="+mn-ea"/>
              </a:rPr>
              <a:t>A tarefa 3 não conseguirá ser executada em tempo certo devido a interrupção;</a:t>
            </a:r>
            <a:endParaRPr lang="x-none" sz="2100" dirty="0">
              <a:solidFill>
                <a:srgbClr val="7D7D7D"/>
              </a:solidFill>
              <a:sym typeface="+mn-e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pt-BR" altLang="zh-CN"/>
              <a:t>Seminário de [EC 009] - Sistemas Operacionáis Institúto Nacional de Telecomunicações</a:t>
            </a:r>
            <a:endParaRPr lang="x-none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400" dirty="0"/>
              <a:t>9</a:t>
            </a:fld>
            <a:endParaRPr lang="zh-CN" altLang="en-US" sz="2400" dirty="0"/>
          </a:p>
        </p:txBody>
      </p:sp>
      <p:pic>
        <p:nvPicPr>
          <p:cNvPr id="19" name="Imagem 18" descr="/home/vitor/Imagens/Seminario SO/Scheduling_ERRO.pngScheduling_ERR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18590" y="3697605"/>
            <a:ext cx="6291580" cy="956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A000120140530A79PPBG</Template>
  <TotalTime>195</TotalTime>
  <Words>1158</Words>
  <Application>Microsoft Office PowerPoint</Application>
  <PresentationFormat>Apresentação na tela (4:3)</PresentationFormat>
  <Paragraphs>205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宋体</vt:lpstr>
      <vt:lpstr>宋体</vt:lpstr>
      <vt:lpstr>Arial</vt:lpstr>
      <vt:lpstr>Calibri</vt:lpstr>
      <vt:lpstr>Wingdings</vt:lpstr>
      <vt:lpstr>幼圆</vt:lpstr>
      <vt:lpstr>A000120140530A79PPBG</vt:lpstr>
      <vt:lpstr>1_A000120140530A79PPBG</vt:lpstr>
      <vt:lpstr>RTOS - Real Time Operating Systems</vt:lpstr>
      <vt:lpstr>RTOS - Definição</vt:lpstr>
      <vt:lpstr>RTOS - Classificações</vt:lpstr>
      <vt:lpstr>RTOS - Exemplos </vt:lpstr>
      <vt:lpstr>RTOS - SIRTOS</vt:lpstr>
      <vt:lpstr>SIRTOS - Interrupção</vt:lpstr>
      <vt:lpstr>SIRTOS - Gerenciamento de Memória</vt:lpstr>
      <vt:lpstr>SIRTOS - Multitasking</vt:lpstr>
      <vt:lpstr>SIRTOS - Multitasking</vt:lpstr>
      <vt:lpstr>SIRTOS - Modo Real e Modo Protegido</vt:lpstr>
      <vt:lpstr>SIRTOS - Grafico (Implementação)</vt:lpstr>
      <vt:lpstr>SIRTOS - Grafico (Implementação)</vt:lpstr>
      <vt:lpstr>SIRTOS - Sistemas de Arquivos</vt:lpstr>
      <vt:lpstr>SIRTOS - Segurança</vt:lpstr>
      <vt:lpstr>Apresentação do PowerPoint</vt:lpstr>
      <vt:lpstr>Exemplo Prático</vt:lpstr>
      <vt:lpstr>Obrigado!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Vitor R. Di Toro</cp:lastModifiedBy>
  <cp:revision>85</cp:revision>
  <cp:lastPrinted>2017-06-05T14:12:31Z</cp:lastPrinted>
  <dcterms:created xsi:type="dcterms:W3CDTF">2017-06-05T02:09:02Z</dcterms:created>
  <dcterms:modified xsi:type="dcterms:W3CDTF">2017-06-05T16:25:31Z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抽象科技背景_A000120140530A79PPBG</vt:lpwstr>
  </property>
  <property fmtid="{D5CDD505-2E9C-101B-9397-08002B2CF9AE}" pid="4" name="关键字">
    <vt:lpwstr>商业科技 4:3 蓝 蓝色 抽象 科技 V1 多色</vt:lpwstr>
  </property>
  <property fmtid="{D5CDD505-2E9C-101B-9397-08002B2CF9AE}" pid="5" name="KSOProductBuildVer">
    <vt:lpwstr>1046-10.1.0.5672</vt:lpwstr>
  </property>
</Properties>
</file>