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90" r:id="rId7"/>
    <p:sldId id="299" r:id="rId8"/>
    <p:sldId id="296" r:id="rId9"/>
    <p:sldId id="297" r:id="rId10"/>
    <p:sldId id="298" r:id="rId11"/>
    <p:sldId id="316" r:id="rId12"/>
    <p:sldId id="318" r:id="rId13"/>
    <p:sldId id="301" r:id="rId14"/>
    <p:sldId id="309" r:id="rId15"/>
    <p:sldId id="288" r:id="rId16"/>
    <p:sldId id="291" r:id="rId17"/>
    <p:sldId id="289" r:id="rId18"/>
    <p:sldId id="300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40C"/>
    <a:srgbClr val="2B8313"/>
    <a:srgbClr val="000000"/>
    <a:srgbClr val="7D7D7D"/>
    <a:srgbClr val="4061AA"/>
    <a:srgbClr val="40613F"/>
    <a:srgbClr val="323A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1"/>
        <p:guide pos="283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altLang="en-US" sz="1200" strike="noStrike" noProof="1" dirty="0">
              <a:ea typeface="宋体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fld id="{BB962C8B-B14F-4D97-AF65-F5344CB8AC3E}" type="datetimeFigureOut">
              <a:rPr lang="zh-CN" altLang="en-US" sz="1200" strike="noStrike" noProof="1" dirty="0">
                <a:latin typeface="Calibri" pitchFamily="2" charset="0"/>
                <a:ea typeface="宋体" charset="-122"/>
                <a:cs typeface="+mn-ea"/>
              </a:rPr>
            </a:fld>
            <a:endParaRPr lang="zh-CN" altLang="en-US" sz="1200" strike="noStrike" noProof="1" dirty="0">
              <a:latin typeface="Calibri" pitchFamily="2" charset="0"/>
              <a:ea typeface="宋体" charset="-122"/>
              <a:cs typeface="+mn-ea"/>
            </a:endParaRPr>
          </a:p>
        </p:txBody>
      </p:sp>
      <p:sp>
        <p:nvSpPr>
          <p:cNvPr id="4100" name="幻灯片图像占位符 3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  <a:miter/>
          </a:ln>
        </p:spPr>
        <p:txBody>
          <a:bodyPr/>
          <a:p>
            <a:endParaRPr lang="pt-BR" altLang="en-US"/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zh-CN" altLang="en-US" sz="1200" strike="noStrike" noProof="1" dirty="0">
              <a:ea typeface="宋体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itchFamily="2" charset="0"/>
                <a:ea typeface="宋体" charset="-122"/>
                <a:cs typeface="+mn-ea"/>
              </a:rPr>
            </a:fld>
            <a:endParaRPr lang="zh-CN" altLang="en-US" sz="1200" strike="noStrike" noProof="1" dirty="0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400" b="0" i="0" u="none" kern="1200" baseline="0">
        <a:solidFill>
          <a:srgbClr val="FF0000"/>
        </a:solidFill>
        <a:latin typeface="+mn-lt"/>
        <a:ea typeface="+mn-ea"/>
        <a:cs typeface="+mn-cs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6146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pt-BR" alt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0" hangingPunct="0"/>
            <a:fld id="{9A0DB2DC-4C9A-4742-B13C-FB6460FD3503}" type="slidenum">
              <a:rPr lang="zh-CN" altLang="en-US" sz="1200" dirty="0">
                <a:latin typeface="Calibri" pitchFamily="2" charset="0"/>
                <a:ea typeface="SimSun" charset="-122"/>
              </a:rPr>
            </a:fld>
            <a:endParaRPr lang="zh-CN" altLang="en-US" sz="1200" dirty="0">
              <a:latin typeface="Calibri" pitchFamily="2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4578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6626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8674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0722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2770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4818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10242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12290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14338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16386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18434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0482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Slide Image Placeholder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2530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pt-BR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1" fontAlgn="base" hangingPunct="1"/>
            <a:fld id="{BB962C8B-B14F-4D97-AF65-F5344CB8AC3E}" type="datetimeFigureOut">
              <a:rPr lang="en-US" altLang="en-US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1" fontAlgn="base" hangingPunct="1"/>
            <a:r>
              <a:rPr lang="zh-CN" altLang="en-US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1" fontAlgn="base" hangingPunct="1"/>
            <a:fld id="{9A0DB2DC-4C9A-4742-B13C-FB6460FD3503}" type="slidenum">
              <a:rPr lang="zh-CN" altLang="en-US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noProof="1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Calibri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/>
            <a:r>
              <a:t>Click to edit Master title style</a:t>
            </a:r>
          </a:p>
        </p:txBody>
      </p:sp>
      <p:sp>
        <p:nvSpPr>
          <p:cNvPr id="1030" name="KSO_BC1"/>
          <p:cNvSpPr>
            <a:spLocks noGrp="1"/>
          </p:cNvSpPr>
          <p:nvPr>
            <p:ph type="body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2051" name="Grupo 2050"/>
          <p:cNvGrpSpPr/>
          <p:nvPr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053" name="Text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p>
              <a:pPr lvl="0" algn="ctr" eaLnBrk="0" hangingPunct="0"/>
              <a:endParaRPr lang="en-US" altLang="x-none" dirty="0">
                <a:solidFill>
                  <a:srgbClr val="FFFFFF"/>
                </a:solidFill>
                <a:latin typeface="Calibri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/>
            <a:r>
              <a:t>Click to edit Master title style</a:t>
            </a:r>
          </a:p>
        </p:txBody>
      </p:sp>
      <p:sp>
        <p:nvSpPr>
          <p:cNvPr id="2055" name="KSO_BC1"/>
          <p:cNvSpPr>
            <a:spLocks noGrp="1"/>
          </p:cNvSpPr>
          <p:nvPr>
            <p:ph type="body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en-US" altLang="en-US" strike="noStrike" noProof="1" dirty="0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 dirty="0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5"/>
          <p:cNvSpPr>
            <a:spLocks noGrp="1"/>
          </p:cNvSpPr>
          <p:nvPr>
            <p:ph type="ctrTitle"/>
          </p:nvPr>
        </p:nvSpPr>
        <p:spPr>
          <a:xfrm>
            <a:off x="1125538" y="4489450"/>
            <a:ext cx="6891337" cy="738188"/>
          </a:xfrm>
        </p:spPr>
        <p:txBody>
          <a:bodyPr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zh-CN" altLang="zh-CN" sz="3600" dirty="0"/>
              <a:t>PROLOG</a:t>
            </a:r>
            <a:endParaRPr lang="zh-CN" altLang="zh-CN" sz="3600" dirty="0"/>
          </a:p>
        </p:txBody>
      </p:sp>
      <p:sp>
        <p:nvSpPr>
          <p:cNvPr id="5122" name="Rectangle 6"/>
          <p:cNvSpPr>
            <a:spLocks noGrp="1"/>
          </p:cNvSpPr>
          <p:nvPr>
            <p:ph type="subTitle"/>
          </p:nvPr>
        </p:nvSpPr>
        <p:spPr>
          <a:xfrm>
            <a:off x="539750" y="5302250"/>
            <a:ext cx="8116888" cy="722313"/>
          </a:xfrm>
        </p:spPr>
        <p:txBody>
          <a:bodyPr wrap="square" anchor="ctr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Arial" charset="0"/>
                <a:sym typeface="SimSun" charset="-122"/>
              </a:rPr>
              <a:t>Vitor R</a:t>
            </a:r>
            <a:r>
              <a:rPr lang="zh-CN" altLang="zh-CN">
                <a:solidFill>
                  <a:schemeClr val="tx1"/>
                </a:solidFill>
                <a:latin typeface="Arial" charset="0"/>
                <a:sym typeface="SimSun" charset="-122"/>
              </a:rPr>
              <a:t>.</a:t>
            </a:r>
            <a:r>
              <a:rPr lang="zh-CN" altLang="en-US">
                <a:solidFill>
                  <a:schemeClr val="tx1"/>
                </a:solidFill>
                <a:latin typeface="Arial" charset="0"/>
                <a:sym typeface="SimSun" charset="-122"/>
              </a:rPr>
              <a:t> Di Toro - 983     </a:t>
            </a:r>
            <a:r>
              <a:rPr lang="zh-CN" altLang="zh-CN">
                <a:solidFill>
                  <a:schemeClr val="tx1"/>
                </a:solidFill>
                <a:latin typeface="Arial" charset="0"/>
              </a:rPr>
              <a:t>Erick Ribeiro - 1389     </a:t>
            </a:r>
            <a:r>
              <a:rPr lang="zh-CN" altLang="zh-CN">
                <a:solidFill>
                  <a:schemeClr val="tx1"/>
                </a:solidFill>
                <a:latin typeface="Arial" charset="0"/>
                <a:sym typeface="Arial" charset="0"/>
              </a:rPr>
              <a:t>Lucas Teixeira - 709</a:t>
            </a:r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3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fld id="{9A0DB2DC-4C9A-4742-B13C-FB6460FD3503}" type="slidenum">
              <a:rPr lang="zh-CN" altLang="en-US" sz="2400" dirty="0">
                <a:solidFill>
                  <a:srgbClr val="949596"/>
                </a:solidFill>
                <a:latin typeface="Arial" charset="0"/>
                <a:ea typeface="SimSun" charset="-122"/>
              </a:rPr>
            </a:fld>
            <a:endParaRPr lang="zh-CN" altLang="en-US" sz="24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5124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0" hangingPunct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512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LISTAS</a:t>
            </a:r>
            <a:endParaRPr lang="zh-CN" altLang="zh-CN" dirty="0"/>
          </a:p>
        </p:txBody>
      </p:sp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3555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23556" name="Rectangle 6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algn="l" eaLnBrk="1" hangingPunct="1"/>
            <a:r>
              <a:rPr lang="zh-CN" altLang="zh-CN" sz="2100"/>
              <a:t>Uma lista não é um tipo de dados à parte, mas sim definida por uma construção recursiva (usando o termo '.'):</a:t>
            </a:r>
            <a:endParaRPr lang="zh-CN" altLang="zh-CN" sz="2100"/>
          </a:p>
          <a:p>
            <a:pPr lvl="0" algn="l" eaLnBrk="1" hangingPunct="1"/>
            <a:r>
              <a:rPr lang="zh-CN" altLang="zh-CN" sz="2100"/>
              <a:t>O primeiro elemento, chamado cabeça, é H, que é seguida pelo conteúdo do restante da lista, T, também chamado de cauda.</a:t>
            </a:r>
            <a:endParaRPr lang="zh-CN" altLang="zh-CN" sz="2100"/>
          </a:p>
          <a:p>
            <a:pPr lvl="0" algn="l" eaLnBrk="1" hangingPunct="1"/>
            <a:r>
              <a:rPr lang="zh-CN" altLang="zh-CN" sz="2100" b="1">
                <a:sym typeface="Arial" charset="0"/>
              </a:rPr>
              <a:t>Exemplo 1:</a:t>
            </a:r>
            <a:endParaRPr lang="zh-CN" altLang="zh-CN" sz="2100" b="1">
              <a:sym typeface="Arial" charset="0"/>
            </a:endParaRPr>
          </a:p>
          <a:p>
            <a:pPr marL="914400" lvl="2" indent="0" eaLnBrk="1" hangingPunct="1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zh-CN" sz="2100">
                <a:sym typeface="Arial" charset="0"/>
              </a:rPr>
              <a:t>?- Lista = .(brasil, .(uruguai, .(argentina, .(paraguai, [])))).</a:t>
            </a:r>
            <a:br>
              <a:rPr lang="zh-CN" altLang="zh-CN" sz="2100">
                <a:sym typeface="Arial" charset="0"/>
              </a:rPr>
            </a:br>
            <a:r>
              <a:rPr lang="zh-CN" altLang="zh-CN" sz="2100">
                <a:sym typeface="Arial" charset="0"/>
              </a:rPr>
              <a:t>Lista = [brasil, uruguai, argentina, paraguai].</a:t>
            </a:r>
            <a:endParaRPr lang="zh-CN" altLang="zh-CN" sz="2100">
              <a:sym typeface="Arial" charset="0"/>
            </a:endParaRPr>
          </a:p>
          <a:p>
            <a:pPr lvl="0" algn="l" eaLnBrk="1" hangingPunct="1"/>
            <a:r>
              <a:rPr lang="zh-CN" altLang="zh-CN" sz="2100" b="1">
                <a:sym typeface="SimSun" charset="-122"/>
              </a:rPr>
              <a:t>Exemplo 2:</a:t>
            </a:r>
            <a:r>
              <a:rPr lang="zh-CN" altLang="zh-CN" sz="2100">
                <a:sym typeface="SimSun" charset="-122"/>
              </a:rPr>
              <a:t> A lista [1, 2, 3], pode ser repesentada como:</a:t>
            </a:r>
            <a:endParaRPr lang="zh-CN" altLang="zh-CN" sz="2100">
              <a:sym typeface="SimSun" charset="-122"/>
            </a:endParaRPr>
          </a:p>
          <a:p>
            <a:pPr marL="914400" lvl="2" indent="0" eaLnBrk="1" hangingPunct="1">
              <a:lnSpc>
                <a:spcPct val="100000"/>
              </a:lnSpc>
              <a:spcAft>
                <a:spcPts val="1800"/>
              </a:spcAft>
              <a:buNone/>
            </a:pPr>
            <a:r>
              <a:rPr lang="zh-CN" altLang="zh-CN" sz="2100">
                <a:sym typeface="SimSun" charset="-122"/>
              </a:rPr>
              <a:t>.(1, .(2, .(3, .(4, [])))) .</a:t>
            </a:r>
            <a:endParaRPr lang="zh-CN" altLang="zh-CN" sz="2100">
              <a:sym typeface="SimSun" charset="-122"/>
            </a:endParaRPr>
          </a:p>
        </p:txBody>
      </p:sp>
      <p:sp>
        <p:nvSpPr>
          <p:cNvPr id="23557" name="TextBox 1"/>
          <p:cNvSpPr txBox="1"/>
          <p:nvPr/>
        </p:nvSpPr>
        <p:spPr>
          <a:xfrm>
            <a:off x="933450" y="5445125"/>
            <a:ext cx="5538788" cy="7318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zh-CN" sz="2100">
                <a:solidFill>
                  <a:srgbClr val="4061AA"/>
                </a:solidFill>
                <a:latin typeface="Arial" charset="0"/>
                <a:ea typeface="SimSun" charset="-122"/>
                <a:sym typeface="SimSun" charset="-122"/>
              </a:rPr>
              <a:t>Ou com um atalho sistático:</a:t>
            </a:r>
            <a:endParaRPr lang="zh-CN" altLang="zh-CN" sz="2100">
              <a:solidFill>
                <a:srgbClr val="4061AA"/>
              </a:solidFill>
              <a:latin typeface="Arial" charset="0"/>
              <a:ea typeface="SimSun" charset="-122"/>
              <a:sym typeface="SimSun" charset="-122"/>
            </a:endParaRPr>
          </a:p>
          <a:p>
            <a:pPr lvl="0"/>
            <a:r>
              <a:rPr lang="zh-CN" altLang="zh-CN" sz="2100">
                <a:solidFill>
                  <a:srgbClr val="4061AA"/>
                </a:solidFill>
                <a:latin typeface="Arial" charset="0"/>
                <a:ea typeface="SimSun" charset="-122"/>
                <a:sym typeface="SimSun" charset="-122"/>
              </a:rPr>
              <a:t>       </a:t>
            </a:r>
            <a:r>
              <a:rPr lang="zh-CN" altLang="zh-CN" sz="2100">
                <a:latin typeface="Arial" charset="0"/>
                <a:ea typeface="幼圆" pitchFamily="1" charset="-122"/>
                <a:sym typeface="SimSun" charset="-122"/>
              </a:rPr>
              <a:t>[</a:t>
            </a:r>
            <a:r>
              <a:rPr lang="zh-CN" altLang="zh-CN" sz="2100" i="1">
                <a:latin typeface="Arial" charset="0"/>
                <a:ea typeface="幼圆" pitchFamily="1" charset="-122"/>
                <a:sym typeface="SimSun" charset="-122"/>
              </a:rPr>
              <a:t>H</a:t>
            </a:r>
            <a:r>
              <a:rPr lang="zh-CN" altLang="zh-CN" sz="2100">
                <a:latin typeface="Arial" charset="0"/>
                <a:ea typeface="幼圆" pitchFamily="1" charset="-122"/>
                <a:sym typeface="SimSun" charset="-122"/>
              </a:rPr>
              <a:t>|</a:t>
            </a:r>
            <a:r>
              <a:rPr lang="zh-CN" altLang="zh-CN" sz="2100" i="1">
                <a:latin typeface="Arial" charset="0"/>
                <a:ea typeface="幼圆" pitchFamily="1" charset="-122"/>
                <a:sym typeface="SimSun" charset="-122"/>
              </a:rPr>
              <a:t>T</a:t>
            </a:r>
            <a:r>
              <a:rPr lang="zh-CN" altLang="zh-CN" sz="2100">
                <a:latin typeface="Arial" charset="0"/>
                <a:ea typeface="幼圆" pitchFamily="1" charset="-122"/>
                <a:sym typeface="SimSun" charset="-122"/>
              </a:rPr>
              <a:t>]. </a:t>
            </a:r>
            <a:endParaRPr lang="zh-CN" altLang="zh-CN" sz="2100">
              <a:latin typeface="Arial" charset="0"/>
              <a:ea typeface="幼圆" pitchFamily="1" charset="-122"/>
              <a:sym typeface="SimSun" charset="-122"/>
            </a:endParaRPr>
          </a:p>
        </p:txBody>
      </p:sp>
      <p:sp>
        <p:nvSpPr>
          <p:cNvPr id="23558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REGRAS</a:t>
            </a:r>
            <a:endParaRPr lang="zh-CN" altLang="zh-CN" dirty="0"/>
          </a:p>
        </p:txBody>
      </p:sp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5603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25604" name="Rectangle 6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algn="l" eaLnBrk="1" hangingPunct="1"/>
            <a:r>
              <a:rPr lang="zh-CN" altLang="zh-CN" sz="2100"/>
              <a:t>As </a:t>
            </a:r>
            <a:r>
              <a:rPr lang="zh-CN" altLang="zh-CN" sz="2100" b="1"/>
              <a:t>Regras</a:t>
            </a:r>
            <a:r>
              <a:rPr lang="zh-CN" altLang="zh-CN" sz="2100"/>
              <a:t> são um exemplo de </a:t>
            </a:r>
            <a:r>
              <a:rPr lang="zh-CN" altLang="zh-CN" sz="2100" b="1"/>
              <a:t>Termo Composto</a:t>
            </a:r>
            <a:r>
              <a:rPr lang="zh-CN" altLang="zh-CN" sz="2100"/>
              <a:t>;</a:t>
            </a:r>
            <a:endParaRPr lang="zh-CN" altLang="zh-CN" sz="2100"/>
          </a:p>
          <a:p>
            <a:pPr lvl="0" algn="l" eaLnBrk="1" hangingPunct="1">
              <a:spcAft>
                <a:spcPts val="1800"/>
              </a:spcAft>
            </a:pPr>
            <a:r>
              <a:rPr lang="zh-CN" altLang="zh-CN" sz="2100"/>
              <a:t>Em comparação, </a:t>
            </a:r>
            <a:r>
              <a:rPr lang="zh-CN" altLang="zh-CN" sz="2100" b="1"/>
              <a:t>Regras </a:t>
            </a:r>
            <a:r>
              <a:rPr lang="zh-CN" altLang="zh-CN" sz="2100"/>
              <a:t>são como </a:t>
            </a:r>
            <a:r>
              <a:rPr lang="zh-CN" altLang="zh-CN" sz="2100" b="1"/>
              <a:t>funções</a:t>
            </a:r>
            <a:r>
              <a:rPr lang="zh-CN" altLang="zh-CN" sz="2100"/>
              <a:t>;</a:t>
            </a:r>
            <a:endParaRPr lang="zh-CN" altLang="zh-CN" sz="2100"/>
          </a:p>
          <a:p>
            <a:pPr lvl="0" algn="l" eaLnBrk="1" hangingPunct="1">
              <a:spcAft>
                <a:spcPts val="1800"/>
              </a:spcAft>
            </a:pPr>
            <a:r>
              <a:rPr lang="zh-CN" altLang="zh-CN" sz="2100" b="1"/>
              <a:t>Exemplos:</a:t>
            </a:r>
            <a:br>
              <a:rPr lang="zh-CN" altLang="zh-CN" sz="2100" b="1"/>
            </a:br>
            <a:r>
              <a:rPr lang="zh-CN" altLang="zh-CN" sz="2100" b="1">
                <a:solidFill>
                  <a:srgbClr val="DE740C"/>
                </a:solidFill>
              </a:rPr>
              <a:t>% Fatos</a:t>
            </a:r>
            <a:br>
              <a:rPr lang="zh-CN" altLang="zh-CN" sz="2100" b="1"/>
            </a:br>
            <a:r>
              <a:rPr lang="zh-CN" altLang="zh-CN" sz="2100" b="1">
                <a:solidFill>
                  <a:schemeClr val="tx2"/>
                </a:solidFill>
                <a:sym typeface="Arial" charset="0"/>
              </a:rPr>
              <a:t>     gerou(maria, antonio).</a:t>
            </a:r>
            <a:br>
              <a:rPr lang="zh-CN" altLang="zh-CN" sz="2100" b="1">
                <a:solidFill>
                  <a:schemeClr val="tx2"/>
                </a:solidFill>
                <a:sym typeface="Arial" charset="0"/>
              </a:rPr>
            </a:br>
            <a:r>
              <a:rPr lang="zh-CN" altLang="zh-CN" sz="2100" b="1">
                <a:solidFill>
                  <a:schemeClr val="tx2"/>
                </a:solidFill>
                <a:sym typeface="Arial" charset="0"/>
              </a:rPr>
              <a:t>     gerou(joao, antonio).</a:t>
            </a:r>
            <a:br>
              <a:rPr lang="zh-CN" altLang="zh-CN" sz="2100" b="1">
                <a:solidFill>
                  <a:schemeClr val="tx2"/>
                </a:solidFill>
                <a:sym typeface="Arial" charset="0"/>
              </a:rPr>
            </a:br>
            <a:br>
              <a:rPr lang="zh-CN" altLang="zh-CN" sz="2100" b="1"/>
            </a:br>
            <a:r>
              <a:rPr lang="zh-CN" altLang="zh-CN" sz="2100" b="1">
                <a:solidFill>
                  <a:srgbClr val="DE740C"/>
                </a:solidFill>
              </a:rPr>
              <a:t>% </a:t>
            </a:r>
            <a:r>
              <a:rPr lang="x-none" altLang="zh-CN" sz="2100" b="1">
                <a:solidFill>
                  <a:srgbClr val="DE740C"/>
                </a:solidFill>
              </a:rPr>
              <a:t>R</a:t>
            </a:r>
            <a:r>
              <a:rPr lang="zh-CN" altLang="zh-CN" sz="2100" b="1">
                <a:solidFill>
                  <a:srgbClr val="DE740C"/>
                </a:solidFill>
              </a:rPr>
              <a:t>egras</a:t>
            </a:r>
            <a:br>
              <a:rPr lang="zh-CN" altLang="zh-CN" sz="2100" b="1">
                <a:solidFill>
                  <a:srgbClr val="DE740C"/>
                </a:solidFill>
              </a:rPr>
            </a:br>
            <a:r>
              <a:rPr lang="zh-CN" altLang="zh-CN" b="1">
                <a:solidFill>
                  <a:schemeClr val="tx2"/>
                </a:solidFill>
              </a:rPr>
              <a:t>     filho(X, Y) :-</a:t>
            </a:r>
            <a:br>
              <a:rPr lang="zh-CN" altLang="zh-CN" b="1">
                <a:solidFill>
                  <a:schemeClr val="tx2"/>
                </a:solidFill>
              </a:rPr>
            </a:br>
            <a:r>
              <a:rPr lang="zh-CN" altLang="zh-CN" b="1">
                <a:solidFill>
                  <a:schemeClr val="tx2"/>
                </a:solidFill>
              </a:rPr>
              <a:t>           gerou(Y, X).</a:t>
            </a:r>
            <a:endParaRPr lang="zh-CN" altLang="zh-CN" b="1">
              <a:solidFill>
                <a:schemeClr val="tx2"/>
              </a:solidFill>
            </a:endParaRPr>
          </a:p>
          <a:p>
            <a:pPr lvl="0" algn="l" eaLnBrk="1" hangingPunct="1"/>
            <a:endParaRPr lang="zh-CN" altLang="zh-CN" sz="2100"/>
          </a:p>
          <a:p>
            <a:pPr lvl="0" algn="l" eaLnBrk="1" hangingPunct="1"/>
            <a:endParaRPr lang="zh-CN" altLang="zh-CN" sz="2100"/>
          </a:p>
        </p:txBody>
      </p:sp>
      <p:sp>
        <p:nvSpPr>
          <p:cNvPr id="2560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IDEs</a:t>
            </a:r>
            <a:endParaRPr lang="zh-CN" altLang="zh-CN" dirty="0"/>
          </a:p>
        </p:txBody>
      </p:sp>
      <p:sp>
        <p:nvSpPr>
          <p:cNvPr id="27650" name="Rectangle 6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algn="l" eaLnBrk="1" hangingPunct="1"/>
            <a:r>
              <a:rPr lang="zh-CN" altLang="zh-CN" sz="2100" b="1"/>
              <a:t>Amzi! IDE</a:t>
            </a:r>
            <a:endParaRPr lang="zh-CN" altLang="zh-CN" sz="2100" b="1"/>
          </a:p>
          <a:p>
            <a:pPr lvl="0" algn="l" eaLnBrk="1" hangingPunct="1"/>
            <a:endParaRPr lang="zh-CN" altLang="zh-CN" sz="1600"/>
          </a:p>
          <a:p>
            <a:pPr lvl="0" algn="l" eaLnBrk="1" hangingPunct="1"/>
            <a:endParaRPr lang="zh-CN" altLang="zh-CN" sz="1600"/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7652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pic>
        <p:nvPicPr>
          <p:cNvPr id="27653" name="Imagem 7" descr="Amzi!ide_sc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138" y="1917700"/>
            <a:ext cx="5399087" cy="4254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7654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IDEs</a:t>
            </a:r>
            <a:endParaRPr lang="zh-CN" altLang="zh-CN" dirty="0"/>
          </a:p>
        </p:txBody>
      </p:sp>
      <p:sp>
        <p:nvSpPr>
          <p:cNvPr id="29698" name="Rectangle 6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algn="l" eaLnBrk="1" hangingPunct="1"/>
            <a:r>
              <a:rPr lang="zh-CN" altLang="zh-CN" sz="2100" b="1"/>
              <a:t>Visual Prolog</a:t>
            </a:r>
            <a:endParaRPr lang="zh-CN" altLang="zh-CN" sz="2100" b="1"/>
          </a:p>
          <a:p>
            <a:pPr lvl="0" algn="l" eaLnBrk="1" hangingPunct="1"/>
            <a:endParaRPr lang="zh-CN" altLang="zh-CN" sz="1600"/>
          </a:p>
          <a:p>
            <a:pPr lvl="0" algn="l" eaLnBrk="1" hangingPunct="1"/>
            <a:endParaRPr lang="zh-CN" altLang="zh-CN" sz="1600"/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9700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pic>
        <p:nvPicPr>
          <p:cNvPr id="29701" name="Imagem 6" descr="Visual_Prolog_IDE_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1917700"/>
            <a:ext cx="5172075" cy="41544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702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IDEs</a:t>
            </a:r>
            <a:endParaRPr lang="zh-CN" altLang="zh-CN" dirty="0"/>
          </a:p>
        </p:txBody>
      </p:sp>
      <p:sp>
        <p:nvSpPr>
          <p:cNvPr id="31746" name="Rectangle 6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algn="l" eaLnBrk="1" hangingPunct="1"/>
            <a:r>
              <a:rPr lang="zh-CN" altLang="zh-CN" sz="2100" b="1"/>
              <a:t>GNU EMACS </a:t>
            </a:r>
            <a:endParaRPr lang="zh-CN" altLang="zh-CN" sz="2100" b="1"/>
          </a:p>
          <a:p>
            <a:pPr lvl="0" algn="l" eaLnBrk="1" hangingPunct="1"/>
            <a:endParaRPr lang="zh-CN" altLang="zh-CN" sz="1600"/>
          </a:p>
          <a:p>
            <a:pPr lvl="0" algn="l" eaLnBrk="1" hangingPunct="1"/>
            <a:endParaRPr lang="zh-CN" altLang="zh-CN" sz="1600"/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31748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grpSp>
        <p:nvGrpSpPr>
          <p:cNvPr id="31749" name="Grupo 5"/>
          <p:cNvGrpSpPr/>
          <p:nvPr/>
        </p:nvGrpSpPr>
        <p:grpSpPr>
          <a:xfrm>
            <a:off x="7118350" y="2757488"/>
            <a:ext cx="1511300" cy="2189162"/>
            <a:chOff x="11680" y="6158"/>
            <a:chExt cx="2380" cy="3446"/>
          </a:xfrm>
        </p:grpSpPr>
        <p:pic>
          <p:nvPicPr>
            <p:cNvPr id="2" name="Imagem 1" descr="Stallman_cortad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1" y="6761"/>
              <a:ext cx="2232" cy="2226"/>
            </a:xfrm>
            <a:prstGeom prst="rect">
              <a:avLst/>
            </a:prstGeom>
            <a:effectLst>
              <a:outerShdw blurRad="165100" dist="50800" dir="3000000" algn="ctr" rotWithShape="0">
                <a:srgbClr val="000000">
                  <a:alpha val="66000"/>
                </a:srgbClr>
              </a:outerShdw>
            </a:effectLst>
          </p:spPr>
        </p:pic>
        <p:sp>
          <p:nvSpPr>
            <p:cNvPr id="31751" name="TextBox 2"/>
            <p:cNvSpPr txBox="1"/>
            <p:nvPr/>
          </p:nvSpPr>
          <p:spPr>
            <a:xfrm>
              <a:off x="11682" y="6158"/>
              <a:ext cx="2378" cy="6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pt-BR" sz="2000">
                  <a:latin typeface="Arial Black" charset="0"/>
                  <a:ea typeface="幼圆" pitchFamily="1" charset="-122"/>
                </a:rPr>
                <a:t>Stallman</a:t>
              </a:r>
              <a:r>
                <a:rPr lang="zh-CN" altLang="pt-BR">
                  <a:latin typeface="Calibri" pitchFamily="2" charset="0"/>
                  <a:ea typeface="幼圆" pitchFamily="1" charset="-122"/>
                </a:rPr>
                <a:t> </a:t>
              </a:r>
              <a:endParaRPr lang="zh-CN" altLang="pt-BR">
                <a:latin typeface="Calibri" pitchFamily="2" charset="0"/>
                <a:ea typeface="幼圆" pitchFamily="1" charset="-122"/>
              </a:endParaRPr>
            </a:p>
          </p:txBody>
        </p:sp>
        <p:sp>
          <p:nvSpPr>
            <p:cNvPr id="31752" name="TextBox 3"/>
            <p:cNvSpPr txBox="1"/>
            <p:nvPr/>
          </p:nvSpPr>
          <p:spPr>
            <a:xfrm>
              <a:off x="11680" y="8938"/>
              <a:ext cx="2378" cy="6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pt-BR" sz="2000">
                  <a:latin typeface="Arial Black" charset="0"/>
                  <a:ea typeface="幼圆" pitchFamily="1" charset="-122"/>
                </a:rPr>
                <a:t>Approves</a:t>
              </a:r>
              <a:endParaRPr lang="zh-CN" altLang="pt-BR">
                <a:latin typeface="Calibri" pitchFamily="2" charset="0"/>
                <a:ea typeface="幼圆" pitchFamily="1" charset="-122"/>
              </a:endParaRPr>
            </a:p>
          </p:txBody>
        </p:sp>
      </p:grpSp>
      <p:pic>
        <p:nvPicPr>
          <p:cNvPr id="31753" name="Imagem 4" descr="em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89138"/>
            <a:ext cx="5467350" cy="40687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1754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EXEMPLO PRATICO</a:t>
            </a:r>
            <a:endParaRPr lang="zh-CN" altLang="zh-CN" dirty="0"/>
          </a:p>
        </p:txBody>
      </p:sp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33795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33796" name="Rectangle 6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algn="l" eaLnBrk="1" hangingPunct="1"/>
            <a:endParaRPr lang="zh-CN" altLang="zh-CN" sz="2100"/>
          </a:p>
          <a:p>
            <a:pPr lvl="0" algn="l" eaLnBrk="1" hangingPunct="1"/>
            <a:endParaRPr lang="zh-CN" altLang="zh-CN" sz="2100"/>
          </a:p>
        </p:txBody>
      </p:sp>
      <p:pic>
        <p:nvPicPr>
          <p:cNvPr id="33797" name="Imagem 1" descr="Seleção_03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1484313"/>
            <a:ext cx="3459162" cy="452913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3798" name="Imagem 2" descr="vitor@Acer-V3 ~-git-SeminarioEC004-Prolog_0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412875"/>
            <a:ext cx="4284663" cy="457993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3799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CARACTERISTICAS</a:t>
            </a:r>
            <a:endParaRPr lang="zh-CN" altLang="zh-CN" dirty="0"/>
          </a:p>
        </p:txBody>
      </p:sp>
      <p:sp>
        <p:nvSpPr>
          <p:cNvPr id="7170" name="Rectangle 6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algn="l" eaLnBrk="1" hangingPunct="1">
              <a:spcAft>
                <a:spcPts val="1900"/>
              </a:spcAft>
            </a:pPr>
            <a:r>
              <a:rPr lang="zh-CN" altLang="zh-CN" sz="2100" b="1"/>
              <a:t>Criada por: </a:t>
            </a:r>
            <a:r>
              <a:rPr lang="zh-CN" altLang="zh-CN" sz="2100"/>
              <a:t>Alain Colmerauer e Robert Kowalski em 1972;</a:t>
            </a:r>
            <a:endParaRPr lang="zh-CN" altLang="zh-CN" sz="2100"/>
          </a:p>
          <a:p>
            <a:pPr lvl="0" algn="l" eaLnBrk="1" hangingPunct="1">
              <a:spcAft>
                <a:spcPts val="1900"/>
              </a:spcAft>
            </a:pPr>
            <a:r>
              <a:rPr lang="zh-CN" altLang="zh-CN" sz="2100" b="1">
                <a:sym typeface="Arial" charset="0"/>
              </a:rPr>
              <a:t>Nome: </a:t>
            </a:r>
            <a:r>
              <a:rPr lang="zh-CN" altLang="zh-CN" sz="2100">
                <a:sym typeface="Arial" charset="0"/>
              </a:rPr>
              <a:t>Abreviação de "</a:t>
            </a:r>
            <a:r>
              <a:rPr lang="zh-CN" altLang="zh-CN" sz="2100" b="1">
                <a:sym typeface="Arial" charset="0"/>
              </a:rPr>
              <a:t>PRO</a:t>
            </a:r>
            <a:r>
              <a:rPr lang="zh-CN" altLang="zh-CN" sz="2100">
                <a:sym typeface="Arial" charset="0"/>
              </a:rPr>
              <a:t>grammation en </a:t>
            </a:r>
            <a:r>
              <a:rPr lang="zh-CN" altLang="zh-CN" sz="2100" b="1">
                <a:sym typeface="Arial" charset="0"/>
              </a:rPr>
              <a:t>LOG</a:t>
            </a:r>
            <a:r>
              <a:rPr lang="zh-CN" altLang="zh-CN" sz="2100">
                <a:sym typeface="Arial" charset="0"/>
              </a:rPr>
              <a:t>ique";</a:t>
            </a:r>
            <a:endParaRPr lang="zh-CN" altLang="zh-CN" sz="2100">
              <a:sym typeface="Arial" charset="0"/>
            </a:endParaRPr>
          </a:p>
          <a:p>
            <a:pPr lvl="0" algn="l" eaLnBrk="1" hangingPunct="1">
              <a:spcAft>
                <a:spcPts val="1900"/>
              </a:spcAft>
            </a:pPr>
            <a:r>
              <a:rPr lang="zh-CN" altLang="zh-CN" sz="2100" b="1">
                <a:sym typeface="Arial" charset="0"/>
              </a:rPr>
              <a:t>Paradigma: </a:t>
            </a:r>
            <a:r>
              <a:rPr lang="zh-CN" altLang="zh-CN" sz="2100">
                <a:sym typeface="Arial" charset="0"/>
              </a:rPr>
              <a:t>Lógico, declarativo;</a:t>
            </a:r>
            <a:endParaRPr lang="zh-CN" altLang="zh-CN" sz="2100"/>
          </a:p>
          <a:p>
            <a:pPr lvl="0" algn="l" eaLnBrk="1" hangingPunct="1">
              <a:spcAft>
                <a:spcPts val="1900"/>
              </a:spcAft>
            </a:pPr>
            <a:r>
              <a:rPr lang="zh-CN" altLang="zh-CN" sz="2100" b="1"/>
              <a:t>Compiladores:</a:t>
            </a:r>
            <a:r>
              <a:rPr lang="zh-CN" altLang="zh-CN" sz="2100"/>
              <a:t> GNU PROLOG e SWI-PROLOG;</a:t>
            </a:r>
            <a:endParaRPr lang="zh-CN" altLang="zh-CN" sz="2100"/>
          </a:p>
          <a:p>
            <a:pPr lvl="0" algn="l" eaLnBrk="1" hangingPunct="1">
              <a:spcAft>
                <a:spcPts val="1900"/>
              </a:spcAft>
            </a:pPr>
            <a:r>
              <a:rPr lang="zh-CN" altLang="zh-CN" sz="2100" b="1"/>
              <a:t>Aplicações:</a:t>
            </a:r>
            <a:r>
              <a:rPr lang="zh-CN" altLang="zh-CN" sz="2100"/>
              <a:t> AI &amp; Liguística Computacional;</a:t>
            </a:r>
            <a:endParaRPr lang="zh-CN" altLang="zh-CN" sz="2100"/>
          </a:p>
          <a:p>
            <a:pPr lvl="0" algn="l" eaLnBrk="1" hangingPunct="1"/>
            <a:endParaRPr lang="zh-CN" altLang="zh-CN" sz="2100"/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7172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7173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Conector curvo 7"/>
          <p:cNvCxnSpPr>
            <a:stCxn id="2" idx="3"/>
            <a:endCxn id="6" idx="0"/>
          </p:cNvCxnSpPr>
          <p:nvPr/>
        </p:nvCxnSpPr>
        <p:spPr>
          <a:xfrm>
            <a:off x="6051550" y="1954213"/>
            <a:ext cx="523875" cy="706438"/>
          </a:xfrm>
          <a:prstGeom prst="curvedConnector2">
            <a:avLst/>
          </a:prstGeom>
          <a:ln w="41275">
            <a:solidFill>
              <a:schemeClr val="tx2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8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OBJETOS</a:t>
            </a:r>
            <a:endParaRPr lang="zh-CN" altLang="zh-CN" dirty="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9220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9221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3213100" y="2660650"/>
            <a:ext cx="1547813" cy="73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pt-BR" strike="noStrike" noProof="1"/>
              <a:t>Objeto</a:t>
            </a:r>
            <a:endParaRPr lang="x-none" altLang="pt-BR" strike="noStrike" noProof="1"/>
          </a:p>
          <a:p>
            <a:pPr algn="ctr" fontAlgn="base"/>
            <a:r>
              <a:rPr lang="x-none" altLang="pt-BR" strike="noStrike" noProof="1"/>
              <a:t>Simples</a:t>
            </a:r>
            <a:endParaRPr lang="x-none" altLang="pt-BR" strike="noStrike" noProof="1"/>
          </a:p>
        </p:txBody>
      </p:sp>
      <p:sp>
        <p:nvSpPr>
          <p:cNvPr id="2" name="Retângulo arredondado 1"/>
          <p:cNvSpPr/>
          <p:nvPr/>
        </p:nvSpPr>
        <p:spPr>
          <a:xfrm>
            <a:off x="4502150" y="1589088"/>
            <a:ext cx="1549400" cy="730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pt-BR" strike="noStrike" noProof="1"/>
              <a:t>Objeto</a:t>
            </a:r>
            <a:endParaRPr lang="x-none" altLang="pt-BR" strike="noStrike" noProof="1"/>
          </a:p>
          <a:p>
            <a:pPr algn="ctr" fontAlgn="base"/>
            <a:r>
              <a:rPr lang="x-none" altLang="pt-BR" strike="noStrike" noProof="1"/>
              <a:t>(Termo)</a:t>
            </a:r>
            <a:endParaRPr lang="x-none" altLang="pt-BR" strike="noStrike" noProof="1"/>
          </a:p>
        </p:txBody>
      </p:sp>
      <p:sp>
        <p:nvSpPr>
          <p:cNvPr id="6" name="Retângulo arredondado 5"/>
          <p:cNvSpPr/>
          <p:nvPr/>
        </p:nvSpPr>
        <p:spPr>
          <a:xfrm>
            <a:off x="5800725" y="2660650"/>
            <a:ext cx="1549400" cy="73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pt-BR" strike="noStrike" noProof="1"/>
              <a:t>Estrutura</a:t>
            </a:r>
            <a:endParaRPr lang="x-none" altLang="pt-BR" strike="noStrike" noProof="1"/>
          </a:p>
        </p:txBody>
      </p:sp>
      <p:sp>
        <p:nvSpPr>
          <p:cNvPr id="12" name="Retângulo arredondado 11"/>
          <p:cNvSpPr/>
          <p:nvPr/>
        </p:nvSpPr>
        <p:spPr>
          <a:xfrm>
            <a:off x="3222625" y="4819650"/>
            <a:ext cx="1547813" cy="73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pt-BR" strike="noStrike" noProof="1"/>
              <a:t>Números</a:t>
            </a:r>
            <a:endParaRPr lang="x-none" altLang="pt-BR" strike="noStrike" noProof="1"/>
          </a:p>
        </p:txBody>
      </p:sp>
      <p:sp>
        <p:nvSpPr>
          <p:cNvPr id="14" name="Retângulo arredondado 13"/>
          <p:cNvSpPr/>
          <p:nvPr/>
        </p:nvSpPr>
        <p:spPr>
          <a:xfrm>
            <a:off x="4513263" y="3754438"/>
            <a:ext cx="1547813" cy="730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pt-BR" strike="noStrike" noProof="1"/>
              <a:t>Variáveis</a:t>
            </a:r>
            <a:endParaRPr lang="x-none" altLang="pt-BR" strike="noStrike" noProof="1"/>
          </a:p>
        </p:txBody>
      </p:sp>
      <p:sp>
        <p:nvSpPr>
          <p:cNvPr id="15" name="Retângulo arredondado 14"/>
          <p:cNvSpPr/>
          <p:nvPr/>
        </p:nvSpPr>
        <p:spPr>
          <a:xfrm>
            <a:off x="627063" y="4818063"/>
            <a:ext cx="1547813" cy="730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pt-BR" strike="noStrike" noProof="1"/>
              <a:t>Atômos</a:t>
            </a:r>
            <a:endParaRPr lang="x-none" altLang="pt-BR" strike="noStrike" noProof="1"/>
          </a:p>
        </p:txBody>
      </p:sp>
      <p:sp>
        <p:nvSpPr>
          <p:cNvPr id="17" name="Retângulo arredondado 16"/>
          <p:cNvSpPr/>
          <p:nvPr/>
        </p:nvSpPr>
        <p:spPr>
          <a:xfrm>
            <a:off x="1920875" y="3741738"/>
            <a:ext cx="1547813" cy="730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pt-BR" strike="noStrike" noProof="1"/>
              <a:t>Constantes</a:t>
            </a:r>
            <a:endParaRPr lang="x-none" altLang="pt-BR" strike="noStrike" noProof="1"/>
          </a:p>
          <a:p>
            <a:pPr algn="ctr" fontAlgn="base"/>
            <a:r>
              <a:rPr lang="x-none" altLang="pt-BR" strike="noStrike" noProof="1"/>
              <a:t>(Atômos)</a:t>
            </a:r>
            <a:endParaRPr lang="x-none" altLang="pt-BR" strike="noStrike" noProof="1"/>
          </a:p>
        </p:txBody>
      </p:sp>
      <p:cxnSp>
        <p:nvCxnSpPr>
          <p:cNvPr id="19" name="Conector curvo 18"/>
          <p:cNvCxnSpPr>
            <a:stCxn id="2" idx="1"/>
          </p:cNvCxnSpPr>
          <p:nvPr/>
        </p:nvCxnSpPr>
        <p:spPr>
          <a:xfrm rot="10800000" flipV="1">
            <a:off x="3995738" y="1954213"/>
            <a:ext cx="506413" cy="682625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o 19"/>
          <p:cNvCxnSpPr>
            <a:stCxn id="3" idx="1"/>
          </p:cNvCxnSpPr>
          <p:nvPr/>
        </p:nvCxnSpPr>
        <p:spPr>
          <a:xfrm rot="10800000" flipV="1">
            <a:off x="2700338" y="3027363"/>
            <a:ext cx="512763" cy="690563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curvo 20"/>
          <p:cNvCxnSpPr>
            <a:stCxn id="17" idx="1"/>
          </p:cNvCxnSpPr>
          <p:nvPr/>
        </p:nvCxnSpPr>
        <p:spPr>
          <a:xfrm rot="10800000" flipV="1">
            <a:off x="1404938" y="4106863"/>
            <a:ext cx="515938" cy="688975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curvo 21"/>
          <p:cNvCxnSpPr>
            <a:stCxn id="3" idx="3"/>
          </p:cNvCxnSpPr>
          <p:nvPr/>
        </p:nvCxnSpPr>
        <p:spPr>
          <a:xfrm>
            <a:off x="4760913" y="3027363"/>
            <a:ext cx="531813" cy="690563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o 22"/>
          <p:cNvCxnSpPr>
            <a:stCxn id="17" idx="3"/>
          </p:cNvCxnSpPr>
          <p:nvPr/>
        </p:nvCxnSpPr>
        <p:spPr>
          <a:xfrm>
            <a:off x="3468688" y="4106863"/>
            <a:ext cx="527050" cy="690563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ÁTOMOS</a:t>
            </a:r>
            <a:endParaRPr lang="zh-CN" altLang="zh-CN" dirty="0"/>
          </a:p>
        </p:txBody>
      </p:sp>
      <p:sp>
        <p:nvSpPr>
          <p:cNvPr id="112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1267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11268" name="Rectangle 6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algn="l" eaLnBrk="1" hangingPunct="1">
              <a:lnSpc>
                <a:spcPct val="115000"/>
              </a:lnSpc>
              <a:spcAft>
                <a:spcPts val="1000"/>
              </a:spcAft>
            </a:pPr>
            <a:r>
              <a:rPr lang="zh-CN" altLang="zh-CN" sz="2100"/>
              <a:t>Átomo: sequência constituída de letras, números e underscore, iniciada por uma letra minúscula, que representa as constantes de texto;</a:t>
            </a:r>
            <a:endParaRPr lang="zh-CN" altLang="zh-CN" sz="2100"/>
          </a:p>
          <a:p>
            <a:pPr lvl="0" algn="l" eaLnBrk="1" hangingPunct="1">
              <a:lnSpc>
                <a:spcPct val="115000"/>
              </a:lnSpc>
              <a:spcAft>
                <a:spcPts val="1000"/>
              </a:spcAft>
            </a:pPr>
            <a:r>
              <a:rPr lang="zh-CN" altLang="zh-CN" sz="2100"/>
              <a:t>Se um átomo não alfanumérico é necessário, pode-se usar qualquer sequência entre aspas simples;</a:t>
            </a:r>
            <a:endParaRPr lang="zh-CN" altLang="zh-CN" sz="2100"/>
          </a:p>
          <a:p>
            <a:pPr lvl="0" algn="l" eaLnBrk="1" hangingPunct="1">
              <a:lnSpc>
                <a:spcPct val="115000"/>
              </a:lnSpc>
              <a:spcAft>
                <a:spcPts val="1000"/>
              </a:spcAft>
            </a:pPr>
            <a:r>
              <a:rPr lang="zh-CN" altLang="zh-CN" sz="2100" b="1"/>
              <a:t>Exemplos: </a:t>
            </a:r>
            <a:r>
              <a:rPr lang="zh-CN" altLang="zh-CN" sz="2100"/>
              <a:t>edson1847, albert_einstein, 'seu sexo?</a:t>
            </a:r>
            <a:r>
              <a:rPr lang="zh-CN" altLang="zh-CN" sz="2100">
                <a:sym typeface="Arial" charset="0"/>
              </a:rPr>
              <a:t>'</a:t>
            </a:r>
            <a:r>
              <a:rPr lang="zh-CN" altLang="zh-CN" sz="2100"/>
              <a:t>, </a:t>
            </a:r>
            <a:r>
              <a:rPr lang="zh-CN" altLang="zh-CN" sz="2100">
                <a:sym typeface="Arial" charset="0"/>
              </a:rPr>
              <a:t>'</a:t>
            </a:r>
            <a:r>
              <a:rPr lang="zh-CN" altLang="zh-CN" sz="2100"/>
              <a:t>masculino';</a:t>
            </a:r>
            <a:endParaRPr lang="zh-CN" altLang="zh-CN" sz="2100"/>
          </a:p>
        </p:txBody>
      </p:sp>
      <p:sp>
        <p:nvSpPr>
          <p:cNvPr id="11269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VARIAVEIS</a:t>
            </a:r>
            <a:endParaRPr lang="zh-CN" altLang="zh-CN" dirty="0"/>
          </a:p>
        </p:txBody>
      </p:sp>
      <p:sp>
        <p:nvSpPr>
          <p:cNvPr id="133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3315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11268" name="Rectangle 6"/>
          <p:cNvSpPr>
            <a:spLocks noGrp="1"/>
          </p:cNvSpPr>
          <p:nvPr>
            <p:ph type="body"/>
          </p:nvPr>
        </p:nvSpPr>
        <p:spPr>
          <a:ln w="9525">
            <a:noFill/>
            <a:miter/>
          </a:ln>
        </p:spPr>
        <p:txBody>
          <a:bodyPr wrap="square" anchor="t"/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r>
              <a:rPr lang="x-none" altLang="zh-CN" sz="2100" strike="noStrike" noProof="1"/>
              <a:t>No Prolog uma variável não é um contêiner cujo valor pode ser atribuído, como ocorre nas outras linguagens;</a:t>
            </a:r>
            <a:endParaRPr lang="x-none" altLang="zh-CN" sz="2100" strike="noStrike" noProof="1"/>
          </a:p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r>
              <a:rPr lang="x-none" altLang="zh-CN" sz="2100" strike="noStrike" noProof="1"/>
              <a:t>Declaração feita da mesma forma que átomos, porém iniciáda com letra maiusculo ou underscore;</a:t>
            </a:r>
            <a:endParaRPr lang="x-none" altLang="zh-CN" sz="2100" strike="noStrike" noProof="1"/>
          </a:p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r>
              <a:rPr lang="x-none" altLang="zh-CN" sz="2100" b="1" strike="noStrike" noProof="1">
                <a:sym typeface="+mn-ea"/>
              </a:rPr>
              <a:t>Exemplos</a:t>
            </a:r>
            <a:r>
              <a:rPr lang="x-none" altLang="zh-CN" sz="2100" strike="noStrike" noProof="1">
                <a:sym typeface="+mn-ea"/>
              </a:rPr>
              <a:t>: X, Nome, Professor_do_Inatel, _ </a:t>
            </a:r>
            <a:r>
              <a:rPr lang="x-none" altLang="zh-CN" sz="2100" i="1" strike="noStrike" noProof="1">
                <a:sym typeface="+mn-ea"/>
              </a:rPr>
              <a:t>(variável anônima)</a:t>
            </a:r>
            <a:endParaRPr lang="x-none" altLang="zh-CN" sz="2100" strike="noStrike" noProof="1"/>
          </a:p>
          <a:p>
            <a:pPr lvl="0" algn="l" eaLnBrk="1" fontAlgn="base" hangingPunct="1">
              <a:lnSpc>
                <a:spcPct val="115000"/>
              </a:lnSpc>
              <a:spcAft>
                <a:spcPts val="0"/>
              </a:spcAft>
            </a:pPr>
            <a:r>
              <a:rPr lang="x-none" altLang="zh-CN" sz="2100" b="1" strike="noStrike" noProof="1"/>
              <a:t>Variável Anônima:</a:t>
            </a:r>
            <a:r>
              <a:rPr lang="x-none" altLang="zh-CN" sz="2100" strike="noStrike" noProof="1"/>
              <a:t> Quando uma variável aparece em uma única clausa, não é necessário dar um nome a ela.</a:t>
            </a:r>
            <a:endParaRPr lang="x-none" altLang="zh-CN" sz="2100" strike="noStrike" noProof="1"/>
          </a:p>
          <a:p>
            <a:pPr lvl="1" algn="l" eaLnBrk="1" fontAlgn="base" hangingPunct="1">
              <a:lnSpc>
                <a:spcPct val="150000"/>
              </a:lnSpc>
              <a:spcAft>
                <a:spcPts val="1000"/>
              </a:spcAft>
            </a:pPr>
            <a:r>
              <a:rPr lang="x-none" altLang="zh-CN" sz="2000" strike="noStrike" noProof="1">
                <a:solidFill>
                  <a:schemeClr val="tx2"/>
                </a:solidFill>
              </a:rPr>
              <a:t>    </a:t>
            </a:r>
            <a:r>
              <a:rPr lang="x-none" altLang="zh-CN" sz="2000" b="1" strike="noStrike" noProof="1">
                <a:solidFill>
                  <a:srgbClr val="4061AA"/>
                </a:solidFill>
              </a:rPr>
              <a:t>Sem Variável Anônima: </a:t>
            </a:r>
            <a:r>
              <a:rPr lang="x-none" altLang="zh-CN" sz="2000" strike="noStrike" noProof="1">
                <a:solidFill>
                  <a:schemeClr val="tx2"/>
                </a:solidFill>
              </a:rPr>
              <a:t>temfilho(X) :- progenitor(X,Y).</a:t>
            </a:r>
            <a:br>
              <a:rPr lang="x-none" altLang="zh-CN" sz="2000" strike="noStrike" noProof="1">
                <a:solidFill>
                  <a:schemeClr val="tx2"/>
                </a:solidFill>
              </a:rPr>
            </a:br>
            <a:r>
              <a:rPr lang="x-none" altLang="zh-CN" sz="2000" b="1" strike="noStrike" noProof="1">
                <a:solidFill>
                  <a:schemeClr val="tx2"/>
                </a:solidFill>
              </a:rPr>
              <a:t>    </a:t>
            </a:r>
            <a:r>
              <a:rPr lang="x-none" altLang="zh-CN" sz="2000" b="1" strike="noStrike" noProof="1">
                <a:solidFill>
                  <a:srgbClr val="4061AA"/>
                </a:solidFill>
              </a:rPr>
              <a:t>Com Variável Anônima:</a:t>
            </a:r>
            <a:r>
              <a:rPr lang="x-none" altLang="zh-CN" sz="2000" strike="noStrike" noProof="1">
                <a:solidFill>
                  <a:schemeClr val="tx2"/>
                </a:solidFill>
              </a:rPr>
              <a:t> temfilho(X) :- progenitor(X,_).</a:t>
            </a:r>
            <a:endParaRPr lang="x-none" altLang="zh-CN" sz="2000" strike="noStrike" noProof="1">
              <a:solidFill>
                <a:schemeClr val="tx2"/>
              </a:solidFill>
            </a:endParaRPr>
          </a:p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endParaRPr lang="x-none" altLang="zh-CN" sz="2100" i="1" strike="noStrike" noProof="1"/>
          </a:p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endParaRPr lang="x-none" altLang="zh-CN" sz="2100" i="1" strike="noStrike" noProof="1"/>
          </a:p>
          <a:p>
            <a:pPr marL="0" lvl="0" indent="0" algn="l" eaLnBrk="1" fontAlgn="base" hangingPunct="1">
              <a:buNone/>
            </a:pPr>
            <a:endParaRPr lang="x-none" altLang="zh-CN" sz="2100" strike="noStrike" noProof="1"/>
          </a:p>
          <a:p>
            <a:pPr lvl="0" algn="l" eaLnBrk="1" fontAlgn="base" hangingPunct="1"/>
            <a:endParaRPr lang="x-none" altLang="zh-CN" sz="2100" strike="noStrike" noProof="1"/>
          </a:p>
        </p:txBody>
      </p:sp>
      <p:sp>
        <p:nvSpPr>
          <p:cNvPr id="13317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VARIÁVEIS (Exemplo)</a:t>
            </a:r>
            <a:endParaRPr lang="zh-CN" altLang="zh-CN" dirty="0"/>
          </a:p>
        </p:txBody>
      </p:sp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5363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15364" name="Rectangle 6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algn="l" eaLnBrk="1" hangingPunct="1"/>
            <a:r>
              <a:rPr lang="zh-CN" altLang="zh-CN" sz="2100" b="1">
                <a:sym typeface="Arial" charset="0"/>
              </a:rPr>
              <a:t>Fatos Conhecidos:</a:t>
            </a:r>
            <a:endParaRPr lang="zh-CN" altLang="zh-CN" sz="2100" b="1"/>
          </a:p>
          <a:p>
            <a:pPr marL="914400" lvl="2" indent="0" eaLnBrk="1" hangingPunct="1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zh-CN" sz="2100">
                <a:sym typeface="Arial" charset="0"/>
              </a:rPr>
              <a:t>gosta(joao,flores);</a:t>
            </a:r>
            <a:br>
              <a:rPr lang="zh-CN" altLang="zh-CN" sz="2100">
                <a:sym typeface="Arial" charset="0"/>
              </a:rPr>
            </a:br>
            <a:r>
              <a:rPr lang="zh-CN" altLang="zh-CN" sz="2100">
                <a:sym typeface="Arial" charset="0"/>
              </a:rPr>
              <a:t>gosta(joao,maria);</a:t>
            </a:r>
            <a:br>
              <a:rPr lang="zh-CN" altLang="zh-CN" sz="2100">
                <a:sym typeface="Arial" charset="0"/>
              </a:rPr>
            </a:br>
            <a:r>
              <a:rPr lang="zh-CN" altLang="zh-CN" sz="2100">
                <a:sym typeface="Arial" charset="0"/>
              </a:rPr>
              <a:t>gosta(paulo,maria);</a:t>
            </a:r>
            <a:endParaRPr lang="zh-CN" altLang="zh-CN" sz="2100">
              <a:sym typeface="Arial" charset="0"/>
            </a:endParaRPr>
          </a:p>
          <a:p>
            <a:pPr lvl="0" algn="l" eaLnBrk="1" hangingPunct="1"/>
            <a:r>
              <a:rPr lang="zh-CN" altLang="zh-CN" sz="2100" b="1">
                <a:sym typeface="SimSun" charset="-122"/>
              </a:rPr>
              <a:t>Questão:</a:t>
            </a:r>
            <a:endParaRPr lang="zh-CN" altLang="zh-CN" sz="2100" b="1">
              <a:sym typeface="SimSun" charset="-122"/>
            </a:endParaRPr>
          </a:p>
          <a:p>
            <a:pPr marL="914400" lvl="2" indent="0" eaLnBrk="1" hangingPunct="1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zh-CN" sz="2100" b="1">
                <a:solidFill>
                  <a:srgbClr val="2B8313"/>
                </a:solidFill>
                <a:sym typeface="SimSun" charset="-122"/>
              </a:rPr>
              <a:t>? -</a:t>
            </a:r>
            <a:r>
              <a:rPr lang="zh-CN" altLang="zh-CN" sz="2100">
                <a:sym typeface="SimSun" charset="-122"/>
              </a:rPr>
              <a:t> gosta(joão,X)</a:t>
            </a:r>
            <a:endParaRPr lang="zh-CN" altLang="zh-CN" sz="2100">
              <a:sym typeface="SimSun" charset="-122"/>
            </a:endParaRPr>
          </a:p>
          <a:p>
            <a:pPr lvl="0" algn="l" eaLnBrk="1" hangingPunct="1">
              <a:spcAft>
                <a:spcPts val="500"/>
              </a:spcAft>
            </a:pPr>
            <a:r>
              <a:rPr lang="zh-CN" altLang="zh-CN" sz="2100" b="1">
                <a:sym typeface="SimSun" charset="-122"/>
              </a:rPr>
              <a:t>Resultado:</a:t>
            </a:r>
            <a:br>
              <a:rPr lang="zh-CN" altLang="zh-CN" sz="2100">
                <a:sym typeface="SimSun" charset="-122"/>
              </a:rPr>
            </a:br>
            <a:r>
              <a:rPr lang="zh-CN" altLang="zh-CN" sz="2100">
                <a:sym typeface="SimSun" charset="-122"/>
              </a:rPr>
              <a:t>A busca é realizada na ordem em que os fatos foram inseridos, gerando a seguinte saida:</a:t>
            </a:r>
            <a:endParaRPr lang="zh-CN" altLang="zh-CN" sz="2100" b="1">
              <a:sym typeface="SimSun" charset="-122"/>
            </a:endParaRPr>
          </a:p>
          <a:p>
            <a:pPr marL="914400" lvl="2" indent="0" eaLnBrk="1" hangingPunct="1">
              <a:lnSpc>
                <a:spcPct val="100000"/>
              </a:lnSpc>
              <a:spcAft>
                <a:spcPts val="1800"/>
              </a:spcAft>
              <a:buNone/>
            </a:pPr>
            <a:r>
              <a:rPr lang="zh-CN" altLang="zh-CN" sz="2100" b="1">
                <a:solidFill>
                  <a:srgbClr val="2B8313"/>
                </a:solidFill>
                <a:sym typeface="SimSun" charset="-122"/>
              </a:rPr>
              <a:t>X = flores ;</a:t>
            </a:r>
            <a:br>
              <a:rPr lang="zh-CN" altLang="zh-CN" sz="2100" b="1">
                <a:solidFill>
                  <a:srgbClr val="2B8313"/>
                </a:solidFill>
                <a:sym typeface="SimSun" charset="-122"/>
              </a:rPr>
            </a:br>
            <a:r>
              <a:rPr lang="zh-CN" altLang="zh-CN" sz="2100" b="1">
                <a:solidFill>
                  <a:srgbClr val="2B8313"/>
                </a:solidFill>
                <a:sym typeface="SimSun" charset="-122"/>
              </a:rPr>
              <a:t>X = maria.</a:t>
            </a:r>
            <a:endParaRPr lang="zh-CN" altLang="zh-CN" sz="2100" b="1">
              <a:solidFill>
                <a:srgbClr val="2B8313"/>
              </a:solidFill>
              <a:sym typeface="SimSun" charset="-122"/>
            </a:endParaRPr>
          </a:p>
        </p:txBody>
      </p:sp>
      <p:sp>
        <p:nvSpPr>
          <p:cNvPr id="1536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NÚMEROS &amp; OPERADORES</a:t>
            </a:r>
            <a:endParaRPr lang="zh-CN" altLang="zh-CN" dirty="0"/>
          </a:p>
        </p:txBody>
      </p:sp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7411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17412" name="Rectangle 6"/>
          <p:cNvSpPr>
            <a:spLocks noGrp="1"/>
          </p:cNvSpPr>
          <p:nvPr>
            <p:ph type="body"/>
          </p:nvPr>
        </p:nvSpPr>
        <p:spPr>
          <a:xfrm>
            <a:off x="471488" y="1360488"/>
            <a:ext cx="8231188" cy="1119188"/>
          </a:xfrm>
          <a:ln w="9525">
            <a:noFill/>
            <a:miter/>
          </a:ln>
        </p:spPr>
        <p:txBody>
          <a:bodyPr wrap="square" anchor="t"/>
          <a:p>
            <a:pPr lvl="0" algn="l" eaLnBrk="1" fontAlgn="base" hangingPunct="1"/>
            <a:r>
              <a:rPr lang="x-none" altLang="zh-CN" sz="2100" strike="noStrike" noProof="1"/>
              <a:t>Em Prolog, os números podem ser </a:t>
            </a:r>
            <a:r>
              <a:rPr lang="x-none" altLang="zh-CN" sz="2100" b="1" strike="noStrike" noProof="1"/>
              <a:t>Interiros </a:t>
            </a:r>
            <a:r>
              <a:rPr lang="x-none" altLang="zh-CN" sz="2100" strike="noStrike" noProof="1"/>
              <a:t>ou </a:t>
            </a:r>
            <a:r>
              <a:rPr lang="x-none" altLang="zh-CN" sz="2100" b="1" strike="noStrike" noProof="1"/>
              <a:t>Reais</a:t>
            </a:r>
            <a:r>
              <a:rPr lang="x-none" altLang="zh-CN" sz="2100" strike="noStrike" noProof="1"/>
              <a:t>;</a:t>
            </a:r>
            <a:endParaRPr lang="x-none" altLang="zh-CN" sz="2100" strike="noStrike" noProof="1"/>
          </a:p>
          <a:p>
            <a:pPr lvl="0" algn="l" eaLnBrk="1" fontAlgn="base" hangingPunct="1"/>
            <a:r>
              <a:rPr lang="x-none" altLang="zh-CN" sz="2100" strike="noStrike" noProof="1"/>
              <a:t>Os operadores que a linguagem aceita são de dois tipos:</a:t>
            </a:r>
            <a:endParaRPr lang="x-none" altLang="zh-CN" sz="2100" strike="noStrike" noProof="1"/>
          </a:p>
          <a:p>
            <a:pPr marL="0" lvl="0" indent="0" algn="l" eaLnBrk="1" fontAlgn="base" hangingPunct="1">
              <a:buNone/>
            </a:pPr>
            <a:endParaRPr lang="zh-CN" altLang="zh-CN" sz="2100" strike="noStrike" noProof="1"/>
          </a:p>
          <a:p>
            <a:pPr lvl="0" algn="l" eaLnBrk="1" fontAlgn="base" hangingPunct="1"/>
            <a:endParaRPr lang="zh-CN" altLang="zh-CN" sz="2100" strike="noStrike" noProof="1"/>
          </a:p>
        </p:txBody>
      </p:sp>
      <p:sp>
        <p:nvSpPr>
          <p:cNvPr id="17413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971550" y="2563813"/>
          <a:ext cx="3219450" cy="357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390"/>
                <a:gridCol w="859790"/>
              </a:tblGrid>
              <a:tr h="39687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Operadores Aritiméticos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3968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900"/>
                        <a:t>Adição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1"/>
                        <a:t>+</a:t>
                      </a:r>
                      <a:endParaRPr lang="x-none" sz="2000" b="1"/>
                    </a:p>
                  </a:txBody>
                  <a:tcPr anchor="ctr" anchorCtr="0"/>
                </a:tc>
              </a:tr>
              <a:tr h="3968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900"/>
                        <a:t>Subtração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1"/>
                        <a:t>-</a:t>
                      </a:r>
                      <a:endParaRPr lang="x-none" sz="2000" b="1"/>
                    </a:p>
                  </a:txBody>
                  <a:tcPr anchor="ctr" anchorCtr="0"/>
                </a:tc>
              </a:tr>
              <a:tr h="3968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900"/>
                        <a:t>Multiplicação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1"/>
                        <a:t>*</a:t>
                      </a:r>
                      <a:endParaRPr lang="x-none" sz="2000" b="1"/>
                    </a:p>
                  </a:txBody>
                  <a:tcPr anchor="ctr" anchorCtr="0"/>
                </a:tc>
              </a:tr>
              <a:tr h="3975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900"/>
                        <a:t>Divisão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1"/>
                        <a:t>/</a:t>
                      </a:r>
                      <a:endParaRPr lang="x-none" sz="2000" b="1"/>
                    </a:p>
                  </a:txBody>
                  <a:tcPr anchor="ctr" anchorCtr="0"/>
                </a:tc>
              </a:tr>
              <a:tr h="3975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900"/>
                        <a:t>Divisão Inteira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1"/>
                        <a:t>//</a:t>
                      </a:r>
                      <a:endParaRPr lang="x-none" sz="2000" b="1"/>
                    </a:p>
                  </a:txBody>
                  <a:tcPr anchor="ctr" anchorCtr="0"/>
                </a:tc>
              </a:tr>
              <a:tr h="3968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900"/>
                        <a:t>Resto da Divisão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1"/>
                        <a:t>mod</a:t>
                      </a:r>
                      <a:endParaRPr lang="x-none" sz="2000" b="1"/>
                    </a:p>
                  </a:txBody>
                  <a:tcPr anchor="ctr" anchorCtr="0"/>
                </a:tc>
              </a:tr>
              <a:tr h="3968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900"/>
                        <a:t>Potênciação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1"/>
                        <a:t>**</a:t>
                      </a:r>
                      <a:endParaRPr lang="x-none" sz="2000" b="1"/>
                    </a:p>
                  </a:txBody>
                  <a:tcPr anchor="ctr" anchorCtr="0"/>
                </a:tc>
              </a:tr>
              <a:tr h="3968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1900"/>
                        <a:t>Atribuição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1"/>
                        <a:t>is</a:t>
                      </a:r>
                      <a:endParaRPr lang="x-none" sz="2000" b="1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4" name="Tabela 3"/>
          <p:cNvGraphicFramePr/>
          <p:nvPr/>
        </p:nvGraphicFramePr>
        <p:xfrm>
          <a:off x="4673600" y="2565400"/>
          <a:ext cx="3937000" cy="317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765"/>
                <a:gridCol w="2769235"/>
              </a:tblGrid>
              <a:tr h="39687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Operadores Relacionais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x-none" sz="1900"/>
                        <a:t> Y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0"/>
                        <a:t>X é maior que Y</a:t>
                      </a:r>
                      <a:endParaRPr lang="x-none" sz="2000" b="0"/>
                    </a:p>
                  </a:txBody>
                  <a:tcPr anchor="ctr" anchorCtr="0"/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x-none" sz="1900"/>
                        <a:t> Y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0"/>
                        <a:t>X é menor que Y</a:t>
                      </a:r>
                      <a:endParaRPr lang="x-none" sz="2000" b="0"/>
                    </a:p>
                  </a:txBody>
                  <a:tcPr anchor="ctr" anchorCtr="0"/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&gt;= </a:t>
                      </a:r>
                      <a:r>
                        <a:rPr lang="x-none" sz="1900"/>
                        <a:t>Y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0"/>
                        <a:t>X é maior ou igual a Y</a:t>
                      </a:r>
                      <a:endParaRPr lang="x-none" sz="2000" b="0"/>
                    </a:p>
                  </a:txBody>
                  <a:tcPr anchor="ctr" anchorCtr="0"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x-none" sz="1900"/>
                        <a:t> Y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0"/>
                        <a:t>X é menor ou igual a Y</a:t>
                      </a:r>
                      <a:endParaRPr lang="x-none" sz="2000" b="0"/>
                    </a:p>
                  </a:txBody>
                  <a:tcPr anchor="ctr" anchorCtr="0"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=:=</a:t>
                      </a:r>
                      <a:r>
                        <a:rPr lang="x-none" sz="1900"/>
                        <a:t> Y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0"/>
                        <a:t>X é igual a Y</a:t>
                      </a:r>
                      <a:endParaRPr lang="x-none" sz="2000" b="0"/>
                    </a:p>
                  </a:txBody>
                  <a:tcPr anchor="ctr" anchorCtr="0"/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x-none" sz="1900"/>
                        <a:t> Y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0"/>
                        <a:t>X unifica com Y</a:t>
                      </a:r>
                      <a:endParaRPr lang="x-none" sz="2000" b="0"/>
                    </a:p>
                  </a:txBody>
                  <a:tcPr anchor="ctr" anchorCtr="0"/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=\=</a:t>
                      </a:r>
                      <a:r>
                        <a:rPr lang="x-none" sz="1900"/>
                        <a:t> Y</a:t>
                      </a:r>
                      <a:endParaRPr lang="x-none" sz="19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 b="0"/>
                        <a:t>X é diferente de Y</a:t>
                      </a:r>
                      <a:endParaRPr lang="x-none" sz="2000" b="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NÚMEROS &amp; OPERADORES (Exemplo)</a:t>
            </a:r>
            <a:endParaRPr lang="zh-CN" altLang="zh-CN" dirty="0"/>
          </a:p>
        </p:txBody>
      </p:sp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9459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19460" name="Rectangle 6"/>
          <p:cNvSpPr>
            <a:spLocks noGrp="1"/>
          </p:cNvSpPr>
          <p:nvPr>
            <p:ph type="body"/>
          </p:nvPr>
        </p:nvSpPr>
        <p:spPr>
          <a:xfrm>
            <a:off x="473075" y="1360488"/>
            <a:ext cx="8231188" cy="4956175"/>
          </a:xfrm>
        </p:spPr>
        <p:txBody>
          <a:bodyPr wrap="square" anchor="t"/>
          <a:p>
            <a:pPr lvl="0" algn="l" eaLnBrk="1" hangingPunct="1">
              <a:spcAft>
                <a:spcPts val="500"/>
              </a:spcAft>
            </a:pPr>
            <a:r>
              <a:rPr lang="zh-CN" altLang="zh-CN" sz="2100"/>
              <a:t>O operador </a:t>
            </a:r>
            <a:r>
              <a:rPr lang="zh-CN" altLang="zh-CN" sz="2100" b="1">
                <a:solidFill>
                  <a:srgbClr val="FF0000"/>
                </a:solidFill>
              </a:rPr>
              <a:t>=</a:t>
            </a:r>
            <a:r>
              <a:rPr lang="zh-CN" altLang="zh-CN" sz="2100"/>
              <a:t> tenta unificar apenas</a:t>
            </a:r>
            <a:endParaRPr lang="zh-CN" altLang="zh-CN" sz="2100"/>
          </a:p>
          <a:p>
            <a:pPr lvl="1" algn="l" eaLnBrk="1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</a:pPr>
            <a:r>
              <a:rPr lang="zh-CN" altLang="zh-CN" sz="2000" b="1"/>
              <a:t>  </a:t>
            </a:r>
            <a:r>
              <a:rPr lang="zh-CN" altLang="zh-CN" sz="2000" b="1">
                <a:solidFill>
                  <a:srgbClr val="2B8313"/>
                </a:solidFill>
              </a:rPr>
              <a:t>  ?- </a:t>
            </a:r>
            <a:r>
              <a:rPr lang="zh-CN" altLang="zh-CN" sz="2000">
                <a:solidFill>
                  <a:schemeClr val="tx2"/>
                </a:solidFill>
              </a:rPr>
              <a:t>X = 1 + 2.</a:t>
            </a:r>
            <a:br>
              <a:rPr lang="zh-CN" altLang="zh-CN" sz="2000" b="1">
                <a:solidFill>
                  <a:schemeClr val="tx2"/>
                </a:solidFill>
              </a:rPr>
            </a:br>
            <a:r>
              <a:rPr lang="zh-CN" altLang="zh-CN" sz="2000" b="1">
                <a:solidFill>
                  <a:srgbClr val="2B8313"/>
                </a:solidFill>
              </a:rPr>
              <a:t>    X = 1 + 2</a:t>
            </a:r>
            <a:endParaRPr lang="zh-CN" altLang="zh-CN" sz="2000" b="1">
              <a:solidFill>
                <a:srgbClr val="2B8313"/>
              </a:solidFill>
            </a:endParaRPr>
          </a:p>
          <a:p>
            <a:pPr lvl="0" algn="l" eaLnBrk="1" hangingPunct="1"/>
            <a:r>
              <a:rPr lang="zh-CN" altLang="zh-CN" sz="2100"/>
              <a:t>O operador </a:t>
            </a:r>
            <a:r>
              <a:rPr lang="zh-CN" altLang="zh-CN" sz="2100" b="1">
                <a:solidFill>
                  <a:srgbClr val="FF0000"/>
                </a:solidFill>
              </a:rPr>
              <a:t>is </a:t>
            </a:r>
            <a:r>
              <a:rPr lang="zh-CN" altLang="zh-CN" sz="2100"/>
              <a:t>força a avaliação aritmética</a:t>
            </a:r>
            <a:endParaRPr lang="zh-CN" altLang="zh-CN" sz="2100"/>
          </a:p>
          <a:p>
            <a:pPr lvl="1" algn="l" eaLnBrk="1" hangingPunct="1"/>
            <a:r>
              <a:rPr lang="zh-CN" altLang="zh-CN" sz="2000" b="1">
                <a:sym typeface="Arial" charset="0"/>
              </a:rPr>
              <a:t>    </a:t>
            </a:r>
            <a:r>
              <a:rPr lang="zh-CN" altLang="zh-CN" sz="2000" b="1">
                <a:solidFill>
                  <a:srgbClr val="2B8313"/>
                </a:solidFill>
              </a:rPr>
              <a:t>?-</a:t>
            </a:r>
            <a:r>
              <a:rPr lang="zh-CN" altLang="zh-CN" sz="2000">
                <a:solidFill>
                  <a:srgbClr val="2B8313"/>
                </a:solidFill>
              </a:rPr>
              <a:t> </a:t>
            </a:r>
            <a:r>
              <a:rPr lang="zh-CN" altLang="zh-CN" sz="2000">
                <a:solidFill>
                  <a:schemeClr val="tx2"/>
                </a:solidFill>
              </a:rPr>
              <a:t>X is 1 + 2.</a:t>
            </a:r>
            <a:br>
              <a:rPr lang="zh-CN" altLang="zh-CN" sz="2000">
                <a:solidFill>
                  <a:schemeClr val="tx2"/>
                </a:solidFill>
              </a:rPr>
            </a:br>
            <a:r>
              <a:rPr lang="zh-CN" altLang="zh-CN" sz="2000">
                <a:solidFill>
                  <a:schemeClr val="tx2"/>
                </a:solidFill>
              </a:rPr>
              <a:t>    </a:t>
            </a:r>
            <a:r>
              <a:rPr lang="zh-CN" altLang="zh-CN" sz="2000" b="1">
                <a:solidFill>
                  <a:srgbClr val="2B8313"/>
                </a:solidFill>
              </a:rPr>
              <a:t>X = 3</a:t>
            </a:r>
            <a:endParaRPr lang="zh-CN" altLang="zh-CN" sz="2100">
              <a:solidFill>
                <a:srgbClr val="2B8313"/>
              </a:solidFill>
            </a:endParaRPr>
          </a:p>
          <a:p>
            <a:pPr lvl="0" algn="l" eaLnBrk="1" hangingPunct="1">
              <a:spcAft>
                <a:spcPts val="600"/>
              </a:spcAft>
            </a:pPr>
            <a:r>
              <a:rPr lang="zh-CN" altLang="zh-CN" sz="2100"/>
              <a:t>Se a variável à esquerda do operador </a:t>
            </a:r>
            <a:r>
              <a:rPr lang="zh-CN" altLang="zh-CN" sz="2100" b="1">
                <a:solidFill>
                  <a:srgbClr val="FF0000"/>
                </a:solidFill>
              </a:rPr>
              <a:t>is </a:t>
            </a:r>
            <a:r>
              <a:rPr lang="zh-CN" altLang="zh-CN" sz="2100"/>
              <a:t>já estiver instanciada, Prolog apenas compara o valor da variável com o resultado da expressão à direita do perador </a:t>
            </a:r>
            <a:r>
              <a:rPr lang="zh-CN" altLang="zh-CN" sz="2100" b="1">
                <a:solidFill>
                  <a:srgbClr val="FF0000"/>
                </a:solidFill>
              </a:rPr>
              <a:t>is</a:t>
            </a:r>
            <a:endParaRPr lang="zh-CN" altLang="zh-CN" sz="2100" b="1">
              <a:solidFill>
                <a:srgbClr val="FF0000"/>
              </a:solidFill>
            </a:endParaRPr>
          </a:p>
          <a:p>
            <a:pPr lvl="1" algn="l" eaLnBrk="1" hangingPunct="1"/>
            <a:r>
              <a:rPr lang="zh-CN" altLang="zh-CN" sz="2000" b="1">
                <a:sym typeface="SimSun" charset="-122"/>
              </a:rPr>
              <a:t>    </a:t>
            </a:r>
            <a:r>
              <a:rPr lang="zh-CN" altLang="zh-CN" sz="2000" b="1">
                <a:solidFill>
                  <a:srgbClr val="2B8313"/>
                </a:solidFill>
              </a:rPr>
              <a:t>?-</a:t>
            </a:r>
            <a:r>
              <a:rPr lang="zh-CN" altLang="zh-CN" sz="2000" b="1"/>
              <a:t> </a:t>
            </a:r>
            <a:r>
              <a:rPr lang="zh-CN" altLang="zh-CN" sz="2000">
                <a:solidFill>
                  <a:schemeClr val="tx2"/>
                </a:solidFill>
              </a:rPr>
              <a:t>X = 3, X is 1 + 2.</a:t>
            </a:r>
            <a:r>
              <a:rPr lang="zh-CN" altLang="zh-CN" sz="2000"/>
              <a:t>	    	</a:t>
            </a:r>
            <a:r>
              <a:rPr lang="zh-CN" altLang="zh-CN" sz="2000" b="1">
                <a:solidFill>
                  <a:srgbClr val="2B8313"/>
                </a:solidFill>
              </a:rPr>
              <a:t>?-</a:t>
            </a:r>
            <a:r>
              <a:rPr lang="zh-CN" altLang="zh-CN" sz="2000"/>
              <a:t> </a:t>
            </a:r>
            <a:r>
              <a:rPr lang="zh-CN" altLang="zh-CN" sz="2000">
                <a:solidFill>
                  <a:schemeClr val="tx2"/>
                </a:solidFill>
              </a:rPr>
              <a:t>X = 5, </a:t>
            </a:r>
            <a:r>
              <a:rPr lang="x-none" altLang="zh-CN" sz="2000">
                <a:solidFill>
                  <a:schemeClr val="tx2"/>
                </a:solidFill>
              </a:rPr>
              <a:t>X is 1 + 2.</a:t>
            </a:r>
            <a:br>
              <a:rPr lang="zh-CN" altLang="zh-CN" sz="2100">
                <a:solidFill>
                  <a:schemeClr val="tx2"/>
                </a:solidFill>
              </a:rPr>
            </a:br>
            <a:r>
              <a:rPr lang="zh-CN" altLang="zh-CN" sz="2100"/>
              <a:t>    </a:t>
            </a:r>
            <a:r>
              <a:rPr lang="zh-CN" altLang="zh-CN" sz="2000" b="1">
                <a:solidFill>
                  <a:srgbClr val="2B8313"/>
                </a:solidFill>
              </a:rPr>
              <a:t>X = 3</a:t>
            </a:r>
            <a:r>
              <a:rPr lang="zh-CN" altLang="zh-CN" sz="2000"/>
              <a:t>			    	</a:t>
            </a:r>
            <a:r>
              <a:rPr lang="zh-CN" altLang="zh-CN" sz="2000" b="1">
                <a:solidFill>
                  <a:srgbClr val="2B8313"/>
                </a:solidFill>
              </a:rPr>
              <a:t>false</a:t>
            </a:r>
            <a:endParaRPr lang="zh-CN" altLang="zh-CN" sz="2100"/>
          </a:p>
        </p:txBody>
      </p:sp>
      <p:sp>
        <p:nvSpPr>
          <p:cNvPr id="19461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p>
            <a:pPr lvl="0" eaLnBrk="1" hangingPunct="1"/>
            <a:r>
              <a:rPr lang="zh-CN" altLang="zh-CN" dirty="0"/>
              <a:t>QUESTÕES</a:t>
            </a:r>
            <a:endParaRPr lang="zh-CN" altLang="zh-CN" dirty="0"/>
          </a:p>
        </p:txBody>
      </p:sp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1507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21508" name="Rectangle 6"/>
          <p:cNvSpPr>
            <a:spLocks noGrp="1"/>
          </p:cNvSpPr>
          <p:nvPr>
            <p:ph type="body"/>
          </p:nvPr>
        </p:nvSpPr>
        <p:spPr>
          <a:xfrm>
            <a:off x="473075" y="1360488"/>
            <a:ext cx="8231188" cy="4956175"/>
          </a:xfrm>
        </p:spPr>
        <p:txBody>
          <a:bodyPr wrap="square" anchor="t"/>
          <a:p>
            <a:pPr lvl="0" algn="l" eaLnBrk="1" hangingPunct="1">
              <a:spcAft>
                <a:spcPts val="1500"/>
              </a:spcAft>
            </a:pPr>
            <a:r>
              <a:rPr lang="zh-CN" altLang="zh-CN" sz="2100"/>
              <a:t>A sintaxe das questões varia de acordo com os compiladores;</a:t>
            </a:r>
            <a:endParaRPr lang="zh-CN" altLang="zh-CN" sz="2100"/>
          </a:p>
          <a:p>
            <a:pPr lvl="0" algn="l" eaLnBrk="1" hangingPunct="1">
              <a:spcAft>
                <a:spcPts val="500"/>
              </a:spcAft>
            </a:pPr>
            <a:r>
              <a:rPr lang="zh-CN" altLang="zh-CN" sz="2100" b="1"/>
              <a:t>Exemplo:</a:t>
            </a:r>
            <a:endParaRPr lang="zh-CN" altLang="zh-CN" sz="2100" b="1"/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spcAft>
                <a:spcPts val="1500"/>
              </a:spcAft>
            </a:pPr>
            <a:r>
              <a:rPr lang="zh-CN" altLang="zh-CN" sz="2000" b="1">
                <a:solidFill>
                  <a:srgbClr val="2B8313"/>
                </a:solidFill>
              </a:rPr>
              <a:t>     ?- </a:t>
            </a:r>
            <a:r>
              <a:rPr lang="zh-CN" altLang="zh-CN" sz="2000">
                <a:solidFill>
                  <a:schemeClr val="tx2"/>
                </a:solidFill>
              </a:rPr>
              <a:t>amiga(joana,maria).</a:t>
            </a:r>
            <a:endParaRPr lang="zh-CN" altLang="zh-CN" sz="2000">
              <a:solidFill>
                <a:schemeClr val="tx2"/>
              </a:solidFill>
            </a:endParaRPr>
          </a:p>
          <a:p>
            <a:pPr lvl="0" algn="l" eaLnBrk="1" hangingPunct="1">
              <a:spcAft>
                <a:spcPts val="1500"/>
              </a:spcAft>
            </a:pPr>
            <a:r>
              <a:rPr lang="zh-CN" altLang="zh-CN" sz="2100"/>
              <a:t>Quando uma questão é feita, o Prolog realiza uma busca na sua base de conhecimento;</a:t>
            </a:r>
            <a:endParaRPr lang="zh-CN" altLang="zh-CN" sz="2100"/>
          </a:p>
          <a:p>
            <a:pPr lvl="0" algn="l" eaLnBrk="1" hangingPunct="1">
              <a:spcAft>
                <a:spcPts val="500"/>
              </a:spcAft>
            </a:pPr>
            <a:r>
              <a:rPr lang="zh-CN" altLang="zh-CN" sz="2100"/>
              <a:t>O retorno de uma questão é sempre "TRUE" ou "FALSE", conforme a exista ou não um fato igual a questão;</a:t>
            </a:r>
            <a:endParaRPr lang="zh-CN" altLang="zh-CN" sz="2100"/>
          </a:p>
        </p:txBody>
      </p:sp>
      <p:sp>
        <p:nvSpPr>
          <p:cNvPr id="21509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  <a:endParaRPr lang="zh-CN" altLang="zh-CN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0</TotalTime>
  <Words>4606</Words>
  <Application>Kingsoft Office WPP</Application>
  <PresentationFormat>On-screen Show (4:3)</PresentationFormat>
  <Paragraphs>287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A000120140530A79PPBG</vt:lpstr>
      <vt:lpstr>1_A000120140530A79PPBG</vt:lpstr>
      <vt:lpstr>PROLOG</vt:lpstr>
      <vt:lpstr>CARACTERISTICAS</vt:lpstr>
      <vt:lpstr>OBJETOS</vt:lpstr>
      <vt:lpstr>ÁTOMOS</vt:lpstr>
      <vt:lpstr>VARIAVEIS</vt:lpstr>
      <vt:lpstr>VARIÁVEIS (Exemplo)</vt:lpstr>
      <vt:lpstr>NÚMEROS &amp; OPERADORES</vt:lpstr>
      <vt:lpstr>NÚMEROS &amp; OPERADORES (Exemplo)</vt:lpstr>
      <vt:lpstr>QUESTÕES</vt:lpstr>
      <vt:lpstr>LISTAS</vt:lpstr>
      <vt:lpstr>REGRAS</vt:lpstr>
      <vt:lpstr>IDEs</vt:lpstr>
      <vt:lpstr>IDEs</vt:lpstr>
      <vt:lpstr>IDEs</vt:lpstr>
      <vt:lpstr>EXEMPLO PRATICO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vitor</cp:lastModifiedBy>
  <cp:revision>96</cp:revision>
  <dcterms:created xsi:type="dcterms:W3CDTF">2017-06-21T01:25:10Z</dcterms:created>
  <dcterms:modified xsi:type="dcterms:W3CDTF">2017-06-21T01:25:10Z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1046-10.1.0.5672</vt:lpwstr>
  </property>
</Properties>
</file>