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3" r:id="rId14"/>
    <p:sldId id="385" r:id="rId15"/>
    <p:sldId id="38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89183" autoAdjust="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Vazão</a:t>
            </a:r>
            <a:r>
              <a:rPr lang="en-US" dirty="0"/>
              <a:t> </a:t>
            </a:r>
            <a:r>
              <a:rPr lang="en-US" dirty="0" err="1"/>
              <a:t>Agregada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Escalonador Round Robin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Cenário 1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2.4912999999999998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Escalonador DPB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Cenário 1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7.6810999999999998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406192368"/>
        <c:axId val="406192760"/>
      </c:barChart>
      <c:catAx>
        <c:axId val="40619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192760"/>
        <c:crosses val="autoZero"/>
        <c:auto val="1"/>
        <c:lblAlgn val="ctr"/>
        <c:lblOffset val="100"/>
        <c:noMultiLvlLbl val="0"/>
      </c:catAx>
      <c:valAx>
        <c:axId val="406192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[Mbps]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19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Vazão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UE1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0.74668999999999996</c:v>
                </c:pt>
                <c:pt idx="1">
                  <c:v>2.0028000000000001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UE2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Plan1!$C$2:$C$3</c:f>
              <c:numCache>
                <c:formatCode>General</c:formatCode>
                <c:ptCount val="2"/>
                <c:pt idx="0">
                  <c:v>0.499</c:v>
                </c:pt>
                <c:pt idx="1">
                  <c:v>1.8376999999999999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UE3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Plan1!$D$2:$D$3</c:f>
              <c:numCache>
                <c:formatCode>General</c:formatCode>
                <c:ptCount val="2"/>
                <c:pt idx="0">
                  <c:v>0.499</c:v>
                </c:pt>
                <c:pt idx="1">
                  <c:v>1.8376999999999999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UE4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Plan1!$E$2:$E$3</c:f>
              <c:numCache>
                <c:formatCode>General</c:formatCode>
                <c:ptCount val="2"/>
                <c:pt idx="0">
                  <c:v>0.74668999999999996</c:v>
                </c:pt>
                <c:pt idx="1">
                  <c:v>2.0028000000000001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406193544"/>
        <c:axId val="406193936"/>
      </c:barChart>
      <c:catAx>
        <c:axId val="406193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193936"/>
        <c:crosses val="autoZero"/>
        <c:auto val="1"/>
        <c:lblAlgn val="ctr"/>
        <c:lblOffset val="100"/>
        <c:noMultiLvlLbl val="0"/>
      </c:catAx>
      <c:valAx>
        <c:axId val="406193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[Mbps]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193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Vazão</a:t>
            </a:r>
            <a:r>
              <a:rPr lang="en-US" dirty="0"/>
              <a:t> </a:t>
            </a:r>
            <a:r>
              <a:rPr lang="en-US" dirty="0" err="1"/>
              <a:t>Agregada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Escalonador Round Robin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Cenário 1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5.0377000000000001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Escalonador DPB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Cenário 1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9.9136000000000006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406195112"/>
        <c:axId val="406195504"/>
      </c:barChart>
      <c:catAx>
        <c:axId val="406195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195504"/>
        <c:crosses val="autoZero"/>
        <c:auto val="1"/>
        <c:lblAlgn val="ctr"/>
        <c:lblOffset val="100"/>
        <c:noMultiLvlLbl val="0"/>
      </c:catAx>
      <c:valAx>
        <c:axId val="406195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[Mbps]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195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Vazão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UE1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1.8765000000000001</c:v>
                </c:pt>
                <c:pt idx="1">
                  <c:v>1.2509999999999999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UE2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Plan1!$C$2:$C$3</c:f>
              <c:numCache>
                <c:formatCode>General</c:formatCode>
                <c:ptCount val="2"/>
                <c:pt idx="0">
                  <c:v>0.75149999999999995</c:v>
                </c:pt>
                <c:pt idx="1">
                  <c:v>3.9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UE3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Plan1!$D$2:$D$3</c:f>
              <c:numCache>
                <c:formatCode>General</c:formatCode>
                <c:ptCount val="2"/>
                <c:pt idx="0">
                  <c:v>2.0276999999999998</c:v>
                </c:pt>
                <c:pt idx="1">
                  <c:v>1.6917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UE4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Plan1!$E$2:$E$3</c:f>
              <c:numCache>
                <c:formatCode>General</c:formatCode>
                <c:ptCount val="2"/>
                <c:pt idx="0">
                  <c:v>0.3821</c:v>
                </c:pt>
                <c:pt idx="1">
                  <c:v>3.0709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410858640"/>
        <c:axId val="410859032"/>
      </c:barChart>
      <c:catAx>
        <c:axId val="41085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859032"/>
        <c:crosses val="autoZero"/>
        <c:auto val="1"/>
        <c:lblAlgn val="ctr"/>
        <c:lblOffset val="100"/>
        <c:noMultiLvlLbl val="0"/>
      </c:catAx>
      <c:valAx>
        <c:axId val="410859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[Mbps]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85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Vazão</a:t>
            </a:r>
            <a:r>
              <a:rPr lang="en-US" dirty="0"/>
              <a:t> </a:t>
            </a:r>
            <a:r>
              <a:rPr lang="en-US" dirty="0" err="1"/>
              <a:t>Agregada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Escalonador Round Robin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Cenário 1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3.1581999999999999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Escalonador DPB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Cenário 1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8.3264999999999993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410859816"/>
        <c:axId val="410860208"/>
      </c:barChart>
      <c:catAx>
        <c:axId val="41085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860208"/>
        <c:crosses val="autoZero"/>
        <c:auto val="1"/>
        <c:lblAlgn val="ctr"/>
        <c:lblOffset val="100"/>
        <c:noMultiLvlLbl val="0"/>
      </c:catAx>
      <c:valAx>
        <c:axId val="4108602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[Mbps]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85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Vazão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UE1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0.37469999999999998</c:v>
                </c:pt>
                <c:pt idx="1">
                  <c:v>0.29970000000000002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UE2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Plan1!$C$2:$C$3</c:f>
              <c:numCache>
                <c:formatCode>General</c:formatCode>
                <c:ptCount val="2"/>
                <c:pt idx="0">
                  <c:v>0.26250000000000001</c:v>
                </c:pt>
                <c:pt idx="1">
                  <c:v>0.1925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UE3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Plan1!$D$2:$D$3</c:f>
              <c:numCache>
                <c:formatCode>General</c:formatCode>
                <c:ptCount val="2"/>
                <c:pt idx="0">
                  <c:v>0.15590000000000001</c:v>
                </c:pt>
                <c:pt idx="1">
                  <c:v>1.0219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UE4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Plan1!$E$2:$E$3</c:f>
              <c:numCache>
                <c:formatCode>General</c:formatCode>
                <c:ptCount val="2"/>
                <c:pt idx="0">
                  <c:v>0.31059999999999999</c:v>
                </c:pt>
                <c:pt idx="1">
                  <c:v>0.81220000000000003</c:v>
                </c:pt>
              </c:numCache>
            </c:numRef>
          </c:val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UE5</c:v>
                </c:pt>
              </c:strCache>
            </c:strRef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Plan1!$F$2:$F$3</c:f>
              <c:numCache>
                <c:formatCode>General</c:formatCode>
                <c:ptCount val="2"/>
                <c:pt idx="0">
                  <c:v>0.15890000000000001</c:v>
                </c:pt>
                <c:pt idx="1">
                  <c:v>0.12709999999999999</c:v>
                </c:pt>
              </c:numCache>
            </c:numRef>
          </c:val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UE6</c:v>
                </c:pt>
              </c:strCache>
            </c:strRef>
          </c:tx>
          <c:spPr>
            <a:noFill/>
            <a:ln w="25400" cap="flat" cmpd="sng" algn="ctr">
              <a:solidFill>
                <a:schemeClr val="accent6"/>
              </a:solidFill>
              <a:miter lim="800000"/>
            </a:ln>
            <a:effectLst/>
          </c:spPr>
          <c:invertIfNegative val="0"/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Plan1!$G$2:$G$3</c:f>
              <c:numCache>
                <c:formatCode>General</c:formatCode>
                <c:ptCount val="2"/>
                <c:pt idx="0">
                  <c:v>0.15890000000000001</c:v>
                </c:pt>
                <c:pt idx="1">
                  <c:v>0.12709999999999999</c:v>
                </c:pt>
              </c:numCache>
            </c:numRef>
          </c:val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UE7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Plan1!$H$2:$H$3</c:f>
              <c:numCache>
                <c:formatCode>General</c:formatCode>
                <c:ptCount val="2"/>
                <c:pt idx="0">
                  <c:v>0.31659999999999999</c:v>
                </c:pt>
                <c:pt idx="1">
                  <c:v>1.4205000000000001</c:v>
                </c:pt>
              </c:numCache>
            </c:numRef>
          </c:val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UE8</c:v>
                </c:pt>
              </c:strCache>
            </c:strRef>
          </c:tx>
          <c:spPr>
            <a:noFill/>
            <a:ln w="25400" cap="flat" cmpd="sng" algn="ctr">
              <a:solidFill>
                <a:schemeClr val="accent2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Plan1!$I$2:$I$3</c:f>
              <c:numCache>
                <c:formatCode>General</c:formatCode>
                <c:ptCount val="2"/>
                <c:pt idx="0">
                  <c:v>0.31659999999999999</c:v>
                </c:pt>
                <c:pt idx="1">
                  <c:v>1.1075999999999999</c:v>
                </c:pt>
              </c:numCache>
            </c:numRef>
          </c:val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UE9</c:v>
                </c:pt>
              </c:strCache>
            </c:strRef>
          </c:tx>
          <c:spPr>
            <a:noFill/>
            <a:ln w="25400" cap="flat" cmpd="sng" algn="ctr">
              <a:solidFill>
                <a:schemeClr val="accent3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Plan1!$J$2:$J$3</c:f>
              <c:numCache>
                <c:formatCode>General</c:formatCode>
                <c:ptCount val="2"/>
                <c:pt idx="0">
                  <c:v>0.15590000000000001</c:v>
                </c:pt>
                <c:pt idx="1">
                  <c:v>0.42720000000000002</c:v>
                </c:pt>
              </c:numCache>
            </c:numRef>
          </c:val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UE10</c:v>
                </c:pt>
              </c:strCache>
            </c:strRef>
          </c:tx>
          <c:spPr>
            <a:noFill/>
            <a:ln w="25400" cap="flat" cmpd="sng" algn="ctr">
              <a:solidFill>
                <a:schemeClr val="accent4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Plan1!$K$2:$K$3</c:f>
              <c:numCache>
                <c:formatCode>General</c:formatCode>
                <c:ptCount val="2"/>
                <c:pt idx="0">
                  <c:v>0.26250000000000001</c:v>
                </c:pt>
                <c:pt idx="1">
                  <c:v>0.21</c:v>
                </c:pt>
              </c:numCache>
            </c:numRef>
          </c:val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UE11</c:v>
                </c:pt>
              </c:strCache>
            </c:strRef>
          </c:tx>
          <c:spPr>
            <a:noFill/>
            <a:ln w="25400" cap="flat" cmpd="sng" algn="ctr">
              <a:solidFill>
                <a:schemeClr val="accent5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Plan1!$L$2:$L$3</c:f>
              <c:numCache>
                <c:formatCode>General</c:formatCode>
                <c:ptCount val="2"/>
                <c:pt idx="0">
                  <c:v>0.37469999999999998</c:v>
                </c:pt>
                <c:pt idx="1">
                  <c:v>1.1635</c:v>
                </c:pt>
              </c:numCache>
            </c:numRef>
          </c:val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UE12</c:v>
                </c:pt>
              </c:strCache>
            </c:strRef>
          </c:tx>
          <c:spPr>
            <a:noFill/>
            <a:ln w="25400" cap="flat" cmpd="sng" algn="ctr">
              <a:solidFill>
                <a:schemeClr val="accent6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Plan1!$A$2:$A$3</c:f>
              <c:strCache>
                <c:ptCount val="2"/>
                <c:pt idx="0">
                  <c:v>Escalonador Round Robin</c:v>
                </c:pt>
                <c:pt idx="1">
                  <c:v>Escalonador DPB</c:v>
                </c:pt>
              </c:strCache>
            </c:strRef>
          </c:cat>
          <c:val>
            <c:numRef>
              <c:f>Plan1!$M$2:$M$3</c:f>
              <c:numCache>
                <c:formatCode>General</c:formatCode>
                <c:ptCount val="2"/>
                <c:pt idx="0">
                  <c:v>0.31059999999999999</c:v>
                </c:pt>
                <c:pt idx="1">
                  <c:v>1.4173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410860992"/>
        <c:axId val="410861384"/>
      </c:barChart>
      <c:catAx>
        <c:axId val="41086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861384"/>
        <c:crosses val="autoZero"/>
        <c:auto val="1"/>
        <c:lblAlgn val="ctr"/>
        <c:lblOffset val="100"/>
        <c:noMultiLvlLbl val="0"/>
      </c:catAx>
      <c:valAx>
        <c:axId val="4108613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[Mbps]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86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12EDC-3404-4E50-86E8-FBAA3D2E169D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A1973-121E-42E2-B624-6E92B3D59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03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1973-121E-42E2-B624-6E92B3D59DC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280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1973-121E-42E2-B624-6E92B3D59DC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85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1973-121E-42E2-B624-6E92B3D59DC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51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1973-121E-42E2-B624-6E92B3D59DC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12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1973-121E-42E2-B624-6E92B3D59DC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3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82C-D826-4583-9B9C-7BA37162E8F2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677B-0AC0-432B-A89D-93AB1C6E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8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82C-D826-4583-9B9C-7BA37162E8F2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677B-0AC0-432B-A89D-93AB1C6E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01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82C-D826-4583-9B9C-7BA37162E8F2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677B-0AC0-432B-A89D-93AB1C6E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6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82C-D826-4583-9B9C-7BA37162E8F2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677B-0AC0-432B-A89D-93AB1C6E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98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82C-D826-4583-9B9C-7BA37162E8F2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677B-0AC0-432B-A89D-93AB1C6E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64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82C-D826-4583-9B9C-7BA37162E8F2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677B-0AC0-432B-A89D-93AB1C6E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37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82C-D826-4583-9B9C-7BA37162E8F2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677B-0AC0-432B-A89D-93AB1C6E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54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82C-D826-4583-9B9C-7BA37162E8F2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677B-0AC0-432B-A89D-93AB1C6E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82C-D826-4583-9B9C-7BA37162E8F2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677B-0AC0-432B-A89D-93AB1C6E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57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82C-D826-4583-9B9C-7BA37162E8F2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677B-0AC0-432B-A89D-93AB1C6E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62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82C-D826-4583-9B9C-7BA37162E8F2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677B-0AC0-432B-A89D-93AB1C6E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1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C382C-D826-4583-9B9C-7BA37162E8F2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677B-0AC0-432B-A89D-93AB1C6E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09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82629"/>
            <a:ext cx="8962768" cy="3401166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342768" y="3898607"/>
            <a:ext cx="9144000" cy="1554842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solidFill>
                  <a:schemeClr val="accent1"/>
                </a:solidFill>
              </a:rPr>
              <a:t>CoMP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567351" y="5842695"/>
            <a:ext cx="2100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chemeClr val="accent1"/>
                </a:solidFill>
              </a:rPr>
              <a:t>Lucas Dias </a:t>
            </a:r>
            <a:r>
              <a:rPr lang="pt-BR" sz="1400" dirty="0" err="1" smtClean="0">
                <a:solidFill>
                  <a:schemeClr val="accent1"/>
                </a:solidFill>
              </a:rPr>
              <a:t>Palhão</a:t>
            </a:r>
            <a:r>
              <a:rPr lang="pt-BR" sz="1400" dirty="0" smtClean="0">
                <a:solidFill>
                  <a:schemeClr val="accent1"/>
                </a:solidFill>
              </a:rPr>
              <a:t> Mendes</a:t>
            </a:r>
          </a:p>
        </p:txBody>
      </p:sp>
    </p:spTree>
    <p:extLst>
      <p:ext uri="{BB962C8B-B14F-4D97-AF65-F5344CB8AC3E}">
        <p14:creationId xmlns:p14="http://schemas.microsoft.com/office/powerpoint/2010/main" val="38629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1319202"/>
            <a:chOff x="0" y="0"/>
            <a:chExt cx="12192000" cy="1319202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2192000" cy="1319202"/>
            </a:xfrm>
            <a:prstGeom prst="rect">
              <a:avLst/>
            </a:prstGeom>
            <a:gradFill flip="none" rotWithShape="1">
              <a:gsLst>
                <a:gs pos="26000">
                  <a:schemeClr val="accent1">
                    <a:lumMod val="5000"/>
                    <a:lumOff val="9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632" y="0"/>
              <a:ext cx="3476368" cy="1319202"/>
            </a:xfrm>
            <a:prstGeom prst="rect">
              <a:avLst/>
            </a:prstGeom>
          </p:spPr>
        </p:pic>
      </p:grpSp>
      <p:sp>
        <p:nvSpPr>
          <p:cNvPr id="5" name="CaixaDeTexto 4"/>
          <p:cNvSpPr txBox="1"/>
          <p:nvPr/>
        </p:nvSpPr>
        <p:spPr>
          <a:xfrm>
            <a:off x="181233" y="-73059"/>
            <a:ext cx="102725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Cenários </a:t>
            </a:r>
            <a:r>
              <a:rPr lang="pt-BR" sz="4400" dirty="0" err="1" smtClean="0"/>
              <a:t>IoT</a:t>
            </a:r>
            <a:endParaRPr lang="pt-BR" sz="4400" dirty="0"/>
          </a:p>
          <a:p>
            <a:r>
              <a:rPr lang="pt-BR" sz="4400" dirty="0" smtClean="0"/>
              <a:t>(suburbano, urbano e edifício)</a:t>
            </a:r>
            <a:endParaRPr lang="pt-BR" sz="4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99" y="1446550"/>
            <a:ext cx="8084802" cy="48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1319202"/>
            <a:chOff x="0" y="0"/>
            <a:chExt cx="12192000" cy="1319202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2192000" cy="1319202"/>
            </a:xfrm>
            <a:prstGeom prst="rect">
              <a:avLst/>
            </a:prstGeom>
            <a:gradFill flip="none" rotWithShape="1">
              <a:gsLst>
                <a:gs pos="26000">
                  <a:schemeClr val="accent1">
                    <a:lumMod val="5000"/>
                    <a:lumOff val="9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632" y="0"/>
              <a:ext cx="3476368" cy="1319202"/>
            </a:xfrm>
            <a:prstGeom prst="rect">
              <a:avLst/>
            </a:prstGeom>
          </p:spPr>
        </p:pic>
      </p:grpSp>
      <p:sp>
        <p:nvSpPr>
          <p:cNvPr id="5" name="CaixaDeTexto 4"/>
          <p:cNvSpPr txBox="1"/>
          <p:nvPr/>
        </p:nvSpPr>
        <p:spPr>
          <a:xfrm>
            <a:off x="181233" y="-73059"/>
            <a:ext cx="102725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Cenários </a:t>
            </a:r>
            <a:r>
              <a:rPr lang="pt-BR" sz="4400" dirty="0" err="1" smtClean="0"/>
              <a:t>IoT</a:t>
            </a:r>
            <a:endParaRPr lang="pt-BR" sz="4400" dirty="0"/>
          </a:p>
          <a:p>
            <a:r>
              <a:rPr lang="pt-BR" sz="4400" dirty="0" smtClean="0"/>
              <a:t>Índice de Justiça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82641" y="3382543"/>
                <a:ext cx="2604624" cy="1087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41" y="3382543"/>
                <a:ext cx="2604624" cy="10879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54" y="1548692"/>
            <a:ext cx="8017164" cy="48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1319202"/>
            <a:chOff x="0" y="0"/>
            <a:chExt cx="12192000" cy="1319202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2192000" cy="1319202"/>
            </a:xfrm>
            <a:prstGeom prst="rect">
              <a:avLst/>
            </a:prstGeom>
            <a:gradFill flip="none" rotWithShape="1">
              <a:gsLst>
                <a:gs pos="26000">
                  <a:schemeClr val="accent1">
                    <a:lumMod val="5000"/>
                    <a:lumOff val="9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632" y="0"/>
              <a:ext cx="3476368" cy="1319202"/>
            </a:xfrm>
            <a:prstGeom prst="rect">
              <a:avLst/>
            </a:prstGeom>
          </p:spPr>
        </p:pic>
      </p:grpSp>
      <p:sp>
        <p:nvSpPr>
          <p:cNvPr id="5" name="CaixaDeTexto 4"/>
          <p:cNvSpPr txBox="1"/>
          <p:nvPr/>
        </p:nvSpPr>
        <p:spPr>
          <a:xfrm>
            <a:off x="181233" y="-73059"/>
            <a:ext cx="102725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Cenários </a:t>
            </a:r>
            <a:r>
              <a:rPr lang="pt-BR" sz="4400" dirty="0" err="1" smtClean="0"/>
              <a:t>IoT</a:t>
            </a:r>
            <a:endParaRPr lang="pt-BR" sz="4400" dirty="0"/>
          </a:p>
          <a:p>
            <a:r>
              <a:rPr lang="pt-BR" sz="4400" dirty="0" smtClean="0"/>
              <a:t>Vazão por Sensor (edifício)</a:t>
            </a:r>
            <a:endParaRPr lang="pt-BR" sz="4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89" y="1373491"/>
            <a:ext cx="8552874" cy="51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1319202"/>
            <a:chOff x="0" y="0"/>
            <a:chExt cx="12192000" cy="1319202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2192000" cy="1319202"/>
            </a:xfrm>
            <a:prstGeom prst="rect">
              <a:avLst/>
            </a:prstGeom>
            <a:gradFill flip="none" rotWithShape="1">
              <a:gsLst>
                <a:gs pos="26000">
                  <a:schemeClr val="accent1">
                    <a:lumMod val="5000"/>
                    <a:lumOff val="9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632" y="0"/>
              <a:ext cx="3476368" cy="1319202"/>
            </a:xfrm>
            <a:prstGeom prst="rect">
              <a:avLst/>
            </a:prstGeom>
          </p:spPr>
        </p:pic>
      </p:grpSp>
      <p:sp>
        <p:nvSpPr>
          <p:cNvPr id="5" name="CaixaDeTexto 4"/>
          <p:cNvSpPr txBox="1"/>
          <p:nvPr/>
        </p:nvSpPr>
        <p:spPr>
          <a:xfrm>
            <a:off x="181233" y="287159"/>
            <a:ext cx="1027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Cronograma</a:t>
            </a:r>
            <a:endParaRPr lang="pt-BR" sz="44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35600"/>
              </p:ext>
            </p:extLst>
          </p:nvPr>
        </p:nvGraphicFramePr>
        <p:xfrm>
          <a:off x="398040" y="1446104"/>
          <a:ext cx="922394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0"/>
                <a:gridCol w="227197"/>
                <a:gridCol w="227197"/>
                <a:gridCol w="227197"/>
                <a:gridCol w="227197"/>
                <a:gridCol w="227197"/>
                <a:gridCol w="227197"/>
                <a:gridCol w="227197"/>
                <a:gridCol w="227197"/>
                <a:gridCol w="227197"/>
                <a:gridCol w="227197"/>
                <a:gridCol w="227197"/>
                <a:gridCol w="227197"/>
                <a:gridCol w="227197"/>
                <a:gridCol w="227197"/>
                <a:gridCol w="227197"/>
                <a:gridCol w="227197"/>
                <a:gridCol w="227197"/>
                <a:gridCol w="227197"/>
                <a:gridCol w="227197"/>
                <a:gridCol w="227197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Tarefa/Mês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dez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Artigo DL-DPB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Implementar modelo de canal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Simular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Escrever artigo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Revisar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Submeter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Relatório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  Identificar aplicabilidade </a:t>
                      </a:r>
                      <a:r>
                        <a:rPr lang="pt-BR" baseline="0" dirty="0" err="1" smtClean="0"/>
                        <a:t>CoMP</a:t>
                      </a:r>
                      <a:r>
                        <a:rPr lang="pt-BR" baseline="0" dirty="0" smtClean="0"/>
                        <a:t> aos cenários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Escrever nova seção de aplicabilidade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Revisar (Guilherme</a:t>
                      </a:r>
                      <a:r>
                        <a:rPr lang="pt-BR" baseline="0" dirty="0" smtClean="0"/>
                        <a:t> Aquino)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Corrigir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  Entregar para revisão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Artigo </a:t>
                      </a:r>
                      <a:r>
                        <a:rPr lang="pt-BR" b="1" i="1" dirty="0" err="1" smtClean="0"/>
                        <a:t>Coordinated</a:t>
                      </a:r>
                      <a:r>
                        <a:rPr lang="pt-BR" b="1" i="1" baseline="0" dirty="0" smtClean="0"/>
                        <a:t> </a:t>
                      </a:r>
                      <a:r>
                        <a:rPr lang="pt-BR" b="1" i="1" baseline="0" dirty="0" err="1" smtClean="0"/>
                        <a:t>Beamforming</a:t>
                      </a:r>
                      <a:endParaRPr lang="en-US" b="1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9762634" y="5229225"/>
            <a:ext cx="2136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 Algum esforço será</a:t>
            </a:r>
          </a:p>
          <a:p>
            <a:r>
              <a:rPr lang="pt-BR" dirty="0" smtClean="0"/>
              <a:t>necessário para</a:t>
            </a:r>
          </a:p>
          <a:p>
            <a:r>
              <a:rPr lang="pt-BR" dirty="0" smtClean="0"/>
              <a:t>contribuir com o</a:t>
            </a:r>
          </a:p>
          <a:p>
            <a:r>
              <a:rPr lang="pt-BR" dirty="0" smtClean="0"/>
              <a:t>artigo do consórcio</a:t>
            </a:r>
          </a:p>
          <a:p>
            <a:r>
              <a:rPr lang="pt-BR" dirty="0" smtClean="0"/>
              <a:t>BR-EU.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1319202"/>
            <a:chOff x="0" y="0"/>
            <a:chExt cx="12192000" cy="1319202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2192000" cy="1319202"/>
            </a:xfrm>
            <a:prstGeom prst="rect">
              <a:avLst/>
            </a:prstGeom>
            <a:gradFill flip="none" rotWithShape="1">
              <a:gsLst>
                <a:gs pos="26000">
                  <a:schemeClr val="accent1">
                    <a:lumMod val="5000"/>
                    <a:lumOff val="9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632" y="0"/>
              <a:ext cx="3476368" cy="1319202"/>
            </a:xfrm>
            <a:prstGeom prst="rect">
              <a:avLst/>
            </a:prstGeom>
          </p:spPr>
        </p:pic>
      </p:grpSp>
      <p:sp>
        <p:nvSpPr>
          <p:cNvPr id="5" name="CaixaDeTexto 4"/>
          <p:cNvSpPr txBox="1"/>
          <p:nvPr/>
        </p:nvSpPr>
        <p:spPr>
          <a:xfrm>
            <a:off x="181233" y="287159"/>
            <a:ext cx="1027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Relatório — conteúdo atual</a:t>
            </a:r>
            <a:endParaRPr lang="pt-BR" sz="4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09600" y="1579418"/>
            <a:ext cx="10861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Motivação para criação do </a:t>
            </a:r>
            <a:r>
              <a:rPr lang="pt-BR" sz="3200" dirty="0" err="1" smtClean="0"/>
              <a:t>CoMP</a:t>
            </a:r>
            <a:r>
              <a:rPr lang="pt-BR" sz="32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Conceito, modelo básico e categorias;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Pré-requisitos e impactos da sua implementação no 5G.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994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1319202"/>
            <a:chOff x="0" y="0"/>
            <a:chExt cx="12192000" cy="1319202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2192000" cy="1319202"/>
            </a:xfrm>
            <a:prstGeom prst="rect">
              <a:avLst/>
            </a:prstGeom>
            <a:gradFill flip="none" rotWithShape="1">
              <a:gsLst>
                <a:gs pos="26000">
                  <a:schemeClr val="accent1">
                    <a:lumMod val="5000"/>
                    <a:lumOff val="9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632" y="0"/>
              <a:ext cx="3476368" cy="1319202"/>
            </a:xfrm>
            <a:prstGeom prst="rect">
              <a:avLst/>
            </a:prstGeom>
          </p:spPr>
        </p:pic>
      </p:grpSp>
      <p:sp>
        <p:nvSpPr>
          <p:cNvPr id="5" name="CaixaDeTexto 4"/>
          <p:cNvSpPr txBox="1"/>
          <p:nvPr/>
        </p:nvSpPr>
        <p:spPr>
          <a:xfrm>
            <a:off x="181233" y="287159"/>
            <a:ext cx="1027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Relatório — novo conteúdo</a:t>
            </a:r>
            <a:endParaRPr lang="pt-BR" sz="4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09600" y="1579418"/>
            <a:ext cx="108619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Identificação da </a:t>
            </a:r>
            <a:r>
              <a:rPr lang="pt-BR" sz="3200" dirty="0" smtClean="0"/>
              <a:t>aplicabilidade de </a:t>
            </a:r>
            <a:r>
              <a:rPr lang="pt-BR" sz="3200" dirty="0" err="1" smtClean="0"/>
              <a:t>CoMP</a:t>
            </a:r>
            <a:r>
              <a:rPr lang="pt-BR" sz="3200" dirty="0" smtClean="0"/>
              <a:t> aos cenários </a:t>
            </a:r>
            <a:r>
              <a:rPr lang="pt-BR" sz="3200" dirty="0" smtClean="0"/>
              <a:t>descritos </a:t>
            </a:r>
            <a:r>
              <a:rPr lang="pt-BR" sz="3200" dirty="0" smtClean="0"/>
              <a:t>no relatório “Cenários de aplicações das redes 5G no Brasil;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Nova </a:t>
            </a:r>
            <a:r>
              <a:rPr lang="pt-BR" sz="3200" dirty="0" smtClean="0"/>
              <a:t>seção “Recomendações de Empregabilidade do </a:t>
            </a:r>
            <a:r>
              <a:rPr lang="pt-BR" sz="3200" dirty="0" err="1" smtClean="0"/>
              <a:t>CoMP</a:t>
            </a:r>
            <a:r>
              <a:rPr lang="pt-BR" sz="3200" dirty="0" smtClean="0"/>
              <a:t> em Redes 5G</a:t>
            </a:r>
            <a:r>
              <a:rPr lang="pt-BR" sz="3200" dirty="0" smtClean="0"/>
              <a:t>”.</a:t>
            </a:r>
            <a:endParaRPr lang="pt-B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28435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1319202"/>
            <a:chOff x="0" y="0"/>
            <a:chExt cx="12192000" cy="1319202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2192000" cy="1319202"/>
            </a:xfrm>
            <a:prstGeom prst="rect">
              <a:avLst/>
            </a:prstGeom>
            <a:gradFill flip="none" rotWithShape="1">
              <a:gsLst>
                <a:gs pos="26000">
                  <a:schemeClr val="accent1">
                    <a:lumMod val="5000"/>
                    <a:lumOff val="9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632" y="0"/>
              <a:ext cx="3476368" cy="1319202"/>
            </a:xfrm>
            <a:prstGeom prst="rect">
              <a:avLst/>
            </a:prstGeom>
          </p:spPr>
        </p:pic>
      </p:grpSp>
      <p:sp>
        <p:nvSpPr>
          <p:cNvPr id="5" name="CaixaDeTexto 4"/>
          <p:cNvSpPr txBox="1"/>
          <p:nvPr/>
        </p:nvSpPr>
        <p:spPr>
          <a:xfrm>
            <a:off x="181233" y="287159"/>
            <a:ext cx="1027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Características</a:t>
            </a:r>
            <a:endParaRPr lang="pt-BR" sz="4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09600" y="1579418"/>
            <a:ext cx="108619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Programado em MATLAB (OO);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Enlaces SISO;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Canal: atenuação no espaço livre;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Potência de transmissão de 50 W no </a:t>
            </a:r>
            <a:r>
              <a:rPr lang="pt-BR" sz="3200" i="1" dirty="0" err="1" smtClean="0"/>
              <a:t>downlink</a:t>
            </a:r>
            <a:r>
              <a:rPr lang="pt-BR" sz="32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i="1" dirty="0" smtClean="0"/>
              <a:t>Slots</a:t>
            </a:r>
            <a:r>
              <a:rPr lang="pt-BR" sz="3200" dirty="0" smtClean="0"/>
              <a:t> de 0,5 </a:t>
            </a:r>
            <a:r>
              <a:rPr lang="pt-BR" sz="3200" dirty="0" err="1" smtClean="0"/>
              <a:t>ms</a:t>
            </a:r>
            <a:r>
              <a:rPr lang="pt-BR" sz="3200" dirty="0" smtClean="0"/>
              <a:t> com 3 </a:t>
            </a:r>
            <a:r>
              <a:rPr lang="pt-BR" sz="3200" i="1" dirty="0" err="1" smtClean="0"/>
              <a:t>Physical</a:t>
            </a:r>
            <a:r>
              <a:rPr lang="pt-BR" sz="3200" i="1" dirty="0" smtClean="0"/>
              <a:t/>
            </a:r>
            <a:br>
              <a:rPr lang="pt-BR" sz="3200" i="1" dirty="0" smtClean="0"/>
            </a:br>
            <a:r>
              <a:rPr lang="pt-BR" sz="3200" i="1" dirty="0" err="1" smtClean="0"/>
              <a:t>Resource</a:t>
            </a:r>
            <a:r>
              <a:rPr lang="pt-BR" sz="3200" i="1" dirty="0" smtClean="0"/>
              <a:t> </a:t>
            </a:r>
            <a:r>
              <a:rPr lang="pt-BR" sz="3200" i="1" dirty="0" err="1" smtClean="0"/>
              <a:t>Blocks</a:t>
            </a:r>
            <a:r>
              <a:rPr lang="pt-BR" sz="3200" dirty="0" smtClean="0"/>
              <a:t> (</a:t>
            </a:r>
            <a:r>
              <a:rPr lang="pt-BR" sz="3200" dirty="0" err="1" smtClean="0"/>
              <a:t>PRBs</a:t>
            </a:r>
            <a:r>
              <a:rPr lang="pt-BR" sz="3200" dirty="0" smtClean="0"/>
              <a:t>):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8493550" y="3786065"/>
            <a:ext cx="0" cy="246760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182465" y="5956722"/>
            <a:ext cx="2573518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8116477" y="351268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/>
              <a:t>f</a:t>
            </a:r>
            <a:endParaRPr lang="en-US" sz="3200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0594721" y="5956722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/>
              <a:t>t</a:t>
            </a:r>
            <a:endParaRPr lang="en-US" sz="3200" i="1" dirty="0"/>
          </a:p>
        </p:txBody>
      </p:sp>
      <p:sp>
        <p:nvSpPr>
          <p:cNvPr id="17" name="Retângulo 16"/>
          <p:cNvSpPr/>
          <p:nvPr/>
        </p:nvSpPr>
        <p:spPr>
          <a:xfrm>
            <a:off x="8691512" y="5421672"/>
            <a:ext cx="443060" cy="358219"/>
          </a:xfrm>
          <a:prstGeom prst="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8691512" y="4886622"/>
            <a:ext cx="443060" cy="358219"/>
          </a:xfrm>
          <a:prstGeom prst="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8691512" y="4351572"/>
            <a:ext cx="443060" cy="358219"/>
          </a:xfrm>
          <a:prstGeom prst="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/>
          <p:cNvSpPr/>
          <p:nvPr/>
        </p:nvSpPr>
        <p:spPr>
          <a:xfrm>
            <a:off x="9170272" y="5421672"/>
            <a:ext cx="443060" cy="358219"/>
          </a:xfrm>
          <a:prstGeom prst="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/>
          <p:cNvSpPr/>
          <p:nvPr/>
        </p:nvSpPr>
        <p:spPr>
          <a:xfrm>
            <a:off x="9170272" y="4886622"/>
            <a:ext cx="443060" cy="358219"/>
          </a:xfrm>
          <a:prstGeom prst="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23"/>
          <p:cNvSpPr/>
          <p:nvPr/>
        </p:nvSpPr>
        <p:spPr>
          <a:xfrm>
            <a:off x="9170272" y="4351572"/>
            <a:ext cx="443060" cy="358219"/>
          </a:xfrm>
          <a:prstGeom prst="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 25"/>
          <p:cNvSpPr/>
          <p:nvPr/>
        </p:nvSpPr>
        <p:spPr>
          <a:xfrm>
            <a:off x="9649032" y="5421672"/>
            <a:ext cx="443060" cy="358219"/>
          </a:xfrm>
          <a:prstGeom prst="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ângulo 26"/>
          <p:cNvSpPr/>
          <p:nvPr/>
        </p:nvSpPr>
        <p:spPr>
          <a:xfrm>
            <a:off x="9649032" y="4886622"/>
            <a:ext cx="443060" cy="358219"/>
          </a:xfrm>
          <a:prstGeom prst="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ângulo 27"/>
          <p:cNvSpPr/>
          <p:nvPr/>
        </p:nvSpPr>
        <p:spPr>
          <a:xfrm>
            <a:off x="9649032" y="4351572"/>
            <a:ext cx="443060" cy="358219"/>
          </a:xfrm>
          <a:prstGeom prst="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ector reto 29"/>
          <p:cNvCxnSpPr/>
          <p:nvPr/>
        </p:nvCxnSpPr>
        <p:spPr>
          <a:xfrm>
            <a:off x="9615338" y="5876044"/>
            <a:ext cx="0" cy="37762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9172278" y="5876044"/>
            <a:ext cx="0" cy="37762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8811375" y="6248090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/>
              <a:t>0,5 </a:t>
            </a:r>
            <a:r>
              <a:rPr lang="pt-BR" sz="3200" i="1" dirty="0" err="1" smtClean="0"/>
              <a:t>ms</a:t>
            </a:r>
            <a:endParaRPr lang="en-US" sz="3200" i="1" dirty="0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752093" y="6146829"/>
            <a:ext cx="42018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9613332" y="6146829"/>
            <a:ext cx="420185" cy="0"/>
          </a:xfrm>
          <a:prstGeom prst="straightConnector1">
            <a:avLst/>
          </a:prstGeom>
          <a:ln w="444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H="1">
            <a:off x="8182465" y="5244658"/>
            <a:ext cx="44951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>
            <a:off x="8182464" y="4886709"/>
            <a:ext cx="44951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V="1">
            <a:off x="8314736" y="5244658"/>
            <a:ext cx="0" cy="42120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rot="10800000" flipV="1">
            <a:off x="8314736" y="4465422"/>
            <a:ext cx="0" cy="42120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675320" y="4773343"/>
            <a:ext cx="1507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/>
              <a:t>180 kHz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3478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1319202"/>
            <a:chOff x="0" y="0"/>
            <a:chExt cx="12192000" cy="1319202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2192000" cy="1319202"/>
            </a:xfrm>
            <a:prstGeom prst="rect">
              <a:avLst/>
            </a:prstGeom>
            <a:gradFill flip="none" rotWithShape="1">
              <a:gsLst>
                <a:gs pos="26000">
                  <a:schemeClr val="accent1">
                    <a:lumMod val="5000"/>
                    <a:lumOff val="9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632" y="0"/>
              <a:ext cx="3476368" cy="1319202"/>
            </a:xfrm>
            <a:prstGeom prst="rect">
              <a:avLst/>
            </a:prstGeom>
          </p:spPr>
        </p:pic>
      </p:grpSp>
      <p:sp>
        <p:nvSpPr>
          <p:cNvPr id="5" name="CaixaDeTexto 4"/>
          <p:cNvSpPr txBox="1"/>
          <p:nvPr/>
        </p:nvSpPr>
        <p:spPr>
          <a:xfrm>
            <a:off x="181233" y="287159"/>
            <a:ext cx="1027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Características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09600" y="1579418"/>
                <a:ext cx="1086196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Capacidade dos enlaces calculadas por: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𝑆𝐼𝑁𝑅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sz="3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Escalonadores implementados: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Round Robin por estação base;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sz="3200" i="1" dirty="0" err="1" smtClean="0"/>
                  <a:t>Dynamic</a:t>
                </a:r>
                <a:r>
                  <a:rPr lang="pt-BR" sz="3200" i="1" dirty="0" smtClean="0"/>
                  <a:t> Point </a:t>
                </a:r>
                <a:r>
                  <a:rPr lang="pt-BR" sz="3200" i="1" dirty="0" err="1" smtClean="0"/>
                  <a:t>Blanking</a:t>
                </a:r>
                <a:r>
                  <a:rPr lang="pt-BR" sz="3200" dirty="0" smtClean="0"/>
                  <a:t> (DPB) por </a:t>
                </a:r>
                <a:r>
                  <a:rPr lang="pt-BR" sz="3200" i="1" dirty="0" smtClean="0"/>
                  <a:t>cluster</a:t>
                </a:r>
                <a:r>
                  <a:rPr lang="pt-BR" sz="3200" dirty="0" smtClean="0"/>
                  <a:t>.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79418"/>
                <a:ext cx="10861964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1291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/>
          <p:nvPr/>
        </p:nvCxnSpPr>
        <p:spPr>
          <a:xfrm flipV="1">
            <a:off x="3169664" y="4249350"/>
            <a:ext cx="0" cy="246760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858579" y="6420007"/>
            <a:ext cx="1389571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792591" y="397597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/>
              <a:t>f</a:t>
            </a:r>
            <a:endParaRPr lang="en-US" sz="3200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154261" y="627322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/>
              <a:t>t</a:t>
            </a:r>
            <a:endParaRPr lang="en-US" sz="3200" i="1" dirty="0"/>
          </a:p>
        </p:txBody>
      </p:sp>
      <p:sp>
        <p:nvSpPr>
          <p:cNvPr id="12" name="Retângulo 11"/>
          <p:cNvSpPr/>
          <p:nvPr/>
        </p:nvSpPr>
        <p:spPr>
          <a:xfrm>
            <a:off x="3367626" y="5884957"/>
            <a:ext cx="443060" cy="358219"/>
          </a:xfrm>
          <a:prstGeom prst="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3367626" y="5349907"/>
            <a:ext cx="443060" cy="358219"/>
          </a:xfrm>
          <a:prstGeom prst="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3367626" y="4814857"/>
            <a:ext cx="443060" cy="358219"/>
          </a:xfrm>
          <a:prstGeom prst="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5872330" y="4249350"/>
            <a:ext cx="0" cy="246760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5561245" y="6420007"/>
            <a:ext cx="1389571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495257" y="397597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/>
              <a:t>f</a:t>
            </a:r>
            <a:endParaRPr lang="en-US" sz="3200" i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856927" y="627322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/>
              <a:t>t</a:t>
            </a:r>
            <a:endParaRPr lang="en-US" sz="3200" i="1" dirty="0"/>
          </a:p>
        </p:txBody>
      </p:sp>
      <p:sp>
        <p:nvSpPr>
          <p:cNvPr id="33" name="Retângulo 32"/>
          <p:cNvSpPr/>
          <p:nvPr/>
        </p:nvSpPr>
        <p:spPr>
          <a:xfrm>
            <a:off x="6070292" y="5884957"/>
            <a:ext cx="443060" cy="358219"/>
          </a:xfrm>
          <a:prstGeom prst="rect">
            <a:avLst/>
          </a:prstGeom>
          <a:solidFill>
            <a:schemeClr val="bg1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ângulo 33"/>
          <p:cNvSpPr/>
          <p:nvPr/>
        </p:nvSpPr>
        <p:spPr>
          <a:xfrm>
            <a:off x="6070292" y="5349907"/>
            <a:ext cx="443060" cy="358219"/>
          </a:xfrm>
          <a:prstGeom prst="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tângulo 34"/>
          <p:cNvSpPr/>
          <p:nvPr/>
        </p:nvSpPr>
        <p:spPr>
          <a:xfrm>
            <a:off x="6070292" y="4814857"/>
            <a:ext cx="443060" cy="358219"/>
          </a:xfrm>
          <a:prstGeom prst="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8574996" y="4249350"/>
            <a:ext cx="0" cy="246760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8263911" y="6420007"/>
            <a:ext cx="1389571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197923" y="397597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/>
              <a:t>f</a:t>
            </a:r>
            <a:endParaRPr lang="en-US" sz="3200" i="1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9559593" y="627322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/>
              <a:t>t</a:t>
            </a:r>
            <a:endParaRPr lang="en-US" sz="3200" i="1" dirty="0"/>
          </a:p>
        </p:txBody>
      </p:sp>
      <p:sp>
        <p:nvSpPr>
          <p:cNvPr id="40" name="Retângulo 39"/>
          <p:cNvSpPr/>
          <p:nvPr/>
        </p:nvSpPr>
        <p:spPr>
          <a:xfrm>
            <a:off x="8772958" y="5884957"/>
            <a:ext cx="443060" cy="358219"/>
          </a:xfrm>
          <a:prstGeom prst="rect">
            <a:avLst/>
          </a:prstGeom>
          <a:solidFill>
            <a:schemeClr val="bg1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ângulo 40"/>
          <p:cNvSpPr/>
          <p:nvPr/>
        </p:nvSpPr>
        <p:spPr>
          <a:xfrm>
            <a:off x="8772958" y="5349907"/>
            <a:ext cx="443060" cy="358219"/>
          </a:xfrm>
          <a:prstGeom prst="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tângulo 41"/>
          <p:cNvSpPr/>
          <p:nvPr/>
        </p:nvSpPr>
        <p:spPr>
          <a:xfrm>
            <a:off x="8772958" y="4814857"/>
            <a:ext cx="443060" cy="358219"/>
          </a:xfrm>
          <a:prstGeom prst="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ixaDeTexto 42"/>
          <p:cNvSpPr txBox="1"/>
          <p:nvPr/>
        </p:nvSpPr>
        <p:spPr>
          <a:xfrm>
            <a:off x="1937503" y="4944541"/>
            <a:ext cx="1058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/>
              <a:t>BS1</a:t>
            </a:r>
          </a:p>
          <a:p>
            <a:r>
              <a:rPr lang="pt-BR" sz="3200" i="1" dirty="0" smtClean="0"/>
              <a:t>slot x</a:t>
            </a:r>
            <a:endParaRPr lang="en-US" sz="3200" i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4616066" y="4944541"/>
            <a:ext cx="1058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/>
              <a:t>BS2</a:t>
            </a:r>
          </a:p>
          <a:p>
            <a:r>
              <a:rPr lang="pt-BR" sz="3200" i="1" dirty="0" smtClean="0"/>
              <a:t>slot x</a:t>
            </a:r>
            <a:endParaRPr lang="en-US" sz="3200" i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7318731" y="4944541"/>
            <a:ext cx="1058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/>
              <a:t>BS3</a:t>
            </a:r>
          </a:p>
          <a:p>
            <a:r>
              <a:rPr lang="pt-BR" sz="3200" i="1" dirty="0" smtClean="0"/>
              <a:t>slot x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27492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1319202"/>
            <a:chOff x="0" y="0"/>
            <a:chExt cx="12192000" cy="1319202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2192000" cy="1319202"/>
            </a:xfrm>
            <a:prstGeom prst="rect">
              <a:avLst/>
            </a:prstGeom>
            <a:gradFill flip="none" rotWithShape="1">
              <a:gsLst>
                <a:gs pos="26000">
                  <a:schemeClr val="accent1">
                    <a:lumMod val="5000"/>
                    <a:lumOff val="9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632" y="0"/>
              <a:ext cx="3476368" cy="1319202"/>
            </a:xfrm>
            <a:prstGeom prst="rect">
              <a:avLst/>
            </a:prstGeom>
          </p:spPr>
        </p:pic>
      </p:grpSp>
      <p:sp>
        <p:nvSpPr>
          <p:cNvPr id="5" name="CaixaDeTexto 4"/>
          <p:cNvSpPr txBox="1"/>
          <p:nvPr/>
        </p:nvSpPr>
        <p:spPr>
          <a:xfrm>
            <a:off x="181233" y="287159"/>
            <a:ext cx="1027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Cenário (1)</a:t>
            </a:r>
            <a:endParaRPr lang="pt-BR" sz="4400" dirty="0"/>
          </a:p>
        </p:txBody>
      </p:sp>
      <p:pic>
        <p:nvPicPr>
          <p:cNvPr id="1026" name="Picture 2" descr="https://i.stack.imgur.com/EM34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263" y="1985952"/>
            <a:ext cx="1147062" cy="134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/>
          <p:cNvSpPr txBox="1"/>
          <p:nvPr/>
        </p:nvSpPr>
        <p:spPr>
          <a:xfrm>
            <a:off x="3326863" y="3177600"/>
            <a:ext cx="1463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/>
              <a:t>BS1</a:t>
            </a:r>
          </a:p>
          <a:p>
            <a:pPr algn="ctr"/>
            <a:r>
              <a:rPr lang="pt-BR" sz="3200" i="1" dirty="0" smtClean="0"/>
              <a:t>(10, 20)</a:t>
            </a:r>
            <a:endParaRPr lang="en-US" sz="3200" i="1" dirty="0"/>
          </a:p>
        </p:txBody>
      </p:sp>
      <p:pic>
        <p:nvPicPr>
          <p:cNvPr id="1028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79" y="4376867"/>
            <a:ext cx="37089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ixaDeTexto 44"/>
          <p:cNvSpPr txBox="1"/>
          <p:nvPr/>
        </p:nvSpPr>
        <p:spPr>
          <a:xfrm>
            <a:off x="2532685" y="5053143"/>
            <a:ext cx="10470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/>
              <a:t>UE1</a:t>
            </a:r>
          </a:p>
          <a:p>
            <a:pPr algn="ctr"/>
            <a:r>
              <a:rPr lang="pt-BR" sz="3200" i="1" dirty="0" smtClean="0"/>
              <a:t>(0, 0)</a:t>
            </a:r>
            <a:endParaRPr lang="en-US" sz="3200" i="1" dirty="0"/>
          </a:p>
        </p:txBody>
      </p:sp>
      <p:pic>
        <p:nvPicPr>
          <p:cNvPr id="48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825" y="4376867"/>
            <a:ext cx="37089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/>
          <p:cNvSpPr txBox="1"/>
          <p:nvPr/>
        </p:nvSpPr>
        <p:spPr>
          <a:xfrm>
            <a:off x="4386536" y="5053143"/>
            <a:ext cx="12554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/>
              <a:t>UE2</a:t>
            </a:r>
          </a:p>
          <a:p>
            <a:pPr algn="ctr"/>
            <a:r>
              <a:rPr lang="pt-BR" sz="3200" i="1" dirty="0" smtClean="0"/>
              <a:t>(20, 0)</a:t>
            </a:r>
            <a:endParaRPr lang="en-US" sz="3200" i="1" dirty="0"/>
          </a:p>
        </p:txBody>
      </p:sp>
      <p:pic>
        <p:nvPicPr>
          <p:cNvPr id="50" name="Picture 2" descr="https://i.stack.imgur.com/EM34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875" y="1985952"/>
            <a:ext cx="1147062" cy="134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ixaDeTexto 50"/>
          <p:cNvSpPr txBox="1"/>
          <p:nvPr/>
        </p:nvSpPr>
        <p:spPr>
          <a:xfrm>
            <a:off x="6878475" y="3177600"/>
            <a:ext cx="1463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/>
              <a:t>BS2</a:t>
            </a:r>
          </a:p>
          <a:p>
            <a:pPr algn="ctr"/>
            <a:r>
              <a:rPr lang="pt-BR" sz="3200" i="1" dirty="0" smtClean="0"/>
              <a:t>(50, 20)</a:t>
            </a:r>
            <a:endParaRPr lang="en-US" sz="3200" i="1" dirty="0"/>
          </a:p>
        </p:txBody>
      </p:sp>
      <p:pic>
        <p:nvPicPr>
          <p:cNvPr id="52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91" y="4376867"/>
            <a:ext cx="37089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CaixaDeTexto 52"/>
          <p:cNvSpPr txBox="1"/>
          <p:nvPr/>
        </p:nvSpPr>
        <p:spPr>
          <a:xfrm>
            <a:off x="5980102" y="5053143"/>
            <a:ext cx="12554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/>
              <a:t>UE3</a:t>
            </a:r>
          </a:p>
          <a:p>
            <a:pPr algn="ctr"/>
            <a:r>
              <a:rPr lang="pt-BR" sz="3200" i="1" dirty="0" smtClean="0"/>
              <a:t>(40, 0)</a:t>
            </a:r>
            <a:endParaRPr lang="en-US" sz="3200" i="1" dirty="0"/>
          </a:p>
        </p:txBody>
      </p:sp>
      <p:pic>
        <p:nvPicPr>
          <p:cNvPr id="54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37" y="4376867"/>
            <a:ext cx="37089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/>
          <p:cNvSpPr txBox="1"/>
          <p:nvPr/>
        </p:nvSpPr>
        <p:spPr>
          <a:xfrm>
            <a:off x="7938148" y="5053143"/>
            <a:ext cx="12554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/>
              <a:t>UE4</a:t>
            </a:r>
          </a:p>
          <a:p>
            <a:pPr algn="ctr"/>
            <a:r>
              <a:rPr lang="pt-BR" sz="3200" i="1" dirty="0" smtClean="0"/>
              <a:t>(60, 0)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299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1319202"/>
            <a:chOff x="0" y="0"/>
            <a:chExt cx="12192000" cy="1319202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2192000" cy="1319202"/>
            </a:xfrm>
            <a:prstGeom prst="rect">
              <a:avLst/>
            </a:prstGeom>
            <a:gradFill flip="none" rotWithShape="1">
              <a:gsLst>
                <a:gs pos="26000">
                  <a:schemeClr val="accent1">
                    <a:lumMod val="5000"/>
                    <a:lumOff val="9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632" y="0"/>
              <a:ext cx="3476368" cy="1319202"/>
            </a:xfrm>
            <a:prstGeom prst="rect">
              <a:avLst/>
            </a:prstGeom>
          </p:spPr>
        </p:pic>
      </p:grpSp>
      <p:sp>
        <p:nvSpPr>
          <p:cNvPr id="5" name="CaixaDeTexto 4"/>
          <p:cNvSpPr txBox="1"/>
          <p:nvPr/>
        </p:nvSpPr>
        <p:spPr>
          <a:xfrm>
            <a:off x="181233" y="287159"/>
            <a:ext cx="1027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Resultados (1)</a:t>
            </a:r>
            <a:endParaRPr lang="pt-BR" sz="4400" dirty="0"/>
          </a:p>
        </p:txBody>
      </p:sp>
      <p:graphicFrame>
        <p:nvGraphicFramePr>
          <p:cNvPr id="13" name="Gráfico 12"/>
          <p:cNvGraphicFramePr/>
          <p:nvPr>
            <p:extLst>
              <p:ext uri="{D42A27DB-BD31-4B8C-83A1-F6EECF244321}">
                <p14:modId xmlns:p14="http://schemas.microsoft.com/office/powerpoint/2010/main" val="4207797285"/>
              </p:ext>
            </p:extLst>
          </p:nvPr>
        </p:nvGraphicFramePr>
        <p:xfrm>
          <a:off x="1096937" y="1606361"/>
          <a:ext cx="4515862" cy="301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áfico 15"/>
          <p:cNvGraphicFramePr/>
          <p:nvPr>
            <p:extLst>
              <p:ext uri="{D42A27DB-BD31-4B8C-83A1-F6EECF244321}">
                <p14:modId xmlns:p14="http://schemas.microsoft.com/office/powerpoint/2010/main" val="1350037783"/>
              </p:ext>
            </p:extLst>
          </p:nvPr>
        </p:nvGraphicFramePr>
        <p:xfrm>
          <a:off x="6565299" y="1606361"/>
          <a:ext cx="5350476" cy="3566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290103"/>
              </p:ext>
            </p:extLst>
          </p:nvPr>
        </p:nvGraphicFramePr>
        <p:xfrm>
          <a:off x="327025" y="5420995"/>
          <a:ext cx="71691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/>
                <a:gridCol w="1147763"/>
                <a:gridCol w="1147763"/>
                <a:gridCol w="1147763"/>
                <a:gridCol w="1147763"/>
              </a:tblGrid>
              <a:tr h="307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UE4</a:t>
                      </a:r>
                      <a:endParaRPr lang="en-US" dirty="0"/>
                    </a:p>
                  </a:txBody>
                  <a:tcPr/>
                </a:tc>
              </a:tr>
              <a:tr h="307552">
                <a:tc>
                  <a:txBody>
                    <a:bodyPr/>
                    <a:lstStyle/>
                    <a:p>
                      <a:r>
                        <a:rPr lang="pt-BR" dirty="0" smtClean="0"/>
                        <a:t>Escalonador Round Robin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07552">
                <a:tc>
                  <a:txBody>
                    <a:bodyPr/>
                    <a:lstStyle/>
                    <a:p>
                      <a:r>
                        <a:rPr lang="pt-BR" dirty="0" smtClean="0"/>
                        <a:t>Escalonador DPB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2442448" y="5028456"/>
            <a:ext cx="293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PRBs</a:t>
            </a:r>
            <a:r>
              <a:rPr lang="pt-BR" dirty="0" smtClean="0"/>
              <a:t> concedidos em 20 slots.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1319202"/>
            <a:chOff x="0" y="0"/>
            <a:chExt cx="12192000" cy="1319202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2192000" cy="1319202"/>
            </a:xfrm>
            <a:prstGeom prst="rect">
              <a:avLst/>
            </a:prstGeom>
            <a:gradFill flip="none" rotWithShape="1">
              <a:gsLst>
                <a:gs pos="26000">
                  <a:schemeClr val="accent1">
                    <a:lumMod val="5000"/>
                    <a:lumOff val="9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632" y="0"/>
              <a:ext cx="3476368" cy="1319202"/>
            </a:xfrm>
            <a:prstGeom prst="rect">
              <a:avLst/>
            </a:prstGeom>
          </p:spPr>
        </p:pic>
      </p:grpSp>
      <p:sp>
        <p:nvSpPr>
          <p:cNvPr id="5" name="CaixaDeTexto 4"/>
          <p:cNvSpPr txBox="1"/>
          <p:nvPr/>
        </p:nvSpPr>
        <p:spPr>
          <a:xfrm>
            <a:off x="181233" y="287159"/>
            <a:ext cx="1027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Cenário (2)</a:t>
            </a:r>
            <a:endParaRPr lang="pt-BR" sz="4400" dirty="0"/>
          </a:p>
        </p:txBody>
      </p:sp>
      <p:pic>
        <p:nvPicPr>
          <p:cNvPr id="1026" name="Picture 2" descr="https://i.stack.imgur.com/EM34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06" y="828387"/>
            <a:ext cx="1147062" cy="134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/>
          <p:cNvSpPr txBox="1"/>
          <p:nvPr/>
        </p:nvSpPr>
        <p:spPr>
          <a:xfrm>
            <a:off x="5106706" y="2020035"/>
            <a:ext cx="1463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/>
              <a:t>BS1</a:t>
            </a:r>
          </a:p>
          <a:p>
            <a:pPr algn="ctr"/>
            <a:r>
              <a:rPr lang="pt-BR" sz="3200" i="1" dirty="0" smtClean="0"/>
              <a:t>(20, 20)</a:t>
            </a:r>
            <a:endParaRPr lang="en-US" sz="3200" i="1" dirty="0"/>
          </a:p>
        </p:txBody>
      </p:sp>
      <p:pic>
        <p:nvPicPr>
          <p:cNvPr id="1028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05" y="1343759"/>
            <a:ext cx="37089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ixaDeTexto 44"/>
          <p:cNvSpPr txBox="1"/>
          <p:nvPr/>
        </p:nvSpPr>
        <p:spPr>
          <a:xfrm>
            <a:off x="6533921" y="2020035"/>
            <a:ext cx="14638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/>
              <a:t>UE1</a:t>
            </a:r>
          </a:p>
          <a:p>
            <a:pPr algn="ctr"/>
            <a:r>
              <a:rPr lang="pt-BR" sz="3200" i="1" dirty="0" smtClean="0"/>
              <a:t>(25, 20)</a:t>
            </a:r>
            <a:endParaRPr lang="en-US" sz="3200" i="1" dirty="0"/>
          </a:p>
        </p:txBody>
      </p:sp>
      <p:pic>
        <p:nvPicPr>
          <p:cNvPr id="48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25" y="4929717"/>
            <a:ext cx="37089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/>
          <p:cNvSpPr txBox="1"/>
          <p:nvPr/>
        </p:nvSpPr>
        <p:spPr>
          <a:xfrm>
            <a:off x="4148036" y="5605993"/>
            <a:ext cx="12554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/>
              <a:t>UE2</a:t>
            </a:r>
          </a:p>
          <a:p>
            <a:pPr algn="ctr"/>
            <a:r>
              <a:rPr lang="pt-BR" sz="3200" i="1" dirty="0" smtClean="0"/>
              <a:t>(15, 0)</a:t>
            </a:r>
            <a:endParaRPr lang="en-US" sz="3200" i="1" dirty="0"/>
          </a:p>
        </p:txBody>
      </p:sp>
      <p:pic>
        <p:nvPicPr>
          <p:cNvPr id="50" name="Picture 2" descr="https://i.stack.imgur.com/EM34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769" y="4414345"/>
            <a:ext cx="1147062" cy="134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ixaDeTexto 50"/>
          <p:cNvSpPr txBox="1"/>
          <p:nvPr/>
        </p:nvSpPr>
        <p:spPr>
          <a:xfrm>
            <a:off x="2892564" y="5605993"/>
            <a:ext cx="12554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/>
              <a:t>BS2</a:t>
            </a:r>
          </a:p>
          <a:p>
            <a:pPr algn="ctr"/>
            <a:r>
              <a:rPr lang="pt-BR" sz="3200" i="1" dirty="0" smtClean="0"/>
              <a:t>(10, 0)</a:t>
            </a:r>
            <a:endParaRPr lang="en-US" sz="3200" i="1" dirty="0"/>
          </a:p>
        </p:txBody>
      </p:sp>
      <p:pic>
        <p:nvPicPr>
          <p:cNvPr id="52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271" y="4929717"/>
            <a:ext cx="37089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CaixaDeTexto 52"/>
          <p:cNvSpPr txBox="1"/>
          <p:nvPr/>
        </p:nvSpPr>
        <p:spPr>
          <a:xfrm>
            <a:off x="8351982" y="5605993"/>
            <a:ext cx="12554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/>
              <a:t>UE3</a:t>
            </a:r>
          </a:p>
          <a:p>
            <a:pPr algn="ctr"/>
            <a:r>
              <a:rPr lang="pt-BR" sz="3200" i="1" dirty="0" smtClean="0"/>
              <a:t>(35, 0)</a:t>
            </a:r>
            <a:endParaRPr lang="en-US" sz="3200" i="1" dirty="0"/>
          </a:p>
        </p:txBody>
      </p:sp>
      <p:pic>
        <p:nvPicPr>
          <p:cNvPr id="54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96" y="2600399"/>
            <a:ext cx="37089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/>
          <p:cNvSpPr txBox="1"/>
          <p:nvPr/>
        </p:nvSpPr>
        <p:spPr>
          <a:xfrm>
            <a:off x="1283007" y="3276675"/>
            <a:ext cx="12554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/>
              <a:t>UE4</a:t>
            </a:r>
          </a:p>
          <a:p>
            <a:pPr algn="ctr"/>
            <a:r>
              <a:rPr lang="pt-BR" sz="3200" i="1" dirty="0" smtClean="0"/>
              <a:t>(0, 10)</a:t>
            </a:r>
            <a:endParaRPr lang="en-US" sz="3200" i="1" dirty="0"/>
          </a:p>
        </p:txBody>
      </p:sp>
      <p:pic>
        <p:nvPicPr>
          <p:cNvPr id="18" name="Picture 2" descr="https://i.stack.imgur.com/EM34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10" y="4414345"/>
            <a:ext cx="1147062" cy="134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7080405" y="5605993"/>
            <a:ext cx="12554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/>
              <a:t>BS3</a:t>
            </a:r>
          </a:p>
          <a:p>
            <a:pPr algn="ctr"/>
            <a:r>
              <a:rPr lang="pt-BR" sz="3200" i="1" dirty="0" smtClean="0"/>
              <a:t>(30, 0)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7090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1319202"/>
            <a:chOff x="0" y="0"/>
            <a:chExt cx="12192000" cy="1319202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2192000" cy="1319202"/>
            </a:xfrm>
            <a:prstGeom prst="rect">
              <a:avLst/>
            </a:prstGeom>
            <a:gradFill flip="none" rotWithShape="1">
              <a:gsLst>
                <a:gs pos="26000">
                  <a:schemeClr val="accent1">
                    <a:lumMod val="5000"/>
                    <a:lumOff val="9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632" y="0"/>
              <a:ext cx="3476368" cy="1319202"/>
            </a:xfrm>
            <a:prstGeom prst="rect">
              <a:avLst/>
            </a:prstGeom>
          </p:spPr>
        </p:pic>
      </p:grpSp>
      <p:sp>
        <p:nvSpPr>
          <p:cNvPr id="5" name="CaixaDeTexto 4"/>
          <p:cNvSpPr txBox="1"/>
          <p:nvPr/>
        </p:nvSpPr>
        <p:spPr>
          <a:xfrm>
            <a:off x="181233" y="287159"/>
            <a:ext cx="1027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Resultados (2)</a:t>
            </a:r>
            <a:endParaRPr lang="pt-BR" sz="4400" dirty="0"/>
          </a:p>
        </p:txBody>
      </p:sp>
      <p:graphicFrame>
        <p:nvGraphicFramePr>
          <p:cNvPr id="13" name="Gráfico 12"/>
          <p:cNvGraphicFramePr/>
          <p:nvPr>
            <p:extLst>
              <p:ext uri="{D42A27DB-BD31-4B8C-83A1-F6EECF244321}">
                <p14:modId xmlns:p14="http://schemas.microsoft.com/office/powerpoint/2010/main" val="2204412102"/>
              </p:ext>
            </p:extLst>
          </p:nvPr>
        </p:nvGraphicFramePr>
        <p:xfrm>
          <a:off x="1096937" y="1606361"/>
          <a:ext cx="4515862" cy="301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áfico 15"/>
          <p:cNvGraphicFramePr/>
          <p:nvPr>
            <p:extLst>
              <p:ext uri="{D42A27DB-BD31-4B8C-83A1-F6EECF244321}">
                <p14:modId xmlns:p14="http://schemas.microsoft.com/office/powerpoint/2010/main" val="4227946897"/>
              </p:ext>
            </p:extLst>
          </p:nvPr>
        </p:nvGraphicFramePr>
        <p:xfrm>
          <a:off x="6565299" y="1606361"/>
          <a:ext cx="5350476" cy="3566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74624"/>
              </p:ext>
            </p:extLst>
          </p:nvPr>
        </p:nvGraphicFramePr>
        <p:xfrm>
          <a:off x="327025" y="5420995"/>
          <a:ext cx="71691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/>
                <a:gridCol w="1147763"/>
                <a:gridCol w="1147763"/>
                <a:gridCol w="1147763"/>
                <a:gridCol w="1147763"/>
              </a:tblGrid>
              <a:tr h="307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UE4</a:t>
                      </a:r>
                      <a:endParaRPr lang="en-US" dirty="0"/>
                    </a:p>
                  </a:txBody>
                  <a:tcPr/>
                </a:tc>
              </a:tr>
              <a:tr h="307552">
                <a:tc>
                  <a:txBody>
                    <a:bodyPr/>
                    <a:lstStyle/>
                    <a:p>
                      <a:r>
                        <a:rPr lang="pt-BR" dirty="0" smtClean="0"/>
                        <a:t>Escalonador Round Robin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07552">
                <a:tc>
                  <a:txBody>
                    <a:bodyPr/>
                    <a:lstStyle/>
                    <a:p>
                      <a:r>
                        <a:rPr lang="pt-BR" dirty="0" smtClean="0"/>
                        <a:t>Escalonador DPB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2442448" y="5028456"/>
            <a:ext cx="293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PRBs</a:t>
            </a:r>
            <a:r>
              <a:rPr lang="pt-BR" dirty="0" smtClean="0"/>
              <a:t> concedidos em 20 slots.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1319202"/>
            <a:chOff x="0" y="0"/>
            <a:chExt cx="12192000" cy="1319202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2192000" cy="1319202"/>
            </a:xfrm>
            <a:prstGeom prst="rect">
              <a:avLst/>
            </a:prstGeom>
            <a:gradFill flip="none" rotWithShape="1">
              <a:gsLst>
                <a:gs pos="26000">
                  <a:schemeClr val="accent1">
                    <a:lumMod val="5000"/>
                    <a:lumOff val="9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632" y="0"/>
              <a:ext cx="3476368" cy="1319202"/>
            </a:xfrm>
            <a:prstGeom prst="rect">
              <a:avLst/>
            </a:prstGeom>
          </p:spPr>
        </p:pic>
      </p:grpSp>
      <p:sp>
        <p:nvSpPr>
          <p:cNvPr id="5" name="CaixaDeTexto 4"/>
          <p:cNvSpPr txBox="1"/>
          <p:nvPr/>
        </p:nvSpPr>
        <p:spPr>
          <a:xfrm>
            <a:off x="181233" y="287159"/>
            <a:ext cx="1027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Cenário (3)</a:t>
            </a:r>
            <a:endParaRPr lang="pt-BR" sz="4400" dirty="0"/>
          </a:p>
        </p:txBody>
      </p:sp>
      <p:pic>
        <p:nvPicPr>
          <p:cNvPr id="1026" name="Picture 2" descr="https://i.stack.imgur.com/EM34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984" y="4449303"/>
            <a:ext cx="780680" cy="91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/>
          <p:cNvSpPr txBox="1"/>
          <p:nvPr/>
        </p:nvSpPr>
        <p:spPr>
          <a:xfrm>
            <a:off x="3669179" y="5260327"/>
            <a:ext cx="996291" cy="733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i="1" dirty="0" smtClean="0"/>
              <a:t>BS1</a:t>
            </a:r>
          </a:p>
          <a:p>
            <a:pPr algn="ctr"/>
            <a:r>
              <a:rPr lang="pt-BR" sz="2000" i="1" dirty="0" smtClean="0"/>
              <a:t>(10, 10)</a:t>
            </a:r>
            <a:endParaRPr lang="en-US" sz="2000" i="1" dirty="0"/>
          </a:p>
        </p:txBody>
      </p:sp>
      <p:pic>
        <p:nvPicPr>
          <p:cNvPr id="1028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238" y="5270889"/>
            <a:ext cx="252428" cy="4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ixaDeTexto 44"/>
          <p:cNvSpPr txBox="1"/>
          <p:nvPr/>
        </p:nvSpPr>
        <p:spPr>
          <a:xfrm>
            <a:off x="2958813" y="5731156"/>
            <a:ext cx="723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i="1" dirty="0" smtClean="0"/>
              <a:t>UE1</a:t>
            </a:r>
          </a:p>
          <a:p>
            <a:pPr algn="ctr"/>
            <a:r>
              <a:rPr lang="pt-BR" sz="2000" i="1" dirty="0" smtClean="0"/>
              <a:t>(0, 0)</a:t>
            </a:r>
            <a:endParaRPr lang="en-US" sz="2000" i="1" dirty="0"/>
          </a:p>
        </p:txBody>
      </p:sp>
      <p:pic>
        <p:nvPicPr>
          <p:cNvPr id="48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46" y="5270889"/>
            <a:ext cx="252428" cy="4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/>
          <p:cNvSpPr txBox="1"/>
          <p:nvPr/>
        </p:nvSpPr>
        <p:spPr>
          <a:xfrm>
            <a:off x="4640528" y="5731156"/>
            <a:ext cx="854463" cy="733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i="1" dirty="0" smtClean="0"/>
              <a:t>UE2</a:t>
            </a:r>
          </a:p>
          <a:p>
            <a:pPr algn="ctr"/>
            <a:r>
              <a:rPr lang="pt-BR" sz="2000" i="1" dirty="0" smtClean="0"/>
              <a:t>(20, 0)</a:t>
            </a:r>
            <a:endParaRPr lang="en-US" sz="2000" i="1" dirty="0"/>
          </a:p>
        </p:txBody>
      </p:sp>
      <p:pic>
        <p:nvPicPr>
          <p:cNvPr id="50" name="Picture 2" descr="https://i.stack.imgur.com/EM34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96" y="2171989"/>
            <a:ext cx="780680" cy="91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ixaDeTexto 50"/>
          <p:cNvSpPr txBox="1"/>
          <p:nvPr/>
        </p:nvSpPr>
        <p:spPr>
          <a:xfrm>
            <a:off x="5494991" y="2983014"/>
            <a:ext cx="996292" cy="733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i="1" dirty="0" smtClean="0"/>
              <a:t>BS2</a:t>
            </a:r>
          </a:p>
          <a:p>
            <a:pPr algn="ctr"/>
            <a:r>
              <a:rPr lang="pt-BR" sz="2000" i="1" dirty="0" smtClean="0"/>
              <a:t>(30, 35)</a:t>
            </a:r>
            <a:endParaRPr lang="en-US" sz="2000" i="1" dirty="0"/>
          </a:p>
        </p:txBody>
      </p:sp>
      <p:pic>
        <p:nvPicPr>
          <p:cNvPr id="52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85" y="4052566"/>
            <a:ext cx="252428" cy="4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CaixaDeTexto 52"/>
          <p:cNvSpPr txBox="1"/>
          <p:nvPr/>
        </p:nvSpPr>
        <p:spPr>
          <a:xfrm>
            <a:off x="2889267" y="4512833"/>
            <a:ext cx="854463" cy="733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i="1" dirty="0" smtClean="0"/>
              <a:t>UE4</a:t>
            </a:r>
          </a:p>
          <a:p>
            <a:pPr algn="ctr"/>
            <a:r>
              <a:rPr lang="pt-BR" sz="2000" i="1" dirty="0" smtClean="0"/>
              <a:t>(0, 20)</a:t>
            </a:r>
            <a:endParaRPr lang="en-US" sz="2000" i="1" dirty="0"/>
          </a:p>
        </p:txBody>
      </p:sp>
      <p:pic>
        <p:nvPicPr>
          <p:cNvPr id="54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596" y="4066916"/>
            <a:ext cx="252428" cy="4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/>
          <p:cNvSpPr txBox="1"/>
          <p:nvPr/>
        </p:nvSpPr>
        <p:spPr>
          <a:xfrm>
            <a:off x="4557664" y="4527183"/>
            <a:ext cx="996292" cy="733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i="1" dirty="0" smtClean="0"/>
              <a:t>UE3</a:t>
            </a:r>
          </a:p>
          <a:p>
            <a:pPr algn="ctr"/>
            <a:r>
              <a:rPr lang="pt-BR" sz="2000" i="1" dirty="0" smtClean="0"/>
              <a:t>(20, 20)</a:t>
            </a:r>
            <a:endParaRPr lang="en-US" sz="2000" i="1" dirty="0"/>
          </a:p>
        </p:txBody>
      </p:sp>
      <p:pic>
        <p:nvPicPr>
          <p:cNvPr id="18" name="Picture 2" descr="https://i.stack.imgur.com/EM34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516" y="4449303"/>
            <a:ext cx="780680" cy="91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7221710" y="5260327"/>
            <a:ext cx="996292" cy="733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i="1" dirty="0" smtClean="0"/>
              <a:t>BS3</a:t>
            </a:r>
          </a:p>
          <a:p>
            <a:pPr algn="ctr"/>
            <a:r>
              <a:rPr lang="pt-BR" sz="2000" i="1" dirty="0" smtClean="0"/>
              <a:t>(50, 10)</a:t>
            </a:r>
            <a:endParaRPr lang="en-US" sz="2000" i="1" dirty="0"/>
          </a:p>
        </p:txBody>
      </p:sp>
      <p:pic>
        <p:nvPicPr>
          <p:cNvPr id="20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070" y="4052566"/>
            <a:ext cx="252428" cy="4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6404139" y="4512833"/>
            <a:ext cx="996292" cy="733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i="1" dirty="0" smtClean="0"/>
              <a:t>UE9</a:t>
            </a:r>
          </a:p>
          <a:p>
            <a:pPr algn="ctr"/>
            <a:r>
              <a:rPr lang="pt-BR" sz="2000" i="1" dirty="0" smtClean="0"/>
              <a:t>(40, 20)</a:t>
            </a:r>
            <a:endParaRPr lang="en-US" sz="2000" i="1" dirty="0"/>
          </a:p>
        </p:txBody>
      </p:sp>
      <p:pic>
        <p:nvPicPr>
          <p:cNvPr id="22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070" y="5270889"/>
            <a:ext cx="252428" cy="4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6475053" y="5731156"/>
            <a:ext cx="854463" cy="733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i="1" dirty="0" smtClean="0"/>
              <a:t>UE10</a:t>
            </a:r>
          </a:p>
          <a:p>
            <a:pPr algn="ctr"/>
            <a:r>
              <a:rPr lang="pt-BR" sz="2000" i="1" dirty="0" smtClean="0"/>
              <a:t>(40, 0)</a:t>
            </a:r>
            <a:endParaRPr lang="en-US" sz="2000" i="1" dirty="0"/>
          </a:p>
        </p:txBody>
      </p:sp>
      <p:pic>
        <p:nvPicPr>
          <p:cNvPr id="24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213" y="4052566"/>
            <a:ext cx="252428" cy="4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/>
          <p:cNvSpPr txBox="1"/>
          <p:nvPr/>
        </p:nvSpPr>
        <p:spPr>
          <a:xfrm>
            <a:off x="8039281" y="4512833"/>
            <a:ext cx="996292" cy="733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i="1" dirty="0" smtClean="0"/>
              <a:t>UE12</a:t>
            </a:r>
          </a:p>
          <a:p>
            <a:pPr algn="ctr"/>
            <a:r>
              <a:rPr lang="pt-BR" sz="2000" i="1" dirty="0" smtClean="0"/>
              <a:t>(60, 20)</a:t>
            </a:r>
            <a:endParaRPr lang="en-US" sz="2000" i="1" dirty="0"/>
          </a:p>
        </p:txBody>
      </p:sp>
      <p:pic>
        <p:nvPicPr>
          <p:cNvPr id="26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213" y="5245978"/>
            <a:ext cx="252428" cy="4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8110196" y="5706245"/>
            <a:ext cx="854463" cy="733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i="1" dirty="0" smtClean="0"/>
              <a:t>UE11</a:t>
            </a:r>
          </a:p>
          <a:p>
            <a:pPr algn="ctr"/>
            <a:r>
              <a:rPr lang="pt-BR" sz="2000" i="1" dirty="0" smtClean="0"/>
              <a:t>(60, 0)</a:t>
            </a:r>
            <a:endParaRPr lang="en-US" sz="2000" i="1" dirty="0"/>
          </a:p>
        </p:txBody>
      </p:sp>
      <p:pic>
        <p:nvPicPr>
          <p:cNvPr id="28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596" y="2862942"/>
            <a:ext cx="252428" cy="4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/>
          <p:cNvSpPr txBox="1"/>
          <p:nvPr/>
        </p:nvSpPr>
        <p:spPr>
          <a:xfrm>
            <a:off x="4557664" y="3323209"/>
            <a:ext cx="996292" cy="733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i="1" dirty="0" smtClean="0"/>
              <a:t>UE5</a:t>
            </a:r>
          </a:p>
          <a:p>
            <a:pPr algn="ctr"/>
            <a:r>
              <a:rPr lang="pt-BR" sz="2000" i="1" dirty="0" smtClean="0"/>
              <a:t>(20, 25)</a:t>
            </a:r>
            <a:endParaRPr lang="en-US" sz="2000" i="1" dirty="0"/>
          </a:p>
        </p:txBody>
      </p:sp>
      <p:pic>
        <p:nvPicPr>
          <p:cNvPr id="30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208" y="2859154"/>
            <a:ext cx="252428" cy="4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/>
          <p:cNvSpPr txBox="1"/>
          <p:nvPr/>
        </p:nvSpPr>
        <p:spPr>
          <a:xfrm>
            <a:off x="6404276" y="3319421"/>
            <a:ext cx="996292" cy="733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i="1" dirty="0" smtClean="0"/>
              <a:t>UE6</a:t>
            </a:r>
          </a:p>
          <a:p>
            <a:pPr algn="ctr"/>
            <a:r>
              <a:rPr lang="pt-BR" sz="2000" i="1" dirty="0" smtClean="0"/>
              <a:t>(40, 25)</a:t>
            </a:r>
            <a:endParaRPr lang="en-US" sz="2000" i="1" dirty="0"/>
          </a:p>
        </p:txBody>
      </p:sp>
      <p:pic>
        <p:nvPicPr>
          <p:cNvPr id="32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208" y="1691601"/>
            <a:ext cx="252428" cy="4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/>
          <p:cNvSpPr txBox="1"/>
          <p:nvPr/>
        </p:nvSpPr>
        <p:spPr>
          <a:xfrm>
            <a:off x="6404276" y="2151868"/>
            <a:ext cx="996292" cy="733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i="1" dirty="0" smtClean="0"/>
              <a:t>UE8</a:t>
            </a:r>
          </a:p>
          <a:p>
            <a:pPr algn="ctr"/>
            <a:r>
              <a:rPr lang="pt-BR" sz="2000" i="1" dirty="0" smtClean="0"/>
              <a:t>(40, 45)</a:t>
            </a:r>
            <a:endParaRPr lang="en-US" sz="2000" i="1" dirty="0"/>
          </a:p>
        </p:txBody>
      </p:sp>
      <p:pic>
        <p:nvPicPr>
          <p:cNvPr id="34" name="Picture 4" descr="http://www.clipartlord.com/wp-content/uploads/2015/07/smartphone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596" y="1699874"/>
            <a:ext cx="252428" cy="4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4557664" y="2160141"/>
            <a:ext cx="996292" cy="733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i="1" dirty="0" smtClean="0"/>
              <a:t>UE7</a:t>
            </a:r>
          </a:p>
          <a:p>
            <a:pPr algn="ctr"/>
            <a:r>
              <a:rPr lang="pt-BR" sz="2000" i="1" dirty="0" smtClean="0"/>
              <a:t>(20, 45)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8196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12192000" cy="1319202"/>
            <a:chOff x="0" y="0"/>
            <a:chExt cx="12192000" cy="1319202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2192000" cy="1319202"/>
            </a:xfrm>
            <a:prstGeom prst="rect">
              <a:avLst/>
            </a:prstGeom>
            <a:gradFill flip="none" rotWithShape="1">
              <a:gsLst>
                <a:gs pos="26000">
                  <a:schemeClr val="accent1">
                    <a:lumMod val="5000"/>
                    <a:lumOff val="9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632" y="0"/>
              <a:ext cx="3476368" cy="1319202"/>
            </a:xfrm>
            <a:prstGeom prst="rect">
              <a:avLst/>
            </a:prstGeom>
          </p:spPr>
        </p:pic>
      </p:grpSp>
      <p:sp>
        <p:nvSpPr>
          <p:cNvPr id="5" name="CaixaDeTexto 4"/>
          <p:cNvSpPr txBox="1"/>
          <p:nvPr/>
        </p:nvSpPr>
        <p:spPr>
          <a:xfrm>
            <a:off x="181233" y="287159"/>
            <a:ext cx="1027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Resultados (3)</a:t>
            </a:r>
            <a:endParaRPr lang="pt-BR" sz="4400" dirty="0"/>
          </a:p>
        </p:txBody>
      </p:sp>
      <p:graphicFrame>
        <p:nvGraphicFramePr>
          <p:cNvPr id="13" name="Gráfico 12"/>
          <p:cNvGraphicFramePr/>
          <p:nvPr>
            <p:extLst>
              <p:ext uri="{D42A27DB-BD31-4B8C-83A1-F6EECF244321}">
                <p14:modId xmlns:p14="http://schemas.microsoft.com/office/powerpoint/2010/main" val="1248176771"/>
              </p:ext>
            </p:extLst>
          </p:nvPr>
        </p:nvGraphicFramePr>
        <p:xfrm>
          <a:off x="1096937" y="1606361"/>
          <a:ext cx="4515862" cy="301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áfico 15"/>
          <p:cNvGraphicFramePr/>
          <p:nvPr>
            <p:extLst>
              <p:ext uri="{D42A27DB-BD31-4B8C-83A1-F6EECF244321}">
                <p14:modId xmlns:p14="http://schemas.microsoft.com/office/powerpoint/2010/main" val="3077714517"/>
              </p:ext>
            </p:extLst>
          </p:nvPr>
        </p:nvGraphicFramePr>
        <p:xfrm>
          <a:off x="6565299" y="1606361"/>
          <a:ext cx="5350476" cy="3566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67142"/>
              </p:ext>
            </p:extLst>
          </p:nvPr>
        </p:nvGraphicFramePr>
        <p:xfrm>
          <a:off x="327025" y="5420995"/>
          <a:ext cx="1139507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875"/>
                <a:gridCol w="715433"/>
                <a:gridCol w="715433"/>
                <a:gridCol w="715433"/>
                <a:gridCol w="715433"/>
                <a:gridCol w="715433"/>
                <a:gridCol w="715433"/>
                <a:gridCol w="715433"/>
                <a:gridCol w="715433"/>
                <a:gridCol w="715433"/>
                <a:gridCol w="715433"/>
                <a:gridCol w="715433"/>
                <a:gridCol w="715433"/>
              </a:tblGrid>
              <a:tr h="195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UE12</a:t>
                      </a:r>
                      <a:endParaRPr lang="en-US" dirty="0"/>
                    </a:p>
                  </a:txBody>
                  <a:tcPr/>
                </a:tc>
              </a:tr>
              <a:tr h="195368">
                <a:tc>
                  <a:txBody>
                    <a:bodyPr/>
                    <a:lstStyle/>
                    <a:p>
                      <a:r>
                        <a:rPr lang="pt-BR" dirty="0" smtClean="0"/>
                        <a:t>Escalonador Round Robin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195368">
                <a:tc>
                  <a:txBody>
                    <a:bodyPr/>
                    <a:lstStyle/>
                    <a:p>
                      <a:r>
                        <a:rPr lang="pt-BR" dirty="0" smtClean="0"/>
                        <a:t>Escalonador DPB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2442448" y="5028456"/>
            <a:ext cx="293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PRBs</a:t>
            </a:r>
            <a:r>
              <a:rPr lang="pt-BR" dirty="0" smtClean="0"/>
              <a:t> concedidos em 20 slots.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9659</TotalTime>
  <Words>549</Words>
  <Application>Microsoft Office PowerPoint</Application>
  <PresentationFormat>Widescreen</PresentationFormat>
  <Paragraphs>217</Paragraphs>
  <Slides>15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Tema do Office</vt:lpstr>
      <vt:lpstr>CoMP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via satélite</dc:title>
  <dc:creator>Mário Henrique Pereira Alves</dc:creator>
  <cp:lastModifiedBy>Lucas Dias Palhao Mendes</cp:lastModifiedBy>
  <cp:revision>519</cp:revision>
  <dcterms:created xsi:type="dcterms:W3CDTF">2015-04-29T19:04:35Z</dcterms:created>
  <dcterms:modified xsi:type="dcterms:W3CDTF">2017-07-26T20:42:14Z</dcterms:modified>
</cp:coreProperties>
</file>